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2" r:id="rId5"/>
    <p:sldId id="266" r:id="rId6"/>
    <p:sldId id="269" r:id="rId7"/>
    <p:sldId id="263" r:id="rId8"/>
    <p:sldId id="268" r:id="rId9"/>
    <p:sldId id="267" r:id="rId10"/>
    <p:sldId id="264" r:id="rId11"/>
    <p:sldId id="261" r:id="rId12"/>
    <p:sldId id="258" r:id="rId13"/>
    <p:sldId id="259"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13" autoAdjust="0"/>
  </p:normalViewPr>
  <p:slideViewPr>
    <p:cSldViewPr snapToGrid="0">
      <p:cViewPr varScale="1">
        <p:scale>
          <a:sx n="91" d="100"/>
          <a:sy n="91" d="100"/>
        </p:scale>
        <p:origin x="370" y="5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27A954-AC2C-C0AB-49D7-A5FF4D19DBF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208423A-EDEE-7CEE-42A9-9CD1A46085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284A697-6C24-6CAE-E679-7C03D6977BA6}"/>
              </a:ext>
            </a:extLst>
          </p:cNvPr>
          <p:cNvSpPr>
            <a:spLocks noGrp="1"/>
          </p:cNvSpPr>
          <p:nvPr>
            <p:ph type="dt" sz="half" idx="10"/>
          </p:nvPr>
        </p:nvSpPr>
        <p:spPr/>
        <p:txBody>
          <a:bodyPr/>
          <a:lstStyle/>
          <a:p>
            <a:fld id="{6B57C77F-E231-48FF-8DEF-D24D717FE5A0}" type="datetimeFigureOut">
              <a:rPr kumimoji="1" lang="ja-JP" altLang="en-US" smtClean="0"/>
              <a:t>2024/11/16</a:t>
            </a:fld>
            <a:endParaRPr kumimoji="1" lang="ja-JP" altLang="en-US"/>
          </a:p>
        </p:txBody>
      </p:sp>
      <p:sp>
        <p:nvSpPr>
          <p:cNvPr id="5" name="フッター プレースホルダー 4">
            <a:extLst>
              <a:ext uri="{FF2B5EF4-FFF2-40B4-BE49-F238E27FC236}">
                <a16:creationId xmlns:a16="http://schemas.microsoft.com/office/drawing/2014/main" id="{86B24542-2BAC-B4C4-2568-F842E7FE89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27E30E-EDD8-A820-FC14-6235E0CA227C}"/>
              </a:ext>
            </a:extLst>
          </p:cNvPr>
          <p:cNvSpPr>
            <a:spLocks noGrp="1"/>
          </p:cNvSpPr>
          <p:nvPr>
            <p:ph type="sldNum" sz="quarter" idx="12"/>
          </p:nvPr>
        </p:nvSpPr>
        <p:spPr/>
        <p:txBody>
          <a:bodyPr/>
          <a:lstStyle/>
          <a:p>
            <a:fld id="{3BB21520-44C5-4978-8EB6-0C368FBD8AED}" type="slidenum">
              <a:rPr kumimoji="1" lang="ja-JP" altLang="en-US" smtClean="0"/>
              <a:t>‹#›</a:t>
            </a:fld>
            <a:endParaRPr kumimoji="1" lang="ja-JP" altLang="en-US"/>
          </a:p>
        </p:txBody>
      </p:sp>
    </p:spTree>
    <p:extLst>
      <p:ext uri="{BB962C8B-B14F-4D97-AF65-F5344CB8AC3E}">
        <p14:creationId xmlns:p14="http://schemas.microsoft.com/office/powerpoint/2010/main" val="961120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5B460D-1DD5-06C8-48B0-BDE99CCF5DB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6A2670A-66C5-BCC3-5E0F-CD051D89E98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CF8D19-571D-311B-AA60-76DC6AF4F44A}"/>
              </a:ext>
            </a:extLst>
          </p:cNvPr>
          <p:cNvSpPr>
            <a:spLocks noGrp="1"/>
          </p:cNvSpPr>
          <p:nvPr>
            <p:ph type="dt" sz="half" idx="10"/>
          </p:nvPr>
        </p:nvSpPr>
        <p:spPr/>
        <p:txBody>
          <a:bodyPr/>
          <a:lstStyle/>
          <a:p>
            <a:fld id="{6B57C77F-E231-48FF-8DEF-D24D717FE5A0}" type="datetimeFigureOut">
              <a:rPr kumimoji="1" lang="ja-JP" altLang="en-US" smtClean="0"/>
              <a:t>2024/11/16</a:t>
            </a:fld>
            <a:endParaRPr kumimoji="1" lang="ja-JP" altLang="en-US"/>
          </a:p>
        </p:txBody>
      </p:sp>
      <p:sp>
        <p:nvSpPr>
          <p:cNvPr id="5" name="フッター プレースホルダー 4">
            <a:extLst>
              <a:ext uri="{FF2B5EF4-FFF2-40B4-BE49-F238E27FC236}">
                <a16:creationId xmlns:a16="http://schemas.microsoft.com/office/drawing/2014/main" id="{35EB2FAB-F9E0-F2AC-E06C-F13AB01897F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B4D35B8-5C86-17BE-27E5-78D1277BFF63}"/>
              </a:ext>
            </a:extLst>
          </p:cNvPr>
          <p:cNvSpPr>
            <a:spLocks noGrp="1"/>
          </p:cNvSpPr>
          <p:nvPr>
            <p:ph type="sldNum" sz="quarter" idx="12"/>
          </p:nvPr>
        </p:nvSpPr>
        <p:spPr/>
        <p:txBody>
          <a:bodyPr/>
          <a:lstStyle/>
          <a:p>
            <a:fld id="{3BB21520-44C5-4978-8EB6-0C368FBD8AED}" type="slidenum">
              <a:rPr kumimoji="1" lang="ja-JP" altLang="en-US" smtClean="0"/>
              <a:t>‹#›</a:t>
            </a:fld>
            <a:endParaRPr kumimoji="1" lang="ja-JP" altLang="en-US"/>
          </a:p>
        </p:txBody>
      </p:sp>
    </p:spTree>
    <p:extLst>
      <p:ext uri="{BB962C8B-B14F-4D97-AF65-F5344CB8AC3E}">
        <p14:creationId xmlns:p14="http://schemas.microsoft.com/office/powerpoint/2010/main" val="1069530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3BDF3FF-676E-2280-BEAB-F8403456546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BC2B238-DEA8-3247-E5C5-584FA0CB8F8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06CB286-CDC9-3774-55E2-99E7BB44B767}"/>
              </a:ext>
            </a:extLst>
          </p:cNvPr>
          <p:cNvSpPr>
            <a:spLocks noGrp="1"/>
          </p:cNvSpPr>
          <p:nvPr>
            <p:ph type="dt" sz="half" idx="10"/>
          </p:nvPr>
        </p:nvSpPr>
        <p:spPr/>
        <p:txBody>
          <a:bodyPr/>
          <a:lstStyle/>
          <a:p>
            <a:fld id="{6B57C77F-E231-48FF-8DEF-D24D717FE5A0}" type="datetimeFigureOut">
              <a:rPr kumimoji="1" lang="ja-JP" altLang="en-US" smtClean="0"/>
              <a:t>2024/11/16</a:t>
            </a:fld>
            <a:endParaRPr kumimoji="1" lang="ja-JP" altLang="en-US"/>
          </a:p>
        </p:txBody>
      </p:sp>
      <p:sp>
        <p:nvSpPr>
          <p:cNvPr id="5" name="フッター プレースホルダー 4">
            <a:extLst>
              <a:ext uri="{FF2B5EF4-FFF2-40B4-BE49-F238E27FC236}">
                <a16:creationId xmlns:a16="http://schemas.microsoft.com/office/drawing/2014/main" id="{003572C3-86D9-DD4D-9C73-B9E66B8B5D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47E917A-C9B9-3137-C85E-EFD93E32DF79}"/>
              </a:ext>
            </a:extLst>
          </p:cNvPr>
          <p:cNvSpPr>
            <a:spLocks noGrp="1"/>
          </p:cNvSpPr>
          <p:nvPr>
            <p:ph type="sldNum" sz="quarter" idx="12"/>
          </p:nvPr>
        </p:nvSpPr>
        <p:spPr/>
        <p:txBody>
          <a:bodyPr/>
          <a:lstStyle/>
          <a:p>
            <a:fld id="{3BB21520-44C5-4978-8EB6-0C368FBD8AED}" type="slidenum">
              <a:rPr kumimoji="1" lang="ja-JP" altLang="en-US" smtClean="0"/>
              <a:t>‹#›</a:t>
            </a:fld>
            <a:endParaRPr kumimoji="1" lang="ja-JP" altLang="en-US"/>
          </a:p>
        </p:txBody>
      </p:sp>
    </p:spTree>
    <p:extLst>
      <p:ext uri="{BB962C8B-B14F-4D97-AF65-F5344CB8AC3E}">
        <p14:creationId xmlns:p14="http://schemas.microsoft.com/office/powerpoint/2010/main" val="997361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CFAC62-81FC-E32D-3922-9001603AAF7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E4F89F9-782A-8640-15CE-6B03830E2C6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FB81EC6-2502-D12C-64D0-12944086144E}"/>
              </a:ext>
            </a:extLst>
          </p:cNvPr>
          <p:cNvSpPr>
            <a:spLocks noGrp="1"/>
          </p:cNvSpPr>
          <p:nvPr>
            <p:ph type="dt" sz="half" idx="10"/>
          </p:nvPr>
        </p:nvSpPr>
        <p:spPr/>
        <p:txBody>
          <a:bodyPr/>
          <a:lstStyle/>
          <a:p>
            <a:fld id="{6B57C77F-E231-48FF-8DEF-D24D717FE5A0}" type="datetimeFigureOut">
              <a:rPr kumimoji="1" lang="ja-JP" altLang="en-US" smtClean="0"/>
              <a:t>2024/11/16</a:t>
            </a:fld>
            <a:endParaRPr kumimoji="1" lang="ja-JP" altLang="en-US"/>
          </a:p>
        </p:txBody>
      </p:sp>
      <p:sp>
        <p:nvSpPr>
          <p:cNvPr id="5" name="フッター プレースホルダー 4">
            <a:extLst>
              <a:ext uri="{FF2B5EF4-FFF2-40B4-BE49-F238E27FC236}">
                <a16:creationId xmlns:a16="http://schemas.microsoft.com/office/drawing/2014/main" id="{C15DD023-5785-0D43-0F11-260407954AF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65DFBA-DE36-26B3-53D2-BC7725EC055A}"/>
              </a:ext>
            </a:extLst>
          </p:cNvPr>
          <p:cNvSpPr>
            <a:spLocks noGrp="1"/>
          </p:cNvSpPr>
          <p:nvPr>
            <p:ph type="sldNum" sz="quarter" idx="12"/>
          </p:nvPr>
        </p:nvSpPr>
        <p:spPr/>
        <p:txBody>
          <a:bodyPr/>
          <a:lstStyle/>
          <a:p>
            <a:fld id="{3BB21520-44C5-4978-8EB6-0C368FBD8AED}" type="slidenum">
              <a:rPr kumimoji="1" lang="ja-JP" altLang="en-US" smtClean="0"/>
              <a:t>‹#›</a:t>
            </a:fld>
            <a:endParaRPr kumimoji="1" lang="ja-JP" altLang="en-US"/>
          </a:p>
        </p:txBody>
      </p:sp>
    </p:spTree>
    <p:extLst>
      <p:ext uri="{BB962C8B-B14F-4D97-AF65-F5344CB8AC3E}">
        <p14:creationId xmlns:p14="http://schemas.microsoft.com/office/powerpoint/2010/main" val="3398357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693902-0729-8F75-E6AC-ECF8D30F0A4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E1B1D0-2F70-117F-7DD6-53DAFC20F81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C9B6170-DE03-03E1-4FBB-6C87240E5204}"/>
              </a:ext>
            </a:extLst>
          </p:cNvPr>
          <p:cNvSpPr>
            <a:spLocks noGrp="1"/>
          </p:cNvSpPr>
          <p:nvPr>
            <p:ph type="dt" sz="half" idx="10"/>
          </p:nvPr>
        </p:nvSpPr>
        <p:spPr/>
        <p:txBody>
          <a:bodyPr/>
          <a:lstStyle/>
          <a:p>
            <a:fld id="{6B57C77F-E231-48FF-8DEF-D24D717FE5A0}" type="datetimeFigureOut">
              <a:rPr kumimoji="1" lang="ja-JP" altLang="en-US" smtClean="0"/>
              <a:t>2024/11/16</a:t>
            </a:fld>
            <a:endParaRPr kumimoji="1" lang="ja-JP" altLang="en-US"/>
          </a:p>
        </p:txBody>
      </p:sp>
      <p:sp>
        <p:nvSpPr>
          <p:cNvPr id="5" name="フッター プレースホルダー 4">
            <a:extLst>
              <a:ext uri="{FF2B5EF4-FFF2-40B4-BE49-F238E27FC236}">
                <a16:creationId xmlns:a16="http://schemas.microsoft.com/office/drawing/2014/main" id="{B974206D-EED3-120D-F061-A69D4C90A55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4FAD4E-E93E-D046-5AF2-E165D841ADBD}"/>
              </a:ext>
            </a:extLst>
          </p:cNvPr>
          <p:cNvSpPr>
            <a:spLocks noGrp="1"/>
          </p:cNvSpPr>
          <p:nvPr>
            <p:ph type="sldNum" sz="quarter" idx="12"/>
          </p:nvPr>
        </p:nvSpPr>
        <p:spPr/>
        <p:txBody>
          <a:bodyPr/>
          <a:lstStyle/>
          <a:p>
            <a:fld id="{3BB21520-44C5-4978-8EB6-0C368FBD8AED}" type="slidenum">
              <a:rPr kumimoji="1" lang="ja-JP" altLang="en-US" smtClean="0"/>
              <a:t>‹#›</a:t>
            </a:fld>
            <a:endParaRPr kumimoji="1" lang="ja-JP" altLang="en-US"/>
          </a:p>
        </p:txBody>
      </p:sp>
    </p:spTree>
    <p:extLst>
      <p:ext uri="{BB962C8B-B14F-4D97-AF65-F5344CB8AC3E}">
        <p14:creationId xmlns:p14="http://schemas.microsoft.com/office/powerpoint/2010/main" val="2317152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59E7F2-8A60-E758-D257-62DE6A3563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766A98-1255-94DB-8AF8-949FE1DA893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0BC9BE4-1356-DDD2-54AD-BA4AC9DF127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980846A-A499-BC2E-9F2B-F2F9376F1CBA}"/>
              </a:ext>
            </a:extLst>
          </p:cNvPr>
          <p:cNvSpPr>
            <a:spLocks noGrp="1"/>
          </p:cNvSpPr>
          <p:nvPr>
            <p:ph type="dt" sz="half" idx="10"/>
          </p:nvPr>
        </p:nvSpPr>
        <p:spPr/>
        <p:txBody>
          <a:bodyPr/>
          <a:lstStyle/>
          <a:p>
            <a:fld id="{6B57C77F-E231-48FF-8DEF-D24D717FE5A0}" type="datetimeFigureOut">
              <a:rPr kumimoji="1" lang="ja-JP" altLang="en-US" smtClean="0"/>
              <a:t>2024/11/16</a:t>
            </a:fld>
            <a:endParaRPr kumimoji="1" lang="ja-JP" altLang="en-US"/>
          </a:p>
        </p:txBody>
      </p:sp>
      <p:sp>
        <p:nvSpPr>
          <p:cNvPr id="6" name="フッター プレースホルダー 5">
            <a:extLst>
              <a:ext uri="{FF2B5EF4-FFF2-40B4-BE49-F238E27FC236}">
                <a16:creationId xmlns:a16="http://schemas.microsoft.com/office/drawing/2014/main" id="{454A8CC7-59BA-E0CC-1D0F-A279B80BA54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388ADD-BE20-5147-E71E-BFC4BB2E53EC}"/>
              </a:ext>
            </a:extLst>
          </p:cNvPr>
          <p:cNvSpPr>
            <a:spLocks noGrp="1"/>
          </p:cNvSpPr>
          <p:nvPr>
            <p:ph type="sldNum" sz="quarter" idx="12"/>
          </p:nvPr>
        </p:nvSpPr>
        <p:spPr/>
        <p:txBody>
          <a:bodyPr/>
          <a:lstStyle/>
          <a:p>
            <a:fld id="{3BB21520-44C5-4978-8EB6-0C368FBD8AED}" type="slidenum">
              <a:rPr kumimoji="1" lang="ja-JP" altLang="en-US" smtClean="0"/>
              <a:t>‹#›</a:t>
            </a:fld>
            <a:endParaRPr kumimoji="1" lang="ja-JP" altLang="en-US"/>
          </a:p>
        </p:txBody>
      </p:sp>
    </p:spTree>
    <p:extLst>
      <p:ext uri="{BB962C8B-B14F-4D97-AF65-F5344CB8AC3E}">
        <p14:creationId xmlns:p14="http://schemas.microsoft.com/office/powerpoint/2010/main" val="35857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28EF32-FF01-3854-FD7E-27F0B2DB761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A96F2FD-72FF-9ADB-6B4D-5EA065D559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791FE83-1A93-0AFC-6C77-0A675C08EF5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414CC1E-02A2-771E-3031-2AB2607379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8234D61-6FAC-3E01-45CD-D2534441F91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5673CE9-E611-4216-8651-5588567A4EBD}"/>
              </a:ext>
            </a:extLst>
          </p:cNvPr>
          <p:cNvSpPr>
            <a:spLocks noGrp="1"/>
          </p:cNvSpPr>
          <p:nvPr>
            <p:ph type="dt" sz="half" idx="10"/>
          </p:nvPr>
        </p:nvSpPr>
        <p:spPr/>
        <p:txBody>
          <a:bodyPr/>
          <a:lstStyle/>
          <a:p>
            <a:fld id="{6B57C77F-E231-48FF-8DEF-D24D717FE5A0}" type="datetimeFigureOut">
              <a:rPr kumimoji="1" lang="ja-JP" altLang="en-US" smtClean="0"/>
              <a:t>2024/11/16</a:t>
            </a:fld>
            <a:endParaRPr kumimoji="1" lang="ja-JP" altLang="en-US"/>
          </a:p>
        </p:txBody>
      </p:sp>
      <p:sp>
        <p:nvSpPr>
          <p:cNvPr id="8" name="フッター プレースホルダー 7">
            <a:extLst>
              <a:ext uri="{FF2B5EF4-FFF2-40B4-BE49-F238E27FC236}">
                <a16:creationId xmlns:a16="http://schemas.microsoft.com/office/drawing/2014/main" id="{6EADD315-4AAF-32B0-9CB6-478E9386912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68C46E1-6BAA-E4D9-C18A-8AE875C9FBAD}"/>
              </a:ext>
            </a:extLst>
          </p:cNvPr>
          <p:cNvSpPr>
            <a:spLocks noGrp="1"/>
          </p:cNvSpPr>
          <p:nvPr>
            <p:ph type="sldNum" sz="quarter" idx="12"/>
          </p:nvPr>
        </p:nvSpPr>
        <p:spPr/>
        <p:txBody>
          <a:bodyPr/>
          <a:lstStyle/>
          <a:p>
            <a:fld id="{3BB21520-44C5-4978-8EB6-0C368FBD8AED}" type="slidenum">
              <a:rPr kumimoji="1" lang="ja-JP" altLang="en-US" smtClean="0"/>
              <a:t>‹#›</a:t>
            </a:fld>
            <a:endParaRPr kumimoji="1" lang="ja-JP" altLang="en-US"/>
          </a:p>
        </p:txBody>
      </p:sp>
    </p:spTree>
    <p:extLst>
      <p:ext uri="{BB962C8B-B14F-4D97-AF65-F5344CB8AC3E}">
        <p14:creationId xmlns:p14="http://schemas.microsoft.com/office/powerpoint/2010/main" val="603820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3FB716-CAF3-5A0C-25B1-F59C26D2922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B0EC8CA-F903-8C3A-5608-87B2D8727317}"/>
              </a:ext>
            </a:extLst>
          </p:cNvPr>
          <p:cNvSpPr>
            <a:spLocks noGrp="1"/>
          </p:cNvSpPr>
          <p:nvPr>
            <p:ph type="dt" sz="half" idx="10"/>
          </p:nvPr>
        </p:nvSpPr>
        <p:spPr/>
        <p:txBody>
          <a:bodyPr/>
          <a:lstStyle/>
          <a:p>
            <a:fld id="{6B57C77F-E231-48FF-8DEF-D24D717FE5A0}" type="datetimeFigureOut">
              <a:rPr kumimoji="1" lang="ja-JP" altLang="en-US" smtClean="0"/>
              <a:t>2024/11/16</a:t>
            </a:fld>
            <a:endParaRPr kumimoji="1" lang="ja-JP" altLang="en-US"/>
          </a:p>
        </p:txBody>
      </p:sp>
      <p:sp>
        <p:nvSpPr>
          <p:cNvPr id="4" name="フッター プレースホルダー 3">
            <a:extLst>
              <a:ext uri="{FF2B5EF4-FFF2-40B4-BE49-F238E27FC236}">
                <a16:creationId xmlns:a16="http://schemas.microsoft.com/office/drawing/2014/main" id="{1773B311-26A3-AA29-E379-713E133A87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2ADDD72-A54C-E501-19E5-2D80799CC02C}"/>
              </a:ext>
            </a:extLst>
          </p:cNvPr>
          <p:cNvSpPr>
            <a:spLocks noGrp="1"/>
          </p:cNvSpPr>
          <p:nvPr>
            <p:ph type="sldNum" sz="quarter" idx="12"/>
          </p:nvPr>
        </p:nvSpPr>
        <p:spPr/>
        <p:txBody>
          <a:bodyPr/>
          <a:lstStyle/>
          <a:p>
            <a:fld id="{3BB21520-44C5-4978-8EB6-0C368FBD8AED}" type="slidenum">
              <a:rPr kumimoji="1" lang="ja-JP" altLang="en-US" smtClean="0"/>
              <a:t>‹#›</a:t>
            </a:fld>
            <a:endParaRPr kumimoji="1" lang="ja-JP" altLang="en-US"/>
          </a:p>
        </p:txBody>
      </p:sp>
    </p:spTree>
    <p:extLst>
      <p:ext uri="{BB962C8B-B14F-4D97-AF65-F5344CB8AC3E}">
        <p14:creationId xmlns:p14="http://schemas.microsoft.com/office/powerpoint/2010/main" val="269626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BDCBF15-4081-41D1-D874-5020831B36C4}"/>
              </a:ext>
            </a:extLst>
          </p:cNvPr>
          <p:cNvSpPr>
            <a:spLocks noGrp="1"/>
          </p:cNvSpPr>
          <p:nvPr>
            <p:ph type="dt" sz="half" idx="10"/>
          </p:nvPr>
        </p:nvSpPr>
        <p:spPr/>
        <p:txBody>
          <a:bodyPr/>
          <a:lstStyle/>
          <a:p>
            <a:fld id="{6B57C77F-E231-48FF-8DEF-D24D717FE5A0}" type="datetimeFigureOut">
              <a:rPr kumimoji="1" lang="ja-JP" altLang="en-US" smtClean="0"/>
              <a:t>2024/11/16</a:t>
            </a:fld>
            <a:endParaRPr kumimoji="1" lang="ja-JP" altLang="en-US"/>
          </a:p>
        </p:txBody>
      </p:sp>
      <p:sp>
        <p:nvSpPr>
          <p:cNvPr id="3" name="フッター プレースホルダー 2">
            <a:extLst>
              <a:ext uri="{FF2B5EF4-FFF2-40B4-BE49-F238E27FC236}">
                <a16:creationId xmlns:a16="http://schemas.microsoft.com/office/drawing/2014/main" id="{8896DA90-60EE-FF91-25C4-17B4D9B012B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05F2E22-7713-247E-C1AA-A2CDB4D9D217}"/>
              </a:ext>
            </a:extLst>
          </p:cNvPr>
          <p:cNvSpPr>
            <a:spLocks noGrp="1"/>
          </p:cNvSpPr>
          <p:nvPr>
            <p:ph type="sldNum" sz="quarter" idx="12"/>
          </p:nvPr>
        </p:nvSpPr>
        <p:spPr/>
        <p:txBody>
          <a:bodyPr/>
          <a:lstStyle/>
          <a:p>
            <a:fld id="{3BB21520-44C5-4978-8EB6-0C368FBD8AED}" type="slidenum">
              <a:rPr kumimoji="1" lang="ja-JP" altLang="en-US" smtClean="0"/>
              <a:t>‹#›</a:t>
            </a:fld>
            <a:endParaRPr kumimoji="1" lang="ja-JP" altLang="en-US"/>
          </a:p>
        </p:txBody>
      </p:sp>
    </p:spTree>
    <p:extLst>
      <p:ext uri="{BB962C8B-B14F-4D97-AF65-F5344CB8AC3E}">
        <p14:creationId xmlns:p14="http://schemas.microsoft.com/office/powerpoint/2010/main" val="328722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8E7BB0-A928-E687-5357-61098124AC0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B4590D0-00E3-A01A-5C0D-F64456021B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0395F70-B25A-4D4D-A200-8E980E1E34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46FA5-B875-0A8C-F741-A3B1AC2A8A63}"/>
              </a:ext>
            </a:extLst>
          </p:cNvPr>
          <p:cNvSpPr>
            <a:spLocks noGrp="1"/>
          </p:cNvSpPr>
          <p:nvPr>
            <p:ph type="dt" sz="half" idx="10"/>
          </p:nvPr>
        </p:nvSpPr>
        <p:spPr/>
        <p:txBody>
          <a:bodyPr/>
          <a:lstStyle/>
          <a:p>
            <a:fld id="{6B57C77F-E231-48FF-8DEF-D24D717FE5A0}" type="datetimeFigureOut">
              <a:rPr kumimoji="1" lang="ja-JP" altLang="en-US" smtClean="0"/>
              <a:t>2024/11/16</a:t>
            </a:fld>
            <a:endParaRPr kumimoji="1" lang="ja-JP" altLang="en-US"/>
          </a:p>
        </p:txBody>
      </p:sp>
      <p:sp>
        <p:nvSpPr>
          <p:cNvPr id="6" name="フッター プレースホルダー 5">
            <a:extLst>
              <a:ext uri="{FF2B5EF4-FFF2-40B4-BE49-F238E27FC236}">
                <a16:creationId xmlns:a16="http://schemas.microsoft.com/office/drawing/2014/main" id="{D7DE2983-25B0-8F89-BBD4-657E342C457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6020499-C983-4B15-6965-4B4B0D6964D5}"/>
              </a:ext>
            </a:extLst>
          </p:cNvPr>
          <p:cNvSpPr>
            <a:spLocks noGrp="1"/>
          </p:cNvSpPr>
          <p:nvPr>
            <p:ph type="sldNum" sz="quarter" idx="12"/>
          </p:nvPr>
        </p:nvSpPr>
        <p:spPr/>
        <p:txBody>
          <a:bodyPr/>
          <a:lstStyle/>
          <a:p>
            <a:fld id="{3BB21520-44C5-4978-8EB6-0C368FBD8AED}" type="slidenum">
              <a:rPr kumimoji="1" lang="ja-JP" altLang="en-US" smtClean="0"/>
              <a:t>‹#›</a:t>
            </a:fld>
            <a:endParaRPr kumimoji="1" lang="ja-JP" altLang="en-US"/>
          </a:p>
        </p:txBody>
      </p:sp>
    </p:spTree>
    <p:extLst>
      <p:ext uri="{BB962C8B-B14F-4D97-AF65-F5344CB8AC3E}">
        <p14:creationId xmlns:p14="http://schemas.microsoft.com/office/powerpoint/2010/main" val="3950603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885AC-2024-900E-E3A9-A06D9A0A6BB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634ADA9-4712-5802-6EC5-B53ADEEC1F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07F107B-5D44-CD6A-69C8-CC5B3D89AB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88CC9F3-F030-C5EB-98BE-0AE80E09E3BD}"/>
              </a:ext>
            </a:extLst>
          </p:cNvPr>
          <p:cNvSpPr>
            <a:spLocks noGrp="1"/>
          </p:cNvSpPr>
          <p:nvPr>
            <p:ph type="dt" sz="half" idx="10"/>
          </p:nvPr>
        </p:nvSpPr>
        <p:spPr/>
        <p:txBody>
          <a:bodyPr/>
          <a:lstStyle/>
          <a:p>
            <a:fld id="{6B57C77F-E231-48FF-8DEF-D24D717FE5A0}" type="datetimeFigureOut">
              <a:rPr kumimoji="1" lang="ja-JP" altLang="en-US" smtClean="0"/>
              <a:t>2024/11/16</a:t>
            </a:fld>
            <a:endParaRPr kumimoji="1" lang="ja-JP" altLang="en-US"/>
          </a:p>
        </p:txBody>
      </p:sp>
      <p:sp>
        <p:nvSpPr>
          <p:cNvPr id="6" name="フッター プレースホルダー 5">
            <a:extLst>
              <a:ext uri="{FF2B5EF4-FFF2-40B4-BE49-F238E27FC236}">
                <a16:creationId xmlns:a16="http://schemas.microsoft.com/office/drawing/2014/main" id="{F8D47B26-65E6-B51E-9567-6E8FF4EBEBB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F2B5C83-840E-A433-1936-CE0734B94712}"/>
              </a:ext>
            </a:extLst>
          </p:cNvPr>
          <p:cNvSpPr>
            <a:spLocks noGrp="1"/>
          </p:cNvSpPr>
          <p:nvPr>
            <p:ph type="sldNum" sz="quarter" idx="12"/>
          </p:nvPr>
        </p:nvSpPr>
        <p:spPr/>
        <p:txBody>
          <a:bodyPr/>
          <a:lstStyle/>
          <a:p>
            <a:fld id="{3BB21520-44C5-4978-8EB6-0C368FBD8AED}" type="slidenum">
              <a:rPr kumimoji="1" lang="ja-JP" altLang="en-US" smtClean="0"/>
              <a:t>‹#›</a:t>
            </a:fld>
            <a:endParaRPr kumimoji="1" lang="ja-JP" altLang="en-US"/>
          </a:p>
        </p:txBody>
      </p:sp>
    </p:spTree>
    <p:extLst>
      <p:ext uri="{BB962C8B-B14F-4D97-AF65-F5344CB8AC3E}">
        <p14:creationId xmlns:p14="http://schemas.microsoft.com/office/powerpoint/2010/main" val="1705093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AB514BD-2B1B-45EF-655B-465BF9AF27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962149B-1BF2-7031-1978-4AE0DE68FE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1AD9488-5653-2E6C-108F-C13B962277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B57C77F-E231-48FF-8DEF-D24D717FE5A0}" type="datetimeFigureOut">
              <a:rPr kumimoji="1" lang="ja-JP" altLang="en-US" smtClean="0"/>
              <a:t>2024/11/16</a:t>
            </a:fld>
            <a:endParaRPr kumimoji="1" lang="ja-JP" altLang="en-US"/>
          </a:p>
        </p:txBody>
      </p:sp>
      <p:sp>
        <p:nvSpPr>
          <p:cNvPr id="5" name="フッター プレースホルダー 4">
            <a:extLst>
              <a:ext uri="{FF2B5EF4-FFF2-40B4-BE49-F238E27FC236}">
                <a16:creationId xmlns:a16="http://schemas.microsoft.com/office/drawing/2014/main" id="{85E7DDAC-FC9C-FBB5-70D5-FE2E36B62C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3A634E4-3296-06AB-20FE-1010941F0E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BB21520-44C5-4978-8EB6-0C368FBD8AED}" type="slidenum">
              <a:rPr kumimoji="1" lang="ja-JP" altLang="en-US" smtClean="0"/>
              <a:t>‹#›</a:t>
            </a:fld>
            <a:endParaRPr kumimoji="1" lang="ja-JP" altLang="en-US"/>
          </a:p>
        </p:txBody>
      </p:sp>
    </p:spTree>
    <p:extLst>
      <p:ext uri="{BB962C8B-B14F-4D97-AF65-F5344CB8AC3E}">
        <p14:creationId xmlns:p14="http://schemas.microsoft.com/office/powerpoint/2010/main" val="3408866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tailup7"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ロゴ, 会社名&#10;&#10;自動的に生成された説明">
            <a:extLst>
              <a:ext uri="{FF2B5EF4-FFF2-40B4-BE49-F238E27FC236}">
                <a16:creationId xmlns:a16="http://schemas.microsoft.com/office/drawing/2014/main" id="{750F2A11-01E9-E905-B321-A5CDC498D9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3233" y="72255"/>
            <a:ext cx="3426487" cy="2119853"/>
          </a:xfrm>
          <a:prstGeom prst="rect">
            <a:avLst/>
          </a:prstGeom>
        </p:spPr>
      </p:pic>
      <p:sp>
        <p:nvSpPr>
          <p:cNvPr id="4" name="テキスト ボックス 3">
            <a:extLst>
              <a:ext uri="{FF2B5EF4-FFF2-40B4-BE49-F238E27FC236}">
                <a16:creationId xmlns:a16="http://schemas.microsoft.com/office/drawing/2014/main" id="{BB9E9029-5DA4-9D89-7BC1-B0FB07848556}"/>
              </a:ext>
            </a:extLst>
          </p:cNvPr>
          <p:cNvSpPr txBox="1"/>
          <p:nvPr/>
        </p:nvSpPr>
        <p:spPr>
          <a:xfrm>
            <a:off x="2476291" y="2250831"/>
            <a:ext cx="6716903" cy="1015663"/>
          </a:xfrm>
          <a:prstGeom prst="rect">
            <a:avLst/>
          </a:prstGeom>
          <a:noFill/>
        </p:spPr>
        <p:txBody>
          <a:bodyPr wrap="none" rtlCol="0">
            <a:spAutoFit/>
          </a:bodyPr>
          <a:lstStyle/>
          <a:p>
            <a:r>
              <a:rPr kumimoji="1" lang="en-US" altLang="ja-JP" sz="6000" b="1" dirty="0" err="1"/>
              <a:t>Paraview</a:t>
            </a:r>
            <a:r>
              <a:rPr kumimoji="1" lang="ja-JP" altLang="en-US" sz="6000" b="1" dirty="0"/>
              <a:t>の使い方</a:t>
            </a:r>
          </a:p>
        </p:txBody>
      </p:sp>
      <p:sp>
        <p:nvSpPr>
          <p:cNvPr id="5" name="テキスト ボックス 4">
            <a:extLst>
              <a:ext uri="{FF2B5EF4-FFF2-40B4-BE49-F238E27FC236}">
                <a16:creationId xmlns:a16="http://schemas.microsoft.com/office/drawing/2014/main" id="{6EB89CA9-ABE8-DDAE-28A6-2FF984C83EF6}"/>
              </a:ext>
            </a:extLst>
          </p:cNvPr>
          <p:cNvSpPr txBox="1"/>
          <p:nvPr/>
        </p:nvSpPr>
        <p:spPr>
          <a:xfrm>
            <a:off x="4785525" y="4613645"/>
            <a:ext cx="1178528" cy="369332"/>
          </a:xfrm>
          <a:prstGeom prst="rect">
            <a:avLst/>
          </a:prstGeom>
          <a:noFill/>
        </p:spPr>
        <p:txBody>
          <a:bodyPr wrap="none" rtlCol="0">
            <a:spAutoFit/>
          </a:bodyPr>
          <a:lstStyle/>
          <a:p>
            <a:r>
              <a:rPr kumimoji="1" lang="en-US" altLang="ja-JP" dirty="0"/>
              <a:t>24/11/16</a:t>
            </a:r>
            <a:endParaRPr kumimoji="1" lang="ja-JP" altLang="en-US" dirty="0"/>
          </a:p>
        </p:txBody>
      </p:sp>
    </p:spTree>
    <p:extLst>
      <p:ext uri="{BB962C8B-B14F-4D97-AF65-F5344CB8AC3E}">
        <p14:creationId xmlns:p14="http://schemas.microsoft.com/office/powerpoint/2010/main" val="4162093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415FC9E-FA2E-84A2-7192-749E19D90A40}"/>
              </a:ext>
            </a:extLst>
          </p:cNvPr>
          <p:cNvSpPr txBox="1"/>
          <p:nvPr/>
        </p:nvSpPr>
        <p:spPr>
          <a:xfrm>
            <a:off x="176980" y="196645"/>
            <a:ext cx="3685624" cy="461665"/>
          </a:xfrm>
          <a:prstGeom prst="rect">
            <a:avLst/>
          </a:prstGeom>
          <a:noFill/>
        </p:spPr>
        <p:txBody>
          <a:bodyPr wrap="none" rtlCol="0">
            <a:spAutoFit/>
          </a:bodyPr>
          <a:lstStyle/>
          <a:p>
            <a:r>
              <a:rPr kumimoji="1" lang="ja-JP" altLang="en-US" sz="2400" b="1" dirty="0"/>
              <a:t>等値面を表示する</a:t>
            </a:r>
            <a:r>
              <a:rPr kumimoji="1" lang="en-US" altLang="ja-JP" sz="2400" b="1" dirty="0"/>
              <a:t>(3</a:t>
            </a:r>
            <a:r>
              <a:rPr kumimoji="1" lang="ja-JP" altLang="en-US" sz="2400" b="1" dirty="0"/>
              <a:t>次元</a:t>
            </a:r>
            <a:r>
              <a:rPr kumimoji="1" lang="en-US" altLang="ja-JP" sz="2400" b="1" dirty="0"/>
              <a:t>)</a:t>
            </a:r>
            <a:endParaRPr kumimoji="1" lang="ja-JP" altLang="en-US" sz="2400" b="1" dirty="0"/>
          </a:p>
        </p:txBody>
      </p:sp>
      <p:pic>
        <p:nvPicPr>
          <p:cNvPr id="6" name="図 5" descr="グラフィカル ユーザー インターフェイス, アプリケーション&#10;&#10;自動的に生成された説明">
            <a:extLst>
              <a:ext uri="{FF2B5EF4-FFF2-40B4-BE49-F238E27FC236}">
                <a16:creationId xmlns:a16="http://schemas.microsoft.com/office/drawing/2014/main" id="{EB89E629-17F6-2017-EEDA-E950ED47A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8345" y="1048537"/>
            <a:ext cx="4639787" cy="5185313"/>
          </a:xfrm>
          <a:prstGeom prst="rect">
            <a:avLst/>
          </a:prstGeom>
        </p:spPr>
      </p:pic>
      <p:cxnSp>
        <p:nvCxnSpPr>
          <p:cNvPr id="8" name="直線矢印コネクタ 7">
            <a:extLst>
              <a:ext uri="{FF2B5EF4-FFF2-40B4-BE49-F238E27FC236}">
                <a16:creationId xmlns:a16="http://schemas.microsoft.com/office/drawing/2014/main" id="{20ECD4CF-4B0F-B696-9ABC-F78E1A349C68}"/>
              </a:ext>
            </a:extLst>
          </p:cNvPr>
          <p:cNvCxnSpPr/>
          <p:nvPr/>
        </p:nvCxnSpPr>
        <p:spPr>
          <a:xfrm>
            <a:off x="2068171" y="1681992"/>
            <a:ext cx="343949" cy="19294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 name="テキスト ボックス 8">
            <a:extLst>
              <a:ext uri="{FF2B5EF4-FFF2-40B4-BE49-F238E27FC236}">
                <a16:creationId xmlns:a16="http://schemas.microsoft.com/office/drawing/2014/main" id="{F5A8252F-CDA2-5E55-0F69-44D7B737EC9B}"/>
              </a:ext>
            </a:extLst>
          </p:cNvPr>
          <p:cNvSpPr txBox="1"/>
          <p:nvPr/>
        </p:nvSpPr>
        <p:spPr>
          <a:xfrm>
            <a:off x="91800" y="1255245"/>
            <a:ext cx="2148345" cy="523220"/>
          </a:xfrm>
          <a:prstGeom prst="rect">
            <a:avLst/>
          </a:prstGeom>
          <a:noFill/>
        </p:spPr>
        <p:txBody>
          <a:bodyPr wrap="none" rtlCol="0">
            <a:spAutoFit/>
          </a:bodyPr>
          <a:lstStyle/>
          <a:p>
            <a:r>
              <a:rPr kumimoji="1" lang="en-US" altLang="ja-JP" sz="1400" b="1" dirty="0"/>
              <a:t>Generate.. </a:t>
            </a:r>
            <a:r>
              <a:rPr lang="en-US" altLang="ja-JP" sz="1400" b="1" dirty="0" err="1"/>
              <a:t>i</a:t>
            </a:r>
            <a:r>
              <a:rPr kumimoji="1" lang="en-US" altLang="ja-JP" sz="1400" b="1" dirty="0" err="1"/>
              <a:t>sosurfaces</a:t>
            </a:r>
            <a:endParaRPr kumimoji="1" lang="en-US" altLang="ja-JP" sz="1400" b="1" dirty="0"/>
          </a:p>
          <a:p>
            <a:r>
              <a:rPr lang="ja-JP" altLang="en-US" sz="1400" b="1" dirty="0"/>
              <a:t>のアイコンをクリック</a:t>
            </a:r>
            <a:endParaRPr kumimoji="1" lang="ja-JP" altLang="en-US" sz="1400" b="1" dirty="0"/>
          </a:p>
        </p:txBody>
      </p:sp>
      <p:cxnSp>
        <p:nvCxnSpPr>
          <p:cNvPr id="11" name="直線矢印コネクタ 10">
            <a:extLst>
              <a:ext uri="{FF2B5EF4-FFF2-40B4-BE49-F238E27FC236}">
                <a16:creationId xmlns:a16="http://schemas.microsoft.com/office/drawing/2014/main" id="{FA6EBE90-AAC4-EEB1-376D-70DF09C7F061}"/>
              </a:ext>
            </a:extLst>
          </p:cNvPr>
          <p:cNvCxnSpPr/>
          <p:nvPr/>
        </p:nvCxnSpPr>
        <p:spPr>
          <a:xfrm>
            <a:off x="1974914" y="3429000"/>
            <a:ext cx="530461" cy="15137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B068C51E-57FC-C44C-9CFB-36722EB39511}"/>
              </a:ext>
            </a:extLst>
          </p:cNvPr>
          <p:cNvSpPr txBox="1"/>
          <p:nvPr/>
        </p:nvSpPr>
        <p:spPr>
          <a:xfrm>
            <a:off x="142355" y="3227687"/>
            <a:ext cx="1877437" cy="276999"/>
          </a:xfrm>
          <a:prstGeom prst="rect">
            <a:avLst/>
          </a:prstGeom>
          <a:noFill/>
        </p:spPr>
        <p:txBody>
          <a:bodyPr wrap="none" rtlCol="0">
            <a:spAutoFit/>
          </a:bodyPr>
          <a:lstStyle/>
          <a:p>
            <a:r>
              <a:rPr kumimoji="1" lang="ja-JP" altLang="en-US" sz="1200" b="1" dirty="0"/>
              <a:t>表示したい物理量を選択</a:t>
            </a:r>
          </a:p>
        </p:txBody>
      </p:sp>
      <p:sp>
        <p:nvSpPr>
          <p:cNvPr id="13" name="テキスト ボックス 12">
            <a:extLst>
              <a:ext uri="{FF2B5EF4-FFF2-40B4-BE49-F238E27FC236}">
                <a16:creationId xmlns:a16="http://schemas.microsoft.com/office/drawing/2014/main" id="{C0FFA4D0-90BC-8E69-C65A-1007027F3B5D}"/>
              </a:ext>
            </a:extLst>
          </p:cNvPr>
          <p:cNvSpPr txBox="1"/>
          <p:nvPr/>
        </p:nvSpPr>
        <p:spPr>
          <a:xfrm>
            <a:off x="39763" y="4158928"/>
            <a:ext cx="1980029" cy="307777"/>
          </a:xfrm>
          <a:prstGeom prst="rect">
            <a:avLst/>
          </a:prstGeom>
          <a:noFill/>
        </p:spPr>
        <p:txBody>
          <a:bodyPr wrap="none" rtlCol="0">
            <a:spAutoFit/>
          </a:bodyPr>
          <a:lstStyle/>
          <a:p>
            <a:r>
              <a:rPr kumimoji="1" lang="ja-JP" altLang="en-US" sz="1400" b="1" dirty="0"/>
              <a:t>表示したい範囲を入力</a:t>
            </a:r>
            <a:endParaRPr kumimoji="1" lang="ja-JP" altLang="en-US" b="1" dirty="0"/>
          </a:p>
        </p:txBody>
      </p:sp>
      <p:cxnSp>
        <p:nvCxnSpPr>
          <p:cNvPr id="15" name="直線矢印コネクタ 14">
            <a:extLst>
              <a:ext uri="{FF2B5EF4-FFF2-40B4-BE49-F238E27FC236}">
                <a16:creationId xmlns:a16="http://schemas.microsoft.com/office/drawing/2014/main" id="{B7134AA5-270B-94B5-7CE2-67698AF43156}"/>
              </a:ext>
            </a:extLst>
          </p:cNvPr>
          <p:cNvCxnSpPr/>
          <p:nvPr/>
        </p:nvCxnSpPr>
        <p:spPr>
          <a:xfrm>
            <a:off x="1820411" y="4466705"/>
            <a:ext cx="327934" cy="13046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6" name="テキスト ボックス 15">
            <a:extLst>
              <a:ext uri="{FF2B5EF4-FFF2-40B4-BE49-F238E27FC236}">
                <a16:creationId xmlns:a16="http://schemas.microsoft.com/office/drawing/2014/main" id="{53EC146B-7FAA-BDCD-62D1-EFB078A74D54}"/>
              </a:ext>
            </a:extLst>
          </p:cNvPr>
          <p:cNvSpPr txBox="1"/>
          <p:nvPr/>
        </p:nvSpPr>
        <p:spPr>
          <a:xfrm>
            <a:off x="258603" y="5293453"/>
            <a:ext cx="1507144" cy="369332"/>
          </a:xfrm>
          <a:prstGeom prst="rect">
            <a:avLst/>
          </a:prstGeom>
          <a:noFill/>
        </p:spPr>
        <p:txBody>
          <a:bodyPr wrap="none" rtlCol="0">
            <a:spAutoFit/>
          </a:bodyPr>
          <a:lstStyle/>
          <a:p>
            <a:r>
              <a:rPr kumimoji="1" lang="ja-JP" altLang="en-US" b="1" dirty="0"/>
              <a:t>→「</a:t>
            </a:r>
            <a:r>
              <a:rPr kumimoji="1" lang="en-US" altLang="ja-JP" b="1" dirty="0"/>
              <a:t>Apply</a:t>
            </a:r>
            <a:r>
              <a:rPr kumimoji="1" lang="ja-JP" altLang="en-US" b="1" dirty="0"/>
              <a:t>」</a:t>
            </a:r>
          </a:p>
        </p:txBody>
      </p:sp>
      <p:pic>
        <p:nvPicPr>
          <p:cNvPr id="18" name="図 17" descr="グラフィカル ユーザー インターフェイス&#10;&#10;中程度の精度で自動的に生成された説明">
            <a:extLst>
              <a:ext uri="{FF2B5EF4-FFF2-40B4-BE49-F238E27FC236}">
                <a16:creationId xmlns:a16="http://schemas.microsoft.com/office/drawing/2014/main" id="{9A608390-0D0B-DF84-B558-49FBC9042A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1554" y="341618"/>
            <a:ext cx="4958091" cy="3459260"/>
          </a:xfrm>
          <a:prstGeom prst="rect">
            <a:avLst/>
          </a:prstGeom>
        </p:spPr>
      </p:pic>
      <p:cxnSp>
        <p:nvCxnSpPr>
          <p:cNvPr id="20" name="直線矢印コネクタ 19">
            <a:extLst>
              <a:ext uri="{FF2B5EF4-FFF2-40B4-BE49-F238E27FC236}">
                <a16:creationId xmlns:a16="http://schemas.microsoft.com/office/drawing/2014/main" id="{89D05646-9EFA-F054-4A83-D033FE89820A}"/>
              </a:ext>
            </a:extLst>
          </p:cNvPr>
          <p:cNvCxnSpPr/>
          <p:nvPr/>
        </p:nvCxnSpPr>
        <p:spPr>
          <a:xfrm>
            <a:off x="6788132" y="738231"/>
            <a:ext cx="303422" cy="14261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1" name="テキスト ボックス 20">
            <a:extLst>
              <a:ext uri="{FF2B5EF4-FFF2-40B4-BE49-F238E27FC236}">
                <a16:creationId xmlns:a16="http://schemas.microsoft.com/office/drawing/2014/main" id="{1C67B0FD-9C1A-201A-F030-AD72EC95BCE2}"/>
              </a:ext>
            </a:extLst>
          </p:cNvPr>
          <p:cNvSpPr txBox="1"/>
          <p:nvPr/>
        </p:nvSpPr>
        <p:spPr>
          <a:xfrm>
            <a:off x="5285521" y="584342"/>
            <a:ext cx="1620957" cy="307777"/>
          </a:xfrm>
          <a:prstGeom prst="rect">
            <a:avLst/>
          </a:prstGeom>
          <a:noFill/>
        </p:spPr>
        <p:txBody>
          <a:bodyPr wrap="none" rtlCol="0">
            <a:spAutoFit/>
          </a:bodyPr>
          <a:lstStyle/>
          <a:p>
            <a:r>
              <a:rPr lang="ja-JP" altLang="en-US" sz="1400" b="1" dirty="0"/>
              <a:t>元のデータを選択</a:t>
            </a:r>
            <a:endParaRPr kumimoji="1" lang="ja-JP" altLang="en-US" b="1" dirty="0"/>
          </a:p>
        </p:txBody>
      </p:sp>
      <p:cxnSp>
        <p:nvCxnSpPr>
          <p:cNvPr id="23" name="直線矢印コネクタ 22">
            <a:extLst>
              <a:ext uri="{FF2B5EF4-FFF2-40B4-BE49-F238E27FC236}">
                <a16:creationId xmlns:a16="http://schemas.microsoft.com/office/drawing/2014/main" id="{3C4256D8-C79A-44DB-4804-9912D9016CFA}"/>
              </a:ext>
            </a:extLst>
          </p:cNvPr>
          <p:cNvCxnSpPr/>
          <p:nvPr/>
        </p:nvCxnSpPr>
        <p:spPr>
          <a:xfrm flipH="1" flipV="1">
            <a:off x="8019875" y="2978092"/>
            <a:ext cx="444617" cy="118083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テキスト ボックス 23">
            <a:extLst>
              <a:ext uri="{FF2B5EF4-FFF2-40B4-BE49-F238E27FC236}">
                <a16:creationId xmlns:a16="http://schemas.microsoft.com/office/drawing/2014/main" id="{2D6E31E3-D51A-FE62-7663-B423C5CE6409}"/>
              </a:ext>
            </a:extLst>
          </p:cNvPr>
          <p:cNvSpPr txBox="1"/>
          <p:nvPr/>
        </p:nvSpPr>
        <p:spPr>
          <a:xfrm>
            <a:off x="7642371" y="4158928"/>
            <a:ext cx="3236784" cy="523220"/>
          </a:xfrm>
          <a:prstGeom prst="rect">
            <a:avLst/>
          </a:prstGeom>
          <a:noFill/>
        </p:spPr>
        <p:txBody>
          <a:bodyPr wrap="none" rtlCol="0">
            <a:spAutoFit/>
          </a:bodyPr>
          <a:lstStyle/>
          <a:p>
            <a:r>
              <a:rPr kumimoji="1" lang="ja-JP" altLang="en-US" sz="1400" b="1" dirty="0"/>
              <a:t>透明度を上げて</a:t>
            </a:r>
            <a:r>
              <a:rPr kumimoji="1" lang="en-US" altLang="ja-JP" sz="1400" b="1" dirty="0"/>
              <a:t>(</a:t>
            </a:r>
            <a:r>
              <a:rPr kumimoji="1" lang="ja-JP" altLang="en-US" sz="1400" b="1" dirty="0"/>
              <a:t>数値を下げて</a:t>
            </a:r>
            <a:r>
              <a:rPr kumimoji="1" lang="en-US" altLang="ja-JP" sz="1400" b="1" dirty="0"/>
              <a:t>)</a:t>
            </a:r>
          </a:p>
          <a:p>
            <a:r>
              <a:rPr kumimoji="1" lang="ja-JP" altLang="en-US" sz="1400" b="1" dirty="0"/>
              <a:t>表示したい物理量が見えるようにする</a:t>
            </a:r>
          </a:p>
        </p:txBody>
      </p:sp>
    </p:spTree>
    <p:extLst>
      <p:ext uri="{BB962C8B-B14F-4D97-AF65-F5344CB8AC3E}">
        <p14:creationId xmlns:p14="http://schemas.microsoft.com/office/powerpoint/2010/main" val="1943257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1E42491-94C8-530F-EB9E-770172C8139F}"/>
              </a:ext>
            </a:extLst>
          </p:cNvPr>
          <p:cNvSpPr txBox="1"/>
          <p:nvPr/>
        </p:nvSpPr>
        <p:spPr>
          <a:xfrm>
            <a:off x="216310" y="186813"/>
            <a:ext cx="2414444" cy="461665"/>
          </a:xfrm>
          <a:prstGeom prst="rect">
            <a:avLst/>
          </a:prstGeom>
          <a:noFill/>
        </p:spPr>
        <p:txBody>
          <a:bodyPr wrap="none" rtlCol="0">
            <a:spAutoFit/>
          </a:bodyPr>
          <a:lstStyle/>
          <a:p>
            <a:r>
              <a:rPr kumimoji="1" lang="en-US" altLang="ja-JP" sz="2400" b="1" dirty="0"/>
              <a:t>Step</a:t>
            </a:r>
            <a:r>
              <a:rPr kumimoji="1" lang="ja-JP" altLang="en-US" sz="2400" b="1" dirty="0"/>
              <a:t>を表示する</a:t>
            </a:r>
          </a:p>
        </p:txBody>
      </p:sp>
      <p:pic>
        <p:nvPicPr>
          <p:cNvPr id="3" name="図 2">
            <a:extLst>
              <a:ext uri="{FF2B5EF4-FFF2-40B4-BE49-F238E27FC236}">
                <a16:creationId xmlns:a16="http://schemas.microsoft.com/office/drawing/2014/main" id="{AB00B50B-69CC-68B0-8B75-94C94D62C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7948" y="2284708"/>
            <a:ext cx="4526672" cy="3177815"/>
          </a:xfrm>
          <a:prstGeom prst="rect">
            <a:avLst/>
          </a:prstGeom>
        </p:spPr>
      </p:pic>
      <p:sp>
        <p:nvSpPr>
          <p:cNvPr id="5" name="テキスト ボックス 4">
            <a:extLst>
              <a:ext uri="{FF2B5EF4-FFF2-40B4-BE49-F238E27FC236}">
                <a16:creationId xmlns:a16="http://schemas.microsoft.com/office/drawing/2014/main" id="{5322E150-9FEB-D890-D242-92BACE6D572F}"/>
              </a:ext>
            </a:extLst>
          </p:cNvPr>
          <p:cNvSpPr txBox="1"/>
          <p:nvPr/>
        </p:nvSpPr>
        <p:spPr>
          <a:xfrm>
            <a:off x="570316" y="1216151"/>
            <a:ext cx="7112845" cy="830997"/>
          </a:xfrm>
          <a:prstGeom prst="rect">
            <a:avLst/>
          </a:prstGeom>
          <a:noFill/>
        </p:spPr>
        <p:txBody>
          <a:bodyPr wrap="none" rtlCol="0">
            <a:spAutoFit/>
          </a:bodyPr>
          <a:lstStyle/>
          <a:p>
            <a:r>
              <a:rPr kumimoji="1" lang="en-US" altLang="ja-JP" sz="1600" b="1" dirty="0"/>
              <a:t>Filter</a:t>
            </a:r>
            <a:r>
              <a:rPr kumimoji="1" lang="ja-JP" altLang="en-US" sz="1600" b="1" dirty="0"/>
              <a:t>→</a:t>
            </a:r>
            <a:r>
              <a:rPr kumimoji="1" lang="en-US" altLang="ja-JP" sz="1600" b="1" dirty="0"/>
              <a:t>Alphabetical</a:t>
            </a:r>
            <a:r>
              <a:rPr kumimoji="1" lang="ja-JP" altLang="en-US" sz="1600" b="1" dirty="0"/>
              <a:t>→</a:t>
            </a:r>
            <a:r>
              <a:rPr kumimoji="1" lang="en-US" altLang="ja-JP" sz="1600" b="1" dirty="0"/>
              <a:t>Annotate time filter </a:t>
            </a:r>
            <a:r>
              <a:rPr kumimoji="1" lang="ja-JP" altLang="en-US" sz="1600" b="1" dirty="0"/>
              <a:t>→</a:t>
            </a:r>
            <a:r>
              <a:rPr kumimoji="1" lang="en-US" altLang="ja-JP" sz="1600" b="1" dirty="0"/>
              <a:t>Apply  </a:t>
            </a:r>
            <a:r>
              <a:rPr kumimoji="1" lang="ja-JP" altLang="en-US" sz="1600" b="1" dirty="0"/>
              <a:t>で時刻を表示できる</a:t>
            </a:r>
            <a:endParaRPr kumimoji="1" lang="en-US" altLang="ja-JP" sz="1600" b="1" dirty="0"/>
          </a:p>
          <a:p>
            <a:r>
              <a:rPr lang="ja-JP" altLang="en-US" sz="1600" b="1" dirty="0"/>
              <a:t>実際の</a:t>
            </a:r>
            <a:r>
              <a:rPr lang="en-US" altLang="ja-JP" sz="1600" b="1" dirty="0"/>
              <a:t>(</a:t>
            </a:r>
            <a:r>
              <a:rPr lang="ja-JP" altLang="en-US" sz="1600" b="1" dirty="0"/>
              <a:t>無次元</a:t>
            </a:r>
            <a:r>
              <a:rPr lang="en-US" altLang="ja-JP" sz="1600" b="1" dirty="0"/>
              <a:t>)</a:t>
            </a:r>
            <a:r>
              <a:rPr lang="ja-JP" altLang="en-US" sz="1600" b="1" dirty="0"/>
              <a:t>時刻ではなく、単にファイル番号を表示するだけ。</a:t>
            </a:r>
            <a:endParaRPr lang="en-US" altLang="ja-JP" sz="1600" b="1" dirty="0"/>
          </a:p>
          <a:p>
            <a:r>
              <a:rPr kumimoji="1" lang="en-US" altLang="ja-JP" sz="1600" b="1" dirty="0"/>
              <a:t>(</a:t>
            </a:r>
            <a:r>
              <a:rPr kumimoji="1" lang="ja-JP" altLang="en-US" sz="1600" b="1" dirty="0"/>
              <a:t>実際の流れ場での時刻を表示する方法もあると思うが試したことがない</a:t>
            </a:r>
            <a:r>
              <a:rPr kumimoji="1" lang="en-US" altLang="ja-JP" sz="1600" b="1" dirty="0"/>
              <a:t>)</a:t>
            </a:r>
            <a:endParaRPr kumimoji="1" lang="ja-JP" altLang="en-US" sz="1600" b="1" dirty="0"/>
          </a:p>
        </p:txBody>
      </p:sp>
    </p:spTree>
    <p:extLst>
      <p:ext uri="{BB962C8B-B14F-4D97-AF65-F5344CB8AC3E}">
        <p14:creationId xmlns:p14="http://schemas.microsoft.com/office/powerpoint/2010/main" val="2068981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73AD5D2-09B0-A2E1-7310-3671F699360A}"/>
              </a:ext>
            </a:extLst>
          </p:cNvPr>
          <p:cNvSpPr txBox="1"/>
          <p:nvPr/>
        </p:nvSpPr>
        <p:spPr>
          <a:xfrm>
            <a:off x="176980" y="127820"/>
            <a:ext cx="5096267" cy="523220"/>
          </a:xfrm>
          <a:prstGeom prst="rect">
            <a:avLst/>
          </a:prstGeom>
          <a:noFill/>
        </p:spPr>
        <p:txBody>
          <a:bodyPr wrap="none" rtlCol="0">
            <a:spAutoFit/>
          </a:bodyPr>
          <a:lstStyle/>
          <a:p>
            <a:r>
              <a:rPr kumimoji="1" lang="en-US" altLang="ja-JP" sz="2800" b="1" dirty="0"/>
              <a:t>Appendix1. </a:t>
            </a:r>
            <a:r>
              <a:rPr kumimoji="1" lang="ja-JP" altLang="en-US" sz="2800" b="1" dirty="0"/>
              <a:t>結果を発表で使う</a:t>
            </a:r>
          </a:p>
        </p:txBody>
      </p:sp>
      <p:sp>
        <p:nvSpPr>
          <p:cNvPr id="9" name="テキスト ボックス 8">
            <a:extLst>
              <a:ext uri="{FF2B5EF4-FFF2-40B4-BE49-F238E27FC236}">
                <a16:creationId xmlns:a16="http://schemas.microsoft.com/office/drawing/2014/main" id="{AD41B0D5-D71F-BDCD-8A29-3D15693491FB}"/>
              </a:ext>
            </a:extLst>
          </p:cNvPr>
          <p:cNvSpPr txBox="1"/>
          <p:nvPr/>
        </p:nvSpPr>
        <p:spPr>
          <a:xfrm>
            <a:off x="275303" y="6296146"/>
            <a:ext cx="5614220" cy="369332"/>
          </a:xfrm>
          <a:prstGeom prst="rect">
            <a:avLst/>
          </a:prstGeom>
          <a:noFill/>
        </p:spPr>
        <p:txBody>
          <a:bodyPr wrap="square">
            <a:spAutoFit/>
          </a:bodyPr>
          <a:lstStyle/>
          <a:p>
            <a:r>
              <a:rPr lang="ja-JP" altLang="en-US" dirty="0"/>
              <a:t>https://estuarine.jp/2018/08/apng-animation/</a:t>
            </a:r>
          </a:p>
        </p:txBody>
      </p:sp>
      <p:pic>
        <p:nvPicPr>
          <p:cNvPr id="3" name="図 2" descr="グラフィカル ユーザー インターフェイス, アプリケーション, Word&#10;&#10;自動的に生成された説明">
            <a:extLst>
              <a:ext uri="{FF2B5EF4-FFF2-40B4-BE49-F238E27FC236}">
                <a16:creationId xmlns:a16="http://schemas.microsoft.com/office/drawing/2014/main" id="{8BFF6A63-799B-359A-8F81-16B7E0E31C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303" y="1393132"/>
            <a:ext cx="3140376" cy="2952758"/>
          </a:xfrm>
          <a:prstGeom prst="rect">
            <a:avLst/>
          </a:prstGeom>
        </p:spPr>
      </p:pic>
      <p:sp>
        <p:nvSpPr>
          <p:cNvPr id="6" name="テキスト ボックス 5">
            <a:extLst>
              <a:ext uri="{FF2B5EF4-FFF2-40B4-BE49-F238E27FC236}">
                <a16:creationId xmlns:a16="http://schemas.microsoft.com/office/drawing/2014/main" id="{5BEC4210-849C-5D3B-E073-BC31C16E3149}"/>
              </a:ext>
            </a:extLst>
          </p:cNvPr>
          <p:cNvSpPr txBox="1"/>
          <p:nvPr/>
        </p:nvSpPr>
        <p:spPr>
          <a:xfrm>
            <a:off x="3838431" y="1250519"/>
            <a:ext cx="8353569" cy="3416320"/>
          </a:xfrm>
          <a:prstGeom prst="rect">
            <a:avLst/>
          </a:prstGeom>
          <a:noFill/>
        </p:spPr>
        <p:txBody>
          <a:bodyPr wrap="none" rtlCol="0">
            <a:spAutoFit/>
          </a:bodyPr>
          <a:lstStyle/>
          <a:p>
            <a:r>
              <a:rPr lang="en-US" altLang="ja-JP" b="1" dirty="0"/>
              <a:t>File </a:t>
            </a:r>
            <a:r>
              <a:rPr lang="ja-JP" altLang="en-US" b="1" dirty="0"/>
              <a:t>→ </a:t>
            </a:r>
            <a:r>
              <a:rPr lang="en-US" altLang="ja-JP" b="1" dirty="0"/>
              <a:t>save animation </a:t>
            </a:r>
            <a:r>
              <a:rPr lang="ja-JP" altLang="en-US" b="1" dirty="0"/>
              <a:t>で各ステップの流れ場を</a:t>
            </a:r>
            <a:r>
              <a:rPr lang="en-US" altLang="ja-JP" b="1" dirty="0" err="1"/>
              <a:t>png</a:t>
            </a:r>
            <a:r>
              <a:rPr lang="ja-JP" altLang="en-US" b="1" dirty="0"/>
              <a:t>ファイルで保存できる</a:t>
            </a:r>
            <a:endParaRPr lang="en-US" altLang="ja-JP" b="1" dirty="0"/>
          </a:p>
          <a:p>
            <a:endParaRPr lang="en-US" altLang="ja-JP" b="1" dirty="0"/>
          </a:p>
          <a:p>
            <a:r>
              <a:rPr lang="ja-JP" altLang="en-US" b="1" dirty="0"/>
              <a:t>複数の</a:t>
            </a:r>
            <a:r>
              <a:rPr lang="en-US" altLang="ja-JP" b="1" dirty="0" err="1"/>
              <a:t>png</a:t>
            </a:r>
            <a:r>
              <a:rPr lang="ja-JP" altLang="en-US" b="1" dirty="0"/>
              <a:t>ファイルを</a:t>
            </a:r>
            <a:r>
              <a:rPr lang="en-US" altLang="ja-JP" b="1" dirty="0"/>
              <a:t>1</a:t>
            </a:r>
            <a:r>
              <a:rPr lang="ja-JP" altLang="en-US" b="1" dirty="0"/>
              <a:t>つのファイルにまとめてアニメーションにするために、</a:t>
            </a:r>
            <a:endParaRPr lang="en-US" altLang="ja-JP" b="1" dirty="0"/>
          </a:p>
          <a:p>
            <a:r>
              <a:rPr lang="ja-JP" altLang="en-US" b="1" dirty="0"/>
              <a:t>例えば</a:t>
            </a:r>
            <a:r>
              <a:rPr lang="en-US" altLang="ja-JP" b="1" dirty="0"/>
              <a:t>APNG assembler </a:t>
            </a:r>
            <a:r>
              <a:rPr lang="ja-JP" altLang="en-US" b="1" dirty="0"/>
              <a:t>のようなソフトを使う。</a:t>
            </a:r>
            <a:endParaRPr lang="en-US" altLang="ja-JP" b="1" dirty="0"/>
          </a:p>
          <a:p>
            <a:endParaRPr lang="en-US" altLang="ja-JP" b="1" dirty="0"/>
          </a:p>
          <a:p>
            <a:r>
              <a:rPr lang="ja-JP" altLang="en-US" b="1" dirty="0"/>
              <a:t>生成された</a:t>
            </a:r>
            <a:r>
              <a:rPr lang="en-US" altLang="ja-JP" b="1" dirty="0" err="1"/>
              <a:t>apng</a:t>
            </a:r>
            <a:r>
              <a:rPr lang="ja-JP" altLang="en-US" b="1" dirty="0"/>
              <a:t>ファイルは、筆者の</a:t>
            </a:r>
            <a:r>
              <a:rPr lang="en-US" altLang="ja-JP" b="1" dirty="0"/>
              <a:t>windows</a:t>
            </a:r>
            <a:r>
              <a:rPr lang="ja-JP" altLang="en-US" b="1" dirty="0"/>
              <a:t>環境だと動画として</a:t>
            </a:r>
            <a:endParaRPr lang="en-US" altLang="ja-JP" b="1" dirty="0"/>
          </a:p>
          <a:p>
            <a:r>
              <a:rPr lang="ja-JP" altLang="en-US" b="1" dirty="0"/>
              <a:t>再生できなかったが、</a:t>
            </a:r>
            <a:r>
              <a:rPr lang="en-US" altLang="ja-JP" b="1" dirty="0"/>
              <a:t>Edge</a:t>
            </a:r>
            <a:r>
              <a:rPr lang="ja-JP" altLang="en-US" b="1" dirty="0"/>
              <a:t>ブラウザ上にドラッグ</a:t>
            </a:r>
            <a:r>
              <a:rPr lang="en-US" altLang="ja-JP" b="1" dirty="0"/>
              <a:t>&amp;</a:t>
            </a:r>
            <a:r>
              <a:rPr lang="ja-JP" altLang="en-US" b="1" dirty="0"/>
              <a:t>ドロップすれば</a:t>
            </a:r>
            <a:endParaRPr lang="en-US" altLang="ja-JP" b="1" dirty="0"/>
          </a:p>
          <a:p>
            <a:r>
              <a:rPr lang="ja-JP" altLang="en-US" b="1" dirty="0"/>
              <a:t>動画として再生できた。</a:t>
            </a:r>
            <a:endParaRPr lang="en-US" altLang="ja-JP" b="1" dirty="0"/>
          </a:p>
          <a:p>
            <a:endParaRPr lang="en-US" altLang="ja-JP" b="1" dirty="0"/>
          </a:p>
          <a:p>
            <a:r>
              <a:rPr lang="en-US" altLang="ja-JP" b="1" dirty="0" err="1"/>
              <a:t>apng</a:t>
            </a:r>
            <a:r>
              <a:rPr lang="ja-JP" altLang="en-US" b="1" dirty="0"/>
              <a:t>ファイルはパワーポイントに添付できない。</a:t>
            </a:r>
            <a:endParaRPr lang="en-US" altLang="ja-JP" b="1" dirty="0"/>
          </a:p>
          <a:p>
            <a:r>
              <a:rPr lang="ja-JP" altLang="en-US" b="1" dirty="0"/>
              <a:t>添付するには</a:t>
            </a:r>
            <a:r>
              <a:rPr lang="en-US" altLang="ja-JP" b="1" dirty="0" err="1"/>
              <a:t>apng</a:t>
            </a:r>
            <a:r>
              <a:rPr lang="ja-JP" altLang="en-US" b="1" dirty="0"/>
              <a:t>ファイルを</a:t>
            </a:r>
            <a:r>
              <a:rPr lang="en-US" altLang="ja-JP" b="1" dirty="0"/>
              <a:t>gif</a:t>
            </a:r>
            <a:r>
              <a:rPr lang="ja-JP" altLang="en-US" b="1" dirty="0"/>
              <a:t>や</a:t>
            </a:r>
            <a:r>
              <a:rPr lang="en-US" altLang="ja-JP" b="1" dirty="0" err="1"/>
              <a:t>wmv</a:t>
            </a:r>
            <a:r>
              <a:rPr lang="ja-JP" altLang="en-US" b="1" dirty="0"/>
              <a:t>の形式に変換する。</a:t>
            </a:r>
            <a:endParaRPr lang="en-US" altLang="ja-JP" b="1" dirty="0"/>
          </a:p>
          <a:p>
            <a:r>
              <a:rPr lang="en-US" altLang="ja-JP" b="1" dirty="0"/>
              <a:t>https://www.aconvert.com/video/</a:t>
            </a:r>
          </a:p>
        </p:txBody>
      </p:sp>
      <p:sp>
        <p:nvSpPr>
          <p:cNvPr id="10" name="テキスト ボックス 9">
            <a:extLst>
              <a:ext uri="{FF2B5EF4-FFF2-40B4-BE49-F238E27FC236}">
                <a16:creationId xmlns:a16="http://schemas.microsoft.com/office/drawing/2014/main" id="{AFAA5DAB-20B3-FC1E-8DF9-2FD2E6EC9F9B}"/>
              </a:ext>
            </a:extLst>
          </p:cNvPr>
          <p:cNvSpPr txBox="1"/>
          <p:nvPr/>
        </p:nvSpPr>
        <p:spPr>
          <a:xfrm>
            <a:off x="275303" y="6006517"/>
            <a:ext cx="1338828" cy="369332"/>
          </a:xfrm>
          <a:prstGeom prst="rect">
            <a:avLst/>
          </a:prstGeom>
          <a:noFill/>
        </p:spPr>
        <p:txBody>
          <a:bodyPr wrap="none" rtlCol="0">
            <a:spAutoFit/>
          </a:bodyPr>
          <a:lstStyle/>
          <a:p>
            <a:r>
              <a:rPr kumimoji="1" lang="ja-JP" altLang="en-US" dirty="0"/>
              <a:t>参考サイト</a:t>
            </a:r>
            <a:endParaRPr kumimoji="1" lang="en-US" altLang="ja-JP" dirty="0"/>
          </a:p>
        </p:txBody>
      </p:sp>
    </p:spTree>
    <p:extLst>
      <p:ext uri="{BB962C8B-B14F-4D97-AF65-F5344CB8AC3E}">
        <p14:creationId xmlns:p14="http://schemas.microsoft.com/office/powerpoint/2010/main" val="2163717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AFA908F-F78E-6180-3202-CD3A1D38E799}"/>
              </a:ext>
            </a:extLst>
          </p:cNvPr>
          <p:cNvSpPr txBox="1"/>
          <p:nvPr/>
        </p:nvSpPr>
        <p:spPr>
          <a:xfrm>
            <a:off x="176980" y="194932"/>
            <a:ext cx="10298012" cy="523220"/>
          </a:xfrm>
          <a:prstGeom prst="rect">
            <a:avLst/>
          </a:prstGeom>
          <a:noFill/>
        </p:spPr>
        <p:txBody>
          <a:bodyPr wrap="none" rtlCol="0">
            <a:spAutoFit/>
          </a:bodyPr>
          <a:lstStyle/>
          <a:p>
            <a:r>
              <a:rPr kumimoji="1" lang="en-US" altLang="ja-JP" sz="2800" b="1" dirty="0"/>
              <a:t>Appendix2. </a:t>
            </a:r>
            <a:r>
              <a:rPr lang="en-US" altLang="ja-JP" sz="2800" b="1" dirty="0" err="1"/>
              <a:t>Paraview</a:t>
            </a:r>
            <a:r>
              <a:rPr lang="ja-JP" altLang="en-US" sz="2800" b="1" dirty="0"/>
              <a:t>で読み込むためのデータのファイル形式</a:t>
            </a:r>
            <a:endParaRPr kumimoji="1" lang="ja-JP" altLang="en-US" sz="2800" b="1" dirty="0"/>
          </a:p>
        </p:txBody>
      </p:sp>
      <p:sp>
        <p:nvSpPr>
          <p:cNvPr id="5" name="テキスト ボックス 4">
            <a:extLst>
              <a:ext uri="{FF2B5EF4-FFF2-40B4-BE49-F238E27FC236}">
                <a16:creationId xmlns:a16="http://schemas.microsoft.com/office/drawing/2014/main" id="{6E4C5178-2D4C-97CD-D195-9EA789364C94}"/>
              </a:ext>
            </a:extLst>
          </p:cNvPr>
          <p:cNvSpPr txBox="1"/>
          <p:nvPr/>
        </p:nvSpPr>
        <p:spPr>
          <a:xfrm>
            <a:off x="176980" y="1147578"/>
            <a:ext cx="11466601" cy="3785652"/>
          </a:xfrm>
          <a:prstGeom prst="rect">
            <a:avLst/>
          </a:prstGeom>
          <a:noFill/>
        </p:spPr>
        <p:txBody>
          <a:bodyPr wrap="none" rtlCol="0">
            <a:spAutoFit/>
          </a:bodyPr>
          <a:lstStyle/>
          <a:p>
            <a:r>
              <a:rPr lang="ja-JP" altLang="en-US" sz="2000" b="1" dirty="0"/>
              <a:t>ここでは</a:t>
            </a:r>
            <a:r>
              <a:rPr lang="en-US" altLang="ja-JP" sz="2000" b="1" dirty="0" err="1"/>
              <a:t>Paraview</a:t>
            </a:r>
            <a:r>
              <a:rPr lang="ja-JP" altLang="en-US" sz="2000" b="1" dirty="0"/>
              <a:t>の使い方ではなく、</a:t>
            </a:r>
            <a:r>
              <a:rPr lang="en-US" altLang="ja-JP" sz="2000" b="1" dirty="0" err="1"/>
              <a:t>Paraview</a:t>
            </a:r>
            <a:r>
              <a:rPr lang="ja-JP" altLang="en-US" sz="2000" b="1" dirty="0"/>
              <a:t>に読み込ませるためのデータファイルの用意する</a:t>
            </a:r>
            <a:endParaRPr lang="en-US" altLang="ja-JP" sz="2000" b="1" dirty="0"/>
          </a:p>
          <a:p>
            <a:r>
              <a:rPr lang="ja-JP" altLang="en-US" sz="2000" b="1" dirty="0"/>
              <a:t>方法についてまとめる。</a:t>
            </a:r>
            <a:endParaRPr lang="en-US" altLang="ja-JP" sz="2000" b="1" dirty="0"/>
          </a:p>
          <a:p>
            <a:r>
              <a:rPr lang="ja-JP" altLang="en-US" sz="2000" b="1" dirty="0"/>
              <a:t>主要なファイル形式である</a:t>
            </a:r>
            <a:r>
              <a:rPr lang="en-US" altLang="ja-JP" sz="2000" b="1" dirty="0" err="1"/>
              <a:t>vtk</a:t>
            </a:r>
            <a:r>
              <a:rPr lang="ja-JP" altLang="en-US" sz="2000" b="1" dirty="0"/>
              <a:t>ファイルのデータ構造などについて書く。</a:t>
            </a:r>
            <a:endParaRPr lang="en-US" altLang="ja-JP" sz="2000" b="1" dirty="0"/>
          </a:p>
          <a:p>
            <a:endParaRPr lang="en-US" altLang="ja-JP" sz="2000" b="1" dirty="0"/>
          </a:p>
          <a:p>
            <a:r>
              <a:rPr lang="ja-JP" altLang="en-US" sz="2000" b="1" dirty="0"/>
              <a:t>まず、</a:t>
            </a:r>
            <a:endParaRPr lang="en-US" altLang="ja-JP" sz="2000" b="1" dirty="0"/>
          </a:p>
          <a:p>
            <a:r>
              <a:rPr lang="ja-JP" altLang="en-US" sz="2000" b="1" dirty="0"/>
              <a:t>時間発展する流れ場を可視化する際は、複数の</a:t>
            </a:r>
            <a:r>
              <a:rPr lang="en-US" altLang="ja-JP" sz="2000" b="1" dirty="0" err="1"/>
              <a:t>vtk</a:t>
            </a:r>
            <a:r>
              <a:rPr lang="ja-JP" altLang="en-US" sz="2000" b="1" dirty="0"/>
              <a:t>ファイルを</a:t>
            </a:r>
            <a:r>
              <a:rPr lang="en-US" altLang="ja-JP" sz="2000" b="1" dirty="0" err="1"/>
              <a:t>paraview</a:t>
            </a:r>
            <a:r>
              <a:rPr lang="ja-JP" altLang="en-US" sz="2000" b="1" dirty="0"/>
              <a:t>で読み込む。</a:t>
            </a:r>
            <a:endParaRPr lang="en-US" altLang="ja-JP" sz="2000" b="1" dirty="0"/>
          </a:p>
          <a:p>
            <a:r>
              <a:rPr kumimoji="1" lang="ja-JP" altLang="en-US" sz="2000" b="1" dirty="0"/>
              <a:t>計算プログラム中で、ある時刻の格子点の座標とそこにおける物理量</a:t>
            </a:r>
            <a:r>
              <a:rPr lang="en-US" altLang="ja-JP" sz="2000" b="1" dirty="0"/>
              <a:t>(</a:t>
            </a:r>
            <a:r>
              <a:rPr lang="en-US" altLang="ja-JP" sz="2000" b="1" dirty="0" err="1"/>
              <a:t>u,v,w,p,T</a:t>
            </a:r>
            <a:r>
              <a:rPr lang="ja-JP" altLang="en-US" sz="2000" b="1" dirty="0"/>
              <a:t>など</a:t>
            </a:r>
            <a:r>
              <a:rPr lang="en-US" altLang="ja-JP" sz="2000" b="1" dirty="0"/>
              <a:t>)</a:t>
            </a:r>
            <a:r>
              <a:rPr lang="ja-JP" altLang="en-US" sz="2000" b="1" dirty="0"/>
              <a:t>を</a:t>
            </a:r>
            <a:endParaRPr lang="en-US" altLang="ja-JP" sz="2000" b="1" dirty="0"/>
          </a:p>
          <a:p>
            <a:r>
              <a:rPr kumimoji="1" lang="en-US" altLang="ja-JP" sz="2000" b="1" dirty="0"/>
              <a:t>1</a:t>
            </a:r>
            <a:r>
              <a:rPr kumimoji="1" lang="ja-JP" altLang="en-US" sz="2000" b="1" dirty="0"/>
              <a:t>つの</a:t>
            </a:r>
            <a:r>
              <a:rPr kumimoji="1" lang="en-US" altLang="ja-JP" sz="2000" b="1" dirty="0" err="1"/>
              <a:t>vtk</a:t>
            </a:r>
            <a:r>
              <a:rPr kumimoji="1" lang="ja-JP" altLang="en-US" sz="2000" b="1" dirty="0"/>
              <a:t>ファイルに出力し、ファイル名を「〇〇</a:t>
            </a:r>
            <a:r>
              <a:rPr kumimoji="1" lang="en-US" altLang="ja-JP" sz="2000" b="1" dirty="0"/>
              <a:t>_001.vtk</a:t>
            </a:r>
            <a:r>
              <a:rPr kumimoji="1" lang="ja-JP" altLang="en-US" sz="2000" b="1" dirty="0"/>
              <a:t>」のようにする。</a:t>
            </a:r>
            <a:endParaRPr kumimoji="1" lang="en-US" altLang="ja-JP" sz="2000" b="1" dirty="0"/>
          </a:p>
          <a:p>
            <a:r>
              <a:rPr lang="en-US" altLang="ja-JP" sz="2000" b="1" dirty="0"/>
              <a:t>(</a:t>
            </a:r>
            <a:r>
              <a:rPr lang="ja-JP" altLang="en-US" sz="2000" b="1" dirty="0"/>
              <a:t>ファイル名の最後を数字の連番にしないと、</a:t>
            </a:r>
            <a:r>
              <a:rPr lang="en-US" altLang="ja-JP" sz="2000" b="1" dirty="0" err="1"/>
              <a:t>paraview</a:t>
            </a:r>
            <a:r>
              <a:rPr lang="ja-JP" altLang="en-US" sz="2000" b="1" dirty="0"/>
              <a:t>で一括で読み込むことができない</a:t>
            </a:r>
            <a:r>
              <a:rPr lang="en-US" altLang="ja-JP" sz="2000" b="1" dirty="0"/>
              <a:t>)</a:t>
            </a:r>
          </a:p>
          <a:p>
            <a:endParaRPr kumimoji="1" lang="en-US" altLang="ja-JP" sz="2000" b="1" dirty="0"/>
          </a:p>
          <a:p>
            <a:r>
              <a:rPr kumimoji="1" lang="ja-JP" altLang="en-US" sz="2000" b="1" dirty="0"/>
              <a:t>これを各ステップ</a:t>
            </a:r>
            <a:r>
              <a:rPr kumimoji="1" lang="en-US" altLang="ja-JP" sz="2000" b="1" dirty="0"/>
              <a:t>(</a:t>
            </a:r>
            <a:r>
              <a:rPr kumimoji="1" lang="ja-JP" altLang="en-US" sz="2000" b="1" dirty="0"/>
              <a:t>各時刻</a:t>
            </a:r>
            <a:r>
              <a:rPr kumimoji="1" lang="en-US" altLang="ja-JP" sz="2000" b="1" dirty="0"/>
              <a:t>)</a:t>
            </a:r>
            <a:r>
              <a:rPr kumimoji="1" lang="ja-JP" altLang="en-US" sz="2000" b="1" dirty="0"/>
              <a:t>ごとに出力し</a:t>
            </a:r>
            <a:r>
              <a:rPr kumimoji="1" lang="en-US" altLang="ja-JP" sz="2000" b="1" dirty="0"/>
              <a:t>(</a:t>
            </a:r>
            <a:r>
              <a:rPr kumimoji="1" lang="ja-JP" altLang="en-US" sz="2000" b="1" dirty="0"/>
              <a:t>「</a:t>
            </a:r>
            <a:r>
              <a:rPr kumimoji="1" lang="en-US" altLang="ja-JP" sz="2000" b="1" dirty="0"/>
              <a:t>a_001.vtk</a:t>
            </a:r>
            <a:r>
              <a:rPr kumimoji="1" lang="ja-JP" altLang="en-US" sz="2000" b="1" dirty="0"/>
              <a:t>」</a:t>
            </a:r>
            <a:r>
              <a:rPr kumimoji="1" lang="en-US" altLang="ja-JP" sz="2000" b="1" dirty="0"/>
              <a:t>,</a:t>
            </a:r>
            <a:r>
              <a:rPr kumimoji="1" lang="ja-JP" altLang="en-US" sz="2000" b="1" dirty="0"/>
              <a:t>「</a:t>
            </a:r>
            <a:r>
              <a:rPr kumimoji="1" lang="en-US" altLang="ja-JP" sz="2000" b="1" dirty="0"/>
              <a:t>a_002.vtk</a:t>
            </a:r>
            <a:r>
              <a:rPr kumimoji="1" lang="ja-JP" altLang="en-US" sz="2000" b="1" dirty="0"/>
              <a:t>」</a:t>
            </a:r>
            <a:r>
              <a:rPr kumimoji="1" lang="en-US" altLang="ja-JP" sz="2000" b="1" dirty="0"/>
              <a:t>....)</a:t>
            </a:r>
            <a:r>
              <a:rPr kumimoji="1" lang="ja-JP" altLang="en-US" sz="2000" b="1" dirty="0"/>
              <a:t>、</a:t>
            </a:r>
            <a:endParaRPr kumimoji="1" lang="en-US" altLang="ja-JP" sz="2000" b="1" dirty="0"/>
          </a:p>
          <a:p>
            <a:r>
              <a:rPr kumimoji="1" lang="ja-JP" altLang="en-US" sz="2000" b="1" dirty="0"/>
              <a:t>データファイル群を得る。</a:t>
            </a:r>
            <a:r>
              <a:rPr lang="en-US" altLang="ja-JP" sz="2000" b="1" dirty="0"/>
              <a:t>(</a:t>
            </a:r>
            <a:r>
              <a:rPr lang="en-US" altLang="ja-JP" sz="2000" b="1" dirty="0" err="1"/>
              <a:t>Paraview</a:t>
            </a:r>
            <a:r>
              <a:rPr lang="ja-JP" altLang="en-US" sz="2000" b="1" dirty="0"/>
              <a:t>で読み込めるファイル数は</a:t>
            </a:r>
            <a:r>
              <a:rPr lang="en-US" altLang="ja-JP" sz="2000" b="1" dirty="0"/>
              <a:t>999</a:t>
            </a:r>
            <a:r>
              <a:rPr lang="ja-JP" altLang="en-US" sz="2000" b="1" dirty="0"/>
              <a:t>個まで</a:t>
            </a:r>
            <a:r>
              <a:rPr lang="en-US" altLang="ja-JP" sz="2000" b="1" dirty="0"/>
              <a:t>)</a:t>
            </a:r>
            <a:endParaRPr kumimoji="1" lang="en-US" altLang="ja-JP" sz="2000" b="1" dirty="0"/>
          </a:p>
        </p:txBody>
      </p:sp>
    </p:spTree>
    <p:extLst>
      <p:ext uri="{BB962C8B-B14F-4D97-AF65-F5344CB8AC3E}">
        <p14:creationId xmlns:p14="http://schemas.microsoft.com/office/powerpoint/2010/main" val="70920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CFBA47A-D732-C49F-85F1-4C48335E7A73}"/>
              </a:ext>
            </a:extLst>
          </p:cNvPr>
          <p:cNvSpPr txBox="1"/>
          <p:nvPr/>
        </p:nvSpPr>
        <p:spPr>
          <a:xfrm>
            <a:off x="265471" y="137652"/>
            <a:ext cx="3467616" cy="584775"/>
          </a:xfrm>
          <a:prstGeom prst="rect">
            <a:avLst/>
          </a:prstGeom>
          <a:noFill/>
        </p:spPr>
        <p:txBody>
          <a:bodyPr wrap="none" rtlCol="0">
            <a:spAutoFit/>
          </a:bodyPr>
          <a:lstStyle/>
          <a:p>
            <a:r>
              <a:rPr kumimoji="1" lang="ja-JP" altLang="en-US" sz="3200" b="1" dirty="0"/>
              <a:t>この資料について</a:t>
            </a:r>
          </a:p>
        </p:txBody>
      </p:sp>
      <p:sp>
        <p:nvSpPr>
          <p:cNvPr id="5" name="テキスト ボックス 4">
            <a:extLst>
              <a:ext uri="{FF2B5EF4-FFF2-40B4-BE49-F238E27FC236}">
                <a16:creationId xmlns:a16="http://schemas.microsoft.com/office/drawing/2014/main" id="{27220007-F6B0-AB3B-19D8-B80217381E0F}"/>
              </a:ext>
            </a:extLst>
          </p:cNvPr>
          <p:cNvSpPr txBox="1"/>
          <p:nvPr/>
        </p:nvSpPr>
        <p:spPr>
          <a:xfrm>
            <a:off x="246101" y="1199334"/>
            <a:ext cx="11880175" cy="3785652"/>
          </a:xfrm>
          <a:prstGeom prst="rect">
            <a:avLst/>
          </a:prstGeom>
          <a:noFill/>
        </p:spPr>
        <p:txBody>
          <a:bodyPr wrap="none" rtlCol="0">
            <a:spAutoFit/>
          </a:bodyPr>
          <a:lstStyle/>
          <a:p>
            <a:r>
              <a:rPr kumimoji="1" lang="ja-JP" altLang="en-US" sz="2400" dirty="0"/>
              <a:t>筆者が</a:t>
            </a:r>
            <a:r>
              <a:rPr kumimoji="1" lang="ja-JP" altLang="en-US" sz="2400" u="sng" dirty="0"/>
              <a:t>数値流体力学</a:t>
            </a:r>
            <a:r>
              <a:rPr lang="ja-JP" altLang="en-US" sz="2400" u="sng" dirty="0"/>
              <a:t>において</a:t>
            </a:r>
            <a:r>
              <a:rPr kumimoji="1" lang="en-US" altLang="ja-JP" sz="2400" dirty="0" err="1"/>
              <a:t>paraview</a:t>
            </a:r>
            <a:r>
              <a:rPr kumimoji="1" lang="ja-JP" altLang="en-US" sz="2400" dirty="0"/>
              <a:t>を使う際の</a:t>
            </a:r>
            <a:endParaRPr kumimoji="1" lang="en-US" altLang="ja-JP" sz="2400" dirty="0"/>
          </a:p>
          <a:p>
            <a:r>
              <a:rPr kumimoji="1" lang="ja-JP" altLang="en-US" sz="2400" dirty="0"/>
              <a:t>手順や利用する機能について、覚書として記した。</a:t>
            </a:r>
            <a:endParaRPr kumimoji="1" lang="en-US" altLang="ja-JP" sz="2400" dirty="0"/>
          </a:p>
          <a:p>
            <a:endParaRPr lang="en-US" altLang="ja-JP" sz="2400" dirty="0"/>
          </a:p>
          <a:p>
            <a:r>
              <a:rPr lang="en-US" altLang="ja-JP" sz="2400" dirty="0" err="1"/>
              <a:t>Github</a:t>
            </a:r>
            <a:r>
              <a:rPr lang="en-US" altLang="ja-JP" sz="2400" dirty="0"/>
              <a:t>(</a:t>
            </a:r>
            <a:r>
              <a:rPr lang="en-US" altLang="ja-JP" sz="2400" dirty="0">
                <a:hlinkClick r:id="rId2"/>
              </a:rPr>
              <a:t>https://github.com/tailup7</a:t>
            </a:r>
            <a:r>
              <a:rPr lang="en-US" altLang="ja-JP" sz="2400" dirty="0"/>
              <a:t>)</a:t>
            </a:r>
            <a:r>
              <a:rPr lang="ja-JP" altLang="en-US" sz="2400" dirty="0"/>
              <a:t>にあげているプログラムを例に説明している。</a:t>
            </a:r>
            <a:endParaRPr lang="en-US" altLang="ja-JP" sz="2400" dirty="0"/>
          </a:p>
          <a:p>
            <a:endParaRPr lang="en-US" altLang="ja-JP" sz="2400" dirty="0"/>
          </a:p>
          <a:p>
            <a:r>
              <a:rPr lang="ja-JP" altLang="en-US" sz="2400" dirty="0"/>
              <a:t>結果の共有方法や、</a:t>
            </a:r>
            <a:r>
              <a:rPr lang="en-US" altLang="ja-JP" sz="2400" dirty="0" err="1"/>
              <a:t>paraview</a:t>
            </a:r>
            <a:r>
              <a:rPr lang="ja-JP" altLang="en-US" sz="2400" dirty="0"/>
              <a:t>で読み込むためのファイル形式など、関連情報は</a:t>
            </a:r>
            <a:endParaRPr lang="en-US" altLang="ja-JP" sz="2400" dirty="0"/>
          </a:p>
          <a:p>
            <a:r>
              <a:rPr lang="en-US" altLang="ja-JP" sz="2400" dirty="0"/>
              <a:t>Appendix</a:t>
            </a:r>
            <a:r>
              <a:rPr lang="ja-JP" altLang="en-US" sz="2400" dirty="0"/>
              <a:t>としてまとめた。</a:t>
            </a:r>
            <a:endParaRPr lang="en-US" altLang="ja-JP" sz="2400" dirty="0"/>
          </a:p>
          <a:p>
            <a:endParaRPr lang="en-US" altLang="ja-JP" sz="2400" dirty="0"/>
          </a:p>
          <a:p>
            <a:r>
              <a:rPr lang="ja-JP" altLang="en-US" sz="2400" dirty="0"/>
              <a:t>現時点で理解しきれていない事などもコメントの形で書き残した。今後補足したい。</a:t>
            </a:r>
            <a:endParaRPr lang="en-US" altLang="ja-JP" sz="2400" dirty="0"/>
          </a:p>
          <a:p>
            <a:endParaRPr lang="en-US" altLang="ja-JP" sz="2400" dirty="0"/>
          </a:p>
        </p:txBody>
      </p:sp>
      <p:sp>
        <p:nvSpPr>
          <p:cNvPr id="6" name="テキスト ボックス 5">
            <a:extLst>
              <a:ext uri="{FF2B5EF4-FFF2-40B4-BE49-F238E27FC236}">
                <a16:creationId xmlns:a16="http://schemas.microsoft.com/office/drawing/2014/main" id="{CF81BE10-D85C-468A-5205-444CB255D9AC}"/>
              </a:ext>
            </a:extLst>
          </p:cNvPr>
          <p:cNvSpPr txBox="1"/>
          <p:nvPr/>
        </p:nvSpPr>
        <p:spPr>
          <a:xfrm>
            <a:off x="265471" y="4965291"/>
            <a:ext cx="2646878" cy="461665"/>
          </a:xfrm>
          <a:prstGeom prst="rect">
            <a:avLst/>
          </a:prstGeom>
          <a:noFill/>
        </p:spPr>
        <p:txBody>
          <a:bodyPr wrap="none" rtlCol="0">
            <a:spAutoFit/>
          </a:bodyPr>
          <a:lstStyle/>
          <a:p>
            <a:r>
              <a:rPr kumimoji="1" lang="ja-JP" altLang="en-US" sz="2400" b="1" dirty="0"/>
              <a:t>使用しているもの</a:t>
            </a:r>
            <a:endParaRPr kumimoji="1" lang="ja-JP" altLang="en-US" b="1" dirty="0"/>
          </a:p>
        </p:txBody>
      </p:sp>
      <p:sp>
        <p:nvSpPr>
          <p:cNvPr id="8" name="テキスト ボックス 7">
            <a:extLst>
              <a:ext uri="{FF2B5EF4-FFF2-40B4-BE49-F238E27FC236}">
                <a16:creationId xmlns:a16="http://schemas.microsoft.com/office/drawing/2014/main" id="{786755A2-007F-D4B5-D08B-E669E1F59676}"/>
              </a:ext>
            </a:extLst>
          </p:cNvPr>
          <p:cNvSpPr txBox="1"/>
          <p:nvPr/>
        </p:nvSpPr>
        <p:spPr>
          <a:xfrm>
            <a:off x="609600" y="5621484"/>
            <a:ext cx="3297698" cy="369332"/>
          </a:xfrm>
          <a:prstGeom prst="rect">
            <a:avLst/>
          </a:prstGeom>
          <a:noFill/>
        </p:spPr>
        <p:txBody>
          <a:bodyPr wrap="none" rtlCol="0">
            <a:spAutoFit/>
          </a:bodyPr>
          <a:lstStyle/>
          <a:p>
            <a:r>
              <a:rPr kumimoji="1" lang="en-US" altLang="ja-JP" dirty="0" err="1"/>
              <a:t>Paraview</a:t>
            </a:r>
            <a:r>
              <a:rPr kumimoji="1" lang="en-US" altLang="ja-JP" dirty="0"/>
              <a:t> 5.13 (</a:t>
            </a:r>
            <a:r>
              <a:rPr kumimoji="1" lang="ja-JP" altLang="en-US" dirty="0"/>
              <a:t>現時点で最新</a:t>
            </a:r>
            <a:r>
              <a:rPr kumimoji="1" lang="en-US" altLang="ja-JP" dirty="0"/>
              <a:t>)</a:t>
            </a:r>
            <a:endParaRPr kumimoji="1" lang="ja-JP" altLang="en-US" dirty="0"/>
          </a:p>
        </p:txBody>
      </p:sp>
    </p:spTree>
    <p:extLst>
      <p:ext uri="{BB962C8B-B14F-4D97-AF65-F5344CB8AC3E}">
        <p14:creationId xmlns:p14="http://schemas.microsoft.com/office/powerpoint/2010/main" val="861688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CB1BE46-E40C-BD64-5EB9-C7DCE147A600}"/>
              </a:ext>
            </a:extLst>
          </p:cNvPr>
          <p:cNvSpPr txBox="1"/>
          <p:nvPr/>
        </p:nvSpPr>
        <p:spPr>
          <a:xfrm>
            <a:off x="150725" y="618193"/>
            <a:ext cx="12037270" cy="338554"/>
          </a:xfrm>
          <a:prstGeom prst="rect">
            <a:avLst/>
          </a:prstGeom>
          <a:noFill/>
        </p:spPr>
        <p:txBody>
          <a:bodyPr wrap="none" rtlCol="0">
            <a:spAutoFit/>
          </a:bodyPr>
          <a:lstStyle/>
          <a:p>
            <a:r>
              <a:rPr lang="en-US" altLang="ja-JP" sz="1600" dirty="0"/>
              <a:t>(</a:t>
            </a:r>
            <a:r>
              <a:rPr lang="ja-JP" altLang="en-US" sz="1600" dirty="0"/>
              <a:t>計算結果のデータファイルがある前提です。無い場合は上のような数値計算プログラムを実行してファイルを用意してください</a:t>
            </a:r>
            <a:r>
              <a:rPr lang="en-US" altLang="ja-JP" sz="1600" dirty="0"/>
              <a:t>)</a:t>
            </a:r>
            <a:endParaRPr kumimoji="1" lang="ja-JP" altLang="en-US" sz="1600" dirty="0"/>
          </a:p>
        </p:txBody>
      </p:sp>
      <p:sp>
        <p:nvSpPr>
          <p:cNvPr id="3" name="テキスト ボックス 2">
            <a:extLst>
              <a:ext uri="{FF2B5EF4-FFF2-40B4-BE49-F238E27FC236}">
                <a16:creationId xmlns:a16="http://schemas.microsoft.com/office/drawing/2014/main" id="{90BF5F02-8C5A-CF59-D215-8F3BA49F6EAD}"/>
              </a:ext>
            </a:extLst>
          </p:cNvPr>
          <p:cNvSpPr txBox="1"/>
          <p:nvPr/>
        </p:nvSpPr>
        <p:spPr>
          <a:xfrm>
            <a:off x="150725" y="155452"/>
            <a:ext cx="2954655" cy="461665"/>
          </a:xfrm>
          <a:prstGeom prst="rect">
            <a:avLst/>
          </a:prstGeom>
          <a:noFill/>
        </p:spPr>
        <p:txBody>
          <a:bodyPr wrap="none" rtlCol="0">
            <a:spAutoFit/>
          </a:bodyPr>
          <a:lstStyle/>
          <a:p>
            <a:r>
              <a:rPr kumimoji="1" lang="ja-JP" altLang="en-US" sz="2400" b="1" dirty="0"/>
              <a:t>ファイルの読み込み</a:t>
            </a:r>
          </a:p>
        </p:txBody>
      </p:sp>
      <p:pic>
        <p:nvPicPr>
          <p:cNvPr id="7" name="図 6" descr="グラフィカル ユーザー インターフェイス, アプリケーション&#10;&#10;自動的に生成された説明">
            <a:extLst>
              <a:ext uri="{FF2B5EF4-FFF2-40B4-BE49-F238E27FC236}">
                <a16:creationId xmlns:a16="http://schemas.microsoft.com/office/drawing/2014/main" id="{5B9CD967-888A-4904-8ED4-CB834FF526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640" y="1264524"/>
            <a:ext cx="5551169" cy="3208082"/>
          </a:xfrm>
          <a:prstGeom prst="rect">
            <a:avLst/>
          </a:prstGeom>
        </p:spPr>
      </p:pic>
      <p:pic>
        <p:nvPicPr>
          <p:cNvPr id="9" name="図 8" descr="グラフィカル ユーザー インターフェイス, アプリケーション, テーブル, Excel&#10;&#10;自動的に生成された説明">
            <a:extLst>
              <a:ext uri="{FF2B5EF4-FFF2-40B4-BE49-F238E27FC236}">
                <a16:creationId xmlns:a16="http://schemas.microsoft.com/office/drawing/2014/main" id="{C5AEAEF4-249D-C971-D74C-0ACD2508D6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8923" y="956747"/>
            <a:ext cx="8081437" cy="5668524"/>
          </a:xfrm>
          <a:prstGeom prst="rect">
            <a:avLst/>
          </a:prstGeom>
        </p:spPr>
      </p:pic>
      <p:sp>
        <p:nvSpPr>
          <p:cNvPr id="10" name="テキスト ボックス 9">
            <a:extLst>
              <a:ext uri="{FF2B5EF4-FFF2-40B4-BE49-F238E27FC236}">
                <a16:creationId xmlns:a16="http://schemas.microsoft.com/office/drawing/2014/main" id="{43D8174F-3AC9-3579-FD33-A346AB5F338B}"/>
              </a:ext>
            </a:extLst>
          </p:cNvPr>
          <p:cNvSpPr txBox="1"/>
          <p:nvPr/>
        </p:nvSpPr>
        <p:spPr>
          <a:xfrm>
            <a:off x="0" y="5188409"/>
            <a:ext cx="4196983" cy="1077218"/>
          </a:xfrm>
          <a:prstGeom prst="rect">
            <a:avLst/>
          </a:prstGeom>
          <a:noFill/>
        </p:spPr>
        <p:txBody>
          <a:bodyPr wrap="none" rtlCol="0">
            <a:spAutoFit/>
          </a:bodyPr>
          <a:lstStyle/>
          <a:p>
            <a:r>
              <a:rPr kumimoji="1" lang="ja-JP" altLang="en-US" sz="1600" b="1" dirty="0"/>
              <a:t>ファイルを</a:t>
            </a:r>
            <a:r>
              <a:rPr kumimoji="1" lang="en-US" altLang="ja-JP" sz="1600" b="1" dirty="0"/>
              <a:t>1</a:t>
            </a:r>
            <a:r>
              <a:rPr kumimoji="1" lang="ja-JP" altLang="en-US" sz="1600" b="1" dirty="0"/>
              <a:t>つだけ選択すると、その時刻の</a:t>
            </a:r>
            <a:endParaRPr kumimoji="1" lang="en-US" altLang="ja-JP" sz="1600" b="1" dirty="0"/>
          </a:p>
          <a:p>
            <a:r>
              <a:rPr lang="ja-JP" altLang="en-US" sz="1600" b="1" dirty="0"/>
              <a:t>流れ場が表示される。</a:t>
            </a:r>
            <a:endParaRPr lang="en-US" altLang="ja-JP" sz="1600" b="1" dirty="0"/>
          </a:p>
          <a:p>
            <a:r>
              <a:rPr lang="ja-JP" altLang="en-US" sz="1600" b="1" dirty="0"/>
              <a:t>今回は非定常状態</a:t>
            </a:r>
            <a:r>
              <a:rPr kumimoji="1" lang="ja-JP" altLang="en-US" sz="1600" b="1" dirty="0"/>
              <a:t>を可視化するので、</a:t>
            </a:r>
            <a:endParaRPr kumimoji="1" lang="en-US" altLang="ja-JP" sz="1600" b="1" dirty="0"/>
          </a:p>
          <a:p>
            <a:r>
              <a:rPr kumimoji="1" lang="ja-JP" altLang="en-US" sz="1600" b="1" dirty="0"/>
              <a:t>「</a:t>
            </a:r>
            <a:r>
              <a:rPr kumimoji="1" lang="en-US" altLang="ja-JP" sz="1600" b="1" dirty="0"/>
              <a:t>Group</a:t>
            </a:r>
            <a:r>
              <a:rPr kumimoji="1" lang="ja-JP" altLang="en-US" sz="1600" b="1" dirty="0"/>
              <a:t>」を選択して</a:t>
            </a:r>
            <a:r>
              <a:rPr lang="ja-JP" altLang="en-US" sz="1600" b="1" dirty="0"/>
              <a:t>「</a:t>
            </a:r>
            <a:r>
              <a:rPr lang="en-US" altLang="ja-JP" sz="1600" b="1" dirty="0"/>
              <a:t>ok</a:t>
            </a:r>
            <a:r>
              <a:rPr lang="ja-JP" altLang="en-US" sz="1600" b="1" dirty="0"/>
              <a:t>」</a:t>
            </a:r>
            <a:endParaRPr kumimoji="1" lang="ja-JP" altLang="en-US" sz="1600" b="1" dirty="0"/>
          </a:p>
        </p:txBody>
      </p:sp>
    </p:spTree>
    <p:extLst>
      <p:ext uri="{BB962C8B-B14F-4D97-AF65-F5344CB8AC3E}">
        <p14:creationId xmlns:p14="http://schemas.microsoft.com/office/powerpoint/2010/main" val="99000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グラフィカル ユーザー インターフェイス, アプリケーション, Word&#10;&#10;自動的に生成された説明">
            <a:extLst>
              <a:ext uri="{FF2B5EF4-FFF2-40B4-BE49-F238E27FC236}">
                <a16:creationId xmlns:a16="http://schemas.microsoft.com/office/drawing/2014/main" id="{5477FFC2-02DD-5B9A-07B0-90266A0397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813290"/>
            <a:ext cx="7465345" cy="4172457"/>
          </a:xfrm>
          <a:prstGeom prst="rect">
            <a:avLst/>
          </a:prstGeom>
        </p:spPr>
      </p:pic>
      <p:sp>
        <p:nvSpPr>
          <p:cNvPr id="4" name="テキスト ボックス 3">
            <a:extLst>
              <a:ext uri="{FF2B5EF4-FFF2-40B4-BE49-F238E27FC236}">
                <a16:creationId xmlns:a16="http://schemas.microsoft.com/office/drawing/2014/main" id="{F1C307D5-97D9-B35F-4E9A-2C604523CC39}"/>
              </a:ext>
            </a:extLst>
          </p:cNvPr>
          <p:cNvSpPr txBox="1"/>
          <p:nvPr/>
        </p:nvSpPr>
        <p:spPr>
          <a:xfrm>
            <a:off x="167148" y="157316"/>
            <a:ext cx="2146742" cy="461665"/>
          </a:xfrm>
          <a:prstGeom prst="rect">
            <a:avLst/>
          </a:prstGeom>
          <a:noFill/>
        </p:spPr>
        <p:txBody>
          <a:bodyPr wrap="none" rtlCol="0">
            <a:spAutoFit/>
          </a:bodyPr>
          <a:lstStyle/>
          <a:p>
            <a:r>
              <a:rPr kumimoji="1" lang="ja-JP" altLang="en-US" sz="2400" b="1" dirty="0"/>
              <a:t>可視化する</a:t>
            </a:r>
            <a:r>
              <a:rPr kumimoji="1" lang="en-US" altLang="ja-JP" sz="2400" b="1" dirty="0"/>
              <a:t>(1)</a:t>
            </a:r>
            <a:endParaRPr kumimoji="1" lang="ja-JP" altLang="en-US" sz="2400" b="1" dirty="0"/>
          </a:p>
        </p:txBody>
      </p:sp>
      <p:sp>
        <p:nvSpPr>
          <p:cNvPr id="5" name="テキスト ボックス 4">
            <a:extLst>
              <a:ext uri="{FF2B5EF4-FFF2-40B4-BE49-F238E27FC236}">
                <a16:creationId xmlns:a16="http://schemas.microsoft.com/office/drawing/2014/main" id="{CB1C0F02-69BE-5BAD-C211-6668D13B3709}"/>
              </a:ext>
            </a:extLst>
          </p:cNvPr>
          <p:cNvSpPr txBox="1"/>
          <p:nvPr/>
        </p:nvSpPr>
        <p:spPr>
          <a:xfrm>
            <a:off x="5748901" y="5680653"/>
            <a:ext cx="5939446" cy="1077218"/>
          </a:xfrm>
          <a:prstGeom prst="rect">
            <a:avLst/>
          </a:prstGeom>
          <a:noFill/>
        </p:spPr>
        <p:txBody>
          <a:bodyPr wrap="none" rtlCol="0">
            <a:spAutoFit/>
          </a:bodyPr>
          <a:lstStyle/>
          <a:p>
            <a:r>
              <a:rPr lang="ja-JP" altLang="en-US" sz="1600" b="1" dirty="0"/>
              <a:t>図形の移動操作</a:t>
            </a:r>
            <a:endParaRPr lang="en-US" altLang="ja-JP" sz="1600" b="1" dirty="0"/>
          </a:p>
          <a:p>
            <a:r>
              <a:rPr lang="ja-JP" altLang="en-US" sz="1600" b="1" dirty="0"/>
              <a:t>・</a:t>
            </a:r>
            <a:r>
              <a:rPr kumimoji="1" lang="ja-JP" altLang="en-US" sz="1600" b="1" dirty="0"/>
              <a:t>右クリック</a:t>
            </a:r>
            <a:r>
              <a:rPr kumimoji="1" lang="en-US" altLang="ja-JP" sz="1600" b="1" dirty="0"/>
              <a:t>&amp;</a:t>
            </a:r>
            <a:r>
              <a:rPr lang="ja-JP" altLang="en-US" sz="1600" b="1" dirty="0"/>
              <a:t>マウス移動 か、ホイール操作で図形の拡大縮小</a:t>
            </a:r>
            <a:endParaRPr lang="en-US" altLang="ja-JP" sz="1600" b="1" dirty="0"/>
          </a:p>
          <a:p>
            <a:r>
              <a:rPr kumimoji="1" lang="ja-JP" altLang="en-US" sz="1600" b="1" dirty="0"/>
              <a:t>・ホイールクリック</a:t>
            </a:r>
            <a:r>
              <a:rPr lang="en-US" altLang="ja-JP" sz="1600" b="1" dirty="0"/>
              <a:t>&amp;</a:t>
            </a:r>
            <a:r>
              <a:rPr lang="ja-JP" altLang="en-US" sz="1600" b="1" dirty="0"/>
              <a:t>マウス移動で図形の並進移動</a:t>
            </a:r>
            <a:endParaRPr lang="en-US" altLang="ja-JP" sz="1600" b="1" dirty="0"/>
          </a:p>
          <a:p>
            <a:r>
              <a:rPr kumimoji="1" lang="ja-JP" altLang="en-US" sz="1600" b="1" dirty="0"/>
              <a:t>・左クリック</a:t>
            </a:r>
            <a:r>
              <a:rPr kumimoji="1" lang="en-US" altLang="ja-JP" sz="1600" b="1" dirty="0"/>
              <a:t>&amp;</a:t>
            </a:r>
            <a:r>
              <a:rPr kumimoji="1" lang="ja-JP" altLang="en-US" sz="1600" b="1" dirty="0"/>
              <a:t>マウス移動で図形の回転</a:t>
            </a:r>
          </a:p>
        </p:txBody>
      </p:sp>
      <p:pic>
        <p:nvPicPr>
          <p:cNvPr id="7" name="図 6" descr="グラフィカル ユーザー インターフェイス, アプリケーション&#10;&#10;自動的に生成された説明">
            <a:extLst>
              <a:ext uri="{FF2B5EF4-FFF2-40B4-BE49-F238E27FC236}">
                <a16:creationId xmlns:a16="http://schemas.microsoft.com/office/drawing/2014/main" id="{81E38C84-7D89-3D73-AC56-78ABE0DF2F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6481" y="0"/>
            <a:ext cx="7977197" cy="4985747"/>
          </a:xfrm>
          <a:prstGeom prst="rect">
            <a:avLst/>
          </a:prstGeom>
        </p:spPr>
      </p:pic>
      <p:sp>
        <p:nvSpPr>
          <p:cNvPr id="10" name="テキスト ボックス 9">
            <a:extLst>
              <a:ext uri="{FF2B5EF4-FFF2-40B4-BE49-F238E27FC236}">
                <a16:creationId xmlns:a16="http://schemas.microsoft.com/office/drawing/2014/main" id="{B0C00350-F4E6-F1EA-DE38-B353D7824E6F}"/>
              </a:ext>
            </a:extLst>
          </p:cNvPr>
          <p:cNvSpPr txBox="1"/>
          <p:nvPr/>
        </p:nvSpPr>
        <p:spPr>
          <a:xfrm>
            <a:off x="0" y="5198872"/>
            <a:ext cx="5493812" cy="1200329"/>
          </a:xfrm>
          <a:prstGeom prst="rect">
            <a:avLst/>
          </a:prstGeom>
          <a:noFill/>
        </p:spPr>
        <p:txBody>
          <a:bodyPr wrap="none" rtlCol="0">
            <a:spAutoFit/>
          </a:bodyPr>
          <a:lstStyle/>
          <a:p>
            <a:r>
              <a:rPr kumimoji="1" lang="ja-JP" altLang="en-US" b="1" dirty="0"/>
              <a:t>「</a:t>
            </a:r>
            <a:r>
              <a:rPr lang="en-US" altLang="ja-JP" b="1" dirty="0"/>
              <a:t>A</a:t>
            </a:r>
            <a:r>
              <a:rPr kumimoji="1" lang="en-US" altLang="ja-JP" b="1" dirty="0"/>
              <a:t>pply</a:t>
            </a:r>
            <a:r>
              <a:rPr kumimoji="1" lang="ja-JP" altLang="en-US" b="1" dirty="0"/>
              <a:t>」を押すと結果が表示される。</a:t>
            </a:r>
            <a:endParaRPr kumimoji="1" lang="en-US" altLang="ja-JP" b="1" dirty="0"/>
          </a:p>
          <a:p>
            <a:r>
              <a:rPr kumimoji="1" lang="ja-JP" altLang="en-US" b="1" dirty="0"/>
              <a:t>上のタブで計算した物理量の中から表示したいもの</a:t>
            </a:r>
            <a:endParaRPr kumimoji="1" lang="en-US" altLang="ja-JP" b="1" dirty="0"/>
          </a:p>
          <a:p>
            <a:r>
              <a:rPr lang="ja-JP" altLang="en-US" b="1" dirty="0"/>
              <a:t>を選ぶと、図形にその空間分布が反映される。</a:t>
            </a:r>
            <a:endParaRPr lang="en-US" altLang="ja-JP" b="1" dirty="0"/>
          </a:p>
          <a:p>
            <a:r>
              <a:rPr kumimoji="1" lang="ja-JP" altLang="en-US" b="1" dirty="0"/>
              <a:t>再生アイコンを押すとアニメーションが再生される</a:t>
            </a:r>
          </a:p>
        </p:txBody>
      </p:sp>
    </p:spTree>
    <p:extLst>
      <p:ext uri="{BB962C8B-B14F-4D97-AF65-F5344CB8AC3E}">
        <p14:creationId xmlns:p14="http://schemas.microsoft.com/office/powerpoint/2010/main" val="1391327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F5EA30-7598-1362-222B-232DF4D12E30}"/>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DB37A09-836E-617A-541B-7A55A634DCDC}"/>
              </a:ext>
            </a:extLst>
          </p:cNvPr>
          <p:cNvSpPr txBox="1"/>
          <p:nvPr/>
        </p:nvSpPr>
        <p:spPr>
          <a:xfrm>
            <a:off x="167148" y="157316"/>
            <a:ext cx="2146742" cy="461665"/>
          </a:xfrm>
          <a:prstGeom prst="rect">
            <a:avLst/>
          </a:prstGeom>
          <a:noFill/>
        </p:spPr>
        <p:txBody>
          <a:bodyPr wrap="none" rtlCol="0">
            <a:spAutoFit/>
          </a:bodyPr>
          <a:lstStyle/>
          <a:p>
            <a:r>
              <a:rPr kumimoji="1" lang="ja-JP" altLang="en-US" sz="2400" b="1" dirty="0"/>
              <a:t>可視化する</a:t>
            </a:r>
            <a:r>
              <a:rPr kumimoji="1" lang="en-US" altLang="ja-JP" sz="2400" b="1" dirty="0"/>
              <a:t>(2)</a:t>
            </a:r>
            <a:endParaRPr kumimoji="1" lang="ja-JP" altLang="en-US" sz="2400" b="1" dirty="0"/>
          </a:p>
        </p:txBody>
      </p:sp>
      <p:sp>
        <p:nvSpPr>
          <p:cNvPr id="10" name="テキスト ボックス 9">
            <a:extLst>
              <a:ext uri="{FF2B5EF4-FFF2-40B4-BE49-F238E27FC236}">
                <a16:creationId xmlns:a16="http://schemas.microsoft.com/office/drawing/2014/main" id="{A90BCA6F-71CE-D510-FB36-7551F9A12C32}"/>
              </a:ext>
            </a:extLst>
          </p:cNvPr>
          <p:cNvSpPr txBox="1"/>
          <p:nvPr/>
        </p:nvSpPr>
        <p:spPr>
          <a:xfrm>
            <a:off x="167148" y="4859486"/>
            <a:ext cx="11362406" cy="2031325"/>
          </a:xfrm>
          <a:prstGeom prst="rect">
            <a:avLst/>
          </a:prstGeom>
          <a:noFill/>
        </p:spPr>
        <p:txBody>
          <a:bodyPr wrap="none" rtlCol="0">
            <a:spAutoFit/>
          </a:bodyPr>
          <a:lstStyle/>
          <a:p>
            <a:r>
              <a:rPr kumimoji="1" lang="ja-JP" altLang="en-US" b="1" dirty="0"/>
              <a:t>「</a:t>
            </a:r>
            <a:r>
              <a:rPr lang="en-US" altLang="ja-JP" b="1" dirty="0"/>
              <a:t>A</a:t>
            </a:r>
            <a:r>
              <a:rPr kumimoji="1" lang="en-US" altLang="ja-JP" b="1" dirty="0"/>
              <a:t>pply</a:t>
            </a:r>
            <a:r>
              <a:rPr kumimoji="1" lang="ja-JP" altLang="en-US" b="1" dirty="0"/>
              <a:t>」を押しても結果が表示されない場合、</a:t>
            </a:r>
            <a:r>
              <a:rPr lang="ja-JP" altLang="en-US" b="1" dirty="0"/>
              <a:t>上のタブの表示パラメータを「</a:t>
            </a:r>
            <a:r>
              <a:rPr lang="en-US" altLang="ja-JP" b="1" dirty="0"/>
              <a:t>solid color</a:t>
            </a:r>
            <a:r>
              <a:rPr lang="ja-JP" altLang="en-US" b="1" dirty="0"/>
              <a:t>」から</a:t>
            </a:r>
            <a:endParaRPr lang="en-US" altLang="ja-JP" b="1" dirty="0"/>
          </a:p>
          <a:p>
            <a:r>
              <a:rPr lang="ja-JP" altLang="en-US" b="1" dirty="0"/>
              <a:t>計算した物理量に変えたり、表示形式を「</a:t>
            </a:r>
            <a:r>
              <a:rPr lang="en-US" altLang="ja-JP" b="1" dirty="0"/>
              <a:t>slice</a:t>
            </a:r>
            <a:r>
              <a:rPr lang="ja-JP" altLang="en-US" b="1" dirty="0"/>
              <a:t>」から「</a:t>
            </a:r>
            <a:r>
              <a:rPr lang="en-US" altLang="ja-JP" b="1" dirty="0"/>
              <a:t>surface with edges</a:t>
            </a:r>
            <a:r>
              <a:rPr lang="ja-JP" altLang="en-US" b="1" dirty="0"/>
              <a:t>」や「</a:t>
            </a:r>
            <a:r>
              <a:rPr lang="en-US" altLang="ja-JP" b="1" dirty="0"/>
              <a:t>wireframe</a:t>
            </a:r>
            <a:r>
              <a:rPr lang="ja-JP" altLang="en-US" b="1" dirty="0"/>
              <a:t>」に変えると</a:t>
            </a:r>
            <a:endParaRPr lang="en-US" altLang="ja-JP" b="1" dirty="0"/>
          </a:p>
          <a:p>
            <a:r>
              <a:rPr kumimoji="1" lang="ja-JP" altLang="en-US" b="1" dirty="0"/>
              <a:t>計算領域が表示される。</a:t>
            </a:r>
            <a:endParaRPr kumimoji="1" lang="en-US" altLang="ja-JP" b="1" dirty="0"/>
          </a:p>
          <a:p>
            <a:r>
              <a:rPr lang="en-US" altLang="ja-JP" b="1" dirty="0"/>
              <a:t>points, point gaussian</a:t>
            </a:r>
            <a:r>
              <a:rPr kumimoji="1" lang="en-US" altLang="ja-JP" b="1" dirty="0"/>
              <a:t> … </a:t>
            </a:r>
            <a:r>
              <a:rPr kumimoji="1" lang="ja-JP" altLang="en-US" b="1" dirty="0"/>
              <a:t>格子の各頂点の点群として表示</a:t>
            </a:r>
            <a:endParaRPr kumimoji="1" lang="en-US" altLang="ja-JP" b="1" dirty="0"/>
          </a:p>
          <a:p>
            <a:r>
              <a:rPr lang="en-US" altLang="ja-JP" b="1" dirty="0"/>
              <a:t>surface … </a:t>
            </a:r>
            <a:r>
              <a:rPr lang="ja-JP" altLang="en-US" b="1" dirty="0"/>
              <a:t>計算領域の表面を表示 </a:t>
            </a:r>
            <a:r>
              <a:rPr lang="en-US" altLang="ja-JP" b="1" dirty="0"/>
              <a:t>(</a:t>
            </a:r>
            <a:r>
              <a:rPr lang="ja-JP" altLang="en-US" b="1" dirty="0"/>
              <a:t>中は見えない</a:t>
            </a:r>
            <a:r>
              <a:rPr lang="en-US" altLang="ja-JP" b="1" dirty="0"/>
              <a:t>)</a:t>
            </a:r>
            <a:r>
              <a:rPr lang="ja-JP" altLang="en-US" b="1" dirty="0"/>
              <a:t>。</a:t>
            </a:r>
            <a:endParaRPr lang="en-US" altLang="ja-JP" b="1" dirty="0"/>
          </a:p>
          <a:p>
            <a:r>
              <a:rPr lang="en-US" altLang="ja-JP" b="1" dirty="0"/>
              <a:t>surface with </a:t>
            </a:r>
            <a:r>
              <a:rPr lang="en-US" altLang="ja-JP" b="1" dirty="0" err="1"/>
              <a:t>egdes</a:t>
            </a:r>
            <a:r>
              <a:rPr lang="en-US" altLang="ja-JP" b="1" dirty="0"/>
              <a:t> … </a:t>
            </a:r>
            <a:r>
              <a:rPr lang="ja-JP" altLang="en-US" b="1" dirty="0"/>
              <a:t>計算領域の表面を、格子による分割とともに表示 </a:t>
            </a:r>
            <a:r>
              <a:rPr lang="en-US" altLang="ja-JP" b="1" dirty="0"/>
              <a:t>(</a:t>
            </a:r>
            <a:r>
              <a:rPr lang="ja-JP" altLang="en-US" b="1" dirty="0"/>
              <a:t>中は見えない</a:t>
            </a:r>
            <a:r>
              <a:rPr lang="en-US" altLang="ja-JP" b="1" dirty="0"/>
              <a:t>)</a:t>
            </a:r>
            <a:r>
              <a:rPr lang="ja-JP" altLang="en-US" b="1" dirty="0"/>
              <a:t>。</a:t>
            </a:r>
            <a:endParaRPr lang="en-US" altLang="ja-JP" b="1" dirty="0"/>
          </a:p>
          <a:p>
            <a:r>
              <a:rPr lang="en-US" altLang="ja-JP" b="1" dirty="0"/>
              <a:t>Wireframe … </a:t>
            </a:r>
            <a:r>
              <a:rPr lang="ja-JP" altLang="en-US" b="1" dirty="0"/>
              <a:t>表面の格子を表示 。</a:t>
            </a:r>
            <a:endParaRPr kumimoji="1" lang="ja-JP" altLang="en-US" b="1" dirty="0"/>
          </a:p>
        </p:txBody>
      </p:sp>
      <p:pic>
        <p:nvPicPr>
          <p:cNvPr id="3" name="図 2" descr="グラフィカル ユーザー インターフェイス, テキスト, アプリケーション&#10;&#10;自動的に生成された説明">
            <a:extLst>
              <a:ext uri="{FF2B5EF4-FFF2-40B4-BE49-F238E27FC236}">
                <a16:creationId xmlns:a16="http://schemas.microsoft.com/office/drawing/2014/main" id="{EAE6CA25-16DA-1925-9C95-F5106B51E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2296" y="130696"/>
            <a:ext cx="8245580" cy="4728790"/>
          </a:xfrm>
          <a:prstGeom prst="rect">
            <a:avLst/>
          </a:prstGeom>
        </p:spPr>
      </p:pic>
    </p:spTree>
    <p:extLst>
      <p:ext uri="{BB962C8B-B14F-4D97-AF65-F5344CB8AC3E}">
        <p14:creationId xmlns:p14="http://schemas.microsoft.com/office/powerpoint/2010/main" val="4064715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D96839A-C21E-A68D-AF9E-179A6FC356E9}"/>
              </a:ext>
            </a:extLst>
          </p:cNvPr>
          <p:cNvSpPr txBox="1"/>
          <p:nvPr/>
        </p:nvSpPr>
        <p:spPr>
          <a:xfrm>
            <a:off x="167148" y="157316"/>
            <a:ext cx="2146742" cy="461665"/>
          </a:xfrm>
          <a:prstGeom prst="rect">
            <a:avLst/>
          </a:prstGeom>
          <a:noFill/>
        </p:spPr>
        <p:txBody>
          <a:bodyPr wrap="none" rtlCol="0">
            <a:spAutoFit/>
          </a:bodyPr>
          <a:lstStyle/>
          <a:p>
            <a:r>
              <a:rPr kumimoji="1" lang="ja-JP" altLang="en-US" sz="2400" b="1" dirty="0"/>
              <a:t>可視化する</a:t>
            </a:r>
            <a:r>
              <a:rPr kumimoji="1" lang="en-US" altLang="ja-JP" sz="2400" b="1" dirty="0"/>
              <a:t>(3)</a:t>
            </a:r>
            <a:endParaRPr kumimoji="1" lang="ja-JP" altLang="en-US" sz="2400" b="1" dirty="0"/>
          </a:p>
        </p:txBody>
      </p:sp>
      <p:pic>
        <p:nvPicPr>
          <p:cNvPr id="6" name="図 5" descr="グラフィカル ユーザー インターフェイス, 等高線グラフ&#10;&#10;自動的に生成された説明">
            <a:extLst>
              <a:ext uri="{FF2B5EF4-FFF2-40B4-BE49-F238E27FC236}">
                <a16:creationId xmlns:a16="http://schemas.microsoft.com/office/drawing/2014/main" id="{2FB36DD5-8A57-15CD-59C0-DFF207673B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4127" y="1864564"/>
            <a:ext cx="9135436" cy="4861014"/>
          </a:xfrm>
          <a:prstGeom prst="rect">
            <a:avLst/>
          </a:prstGeom>
        </p:spPr>
      </p:pic>
      <p:cxnSp>
        <p:nvCxnSpPr>
          <p:cNvPr id="11" name="直線矢印コネクタ 10">
            <a:extLst>
              <a:ext uri="{FF2B5EF4-FFF2-40B4-BE49-F238E27FC236}">
                <a16:creationId xmlns:a16="http://schemas.microsoft.com/office/drawing/2014/main" id="{4BEA4E6B-C485-286E-E489-AF298D4C2B2A}"/>
              </a:ext>
            </a:extLst>
          </p:cNvPr>
          <p:cNvCxnSpPr>
            <a:cxnSpLocks/>
          </p:cNvCxnSpPr>
          <p:nvPr/>
        </p:nvCxnSpPr>
        <p:spPr>
          <a:xfrm>
            <a:off x="2526890" y="4798142"/>
            <a:ext cx="417237" cy="2261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テキスト ボックス 12">
            <a:extLst>
              <a:ext uri="{FF2B5EF4-FFF2-40B4-BE49-F238E27FC236}">
                <a16:creationId xmlns:a16="http://schemas.microsoft.com/office/drawing/2014/main" id="{8DB10195-8CF0-B9F6-F9E3-47777EB593D3}"/>
              </a:ext>
            </a:extLst>
          </p:cNvPr>
          <p:cNvSpPr txBox="1"/>
          <p:nvPr/>
        </p:nvSpPr>
        <p:spPr>
          <a:xfrm>
            <a:off x="0" y="3991897"/>
            <a:ext cx="3034805" cy="1446550"/>
          </a:xfrm>
          <a:prstGeom prst="rect">
            <a:avLst/>
          </a:prstGeom>
          <a:noFill/>
        </p:spPr>
        <p:txBody>
          <a:bodyPr wrap="none" rtlCol="0">
            <a:spAutoFit/>
          </a:bodyPr>
          <a:lstStyle/>
          <a:p>
            <a:r>
              <a:rPr kumimoji="1" lang="en-US" altLang="ja-JP" sz="1400" b="1" dirty="0"/>
              <a:t>Coloring </a:t>
            </a:r>
            <a:r>
              <a:rPr kumimoji="1" lang="ja-JP" altLang="en-US" sz="1400" b="1" dirty="0"/>
              <a:t>で表示したい物理量</a:t>
            </a:r>
            <a:r>
              <a:rPr lang="ja-JP" altLang="en-US" sz="1400" b="1" dirty="0"/>
              <a:t>を</a:t>
            </a:r>
            <a:endParaRPr lang="en-US" altLang="ja-JP" sz="1400" b="1" dirty="0"/>
          </a:p>
          <a:p>
            <a:r>
              <a:rPr kumimoji="1" lang="ja-JP" altLang="en-US" sz="1400" b="1" dirty="0"/>
              <a:t>選択し、</a:t>
            </a:r>
            <a:r>
              <a:rPr kumimoji="1" lang="en-US" altLang="ja-JP" sz="1400" b="1" dirty="0"/>
              <a:t>edit</a:t>
            </a:r>
            <a:r>
              <a:rPr kumimoji="1" lang="ja-JP" altLang="en-US" sz="1400" b="1" dirty="0"/>
              <a:t>を押すと右側のタブが</a:t>
            </a:r>
            <a:endParaRPr kumimoji="1" lang="en-US" altLang="ja-JP" sz="1400" b="1" dirty="0"/>
          </a:p>
          <a:p>
            <a:r>
              <a:rPr lang="ja-JP" altLang="en-US" sz="1400" b="1" dirty="0"/>
              <a:t>開くので、印をつけた部分で</a:t>
            </a:r>
            <a:endParaRPr lang="en-US" altLang="ja-JP" sz="1400" b="1" dirty="0"/>
          </a:p>
          <a:p>
            <a:r>
              <a:rPr kumimoji="1" lang="ja-JP" altLang="en-US" sz="1400" b="1" dirty="0"/>
              <a:t>カラーグラデーションの</a:t>
            </a:r>
            <a:endParaRPr kumimoji="1" lang="en-US" altLang="ja-JP" sz="1400" b="1" dirty="0"/>
          </a:p>
          <a:p>
            <a:r>
              <a:rPr lang="ja-JP" altLang="en-US" sz="1400" b="1" dirty="0"/>
              <a:t>パターンを好きなものに変える</a:t>
            </a:r>
            <a:endParaRPr kumimoji="1" lang="en-US" altLang="ja-JP" sz="1400" b="1" dirty="0"/>
          </a:p>
          <a:p>
            <a:endParaRPr kumimoji="1" lang="ja-JP" altLang="en-US" b="1" dirty="0"/>
          </a:p>
        </p:txBody>
      </p:sp>
      <p:cxnSp>
        <p:nvCxnSpPr>
          <p:cNvPr id="15" name="直線矢印コネクタ 14">
            <a:extLst>
              <a:ext uri="{FF2B5EF4-FFF2-40B4-BE49-F238E27FC236}">
                <a16:creationId xmlns:a16="http://schemas.microsoft.com/office/drawing/2014/main" id="{8EFCDFF7-7E7A-46C2-B02E-D4861D872218}"/>
              </a:ext>
            </a:extLst>
          </p:cNvPr>
          <p:cNvCxnSpPr/>
          <p:nvPr/>
        </p:nvCxnSpPr>
        <p:spPr>
          <a:xfrm>
            <a:off x="3687097" y="1671484"/>
            <a:ext cx="206477" cy="5801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テキスト ボックス 15">
            <a:extLst>
              <a:ext uri="{FF2B5EF4-FFF2-40B4-BE49-F238E27FC236}">
                <a16:creationId xmlns:a16="http://schemas.microsoft.com/office/drawing/2014/main" id="{D1918432-08E1-0FC4-DF93-9C1F06145360}"/>
              </a:ext>
            </a:extLst>
          </p:cNvPr>
          <p:cNvSpPr txBox="1"/>
          <p:nvPr/>
        </p:nvSpPr>
        <p:spPr>
          <a:xfrm>
            <a:off x="1299512" y="1086709"/>
            <a:ext cx="4698722" cy="584775"/>
          </a:xfrm>
          <a:prstGeom prst="rect">
            <a:avLst/>
          </a:prstGeom>
          <a:noFill/>
        </p:spPr>
        <p:txBody>
          <a:bodyPr wrap="none" rtlCol="0">
            <a:spAutoFit/>
          </a:bodyPr>
          <a:lstStyle/>
          <a:p>
            <a:r>
              <a:rPr kumimoji="1" lang="ja-JP" altLang="en-US" sz="1600" b="1" dirty="0"/>
              <a:t>時間発展する中で、表示するカラー範囲を適切に</a:t>
            </a:r>
            <a:endParaRPr kumimoji="1" lang="en-US" altLang="ja-JP" sz="1600" b="1" dirty="0"/>
          </a:p>
          <a:p>
            <a:r>
              <a:rPr lang="ja-JP" altLang="en-US" sz="1600" b="1" dirty="0"/>
              <a:t>リスケールしたり、手動で範囲を入力できる。</a:t>
            </a:r>
            <a:endParaRPr kumimoji="1" lang="ja-JP" altLang="en-US" sz="1600" b="1" dirty="0"/>
          </a:p>
        </p:txBody>
      </p:sp>
    </p:spTree>
    <p:extLst>
      <p:ext uri="{BB962C8B-B14F-4D97-AF65-F5344CB8AC3E}">
        <p14:creationId xmlns:p14="http://schemas.microsoft.com/office/powerpoint/2010/main" val="1817686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グラフィカル ユーザー インターフェイス, テキスト, アプリケーション&#10;&#10;自動的に生成された説明">
            <a:extLst>
              <a:ext uri="{FF2B5EF4-FFF2-40B4-BE49-F238E27FC236}">
                <a16:creationId xmlns:a16="http://schemas.microsoft.com/office/drawing/2014/main" id="{F4BB538B-5A8E-F2FA-1078-BCC1BA9FEA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50" y="579651"/>
            <a:ext cx="2688465" cy="2849349"/>
          </a:xfrm>
          <a:prstGeom prst="rect">
            <a:avLst/>
          </a:prstGeom>
        </p:spPr>
      </p:pic>
      <p:sp>
        <p:nvSpPr>
          <p:cNvPr id="7" name="テキスト ボックス 6">
            <a:extLst>
              <a:ext uri="{FF2B5EF4-FFF2-40B4-BE49-F238E27FC236}">
                <a16:creationId xmlns:a16="http://schemas.microsoft.com/office/drawing/2014/main" id="{C3DC753A-9269-C908-5C51-D8F5D56E9517}"/>
              </a:ext>
            </a:extLst>
          </p:cNvPr>
          <p:cNvSpPr txBox="1"/>
          <p:nvPr/>
        </p:nvSpPr>
        <p:spPr>
          <a:xfrm>
            <a:off x="0" y="3449569"/>
            <a:ext cx="2880917" cy="338554"/>
          </a:xfrm>
          <a:prstGeom prst="rect">
            <a:avLst/>
          </a:prstGeom>
          <a:noFill/>
        </p:spPr>
        <p:txBody>
          <a:bodyPr wrap="none" rtlCol="0">
            <a:spAutoFit/>
          </a:bodyPr>
          <a:lstStyle/>
          <a:p>
            <a:r>
              <a:rPr lang="en-US" altLang="ja-JP" sz="1600" b="1" dirty="0"/>
              <a:t>1. </a:t>
            </a:r>
            <a:r>
              <a:rPr lang="ja-JP" altLang="en-US" sz="1600" b="1" dirty="0"/>
              <a:t>左上の電卓アイコンを押す</a:t>
            </a:r>
            <a:endParaRPr kumimoji="1" lang="ja-JP" altLang="en-US" sz="1600" b="1" dirty="0"/>
          </a:p>
        </p:txBody>
      </p:sp>
      <p:pic>
        <p:nvPicPr>
          <p:cNvPr id="9" name="図 8" descr="グラフィカル ユーザー インターフェイス, アプリケーション&#10;&#10;自動的に生成された説明">
            <a:extLst>
              <a:ext uri="{FF2B5EF4-FFF2-40B4-BE49-F238E27FC236}">
                <a16:creationId xmlns:a16="http://schemas.microsoft.com/office/drawing/2014/main" id="{FCB2C871-34EF-6107-682D-1BCDFA3AE3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6115" y="89846"/>
            <a:ext cx="3561868" cy="4963935"/>
          </a:xfrm>
          <a:prstGeom prst="rect">
            <a:avLst/>
          </a:prstGeom>
        </p:spPr>
      </p:pic>
      <p:sp>
        <p:nvSpPr>
          <p:cNvPr id="10" name="テキスト ボックス 9">
            <a:extLst>
              <a:ext uri="{FF2B5EF4-FFF2-40B4-BE49-F238E27FC236}">
                <a16:creationId xmlns:a16="http://schemas.microsoft.com/office/drawing/2014/main" id="{49EB28E0-1DC8-DEC6-FA33-2DC61EE5CE2F}"/>
              </a:ext>
            </a:extLst>
          </p:cNvPr>
          <p:cNvSpPr txBox="1"/>
          <p:nvPr/>
        </p:nvSpPr>
        <p:spPr>
          <a:xfrm>
            <a:off x="1570639" y="5081921"/>
            <a:ext cx="5527475" cy="1754326"/>
          </a:xfrm>
          <a:prstGeom prst="rect">
            <a:avLst/>
          </a:prstGeom>
          <a:noFill/>
        </p:spPr>
        <p:txBody>
          <a:bodyPr wrap="none" rtlCol="0">
            <a:spAutoFit/>
          </a:bodyPr>
          <a:lstStyle/>
          <a:p>
            <a:r>
              <a:rPr kumimoji="1" lang="en-US" altLang="ja-JP" b="1" dirty="0"/>
              <a:t>2. </a:t>
            </a:r>
            <a:r>
              <a:rPr kumimoji="1" lang="ja-JP" altLang="en-US" b="1" dirty="0"/>
              <a:t>今回は流速の</a:t>
            </a:r>
            <a:r>
              <a:rPr kumimoji="1" lang="en-US" altLang="ja-JP" b="1" dirty="0"/>
              <a:t>x</a:t>
            </a:r>
            <a:r>
              <a:rPr kumimoji="1" lang="ja-JP" altLang="en-US" b="1" dirty="0"/>
              <a:t>方向成分を</a:t>
            </a:r>
            <a:r>
              <a:rPr kumimoji="1" lang="en-US" altLang="ja-JP" b="1" dirty="0"/>
              <a:t>u, y</a:t>
            </a:r>
            <a:r>
              <a:rPr kumimoji="1" lang="ja-JP" altLang="en-US" b="1" dirty="0"/>
              <a:t>方向成分を</a:t>
            </a:r>
            <a:r>
              <a:rPr kumimoji="1" lang="en-US" altLang="ja-JP" b="1" dirty="0"/>
              <a:t>v </a:t>
            </a:r>
            <a:r>
              <a:rPr kumimoji="1" lang="ja-JP" altLang="en-US" b="1" dirty="0"/>
              <a:t>と</a:t>
            </a:r>
            <a:endParaRPr kumimoji="1" lang="en-US" altLang="ja-JP" b="1" dirty="0"/>
          </a:p>
          <a:p>
            <a:r>
              <a:rPr lang="ja-JP" altLang="en-US" b="1" dirty="0"/>
              <a:t>名付けているので、画面の入力ボックスに</a:t>
            </a:r>
            <a:endParaRPr lang="en-US" altLang="ja-JP" b="1" dirty="0"/>
          </a:p>
          <a:p>
            <a:r>
              <a:rPr kumimoji="1" lang="ja-JP" altLang="en-US" b="1" dirty="0"/>
              <a:t>「</a:t>
            </a:r>
            <a:r>
              <a:rPr lang="en-US" altLang="ja-JP" b="1" dirty="0"/>
              <a:t>u * </a:t>
            </a:r>
            <a:r>
              <a:rPr lang="en-US" altLang="ja-JP" b="1" dirty="0" err="1"/>
              <a:t>iHat</a:t>
            </a:r>
            <a:r>
              <a:rPr lang="en-US" altLang="ja-JP" b="1" dirty="0"/>
              <a:t> + v * </a:t>
            </a:r>
            <a:r>
              <a:rPr lang="en-US" altLang="ja-JP" b="1" dirty="0" err="1"/>
              <a:t>jHat</a:t>
            </a:r>
            <a:r>
              <a:rPr kumimoji="1" lang="ja-JP" altLang="en-US" b="1" dirty="0"/>
              <a:t>」と入力。</a:t>
            </a:r>
            <a:endParaRPr kumimoji="1" lang="en-US" altLang="ja-JP" b="1" dirty="0"/>
          </a:p>
          <a:p>
            <a:r>
              <a:rPr kumimoji="1" lang="en-US" altLang="ja-JP" b="1" dirty="0"/>
              <a:t>Result array name </a:t>
            </a:r>
            <a:r>
              <a:rPr kumimoji="1" lang="ja-JP" altLang="en-US" b="1" dirty="0"/>
              <a:t>も適当に変えると分かりやすい</a:t>
            </a:r>
            <a:endParaRPr kumimoji="1" lang="en-US" altLang="ja-JP" b="1" dirty="0"/>
          </a:p>
          <a:p>
            <a:r>
              <a:rPr lang="en-US" altLang="ja-JP" b="1" dirty="0"/>
              <a:t>(vector</a:t>
            </a:r>
            <a:r>
              <a:rPr lang="ja-JP" altLang="en-US" b="1" dirty="0"/>
              <a:t>とか</a:t>
            </a:r>
            <a:r>
              <a:rPr lang="en-US" altLang="ja-JP" b="1" dirty="0"/>
              <a:t>)</a:t>
            </a:r>
            <a:r>
              <a:rPr lang="ja-JP" altLang="en-US" b="1" dirty="0"/>
              <a:t>。</a:t>
            </a:r>
            <a:endParaRPr lang="en-US" altLang="ja-JP" b="1" dirty="0"/>
          </a:p>
          <a:p>
            <a:r>
              <a:rPr lang="ja-JP" altLang="en-US" b="1" dirty="0"/>
              <a:t>入力後「</a:t>
            </a:r>
            <a:r>
              <a:rPr lang="en-US" altLang="ja-JP" b="1" dirty="0"/>
              <a:t>Apply</a:t>
            </a:r>
            <a:r>
              <a:rPr lang="ja-JP" altLang="en-US" b="1" dirty="0"/>
              <a:t>」。</a:t>
            </a:r>
            <a:endParaRPr lang="en-US" altLang="ja-JP" b="1" dirty="0"/>
          </a:p>
        </p:txBody>
      </p:sp>
      <p:pic>
        <p:nvPicPr>
          <p:cNvPr id="12" name="図 11" descr="グラフィカル ユーザー インターフェイス, アプリケーション, Word&#10;&#10;自動的に生成された説明">
            <a:extLst>
              <a:ext uri="{FF2B5EF4-FFF2-40B4-BE49-F238E27FC236}">
                <a16:creationId xmlns:a16="http://schemas.microsoft.com/office/drawing/2014/main" id="{0540B990-AD22-3729-D6DB-F06FF8F294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2629" y="89846"/>
            <a:ext cx="5401450" cy="2496038"/>
          </a:xfrm>
          <a:prstGeom prst="rect">
            <a:avLst/>
          </a:prstGeom>
        </p:spPr>
      </p:pic>
      <p:sp>
        <p:nvSpPr>
          <p:cNvPr id="13" name="テキスト ボックス 12">
            <a:extLst>
              <a:ext uri="{FF2B5EF4-FFF2-40B4-BE49-F238E27FC236}">
                <a16:creationId xmlns:a16="http://schemas.microsoft.com/office/drawing/2014/main" id="{1A751E9E-99F4-5701-E4E3-2EFEE5127A91}"/>
              </a:ext>
            </a:extLst>
          </p:cNvPr>
          <p:cNvSpPr txBox="1"/>
          <p:nvPr/>
        </p:nvSpPr>
        <p:spPr>
          <a:xfrm>
            <a:off x="5514580" y="2622065"/>
            <a:ext cx="5383205" cy="646331"/>
          </a:xfrm>
          <a:prstGeom prst="rect">
            <a:avLst/>
          </a:prstGeom>
          <a:noFill/>
        </p:spPr>
        <p:txBody>
          <a:bodyPr wrap="none" rtlCol="0">
            <a:spAutoFit/>
          </a:bodyPr>
          <a:lstStyle/>
          <a:p>
            <a:r>
              <a:rPr kumimoji="1" lang="en-US" altLang="ja-JP" b="1" dirty="0"/>
              <a:t>3. </a:t>
            </a:r>
            <a:r>
              <a:rPr kumimoji="1" lang="ja-JP" altLang="en-US" b="1" dirty="0"/>
              <a:t>表示するパラメータを先程生成した</a:t>
            </a:r>
            <a:endParaRPr kumimoji="1" lang="en-US" altLang="ja-JP" b="1" dirty="0"/>
          </a:p>
          <a:p>
            <a:r>
              <a:rPr lang="en-US" altLang="ja-JP" b="1" dirty="0"/>
              <a:t>R</a:t>
            </a:r>
            <a:r>
              <a:rPr kumimoji="1" lang="en-US" altLang="ja-JP" b="1" dirty="0"/>
              <a:t>esult (vector) </a:t>
            </a:r>
            <a:r>
              <a:rPr kumimoji="1" lang="ja-JP" altLang="en-US" b="1" dirty="0"/>
              <a:t>にする→地球アイコンをクリック</a:t>
            </a:r>
          </a:p>
        </p:txBody>
      </p:sp>
      <p:pic>
        <p:nvPicPr>
          <p:cNvPr id="15" name="図 14" descr="グラフィカル ユーザー インターフェイス, テキスト, アプリケーション&#10;&#10;自動的に生成された説明">
            <a:extLst>
              <a:ext uri="{FF2B5EF4-FFF2-40B4-BE49-F238E27FC236}">
                <a16:creationId xmlns:a16="http://schemas.microsoft.com/office/drawing/2014/main" id="{F44D36B8-46AA-C759-6588-53147B533A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77375" y="3448525"/>
            <a:ext cx="2167127" cy="3318616"/>
          </a:xfrm>
          <a:prstGeom prst="rect">
            <a:avLst/>
          </a:prstGeom>
        </p:spPr>
      </p:pic>
      <p:sp>
        <p:nvSpPr>
          <p:cNvPr id="16" name="テキスト ボックス 15">
            <a:extLst>
              <a:ext uri="{FF2B5EF4-FFF2-40B4-BE49-F238E27FC236}">
                <a16:creationId xmlns:a16="http://schemas.microsoft.com/office/drawing/2014/main" id="{36D301F4-FDA9-89D3-5857-A34B0DDFA5B5}"/>
              </a:ext>
            </a:extLst>
          </p:cNvPr>
          <p:cNvSpPr txBox="1"/>
          <p:nvPr/>
        </p:nvSpPr>
        <p:spPr>
          <a:xfrm>
            <a:off x="9423763" y="3394954"/>
            <a:ext cx="2723823" cy="1754326"/>
          </a:xfrm>
          <a:prstGeom prst="rect">
            <a:avLst/>
          </a:prstGeom>
          <a:noFill/>
        </p:spPr>
        <p:txBody>
          <a:bodyPr wrap="none" rtlCol="0">
            <a:spAutoFit/>
          </a:bodyPr>
          <a:lstStyle/>
          <a:p>
            <a:r>
              <a:rPr kumimoji="1" lang="en-US" altLang="ja-JP" b="1" dirty="0"/>
              <a:t>Pipeline Browser</a:t>
            </a:r>
          </a:p>
          <a:p>
            <a:r>
              <a:rPr lang="ja-JP" altLang="en-US" b="1" dirty="0"/>
              <a:t>に先の操作で生成された</a:t>
            </a:r>
            <a:endParaRPr lang="en-US" altLang="ja-JP" b="1" dirty="0"/>
          </a:p>
          <a:p>
            <a:r>
              <a:rPr lang="en-US" altLang="ja-JP" b="1" dirty="0"/>
              <a:t>Glyph</a:t>
            </a:r>
            <a:r>
              <a:rPr lang="ja-JP" altLang="en-US" b="1" dirty="0"/>
              <a:t>があるので</a:t>
            </a:r>
            <a:endParaRPr lang="en-US" altLang="ja-JP" b="1" dirty="0"/>
          </a:p>
          <a:p>
            <a:r>
              <a:rPr lang="ja-JP" altLang="en-US" b="1" dirty="0"/>
              <a:t>クリックし、</a:t>
            </a:r>
            <a:endParaRPr lang="en-US" altLang="ja-JP" b="1" dirty="0"/>
          </a:p>
          <a:p>
            <a:r>
              <a:rPr kumimoji="1" lang="ja-JP" altLang="en-US" b="1" dirty="0"/>
              <a:t>目のアイコンをクリック</a:t>
            </a:r>
            <a:endParaRPr kumimoji="1" lang="en-US" altLang="ja-JP" b="1" dirty="0"/>
          </a:p>
          <a:p>
            <a:r>
              <a:rPr lang="ja-JP" altLang="en-US" b="1" dirty="0"/>
              <a:t>してから「</a:t>
            </a:r>
            <a:r>
              <a:rPr lang="en-US" altLang="ja-JP" b="1" dirty="0"/>
              <a:t>Apply</a:t>
            </a:r>
            <a:r>
              <a:rPr lang="ja-JP" altLang="en-US" b="1" dirty="0"/>
              <a:t>」</a:t>
            </a:r>
            <a:endParaRPr kumimoji="1" lang="ja-JP" altLang="en-US" b="1" dirty="0"/>
          </a:p>
        </p:txBody>
      </p:sp>
      <p:sp>
        <p:nvSpPr>
          <p:cNvPr id="4" name="テキスト ボックス 3">
            <a:extLst>
              <a:ext uri="{FF2B5EF4-FFF2-40B4-BE49-F238E27FC236}">
                <a16:creationId xmlns:a16="http://schemas.microsoft.com/office/drawing/2014/main" id="{D195F176-E8F7-9AFB-94A6-1DB5A4C920E0}"/>
              </a:ext>
            </a:extLst>
          </p:cNvPr>
          <p:cNvSpPr txBox="1"/>
          <p:nvPr/>
        </p:nvSpPr>
        <p:spPr>
          <a:xfrm>
            <a:off x="0" y="89846"/>
            <a:ext cx="3377848" cy="461665"/>
          </a:xfrm>
          <a:prstGeom prst="rect">
            <a:avLst/>
          </a:prstGeom>
          <a:noFill/>
        </p:spPr>
        <p:txBody>
          <a:bodyPr wrap="none" rtlCol="0">
            <a:spAutoFit/>
          </a:bodyPr>
          <a:lstStyle/>
          <a:p>
            <a:r>
              <a:rPr kumimoji="1" lang="ja-JP" altLang="en-US" sz="2400" b="1" dirty="0"/>
              <a:t>ベクトルを表示する</a:t>
            </a:r>
            <a:r>
              <a:rPr kumimoji="1" lang="en-US" altLang="ja-JP" sz="2400" b="1" dirty="0"/>
              <a:t>(1)</a:t>
            </a:r>
            <a:endParaRPr kumimoji="1" lang="ja-JP" altLang="en-US" sz="2400" b="1" dirty="0"/>
          </a:p>
        </p:txBody>
      </p:sp>
    </p:spTree>
    <p:extLst>
      <p:ext uri="{BB962C8B-B14F-4D97-AF65-F5344CB8AC3E}">
        <p14:creationId xmlns:p14="http://schemas.microsoft.com/office/powerpoint/2010/main" val="1959248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1526E41-6D2E-255A-7520-DECF05474C06}"/>
              </a:ext>
            </a:extLst>
          </p:cNvPr>
          <p:cNvSpPr txBox="1"/>
          <p:nvPr/>
        </p:nvSpPr>
        <p:spPr>
          <a:xfrm>
            <a:off x="0" y="89846"/>
            <a:ext cx="3377848" cy="461665"/>
          </a:xfrm>
          <a:prstGeom prst="rect">
            <a:avLst/>
          </a:prstGeom>
          <a:noFill/>
        </p:spPr>
        <p:txBody>
          <a:bodyPr wrap="none" rtlCol="0">
            <a:spAutoFit/>
          </a:bodyPr>
          <a:lstStyle/>
          <a:p>
            <a:r>
              <a:rPr kumimoji="1" lang="ja-JP" altLang="en-US" sz="2400" b="1" dirty="0"/>
              <a:t>ベクトルを表示する</a:t>
            </a:r>
            <a:r>
              <a:rPr kumimoji="1" lang="en-US" altLang="ja-JP" sz="2400" b="1" dirty="0"/>
              <a:t>(</a:t>
            </a:r>
            <a:r>
              <a:rPr lang="en-US" altLang="ja-JP" sz="2400" b="1" dirty="0"/>
              <a:t>2</a:t>
            </a:r>
            <a:r>
              <a:rPr kumimoji="1" lang="en-US" altLang="ja-JP" sz="2400" b="1" dirty="0"/>
              <a:t>)</a:t>
            </a:r>
            <a:endParaRPr kumimoji="1" lang="ja-JP" altLang="en-US" sz="2400" b="1" dirty="0"/>
          </a:p>
        </p:txBody>
      </p:sp>
      <p:sp>
        <p:nvSpPr>
          <p:cNvPr id="5" name="テキスト ボックス 4">
            <a:extLst>
              <a:ext uri="{FF2B5EF4-FFF2-40B4-BE49-F238E27FC236}">
                <a16:creationId xmlns:a16="http://schemas.microsoft.com/office/drawing/2014/main" id="{A27E3EE7-6655-3463-657F-BF1B9A19E4EA}"/>
              </a:ext>
            </a:extLst>
          </p:cNvPr>
          <p:cNvSpPr txBox="1"/>
          <p:nvPr/>
        </p:nvSpPr>
        <p:spPr>
          <a:xfrm>
            <a:off x="40499" y="803938"/>
            <a:ext cx="5416868" cy="461665"/>
          </a:xfrm>
          <a:prstGeom prst="rect">
            <a:avLst/>
          </a:prstGeom>
          <a:noFill/>
        </p:spPr>
        <p:txBody>
          <a:bodyPr wrap="none" rtlCol="0">
            <a:spAutoFit/>
          </a:bodyPr>
          <a:lstStyle/>
          <a:p>
            <a:r>
              <a:rPr kumimoji="1" lang="ja-JP" altLang="en-US" sz="2400" b="1" dirty="0"/>
              <a:t>ベクトルの長さや色、本数を調整する</a:t>
            </a:r>
          </a:p>
        </p:txBody>
      </p:sp>
      <p:cxnSp>
        <p:nvCxnSpPr>
          <p:cNvPr id="9" name="直線矢印コネクタ 8">
            <a:extLst>
              <a:ext uri="{FF2B5EF4-FFF2-40B4-BE49-F238E27FC236}">
                <a16:creationId xmlns:a16="http://schemas.microsoft.com/office/drawing/2014/main" id="{009573EA-0613-B9D0-40B4-0E7D6A73AB9A}"/>
              </a:ext>
            </a:extLst>
          </p:cNvPr>
          <p:cNvCxnSpPr>
            <a:cxnSpLocks/>
          </p:cNvCxnSpPr>
          <p:nvPr/>
        </p:nvCxnSpPr>
        <p:spPr>
          <a:xfrm>
            <a:off x="2853073" y="2300676"/>
            <a:ext cx="230846" cy="2163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6" name="図 15" descr="グラフィカル ユーザー インターフェイス, アプリケーション, Word&#10;&#10;自動的に生成された説明">
            <a:extLst>
              <a:ext uri="{FF2B5EF4-FFF2-40B4-BE49-F238E27FC236}">
                <a16:creationId xmlns:a16="http://schemas.microsoft.com/office/drawing/2014/main" id="{210E4246-FF87-A1B9-248C-ACC409805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3919" y="1562878"/>
            <a:ext cx="9065648" cy="5205276"/>
          </a:xfrm>
          <a:prstGeom prst="rect">
            <a:avLst/>
          </a:prstGeom>
        </p:spPr>
      </p:pic>
      <p:sp>
        <p:nvSpPr>
          <p:cNvPr id="13" name="テキスト ボックス 12">
            <a:extLst>
              <a:ext uri="{FF2B5EF4-FFF2-40B4-BE49-F238E27FC236}">
                <a16:creationId xmlns:a16="http://schemas.microsoft.com/office/drawing/2014/main" id="{DD610725-1477-C77A-D2FF-630C5D89BEE8}"/>
              </a:ext>
            </a:extLst>
          </p:cNvPr>
          <p:cNvSpPr txBox="1"/>
          <p:nvPr/>
        </p:nvSpPr>
        <p:spPr>
          <a:xfrm>
            <a:off x="42433" y="1777456"/>
            <a:ext cx="3666388" cy="523220"/>
          </a:xfrm>
          <a:prstGeom prst="rect">
            <a:avLst/>
          </a:prstGeom>
          <a:noFill/>
        </p:spPr>
        <p:txBody>
          <a:bodyPr wrap="none" rtlCol="0">
            <a:spAutoFit/>
          </a:bodyPr>
          <a:lstStyle/>
          <a:p>
            <a:r>
              <a:rPr kumimoji="1" lang="en-US" altLang="ja-JP" sz="1400" b="1" dirty="0"/>
              <a:t>Glyph1</a:t>
            </a:r>
            <a:r>
              <a:rPr kumimoji="1" lang="ja-JP" altLang="en-US" sz="1400" b="1" dirty="0"/>
              <a:t>が選択されていることに注意しつつ</a:t>
            </a:r>
            <a:endParaRPr kumimoji="1" lang="en-US" altLang="ja-JP" sz="1400" b="1" dirty="0"/>
          </a:p>
          <a:p>
            <a:r>
              <a:rPr kumimoji="1" lang="en-US" altLang="ja-JP" sz="1400" b="1" dirty="0"/>
              <a:t>properties</a:t>
            </a:r>
            <a:r>
              <a:rPr kumimoji="1" lang="ja-JP" altLang="en-US" sz="1400" b="1" dirty="0"/>
              <a:t>内の値を変更していく。</a:t>
            </a:r>
          </a:p>
        </p:txBody>
      </p:sp>
      <p:cxnSp>
        <p:nvCxnSpPr>
          <p:cNvPr id="18" name="直線矢印コネクタ 17">
            <a:extLst>
              <a:ext uri="{FF2B5EF4-FFF2-40B4-BE49-F238E27FC236}">
                <a16:creationId xmlns:a16="http://schemas.microsoft.com/office/drawing/2014/main" id="{BE7B90E1-B739-2432-3892-9ADCE3FCFD0D}"/>
              </a:ext>
            </a:extLst>
          </p:cNvPr>
          <p:cNvCxnSpPr/>
          <p:nvPr/>
        </p:nvCxnSpPr>
        <p:spPr>
          <a:xfrm>
            <a:off x="2782529" y="3677265"/>
            <a:ext cx="57027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直線矢印コネクタ 19">
            <a:extLst>
              <a:ext uri="{FF2B5EF4-FFF2-40B4-BE49-F238E27FC236}">
                <a16:creationId xmlns:a16="http://schemas.microsoft.com/office/drawing/2014/main" id="{8E7C0066-A9A9-97EB-CF83-AA85FF9E13AA}"/>
              </a:ext>
            </a:extLst>
          </p:cNvPr>
          <p:cNvCxnSpPr>
            <a:cxnSpLocks/>
          </p:cNvCxnSpPr>
          <p:nvPr/>
        </p:nvCxnSpPr>
        <p:spPr>
          <a:xfrm>
            <a:off x="2694039" y="3715065"/>
            <a:ext cx="1670417" cy="4504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テキスト ボックス 21">
            <a:extLst>
              <a:ext uri="{FF2B5EF4-FFF2-40B4-BE49-F238E27FC236}">
                <a16:creationId xmlns:a16="http://schemas.microsoft.com/office/drawing/2014/main" id="{8614CB45-52A6-BA55-8504-D97B19A7AE1F}"/>
              </a:ext>
            </a:extLst>
          </p:cNvPr>
          <p:cNvSpPr txBox="1"/>
          <p:nvPr/>
        </p:nvSpPr>
        <p:spPr>
          <a:xfrm>
            <a:off x="0" y="3142935"/>
            <a:ext cx="3326552" cy="954107"/>
          </a:xfrm>
          <a:prstGeom prst="rect">
            <a:avLst/>
          </a:prstGeom>
          <a:noFill/>
        </p:spPr>
        <p:txBody>
          <a:bodyPr wrap="none" rtlCol="0">
            <a:spAutoFit/>
          </a:bodyPr>
          <a:lstStyle/>
          <a:p>
            <a:r>
              <a:rPr lang="ja-JP" altLang="en-US" sz="1400" b="1" dirty="0"/>
              <a:t>長さ調整</a:t>
            </a:r>
            <a:endParaRPr lang="en-US" altLang="ja-JP" sz="1400" b="1" dirty="0"/>
          </a:p>
          <a:p>
            <a:r>
              <a:rPr kumimoji="1" lang="en-US" altLang="ja-JP" sz="1400" b="1" dirty="0"/>
              <a:t>Scale array(</a:t>
            </a:r>
            <a:r>
              <a:rPr kumimoji="1" lang="ja-JP" altLang="en-US" sz="1400" b="1" dirty="0"/>
              <a:t>参照する値</a:t>
            </a:r>
            <a:r>
              <a:rPr kumimoji="1" lang="en-US" altLang="ja-JP" sz="1400" b="1" dirty="0"/>
              <a:t>)</a:t>
            </a:r>
          </a:p>
          <a:p>
            <a:r>
              <a:rPr kumimoji="1" lang="ja-JP" altLang="en-US" sz="1400" b="1" dirty="0"/>
              <a:t>を</a:t>
            </a:r>
            <a:r>
              <a:rPr kumimoji="1" lang="en-US" altLang="ja-JP" sz="1400" b="1" dirty="0"/>
              <a:t>Result (vector)</a:t>
            </a:r>
            <a:r>
              <a:rPr lang="ja-JP" altLang="en-US" sz="1400" b="1" dirty="0"/>
              <a:t>に変更。</a:t>
            </a:r>
            <a:endParaRPr lang="en-US" altLang="ja-JP" sz="1400" b="1" dirty="0"/>
          </a:p>
          <a:p>
            <a:r>
              <a:rPr kumimoji="1" lang="en-US" altLang="ja-JP" sz="1400" b="1" dirty="0" err="1"/>
              <a:t>Sacale</a:t>
            </a:r>
            <a:r>
              <a:rPr kumimoji="1" lang="en-US" altLang="ja-JP" sz="1400" b="1" dirty="0"/>
              <a:t> factor (</a:t>
            </a:r>
            <a:r>
              <a:rPr kumimoji="1" lang="ja-JP" altLang="en-US" sz="1400" b="1" dirty="0"/>
              <a:t>倍率</a:t>
            </a:r>
            <a:r>
              <a:rPr kumimoji="1" lang="en-US" altLang="ja-JP" sz="1400" b="1" dirty="0"/>
              <a:t>)</a:t>
            </a:r>
            <a:r>
              <a:rPr kumimoji="1" lang="ja-JP" altLang="en-US" sz="1400" b="1" dirty="0"/>
              <a:t>を適切な数値に。</a:t>
            </a:r>
          </a:p>
        </p:txBody>
      </p:sp>
      <p:cxnSp>
        <p:nvCxnSpPr>
          <p:cNvPr id="24" name="直線矢印コネクタ 23">
            <a:extLst>
              <a:ext uri="{FF2B5EF4-FFF2-40B4-BE49-F238E27FC236}">
                <a16:creationId xmlns:a16="http://schemas.microsoft.com/office/drawing/2014/main" id="{E05B76CA-0CF2-E89A-1511-8C2191062C05}"/>
              </a:ext>
            </a:extLst>
          </p:cNvPr>
          <p:cNvCxnSpPr>
            <a:cxnSpLocks/>
            <a:stCxn id="26" idx="3"/>
          </p:cNvCxnSpPr>
          <p:nvPr/>
        </p:nvCxnSpPr>
        <p:spPr>
          <a:xfrm flipV="1">
            <a:off x="2738674" y="4767522"/>
            <a:ext cx="281335" cy="546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6" name="テキスト ボックス 25">
            <a:extLst>
              <a:ext uri="{FF2B5EF4-FFF2-40B4-BE49-F238E27FC236}">
                <a16:creationId xmlns:a16="http://schemas.microsoft.com/office/drawing/2014/main" id="{ABBDE63E-0E58-1952-2F34-17C5BAFE3ADB}"/>
              </a:ext>
            </a:extLst>
          </p:cNvPr>
          <p:cNvSpPr txBox="1"/>
          <p:nvPr/>
        </p:nvSpPr>
        <p:spPr>
          <a:xfrm>
            <a:off x="40499" y="4452863"/>
            <a:ext cx="2698175" cy="738664"/>
          </a:xfrm>
          <a:prstGeom prst="rect">
            <a:avLst/>
          </a:prstGeom>
          <a:noFill/>
        </p:spPr>
        <p:txBody>
          <a:bodyPr wrap="none" rtlCol="0">
            <a:spAutoFit/>
          </a:bodyPr>
          <a:lstStyle/>
          <a:p>
            <a:r>
              <a:rPr kumimoji="1" lang="ja-JP" altLang="en-US" sz="1400" b="1" dirty="0"/>
              <a:t>本数調整</a:t>
            </a:r>
            <a:endParaRPr kumimoji="1" lang="en-US" altLang="ja-JP" sz="1400" b="1" dirty="0"/>
          </a:p>
          <a:p>
            <a:r>
              <a:rPr lang="ja-JP" altLang="en-US" sz="1400" b="1" dirty="0"/>
              <a:t>適当な数値を入力して見やすい</a:t>
            </a:r>
            <a:endParaRPr lang="en-US" altLang="ja-JP" sz="1400" b="1" dirty="0"/>
          </a:p>
          <a:p>
            <a:r>
              <a:rPr kumimoji="1" lang="ja-JP" altLang="en-US" sz="1400" b="1" dirty="0"/>
              <a:t>本数にする</a:t>
            </a:r>
            <a:endParaRPr kumimoji="1" lang="ja-JP" altLang="en-US" b="1" dirty="0"/>
          </a:p>
        </p:txBody>
      </p:sp>
      <p:cxnSp>
        <p:nvCxnSpPr>
          <p:cNvPr id="28" name="直線矢印コネクタ 27">
            <a:extLst>
              <a:ext uri="{FF2B5EF4-FFF2-40B4-BE49-F238E27FC236}">
                <a16:creationId xmlns:a16="http://schemas.microsoft.com/office/drawing/2014/main" id="{64CE1313-708B-54EE-4366-D6578A06648F}"/>
              </a:ext>
            </a:extLst>
          </p:cNvPr>
          <p:cNvCxnSpPr>
            <a:cxnSpLocks/>
            <a:stCxn id="30" idx="3"/>
          </p:cNvCxnSpPr>
          <p:nvPr/>
        </p:nvCxnSpPr>
        <p:spPr>
          <a:xfrm flipV="1">
            <a:off x="2630989" y="5909187"/>
            <a:ext cx="436675" cy="467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テキスト ボックス 29">
            <a:extLst>
              <a:ext uri="{FF2B5EF4-FFF2-40B4-BE49-F238E27FC236}">
                <a16:creationId xmlns:a16="http://schemas.microsoft.com/office/drawing/2014/main" id="{DFB45551-7305-4B61-9DF8-FCF1198016DA}"/>
              </a:ext>
            </a:extLst>
          </p:cNvPr>
          <p:cNvSpPr txBox="1"/>
          <p:nvPr/>
        </p:nvSpPr>
        <p:spPr>
          <a:xfrm>
            <a:off x="291887" y="5478874"/>
            <a:ext cx="2339102" cy="954107"/>
          </a:xfrm>
          <a:prstGeom prst="rect">
            <a:avLst/>
          </a:prstGeom>
          <a:noFill/>
        </p:spPr>
        <p:txBody>
          <a:bodyPr wrap="none" rtlCol="0">
            <a:spAutoFit/>
          </a:bodyPr>
          <a:lstStyle/>
          <a:p>
            <a:r>
              <a:rPr kumimoji="1" lang="ja-JP" altLang="en-US" sz="1400" b="1" dirty="0"/>
              <a:t>色調整</a:t>
            </a:r>
            <a:endParaRPr kumimoji="1" lang="en-US" altLang="ja-JP" sz="1400" b="1" dirty="0"/>
          </a:p>
          <a:p>
            <a:r>
              <a:rPr lang="en-US" altLang="ja-JP" sz="1400" b="1" dirty="0"/>
              <a:t>Solid color </a:t>
            </a:r>
            <a:r>
              <a:rPr lang="ja-JP" altLang="en-US" sz="1400" b="1" dirty="0"/>
              <a:t>を選択。</a:t>
            </a:r>
            <a:endParaRPr lang="en-US" altLang="ja-JP" sz="1400" b="1" dirty="0"/>
          </a:p>
          <a:p>
            <a:r>
              <a:rPr kumimoji="1" lang="ja-JP" altLang="en-US" sz="1400" b="1" dirty="0"/>
              <a:t>「</a:t>
            </a:r>
            <a:r>
              <a:rPr kumimoji="1" lang="en-US" altLang="ja-JP" sz="1400" b="1" dirty="0"/>
              <a:t>Edit</a:t>
            </a:r>
            <a:r>
              <a:rPr kumimoji="1" lang="ja-JP" altLang="en-US" sz="1400" b="1" dirty="0"/>
              <a:t>」で色選択して、</a:t>
            </a:r>
            <a:endParaRPr kumimoji="1" lang="en-US" altLang="ja-JP" sz="1400" b="1" dirty="0"/>
          </a:p>
          <a:p>
            <a:r>
              <a:rPr lang="ja-JP" altLang="en-US" sz="1400" b="1" dirty="0"/>
              <a:t>ベクトルを単色表示する。</a:t>
            </a:r>
            <a:endParaRPr kumimoji="1" lang="ja-JP" altLang="en-US" sz="1400" b="1" dirty="0"/>
          </a:p>
        </p:txBody>
      </p:sp>
    </p:spTree>
    <p:extLst>
      <p:ext uri="{BB962C8B-B14F-4D97-AF65-F5344CB8AC3E}">
        <p14:creationId xmlns:p14="http://schemas.microsoft.com/office/powerpoint/2010/main" val="492055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37797F4-D971-A1EF-2D31-45C37BDB6054}"/>
              </a:ext>
            </a:extLst>
          </p:cNvPr>
          <p:cNvSpPr txBox="1"/>
          <p:nvPr/>
        </p:nvSpPr>
        <p:spPr>
          <a:xfrm>
            <a:off x="216309" y="216309"/>
            <a:ext cx="3377848" cy="461665"/>
          </a:xfrm>
          <a:prstGeom prst="rect">
            <a:avLst/>
          </a:prstGeom>
          <a:noFill/>
        </p:spPr>
        <p:txBody>
          <a:bodyPr wrap="none" rtlCol="0">
            <a:spAutoFit/>
          </a:bodyPr>
          <a:lstStyle/>
          <a:p>
            <a:r>
              <a:rPr kumimoji="1" lang="ja-JP" altLang="en-US" sz="2400" b="1" dirty="0"/>
              <a:t>断面を表示する</a:t>
            </a:r>
            <a:r>
              <a:rPr kumimoji="1" lang="en-US" altLang="ja-JP" sz="2400" b="1" dirty="0"/>
              <a:t>(3</a:t>
            </a:r>
            <a:r>
              <a:rPr kumimoji="1" lang="ja-JP" altLang="en-US" sz="2400" b="1" dirty="0"/>
              <a:t>次元</a:t>
            </a:r>
            <a:r>
              <a:rPr kumimoji="1" lang="en-US" altLang="ja-JP" sz="2400" b="1" dirty="0"/>
              <a:t>)</a:t>
            </a:r>
            <a:endParaRPr kumimoji="1" lang="ja-JP" altLang="en-US" sz="2400" b="1" dirty="0"/>
          </a:p>
        </p:txBody>
      </p:sp>
      <p:pic>
        <p:nvPicPr>
          <p:cNvPr id="6" name="図 5" descr="グラフィカル ユーザー インターフェイス, アプリケーション&#10;&#10;自動的に生成された説明">
            <a:extLst>
              <a:ext uri="{FF2B5EF4-FFF2-40B4-BE49-F238E27FC236}">
                <a16:creationId xmlns:a16="http://schemas.microsoft.com/office/drawing/2014/main" id="{81ED387E-94B0-20A1-61F3-72FD658E4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0952" y="1149573"/>
            <a:ext cx="7526938" cy="5298872"/>
          </a:xfrm>
          <a:prstGeom prst="rect">
            <a:avLst/>
          </a:prstGeom>
        </p:spPr>
      </p:pic>
      <p:cxnSp>
        <p:nvCxnSpPr>
          <p:cNvPr id="8" name="直線矢印コネクタ 7">
            <a:extLst>
              <a:ext uri="{FF2B5EF4-FFF2-40B4-BE49-F238E27FC236}">
                <a16:creationId xmlns:a16="http://schemas.microsoft.com/office/drawing/2014/main" id="{FA10C1C9-3609-2ED6-50DE-A2CBF7932A0F}"/>
              </a:ext>
            </a:extLst>
          </p:cNvPr>
          <p:cNvCxnSpPr>
            <a:cxnSpLocks/>
          </p:cNvCxnSpPr>
          <p:nvPr/>
        </p:nvCxnSpPr>
        <p:spPr>
          <a:xfrm>
            <a:off x="4193739" y="994405"/>
            <a:ext cx="157316" cy="7964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テキスト ボックス 9">
            <a:extLst>
              <a:ext uri="{FF2B5EF4-FFF2-40B4-BE49-F238E27FC236}">
                <a16:creationId xmlns:a16="http://schemas.microsoft.com/office/drawing/2014/main" id="{DDA05977-D195-CD1A-8C71-52DF2FF70600}"/>
              </a:ext>
            </a:extLst>
          </p:cNvPr>
          <p:cNvSpPr txBox="1"/>
          <p:nvPr/>
        </p:nvSpPr>
        <p:spPr>
          <a:xfrm>
            <a:off x="3283804" y="655851"/>
            <a:ext cx="3262432" cy="338554"/>
          </a:xfrm>
          <a:prstGeom prst="rect">
            <a:avLst/>
          </a:prstGeom>
          <a:noFill/>
        </p:spPr>
        <p:txBody>
          <a:bodyPr wrap="none" rtlCol="0">
            <a:spAutoFit/>
          </a:bodyPr>
          <a:lstStyle/>
          <a:p>
            <a:r>
              <a:rPr kumimoji="1" lang="ja-JP" altLang="en-US" sz="1600" b="1" dirty="0"/>
              <a:t>スライスアイコンをクリックする</a:t>
            </a:r>
          </a:p>
        </p:txBody>
      </p:sp>
      <p:cxnSp>
        <p:nvCxnSpPr>
          <p:cNvPr id="12" name="直線矢印コネクタ 11">
            <a:extLst>
              <a:ext uri="{FF2B5EF4-FFF2-40B4-BE49-F238E27FC236}">
                <a16:creationId xmlns:a16="http://schemas.microsoft.com/office/drawing/2014/main" id="{F1B2648F-414B-4521-DE0A-C7E46D0D0635}"/>
              </a:ext>
            </a:extLst>
          </p:cNvPr>
          <p:cNvCxnSpPr>
            <a:cxnSpLocks/>
          </p:cNvCxnSpPr>
          <p:nvPr/>
        </p:nvCxnSpPr>
        <p:spPr>
          <a:xfrm>
            <a:off x="2968732" y="4121412"/>
            <a:ext cx="570881" cy="1654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テキスト ボックス 12">
            <a:extLst>
              <a:ext uri="{FF2B5EF4-FFF2-40B4-BE49-F238E27FC236}">
                <a16:creationId xmlns:a16="http://schemas.microsoft.com/office/drawing/2014/main" id="{C0E69049-7FA7-3D95-EC8B-09EA4A210736}"/>
              </a:ext>
            </a:extLst>
          </p:cNvPr>
          <p:cNvSpPr txBox="1"/>
          <p:nvPr/>
        </p:nvSpPr>
        <p:spPr>
          <a:xfrm>
            <a:off x="287071" y="3582803"/>
            <a:ext cx="2837636" cy="1077218"/>
          </a:xfrm>
          <a:prstGeom prst="rect">
            <a:avLst/>
          </a:prstGeom>
          <a:noFill/>
        </p:spPr>
        <p:txBody>
          <a:bodyPr wrap="none" rtlCol="0">
            <a:spAutoFit/>
          </a:bodyPr>
          <a:lstStyle/>
          <a:p>
            <a:r>
              <a:rPr kumimoji="1" lang="en-US" altLang="ja-JP" sz="1600" b="1" dirty="0"/>
              <a:t>(</a:t>
            </a:r>
            <a:r>
              <a:rPr kumimoji="1" lang="ja-JP" altLang="en-US" sz="1600" b="1" dirty="0"/>
              <a:t>マウスでも操作できるが、</a:t>
            </a:r>
            <a:r>
              <a:rPr kumimoji="1" lang="en-US" altLang="ja-JP" sz="1600" b="1" dirty="0"/>
              <a:t>)</a:t>
            </a:r>
          </a:p>
          <a:p>
            <a:r>
              <a:rPr lang="en-US" altLang="ja-JP" sz="1600" b="1" dirty="0"/>
              <a:t>Origin</a:t>
            </a:r>
            <a:r>
              <a:rPr lang="ja-JP" altLang="en-US" sz="1600" b="1" dirty="0"/>
              <a:t>で切断面の座標を指定</a:t>
            </a:r>
            <a:endParaRPr lang="en-US" altLang="ja-JP" sz="1600" b="1" dirty="0"/>
          </a:p>
          <a:p>
            <a:r>
              <a:rPr kumimoji="1" lang="en-US" altLang="ja-JP" sz="1600" b="1" dirty="0"/>
              <a:t>Norma</a:t>
            </a:r>
            <a:r>
              <a:rPr lang="en-US" altLang="ja-JP" sz="1600" b="1" dirty="0"/>
              <a:t>l </a:t>
            </a:r>
            <a:r>
              <a:rPr lang="ja-JP" altLang="en-US" sz="1600" b="1" dirty="0"/>
              <a:t>で角度を指定</a:t>
            </a:r>
            <a:endParaRPr lang="en-US" altLang="ja-JP" sz="1600" b="1" dirty="0"/>
          </a:p>
          <a:p>
            <a:r>
              <a:rPr lang="ja-JP" altLang="en-US" sz="1600" b="1" dirty="0"/>
              <a:t>→「</a:t>
            </a:r>
            <a:r>
              <a:rPr lang="en-US" altLang="ja-JP" sz="1600" b="1" dirty="0"/>
              <a:t>Apply</a:t>
            </a:r>
            <a:r>
              <a:rPr lang="ja-JP" altLang="en-US" sz="1600" b="1" dirty="0"/>
              <a:t>」</a:t>
            </a:r>
            <a:endParaRPr kumimoji="1" lang="en-US" altLang="ja-JP" sz="1600" b="1" dirty="0"/>
          </a:p>
        </p:txBody>
      </p:sp>
      <p:sp>
        <p:nvSpPr>
          <p:cNvPr id="15" name="テキスト ボックス 14">
            <a:extLst>
              <a:ext uri="{FF2B5EF4-FFF2-40B4-BE49-F238E27FC236}">
                <a16:creationId xmlns:a16="http://schemas.microsoft.com/office/drawing/2014/main" id="{D3C7D745-36E5-8AC4-7AFB-BF29651543B2}"/>
              </a:ext>
            </a:extLst>
          </p:cNvPr>
          <p:cNvSpPr txBox="1"/>
          <p:nvPr/>
        </p:nvSpPr>
        <p:spPr>
          <a:xfrm>
            <a:off x="144025" y="5709781"/>
            <a:ext cx="3110147" cy="738664"/>
          </a:xfrm>
          <a:prstGeom prst="rect">
            <a:avLst/>
          </a:prstGeom>
          <a:noFill/>
        </p:spPr>
        <p:txBody>
          <a:bodyPr wrap="none" rtlCol="0">
            <a:spAutoFit/>
          </a:bodyPr>
          <a:lstStyle/>
          <a:p>
            <a:r>
              <a:rPr kumimoji="1" lang="ja-JP" altLang="en-US" sz="1400" b="1" dirty="0"/>
              <a:t>「</a:t>
            </a:r>
            <a:r>
              <a:rPr lang="en-US" altLang="ja-JP" sz="1400" b="1" dirty="0"/>
              <a:t>Apply</a:t>
            </a:r>
            <a:r>
              <a:rPr kumimoji="1" lang="ja-JP" altLang="en-US" sz="1400" b="1" dirty="0"/>
              <a:t>」した後、「</a:t>
            </a:r>
            <a:r>
              <a:rPr kumimoji="1" lang="en-US" altLang="ja-JP" sz="1400" b="1" dirty="0"/>
              <a:t>show plane</a:t>
            </a:r>
            <a:r>
              <a:rPr kumimoji="1" lang="ja-JP" altLang="en-US" sz="1400" b="1" dirty="0"/>
              <a:t>」</a:t>
            </a:r>
            <a:endParaRPr kumimoji="1" lang="en-US" altLang="ja-JP" sz="1400" b="1" dirty="0"/>
          </a:p>
          <a:p>
            <a:r>
              <a:rPr lang="ja-JP" altLang="en-US" sz="1400" b="1" dirty="0"/>
              <a:t>のチェックを外すと、切断のための</a:t>
            </a:r>
            <a:endParaRPr lang="en-US" altLang="ja-JP" sz="1400" b="1" dirty="0"/>
          </a:p>
          <a:p>
            <a:r>
              <a:rPr kumimoji="1" lang="ja-JP" altLang="en-US" sz="1400" b="1" dirty="0"/>
              <a:t>補助平面が消える</a:t>
            </a:r>
          </a:p>
        </p:txBody>
      </p:sp>
    </p:spTree>
    <p:extLst>
      <p:ext uri="{BB962C8B-B14F-4D97-AF65-F5344CB8AC3E}">
        <p14:creationId xmlns:p14="http://schemas.microsoft.com/office/powerpoint/2010/main" val="22629813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308</TotalTime>
  <Words>1142</Words>
  <Application>Microsoft Office PowerPoint</Application>
  <PresentationFormat>ワイド画面</PresentationFormat>
  <Paragraphs>126</Paragraphs>
  <Slides>13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耕太郎 尾上</dc:creator>
  <cp:lastModifiedBy>耕太郎 尾上</cp:lastModifiedBy>
  <cp:revision>19</cp:revision>
  <dcterms:created xsi:type="dcterms:W3CDTF">2024-11-15T18:13:35Z</dcterms:created>
  <dcterms:modified xsi:type="dcterms:W3CDTF">2024-11-15T23:22:39Z</dcterms:modified>
</cp:coreProperties>
</file>