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08DFF-F506-4640-81AF-3C5AC30763AA}" type="datetimeFigureOut">
              <a:rPr kumimoji="1" lang="ja-JP" altLang="en-US" smtClean="0"/>
              <a:t>2024/12/10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E7CFA-4BCA-4C42-B7B4-C9700D4F23A2}" type="slidenum">
              <a:rPr kumimoji="1" lang="ja-JP" altLang="en-US" smtClean="0"/>
              <a:t>‹#›</a:t>
            </a:fld>
            <a:endParaRPr kumimoji="1" lang="ja-JP" altLang="en-US"/>
          </a:p>
        </p:txBody>
      </p:sp>
    </p:spTree>
    <p:extLst>
      <p:ext uri="{BB962C8B-B14F-4D97-AF65-F5344CB8AC3E}">
        <p14:creationId xmlns:p14="http://schemas.microsoft.com/office/powerpoint/2010/main" val="17722295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C652-0E81-FA66-CEB9-398CA6D96C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F5DDAC-0A94-AE08-F743-769A968C7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5F5498-F3D6-63C3-7276-F084368245A8}"/>
              </a:ext>
            </a:extLst>
          </p:cNvPr>
          <p:cNvSpPr>
            <a:spLocks noGrp="1"/>
          </p:cNvSpPr>
          <p:nvPr>
            <p:ph type="dt" sz="half" idx="10"/>
          </p:nvPr>
        </p:nvSpPr>
        <p:spPr/>
        <p:txBody>
          <a:bodyPr/>
          <a:lstStyle/>
          <a:p>
            <a:fld id="{BF30596F-3179-4F39-8EA6-2769AA9E0902}"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CBDEF3F4-D693-75EB-3F65-18A107CE96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9C458-D8D6-FE59-E118-0F4C16B48D4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15064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C9ED1-2E95-D086-10A0-C6F649EF06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32C90-6405-33E4-4EE8-71A78F4330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A4F633-A1B5-7521-0F71-1D8E31E1188F}"/>
              </a:ext>
            </a:extLst>
          </p:cNvPr>
          <p:cNvSpPr>
            <a:spLocks noGrp="1"/>
          </p:cNvSpPr>
          <p:nvPr>
            <p:ph type="dt" sz="half" idx="10"/>
          </p:nvPr>
        </p:nvSpPr>
        <p:spPr/>
        <p:txBody>
          <a:bodyPr/>
          <a:lstStyle/>
          <a:p>
            <a:fld id="{02EEE90F-3D67-4427-A67E-48A9A34FCE5F}"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348039DD-02CA-F6DA-63BC-FD153D06EC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B8AF5-5669-2279-B9D2-88CD1364726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735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9B3A5A-8F99-078D-F963-2DD999663E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40606E-4D6F-926F-6394-CCB6A735BFC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2E97D2-44BD-A755-0249-93DED95F7550}"/>
              </a:ext>
            </a:extLst>
          </p:cNvPr>
          <p:cNvSpPr>
            <a:spLocks noGrp="1"/>
          </p:cNvSpPr>
          <p:nvPr>
            <p:ph type="dt" sz="half" idx="10"/>
          </p:nvPr>
        </p:nvSpPr>
        <p:spPr/>
        <p:txBody>
          <a:bodyPr/>
          <a:lstStyle/>
          <a:p>
            <a:fld id="{E6F2C092-BFA3-4ECF-B7AB-EB365D11CA5E}"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02AF5C23-0089-3BFB-18CC-6AE8281BE5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0378CB-7F4E-821E-82AE-4C435F056761}"/>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3681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7406C-BDD6-3EEC-3CBD-5B7B5C4D62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5377C0-9560-55F4-DEA2-7CDC6855E97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2CC14-5825-331D-5C31-EA308EBDEB74}"/>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9DF544CB-D402-A6EB-D764-C2764B7714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B32E50-BF57-0E3A-C044-75392FAB55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0607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862E7-9ABB-367E-73E7-D1AF78A693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2937E6-7630-36C1-506F-DA986A919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7EBF6A-556E-7F4F-23DC-234350415B6F}"/>
              </a:ext>
            </a:extLst>
          </p:cNvPr>
          <p:cNvSpPr>
            <a:spLocks noGrp="1"/>
          </p:cNvSpPr>
          <p:nvPr>
            <p:ph type="dt" sz="half" idx="10"/>
          </p:nvPr>
        </p:nvSpPr>
        <p:spPr/>
        <p:txBody>
          <a:bodyPr/>
          <a:lstStyle/>
          <a:p>
            <a:fld id="{3B27B92A-C219-46BA-9786-5FD0077E993A}"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EECA3AF2-93B8-6393-7DD6-C72A945F9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8136C-DFFD-6FD9-8923-80F7F0952EE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3988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3699F-88F7-2B2A-30D8-8DC9830B8A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4536C7-4FD0-D962-80DA-FDFE8C37CE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89945B-CF10-64D1-3A91-D7592535F1C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24B2D4-81EE-ED0F-4CFB-73F78D0EC9BC}"/>
              </a:ext>
            </a:extLst>
          </p:cNvPr>
          <p:cNvSpPr>
            <a:spLocks noGrp="1"/>
          </p:cNvSpPr>
          <p:nvPr>
            <p:ph type="dt" sz="half" idx="10"/>
          </p:nvPr>
        </p:nvSpPr>
        <p:spPr/>
        <p:txBody>
          <a:bodyPr/>
          <a:lstStyle/>
          <a:p>
            <a:fld id="{84E13DA5-ED0A-495C-833B-A2FD4C1C21D2}"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C61F1CA8-DC03-009A-2E90-F2B22EAC5C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6A162C-F198-E9A6-6098-A0B747FF8BA9}"/>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40202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372C-F2EF-72E4-F6E5-4CEE19E24B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8FEF58-C946-9234-B045-90FC33A27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0B038E-7D95-D89D-6404-A8E20BA331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A93D41-9649-C510-FB1B-EBEAAA318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FBE26D-EECA-D00F-296E-8578BC1C5A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5E218C-5E7A-5745-F395-6256F6E5EDCF}"/>
              </a:ext>
            </a:extLst>
          </p:cNvPr>
          <p:cNvSpPr>
            <a:spLocks noGrp="1"/>
          </p:cNvSpPr>
          <p:nvPr>
            <p:ph type="dt" sz="half" idx="10"/>
          </p:nvPr>
        </p:nvSpPr>
        <p:spPr/>
        <p:txBody>
          <a:bodyPr/>
          <a:lstStyle/>
          <a:p>
            <a:fld id="{A18FC5ED-5A95-41F4-BCE4-EE305913F806}" type="datetime1">
              <a:rPr kumimoji="1" lang="ja-JP" altLang="en-US" smtClean="0"/>
              <a:t>2024/12/10</a:t>
            </a:fld>
            <a:endParaRPr kumimoji="1" lang="ja-JP" altLang="en-US"/>
          </a:p>
        </p:txBody>
      </p:sp>
      <p:sp>
        <p:nvSpPr>
          <p:cNvPr id="8" name="フッター プレースホルダー 7">
            <a:extLst>
              <a:ext uri="{FF2B5EF4-FFF2-40B4-BE49-F238E27FC236}">
                <a16:creationId xmlns:a16="http://schemas.microsoft.com/office/drawing/2014/main" id="{1078BDF8-AB25-5A87-F045-96F4DBD9F5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8CF518-55B1-AC76-CE2A-C5EEC5F5DC5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2048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AE096-1F24-C735-8614-109996A4B9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E47E90-95EB-3F3F-20B2-E7345B99C8DE}"/>
              </a:ext>
            </a:extLst>
          </p:cNvPr>
          <p:cNvSpPr>
            <a:spLocks noGrp="1"/>
          </p:cNvSpPr>
          <p:nvPr>
            <p:ph type="dt" sz="half" idx="10"/>
          </p:nvPr>
        </p:nvSpPr>
        <p:spPr/>
        <p:txBody>
          <a:bodyPr/>
          <a:lstStyle/>
          <a:p>
            <a:fld id="{BF52860E-BD8B-4CB3-A74E-9EBA5FBC5B99}" type="datetime1">
              <a:rPr kumimoji="1" lang="ja-JP" altLang="en-US" smtClean="0"/>
              <a:t>2024/12/10</a:t>
            </a:fld>
            <a:endParaRPr kumimoji="1" lang="ja-JP" altLang="en-US"/>
          </a:p>
        </p:txBody>
      </p:sp>
      <p:sp>
        <p:nvSpPr>
          <p:cNvPr id="4" name="フッター プレースホルダー 3">
            <a:extLst>
              <a:ext uri="{FF2B5EF4-FFF2-40B4-BE49-F238E27FC236}">
                <a16:creationId xmlns:a16="http://schemas.microsoft.com/office/drawing/2014/main" id="{AA20C825-7CAA-BFE8-EC24-DBA897E84F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A9D4E42-6F0E-F2B0-E427-F31038E1D3CC}"/>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6125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4348E-F14E-EA58-B95C-30882C25C30C}"/>
              </a:ext>
            </a:extLst>
          </p:cNvPr>
          <p:cNvSpPr>
            <a:spLocks noGrp="1"/>
          </p:cNvSpPr>
          <p:nvPr>
            <p:ph type="dt" sz="half" idx="10"/>
          </p:nvPr>
        </p:nvSpPr>
        <p:spPr/>
        <p:txBody>
          <a:bodyPr/>
          <a:lstStyle/>
          <a:p>
            <a:fld id="{69962DC3-A43A-46D3-B55D-AB07EBE1D7BD}" type="datetime1">
              <a:rPr kumimoji="1" lang="ja-JP" altLang="en-US" smtClean="0"/>
              <a:t>2024/12/10</a:t>
            </a:fld>
            <a:endParaRPr kumimoji="1" lang="ja-JP" altLang="en-US"/>
          </a:p>
        </p:txBody>
      </p:sp>
      <p:sp>
        <p:nvSpPr>
          <p:cNvPr id="3" name="フッター プレースホルダー 2">
            <a:extLst>
              <a:ext uri="{FF2B5EF4-FFF2-40B4-BE49-F238E27FC236}">
                <a16:creationId xmlns:a16="http://schemas.microsoft.com/office/drawing/2014/main" id="{E3FA497E-3877-101E-9C7D-99034BFFF59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00C150-774A-9132-33D5-B2E1E10B0D6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8411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1C5BE-E828-6940-D9E0-C7767DA09C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73D84A-6FE5-250E-D655-718B27F8F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B368797-83B8-1C42-F2E4-899041A7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765308-D8A3-AA0C-9493-8F981E8DC916}"/>
              </a:ext>
            </a:extLst>
          </p:cNvPr>
          <p:cNvSpPr>
            <a:spLocks noGrp="1"/>
          </p:cNvSpPr>
          <p:nvPr>
            <p:ph type="dt" sz="half" idx="10"/>
          </p:nvPr>
        </p:nvSpPr>
        <p:spPr/>
        <p:txBody>
          <a:bodyPr/>
          <a:lstStyle/>
          <a:p>
            <a:fld id="{E87F29AC-D461-4931-8A94-9BFFC655CDD9}"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BF2891FC-F883-3E30-4087-37B74C6AFA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02E081-5282-0A57-F58F-48D516ADD473}"/>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33912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AFE8-DD72-0F6D-6E12-CBCFDCE6E9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E3A51D-E848-C492-E1AC-A6E3A297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5B71CEA-4E22-E64A-A06F-D0D6187A4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74450A-8AA2-DD36-E635-15E6D9223431}"/>
              </a:ext>
            </a:extLst>
          </p:cNvPr>
          <p:cNvSpPr>
            <a:spLocks noGrp="1"/>
          </p:cNvSpPr>
          <p:nvPr>
            <p:ph type="dt" sz="half" idx="10"/>
          </p:nvPr>
        </p:nvSpPr>
        <p:spPr/>
        <p:txBody>
          <a:bodyPr/>
          <a:lstStyle/>
          <a:p>
            <a:fld id="{E4C35696-3578-4F5C-8371-AD670CB13695}"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AD2F1E94-24D3-6E01-EAA0-BF7E659353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CD00C7-A0A7-AD37-FA62-C96D710180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237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25CE9B-747A-2FA9-6839-1F6DB0C68EB4}"/>
              </a:ext>
            </a:extLst>
          </p:cNvPr>
          <p:cNvSpPr>
            <a:spLocks noGrp="1"/>
          </p:cNvSpPr>
          <p:nvPr>
            <p:ph type="title"/>
          </p:nvPr>
        </p:nvSpPr>
        <p:spPr>
          <a:xfrm>
            <a:off x="0" y="-230188"/>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D54745-F257-6C05-BD04-C5B3746D3DF2}"/>
              </a:ext>
            </a:extLst>
          </p:cNvPr>
          <p:cNvSpPr>
            <a:spLocks noGrp="1"/>
          </p:cNvSpPr>
          <p:nvPr>
            <p:ph type="body" idx="1"/>
          </p:nvPr>
        </p:nvSpPr>
        <p:spPr>
          <a:xfrm>
            <a:off x="46182" y="1095375"/>
            <a:ext cx="11418455" cy="50815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729AA5-1303-5345-B386-6EAAC78BABCF}"/>
              </a:ext>
            </a:extLst>
          </p:cNvPr>
          <p:cNvSpPr>
            <a:spLocks noGrp="1"/>
          </p:cNvSpPr>
          <p:nvPr>
            <p:ph type="dt" sz="half" idx="2"/>
          </p:nvPr>
        </p:nvSpPr>
        <p:spPr>
          <a:xfrm>
            <a:off x="0" y="6492875"/>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22F45B-DFD0-45FD-93E6-72FD75B27CA5}"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407EA51C-781C-6B92-6C59-FD4ABFD61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9D062A8-F309-77E5-BAF4-7A9531909C43}"/>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16015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mtk.org/vmtkscripts/vmtkcenterlines.html" TargetMode="External"/><Relationship Id="rId2" Type="http://schemas.openxmlformats.org/officeDocument/2006/relationships/hyperlink" Target="http://www.vmtk.org/tutorials/Centerlin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0144D-ACA6-A090-B769-01D6AD906CD4}"/>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BA51E355-82CE-8BE2-BA91-5E00FFD73C82}"/>
              </a:ext>
            </a:extLst>
          </p:cNvPr>
          <p:cNvSpPr>
            <a:spLocks noGrp="1"/>
          </p:cNvSpPr>
          <p:nvPr>
            <p:ph idx="1"/>
          </p:nvPr>
        </p:nvSpPr>
        <p:spPr/>
        <p:txBody>
          <a:bodyPr>
            <a:normAutofit/>
          </a:bodyPr>
          <a:lstStyle/>
          <a:p>
            <a:r>
              <a:rPr kumimoji="1" lang="en-US" altLang="ja-JP" dirty="0"/>
              <a:t>STL</a:t>
            </a:r>
            <a:r>
              <a:rPr kumimoji="1" lang="ja-JP" altLang="en-US" dirty="0"/>
              <a:t>データから、形状の中心線を抽出する。チューブ形状でなくても使える。</a:t>
            </a:r>
            <a:endParaRPr kumimoji="1" lang="en-US" altLang="ja-JP" dirty="0"/>
          </a:p>
          <a:p>
            <a:pPr marL="0" indent="0">
              <a:buNone/>
            </a:pPr>
            <a:r>
              <a:rPr lang="ja-JP" altLang="en-US" dirty="0"/>
              <a:t>　</a:t>
            </a:r>
            <a:r>
              <a:rPr lang="en-US" altLang="ja-JP" dirty="0">
                <a:hlinkClick r:id="rId2"/>
              </a:rPr>
              <a:t>http://www.vmtk.org/tutorials/Centerlines.html</a:t>
            </a:r>
            <a:endParaRPr lang="en-US" altLang="ja-JP" dirty="0"/>
          </a:p>
          <a:p>
            <a:pPr marL="0" indent="0">
              <a:buNone/>
            </a:pPr>
            <a:r>
              <a:rPr lang="ja-JP" altLang="en-US" dirty="0"/>
              <a:t>　↑概要</a:t>
            </a:r>
            <a:endParaRPr lang="en-US" altLang="ja-JP" dirty="0"/>
          </a:p>
          <a:p>
            <a:pPr marL="0" indent="0">
              <a:buNone/>
            </a:pPr>
            <a:r>
              <a:rPr kumimoji="1" lang="ja-JP" altLang="en-US" dirty="0"/>
              <a:t>　</a:t>
            </a:r>
            <a:r>
              <a:rPr kumimoji="1" lang="en-US" altLang="ja-JP" dirty="0">
                <a:hlinkClick r:id="rId3"/>
              </a:rPr>
              <a:t>http://www.vmtk.org/vmtkscripts/vmtkcenterlines.html</a:t>
            </a:r>
            <a:endParaRPr kumimoji="1" lang="en-US" altLang="ja-JP" dirty="0"/>
          </a:p>
          <a:p>
            <a:pPr marL="0" indent="0">
              <a:buNone/>
            </a:pPr>
            <a:r>
              <a:rPr lang="ja-JP" altLang="en-US" dirty="0"/>
              <a:t>　↑詳細</a:t>
            </a:r>
            <a:endParaRPr lang="en-US" altLang="ja-JP" dirty="0"/>
          </a:p>
          <a:p>
            <a:pPr marL="0" indent="0">
              <a:buNone/>
            </a:pPr>
            <a:endParaRPr lang="en-US" altLang="ja-JP" dirty="0"/>
          </a:p>
          <a:p>
            <a:r>
              <a:rPr kumimoji="1" lang="ja-JP" altLang="en-US" dirty="0"/>
              <a:t>使用するもの</a:t>
            </a:r>
            <a:endParaRPr kumimoji="1" lang="en-US" altLang="ja-JP" dirty="0"/>
          </a:p>
          <a:p>
            <a:pPr marL="0" indent="0">
              <a:buNone/>
            </a:pPr>
            <a:r>
              <a:rPr lang="ja-JP" altLang="en-US" dirty="0"/>
              <a:t>　</a:t>
            </a:r>
            <a:r>
              <a:rPr lang="en-US" altLang="ja-JP" dirty="0"/>
              <a:t>vmtk1.4.0</a:t>
            </a:r>
          </a:p>
          <a:p>
            <a:pPr marL="0" indent="0">
              <a:buNone/>
            </a:pPr>
            <a:r>
              <a:rPr kumimoji="1" lang="ja-JP" altLang="en-US" dirty="0"/>
              <a:t>　</a:t>
            </a:r>
            <a:r>
              <a:rPr kumimoji="1" lang="en-US" altLang="ja-JP" dirty="0"/>
              <a:t>(</a:t>
            </a:r>
            <a:r>
              <a:rPr kumimoji="1" lang="ja-JP" altLang="en-US" dirty="0"/>
              <a:t>セットアップは</a:t>
            </a:r>
            <a:r>
              <a:rPr lang="en-US" altLang="ja-JP" dirty="0" err="1"/>
              <a:t>vmtkSetup</a:t>
            </a:r>
            <a:r>
              <a:rPr lang="ja-JP" altLang="en-US" dirty="0"/>
              <a:t>を参照</a:t>
            </a:r>
            <a:r>
              <a:rPr kumimoji="1" lang="en-US" altLang="ja-JP" dirty="0"/>
              <a:t>)</a:t>
            </a:r>
          </a:p>
          <a:p>
            <a:pPr marL="0" indent="0">
              <a:buNone/>
            </a:pPr>
            <a:r>
              <a:rPr lang="ja-JP" altLang="en-US" dirty="0"/>
              <a:t>　</a:t>
            </a:r>
            <a:r>
              <a:rPr lang="en-US" altLang="ja-JP" dirty="0" err="1"/>
              <a:t>paraview</a:t>
            </a:r>
            <a:endParaRPr kumimoji="1" lang="ja-JP" altLang="en-US" dirty="0"/>
          </a:p>
        </p:txBody>
      </p:sp>
      <p:sp>
        <p:nvSpPr>
          <p:cNvPr id="4" name="日付プレースホルダー 3">
            <a:extLst>
              <a:ext uri="{FF2B5EF4-FFF2-40B4-BE49-F238E27FC236}">
                <a16:creationId xmlns:a16="http://schemas.microsoft.com/office/drawing/2014/main" id="{3F164784-9F65-14FD-A44D-E31DC91C3C5A}"/>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DD3AE228-078B-1D3B-331F-69D6FF8D4490}"/>
              </a:ext>
            </a:extLst>
          </p:cNvPr>
          <p:cNvSpPr>
            <a:spLocks noGrp="1"/>
          </p:cNvSpPr>
          <p:nvPr>
            <p:ph type="sldNum" sz="quarter" idx="12"/>
          </p:nvPr>
        </p:nvSpPr>
        <p:spPr/>
        <p:txBody>
          <a:bodyPr/>
          <a:lstStyle/>
          <a:p>
            <a:fld id="{F6C72508-409F-4243-A9F3-8AEF67430AE9}" type="slidenum">
              <a:rPr kumimoji="1" lang="ja-JP" altLang="en-US" smtClean="0"/>
              <a:t>1</a:t>
            </a:fld>
            <a:endParaRPr kumimoji="1" lang="ja-JP" altLang="en-US"/>
          </a:p>
        </p:txBody>
      </p:sp>
    </p:spTree>
    <p:extLst>
      <p:ext uri="{BB962C8B-B14F-4D97-AF65-F5344CB8AC3E}">
        <p14:creationId xmlns:p14="http://schemas.microsoft.com/office/powerpoint/2010/main" val="104197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A7DAAB-FEF8-4D34-7F50-9D83E4C6F641}"/>
              </a:ext>
            </a:extLst>
          </p:cNvPr>
          <p:cNvSpPr>
            <a:spLocks noGrp="1"/>
          </p:cNvSpPr>
          <p:nvPr>
            <p:ph idx="1"/>
          </p:nvPr>
        </p:nvSpPr>
        <p:spPr/>
        <p:txBody>
          <a:bodyPr>
            <a:normAutofit fontScale="85000" lnSpcReduction="10000"/>
          </a:bodyPr>
          <a:lstStyle/>
          <a:p>
            <a:r>
              <a:rPr kumimoji="1" lang="en-US" altLang="ja-JP" dirty="0"/>
              <a:t>vmtk</a:t>
            </a:r>
            <a:r>
              <a:rPr kumimoji="1" lang="ja-JP" altLang="en-US" dirty="0"/>
              <a:t>を起動し、</a:t>
            </a:r>
            <a:endParaRPr kumimoji="1" lang="en-US" altLang="ja-JP" dirty="0"/>
          </a:p>
          <a:p>
            <a:endParaRPr lang="en-US" altLang="ja-JP" dirty="0"/>
          </a:p>
          <a:p>
            <a:pPr marL="0" indent="0">
              <a:buNone/>
            </a:pPr>
            <a:r>
              <a:rPr kumimoji="1" lang="ja-JP" altLang="en-US" dirty="0"/>
              <a:t>　を入力し</a:t>
            </a:r>
            <a:r>
              <a:rPr kumimoji="1" lang="en-US" altLang="ja-JP" dirty="0"/>
              <a:t>Run</a:t>
            </a:r>
            <a:r>
              <a:rPr kumimoji="1" lang="ja-JP" altLang="en-US" dirty="0"/>
              <a:t>する。</a:t>
            </a:r>
            <a:endParaRPr kumimoji="1" lang="en-US" altLang="ja-JP" dirty="0"/>
          </a:p>
          <a:p>
            <a:pPr marL="0" indent="0">
              <a:buNone/>
            </a:pPr>
            <a:r>
              <a:rPr lang="ja-JP" altLang="en-US" dirty="0"/>
              <a:t>　注意</a:t>
            </a:r>
            <a:r>
              <a:rPr lang="en-US" altLang="ja-JP" dirty="0"/>
              <a:t>: </a:t>
            </a:r>
            <a:r>
              <a:rPr lang="ja-JP" altLang="en-US" dirty="0"/>
              <a:t>入力ファイルと出力ファイルはフルパスにする。入力パスは「</a:t>
            </a:r>
            <a:r>
              <a:rPr lang="en-US" altLang="ja-JP" dirty="0"/>
              <a:t>Edit</a:t>
            </a:r>
            <a:r>
              <a:rPr lang="ja-JP" altLang="en-US" dirty="0"/>
              <a:t>」→</a:t>
            </a:r>
            <a:endParaRPr lang="en-US" altLang="ja-JP" dirty="0"/>
          </a:p>
          <a:p>
            <a:pPr marL="0" indent="0">
              <a:buNone/>
            </a:pPr>
            <a:r>
              <a:rPr kumimoji="1" lang="en-US" altLang="ja-JP" dirty="0"/>
              <a:t>	</a:t>
            </a:r>
            <a:r>
              <a:rPr lang="ja-JP" altLang="en-US" dirty="0"/>
              <a:t>「</a:t>
            </a:r>
            <a:r>
              <a:rPr lang="en-US" altLang="ja-JP" dirty="0"/>
              <a:t>Insert file name</a:t>
            </a:r>
            <a:r>
              <a:rPr lang="ja-JP" altLang="en-US" dirty="0"/>
              <a:t>」で入れる。出力パスを設定しないと、変な場所に</a:t>
            </a:r>
            <a:endParaRPr lang="en-US" altLang="ja-JP" dirty="0"/>
          </a:p>
          <a:p>
            <a:pPr marL="0" indent="0">
              <a:buNone/>
            </a:pPr>
            <a:r>
              <a:rPr lang="en-US" altLang="ja-JP" dirty="0"/>
              <a:t>	</a:t>
            </a:r>
            <a:r>
              <a:rPr lang="ja-JP" altLang="en-US" dirty="0"/>
              <a:t>出力される</a:t>
            </a:r>
            <a:r>
              <a:rPr lang="en-US" altLang="ja-JP" dirty="0"/>
              <a:t>(</a:t>
            </a:r>
            <a:r>
              <a:rPr lang="ja-JP" altLang="en-US" dirty="0"/>
              <a:t>例えば、</a:t>
            </a:r>
            <a:r>
              <a:rPr lang="en-US" altLang="ja-JP" dirty="0"/>
              <a:t>C:/user/username/onedrive/documents/)</a:t>
            </a:r>
            <a:r>
              <a:rPr lang="ja-JP" altLang="en-US" dirty="0"/>
              <a:t>。</a:t>
            </a:r>
            <a:endParaRPr lang="en-US" altLang="ja-JP" dirty="0"/>
          </a:p>
          <a:p>
            <a:pPr marL="0" indent="0">
              <a:buNone/>
            </a:pPr>
            <a:endParaRPr kumimoji="1" lang="en-US" altLang="ja-JP" dirty="0"/>
          </a:p>
          <a:p>
            <a:pPr marL="0" indent="0">
              <a:buNone/>
            </a:pPr>
            <a:r>
              <a:rPr lang="ja-JP" altLang="en-US" dirty="0"/>
              <a:t>　このデフォルトのコマンドでは、中心線の始点と終点を面上の</a:t>
            </a:r>
            <a:r>
              <a:rPr lang="en-US" altLang="ja-JP" dirty="0"/>
              <a:t>Node</a:t>
            </a:r>
            <a:r>
              <a:rPr lang="ja-JP" altLang="en-US" dirty="0"/>
              <a:t>に取る。</a:t>
            </a:r>
            <a:endParaRPr lang="en-US" altLang="ja-JP" dirty="0"/>
          </a:p>
          <a:p>
            <a:pPr marL="0" indent="0">
              <a:buNone/>
            </a:pPr>
            <a:r>
              <a:rPr lang="en-US" altLang="ja-JP" dirty="0"/>
              <a:t> </a:t>
            </a:r>
            <a:r>
              <a:rPr lang="ja-JP" altLang="en-US" dirty="0"/>
              <a:t>　したがって、正しく中心線の抽出するためには、流入面及び流出面が面として</a:t>
            </a:r>
            <a:endParaRPr lang="en-US" altLang="ja-JP" dirty="0"/>
          </a:p>
          <a:p>
            <a:pPr marL="0" indent="0">
              <a:buNone/>
            </a:pPr>
            <a:r>
              <a:rPr lang="ja-JP" altLang="en-US" dirty="0"/>
              <a:t>　存在し、 かつその面上に</a:t>
            </a:r>
            <a:r>
              <a:rPr lang="en-US" altLang="ja-JP" dirty="0"/>
              <a:t>Node</a:t>
            </a:r>
            <a:r>
              <a:rPr lang="ja-JP" altLang="en-US" dirty="0"/>
              <a:t>が存在しないといけない。</a:t>
            </a:r>
            <a:endParaRPr lang="en-US" altLang="ja-JP" dirty="0"/>
          </a:p>
          <a:p>
            <a:pPr marL="0" indent="0">
              <a:buNone/>
            </a:pPr>
            <a:r>
              <a:rPr lang="ja-JP" altLang="en-US" dirty="0"/>
              <a:t>　端面が開放されている管形状だったり、端面を</a:t>
            </a:r>
            <a:r>
              <a:rPr lang="en-US" altLang="ja-JP" dirty="0"/>
              <a:t>fillHoles</a:t>
            </a:r>
            <a:r>
              <a:rPr lang="ja-JP" altLang="en-US" dirty="0"/>
              <a:t>や</a:t>
            </a:r>
            <a:r>
              <a:rPr lang="en-US" altLang="ja-JP" dirty="0"/>
              <a:t>vmtk</a:t>
            </a:r>
            <a:r>
              <a:rPr lang="ja-JP" altLang="en-US" dirty="0"/>
              <a:t>の</a:t>
            </a:r>
            <a:r>
              <a:rPr lang="en-US" altLang="ja-JP" dirty="0"/>
              <a:t>capping </a:t>
            </a:r>
            <a:r>
              <a:rPr lang="ja-JP" altLang="en-US" dirty="0"/>
              <a:t>機能で作った</a:t>
            </a:r>
            <a:endParaRPr lang="en-US" altLang="ja-JP" dirty="0"/>
          </a:p>
          <a:p>
            <a:pPr marL="0" indent="0">
              <a:buNone/>
            </a:pPr>
            <a:r>
              <a:rPr lang="ja-JP" altLang="en-US" dirty="0"/>
              <a:t>　りした場合には、次のスライドのコマンドを使う。</a:t>
            </a:r>
            <a:endParaRPr kumimoji="1" lang="ja-JP" altLang="en-US" dirty="0">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8F84E94C-3560-FE6A-E03B-5A01ECBA308D}"/>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1772EF2E-1503-A048-CF69-1488E471E8E5}"/>
              </a:ext>
            </a:extLst>
          </p:cNvPr>
          <p:cNvSpPr>
            <a:spLocks noGrp="1"/>
          </p:cNvSpPr>
          <p:nvPr>
            <p:ph type="sldNum" sz="quarter" idx="12"/>
          </p:nvPr>
        </p:nvSpPr>
        <p:spPr/>
        <p:txBody>
          <a:bodyPr/>
          <a:lstStyle/>
          <a:p>
            <a:fld id="{F6C72508-409F-4243-A9F3-8AEF67430AE9}" type="slidenum">
              <a:rPr kumimoji="1" lang="ja-JP" altLang="en-US" smtClean="0"/>
              <a:t>2</a:t>
            </a:fld>
            <a:endParaRPr kumimoji="1" lang="ja-JP" altLang="en-US"/>
          </a:p>
        </p:txBody>
      </p:sp>
      <p:sp>
        <p:nvSpPr>
          <p:cNvPr id="6" name="タイトル 1">
            <a:extLst>
              <a:ext uri="{FF2B5EF4-FFF2-40B4-BE49-F238E27FC236}">
                <a16:creationId xmlns:a16="http://schemas.microsoft.com/office/drawing/2014/main" id="{F9A15706-2EC0-7933-7662-587BA1F9A71A}"/>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9" name="テキスト ボックス 8">
            <a:extLst>
              <a:ext uri="{FF2B5EF4-FFF2-40B4-BE49-F238E27FC236}">
                <a16:creationId xmlns:a16="http://schemas.microsoft.com/office/drawing/2014/main" id="{633B46B2-6850-200E-D5A9-485F915C0D03}"/>
              </a:ext>
            </a:extLst>
          </p:cNvPr>
          <p:cNvSpPr txBox="1"/>
          <p:nvPr/>
        </p:nvSpPr>
        <p:spPr>
          <a:xfrm>
            <a:off x="290052" y="1490633"/>
            <a:ext cx="11174585" cy="400110"/>
          </a:xfrm>
          <a:prstGeom prst="rect">
            <a:avLst/>
          </a:prstGeom>
          <a:noFill/>
        </p:spPr>
        <p:txBody>
          <a:bodyPr wrap="square">
            <a:spAutoFit/>
          </a:bodyPr>
          <a:lstStyle/>
          <a:p>
            <a:r>
              <a:rPr lang="en-US" altLang="ja-JP" sz="2000" dirty="0">
                <a:solidFill>
                  <a:schemeClr val="bg1"/>
                </a:solidFill>
                <a:highlight>
                  <a:srgbClr val="000000"/>
                </a:highlight>
                <a:latin typeface="Consolas" panose="020B0609020204030204" pitchFamily="49" charset="0"/>
              </a:rPr>
              <a:t>vmtkcenterlines -ifile ‪C:/.../inputfilename.stl -ofile C:/…/centerlines.vtp</a:t>
            </a:r>
            <a:endParaRPr lang="ja-JP" altLang="en-US" sz="2000" dirty="0">
              <a:solidFill>
                <a:schemeClr val="bg1"/>
              </a:solidFill>
              <a:highlight>
                <a:srgbClr val="000000"/>
              </a:highlight>
            </a:endParaRPr>
          </a:p>
        </p:txBody>
      </p:sp>
    </p:spTree>
    <p:extLst>
      <p:ext uri="{BB962C8B-B14F-4D97-AF65-F5344CB8AC3E}">
        <p14:creationId xmlns:p14="http://schemas.microsoft.com/office/powerpoint/2010/main" val="179775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11FFF8E-4B0C-09E3-CFE7-14B68A69B464}"/>
              </a:ext>
            </a:extLst>
          </p:cNvPr>
          <p:cNvSpPr>
            <a:spLocks noGrp="1"/>
          </p:cNvSpPr>
          <p:nvPr>
            <p:ph idx="1"/>
          </p:nvPr>
        </p:nvSpPr>
        <p:spPr>
          <a:xfrm>
            <a:off x="46182" y="1095375"/>
            <a:ext cx="11595212" cy="5098948"/>
          </a:xfrm>
        </p:spPr>
        <p:txBody>
          <a:bodyPr/>
          <a:lstStyle/>
          <a:p>
            <a:r>
              <a:rPr kumimoji="1" lang="en-US" altLang="ja-JP" dirty="0"/>
              <a:t>Assets</a:t>
            </a:r>
            <a:r>
              <a:rPr kumimoji="1" lang="ja-JP" altLang="en-US" dirty="0"/>
              <a:t>に入れている血管形状は両端が開いているため前スライドのコマンドは不適切である。また、</a:t>
            </a:r>
            <a:r>
              <a:rPr kumimoji="1" lang="en-US" altLang="ja-JP" dirty="0"/>
              <a:t>fillHoles</a:t>
            </a:r>
            <a:r>
              <a:rPr kumimoji="1" lang="ja-JP" altLang="en-US" dirty="0"/>
              <a:t>で端面を塞いだ後の</a:t>
            </a:r>
            <a:r>
              <a:rPr kumimoji="1" lang="en-US" altLang="ja-JP" dirty="0"/>
              <a:t>stl</a:t>
            </a:r>
            <a:r>
              <a:rPr kumimoji="1" lang="ja-JP" altLang="en-US" dirty="0"/>
              <a:t>データでも</a:t>
            </a:r>
            <a:r>
              <a:rPr lang="ja-JP" altLang="en-US" dirty="0"/>
              <a:t>、端面を構成するのは</a:t>
            </a:r>
            <a:r>
              <a:rPr lang="en-US" altLang="ja-JP" dirty="0"/>
              <a:t>Edge</a:t>
            </a:r>
            <a:r>
              <a:rPr lang="ja-JP" altLang="en-US" dirty="0"/>
              <a:t>のみで</a:t>
            </a:r>
            <a:r>
              <a:rPr lang="en-US" altLang="ja-JP" dirty="0"/>
              <a:t>Node</a:t>
            </a:r>
            <a:r>
              <a:rPr lang="ja-JP" altLang="en-US" dirty="0"/>
              <a:t>は追加されないため</a:t>
            </a:r>
            <a:r>
              <a:rPr lang="en-US" altLang="ja-JP" dirty="0"/>
              <a:t>(fillHoles</a:t>
            </a:r>
            <a:r>
              <a:rPr lang="ja-JP" altLang="en-US" dirty="0"/>
              <a:t>参照</a:t>
            </a:r>
            <a:r>
              <a:rPr lang="en-US" altLang="ja-JP" dirty="0"/>
              <a:t>)</a:t>
            </a:r>
            <a:r>
              <a:rPr lang="ja-JP" altLang="en-US" dirty="0"/>
              <a:t>、</a:t>
            </a:r>
            <a:r>
              <a:rPr kumimoji="1" lang="ja-JP" altLang="en-US" dirty="0"/>
              <a:t>前スライドのコマンドで始点及び終点を端面上に指定できない。</a:t>
            </a:r>
            <a:endParaRPr kumimoji="1" lang="en-US" altLang="ja-JP" dirty="0"/>
          </a:p>
          <a:p>
            <a:pPr marL="0" indent="0">
              <a:buNone/>
            </a:pPr>
            <a:r>
              <a:rPr lang="ja-JP" altLang="en-US" dirty="0"/>
              <a:t>　開いた境界面を中心線の始点や終点に指定するためには、次のコマンドを</a:t>
            </a:r>
            <a:endParaRPr lang="en-US" altLang="ja-JP" dirty="0"/>
          </a:p>
          <a:p>
            <a:pPr marL="0" indent="0">
              <a:buNone/>
            </a:pPr>
            <a:r>
              <a:rPr lang="ja-JP" altLang="en-US" dirty="0"/>
              <a:t>　</a:t>
            </a:r>
            <a:r>
              <a:rPr lang="ja-JP" altLang="en-US"/>
              <a:t>用いる。</a:t>
            </a: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103F1EAD-F95D-2433-A3F7-462B1DF8F208}"/>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337ED37E-5172-2D40-6BBB-191391563D05}"/>
              </a:ext>
            </a:extLst>
          </p:cNvPr>
          <p:cNvSpPr>
            <a:spLocks noGrp="1"/>
          </p:cNvSpPr>
          <p:nvPr>
            <p:ph type="sldNum" sz="quarter" idx="12"/>
          </p:nvPr>
        </p:nvSpPr>
        <p:spPr/>
        <p:txBody>
          <a:bodyPr/>
          <a:lstStyle/>
          <a:p>
            <a:fld id="{F6C72508-409F-4243-A9F3-8AEF67430AE9}" type="slidenum">
              <a:rPr kumimoji="1" lang="ja-JP" altLang="en-US" smtClean="0"/>
              <a:t>3</a:t>
            </a:fld>
            <a:endParaRPr kumimoji="1" lang="ja-JP" altLang="en-US"/>
          </a:p>
        </p:txBody>
      </p:sp>
      <p:sp>
        <p:nvSpPr>
          <p:cNvPr id="7" name="タイトル 1">
            <a:extLst>
              <a:ext uri="{FF2B5EF4-FFF2-40B4-BE49-F238E27FC236}">
                <a16:creationId xmlns:a16="http://schemas.microsoft.com/office/drawing/2014/main" id="{B6B9020B-20C2-6095-E22C-85711FF732D0}"/>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8" name="テキスト ボックス 7">
            <a:extLst>
              <a:ext uri="{FF2B5EF4-FFF2-40B4-BE49-F238E27FC236}">
                <a16:creationId xmlns:a16="http://schemas.microsoft.com/office/drawing/2014/main" id="{54F04D5D-135B-FC6E-AD47-3421E90A6ABC}"/>
              </a:ext>
            </a:extLst>
          </p:cNvPr>
          <p:cNvSpPr txBox="1"/>
          <p:nvPr/>
        </p:nvSpPr>
        <p:spPr>
          <a:xfrm>
            <a:off x="265471" y="3989973"/>
            <a:ext cx="11880347" cy="338554"/>
          </a:xfrm>
          <a:prstGeom prst="rect">
            <a:avLst/>
          </a:prstGeom>
          <a:noFill/>
        </p:spPr>
        <p:txBody>
          <a:bodyPr wrap="square">
            <a:spAutoFit/>
          </a:bodyPr>
          <a:lstStyle/>
          <a:p>
            <a:r>
              <a:rPr lang="en-US" altLang="ja-JP" sz="1600" dirty="0">
                <a:solidFill>
                  <a:schemeClr val="bg1"/>
                </a:solidFill>
                <a:highlight>
                  <a:srgbClr val="000000"/>
                </a:highlight>
                <a:latin typeface="Consolas" panose="020B0609020204030204" pitchFamily="49" charset="0"/>
              </a:rPr>
              <a:t>vmtkcenterlines -ifile ‪C:/.../inputfilename.stl -seedselector openprofiles -ofile C:/…/centerlines.vtp</a:t>
            </a:r>
            <a:endParaRPr lang="ja-JP" altLang="en-US" sz="1600" dirty="0">
              <a:solidFill>
                <a:schemeClr val="bg1"/>
              </a:solidFill>
              <a:highlight>
                <a:srgbClr val="000000"/>
              </a:highlight>
            </a:endParaRPr>
          </a:p>
        </p:txBody>
      </p:sp>
    </p:spTree>
    <p:extLst>
      <p:ext uri="{BB962C8B-B14F-4D97-AF65-F5344CB8AC3E}">
        <p14:creationId xmlns:p14="http://schemas.microsoft.com/office/powerpoint/2010/main" val="210322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D6909-1741-C5D5-518C-0A8984C81E6B}"/>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descr="鳥, ノートパソコン, コンピュータ, 水鳥 が含まれている画像&#10;&#10;自動的に生成された説明">
            <a:extLst>
              <a:ext uri="{FF2B5EF4-FFF2-40B4-BE49-F238E27FC236}">
                <a16:creationId xmlns:a16="http://schemas.microsoft.com/office/drawing/2014/main" id="{38D7A2B9-6427-B08F-3FAB-20AA9D7C3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1" y="1095375"/>
            <a:ext cx="7934039" cy="5081588"/>
          </a:xfrm>
        </p:spPr>
      </p:pic>
      <p:sp>
        <p:nvSpPr>
          <p:cNvPr id="4" name="日付プレースホルダー 3">
            <a:extLst>
              <a:ext uri="{FF2B5EF4-FFF2-40B4-BE49-F238E27FC236}">
                <a16:creationId xmlns:a16="http://schemas.microsoft.com/office/drawing/2014/main" id="{BCF74AC6-B435-ED52-89D9-833CF4B2318D}"/>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EF633F5F-56F5-2698-4473-70DD2D15C06B}"/>
              </a:ext>
            </a:extLst>
          </p:cNvPr>
          <p:cNvSpPr>
            <a:spLocks noGrp="1"/>
          </p:cNvSpPr>
          <p:nvPr>
            <p:ph type="sldNum" sz="quarter" idx="12"/>
          </p:nvPr>
        </p:nvSpPr>
        <p:spPr/>
        <p:txBody>
          <a:bodyPr/>
          <a:lstStyle/>
          <a:p>
            <a:fld id="{F6C72508-409F-4243-A9F3-8AEF67430AE9}"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70E03A0A-93CC-8560-13A9-C6B6218E6CA7}"/>
              </a:ext>
            </a:extLst>
          </p:cNvPr>
          <p:cNvSpPr txBox="1"/>
          <p:nvPr/>
        </p:nvSpPr>
        <p:spPr>
          <a:xfrm>
            <a:off x="8233865" y="1806179"/>
            <a:ext cx="3958135" cy="3970318"/>
          </a:xfrm>
          <a:prstGeom prst="rect">
            <a:avLst/>
          </a:prstGeom>
          <a:noFill/>
        </p:spPr>
        <p:txBody>
          <a:bodyPr wrap="none" rtlCol="0">
            <a:spAutoFit/>
          </a:bodyPr>
          <a:lstStyle/>
          <a:p>
            <a:r>
              <a:rPr kumimoji="1" lang="ja-JP" altLang="en-US" dirty="0"/>
              <a:t>この画面が表示されるので、</a:t>
            </a:r>
            <a:endParaRPr kumimoji="1" lang="en-US" altLang="ja-JP" dirty="0"/>
          </a:p>
          <a:p>
            <a:r>
              <a:rPr lang="ja-JP" altLang="en-US" dirty="0"/>
              <a:t>「</a:t>
            </a:r>
            <a:r>
              <a:rPr lang="en-US" altLang="ja-JP" dirty="0"/>
              <a:t>Q</a:t>
            </a:r>
            <a:r>
              <a:rPr lang="ja-JP" altLang="en-US" dirty="0"/>
              <a:t>」を入力して次へ。</a:t>
            </a:r>
            <a:endParaRPr lang="en-US" altLang="ja-JP" dirty="0"/>
          </a:p>
          <a:p>
            <a:endParaRPr kumimoji="1" lang="en-US" altLang="ja-JP" dirty="0"/>
          </a:p>
          <a:p>
            <a:r>
              <a:rPr lang="ja-JP" altLang="en-US" dirty="0"/>
              <a:t>「</a:t>
            </a:r>
            <a:r>
              <a:rPr lang="en-US" altLang="ja-JP" dirty="0"/>
              <a:t>Please input list of inlet profile ids</a:t>
            </a:r>
            <a:r>
              <a:rPr lang="ja-JP" altLang="en-US" dirty="0"/>
              <a:t>」</a:t>
            </a:r>
            <a:endParaRPr lang="en-US" altLang="ja-JP" dirty="0"/>
          </a:p>
          <a:p>
            <a:r>
              <a:rPr kumimoji="1" lang="ja-JP" altLang="en-US" dirty="0"/>
              <a:t>と指示が出る。ここでは流入面は</a:t>
            </a:r>
            <a:endParaRPr kumimoji="1" lang="en-US" altLang="ja-JP" dirty="0"/>
          </a:p>
          <a:p>
            <a:r>
              <a:rPr kumimoji="1" lang="en-US" altLang="ja-JP" dirty="0"/>
              <a:t>0</a:t>
            </a:r>
            <a:r>
              <a:rPr kumimoji="1" lang="ja-JP" altLang="en-US" dirty="0"/>
              <a:t>のみなので、「</a:t>
            </a:r>
            <a:r>
              <a:rPr kumimoji="1" lang="en-US" altLang="ja-JP" dirty="0"/>
              <a:t>0</a:t>
            </a:r>
            <a:r>
              <a:rPr kumimoji="1" lang="ja-JP" altLang="en-US" dirty="0"/>
              <a:t>」→「</a:t>
            </a:r>
            <a:r>
              <a:rPr kumimoji="1" lang="en-US" altLang="ja-JP" dirty="0"/>
              <a:t>Enter</a:t>
            </a:r>
            <a:r>
              <a:rPr kumimoji="1" lang="ja-JP" altLang="en-US" dirty="0"/>
              <a:t>」</a:t>
            </a:r>
            <a:endParaRPr kumimoji="1" lang="en-US" altLang="ja-JP" dirty="0"/>
          </a:p>
          <a:p>
            <a:endParaRPr lang="en-US" altLang="ja-JP" dirty="0"/>
          </a:p>
          <a:p>
            <a:r>
              <a:rPr kumimoji="1" lang="ja-JP" altLang="en-US" dirty="0"/>
              <a:t>「</a:t>
            </a:r>
            <a:r>
              <a:rPr kumimoji="1" lang="en-US" altLang="ja-JP" dirty="0"/>
              <a:t>please input list of outlet profile ids</a:t>
            </a:r>
          </a:p>
          <a:p>
            <a:r>
              <a:rPr lang="en-US" altLang="ja-JP" dirty="0"/>
              <a:t>(leave empty for all available profiles)</a:t>
            </a:r>
            <a:r>
              <a:rPr kumimoji="1" lang="ja-JP" altLang="en-US" dirty="0"/>
              <a:t>」</a:t>
            </a:r>
            <a:endParaRPr kumimoji="1" lang="en-US" altLang="ja-JP" dirty="0"/>
          </a:p>
          <a:p>
            <a:r>
              <a:rPr lang="ja-JP" altLang="en-US" dirty="0"/>
              <a:t>と指示が出る。残りの</a:t>
            </a:r>
            <a:r>
              <a:rPr lang="en-US" altLang="ja-JP" dirty="0"/>
              <a:t>1</a:t>
            </a:r>
            <a:r>
              <a:rPr lang="ja-JP" altLang="en-US" dirty="0"/>
              <a:t>が流出面なので</a:t>
            </a:r>
            <a:endParaRPr lang="en-US" altLang="ja-JP" dirty="0"/>
          </a:p>
          <a:p>
            <a:r>
              <a:rPr lang="ja-JP" altLang="en-US" dirty="0"/>
              <a:t>何も入力せず「</a:t>
            </a:r>
            <a:r>
              <a:rPr lang="en-US" altLang="ja-JP" dirty="0"/>
              <a:t>Enter</a:t>
            </a:r>
            <a:r>
              <a:rPr lang="ja-JP" altLang="en-US" dirty="0"/>
              <a:t>」</a:t>
            </a:r>
            <a:endParaRPr lang="en-US" altLang="ja-JP" dirty="0"/>
          </a:p>
          <a:p>
            <a:endParaRPr lang="en-US" altLang="ja-JP" dirty="0"/>
          </a:p>
          <a:p>
            <a:r>
              <a:rPr lang="ja-JP" altLang="en-US" dirty="0"/>
              <a:t>「</a:t>
            </a:r>
            <a:r>
              <a:rPr lang="en-US" altLang="ja-JP" dirty="0"/>
              <a:t>computing centerlines</a:t>
            </a:r>
            <a:r>
              <a:rPr lang="ja-JP" altLang="en-US" dirty="0"/>
              <a:t>」</a:t>
            </a:r>
            <a:endParaRPr lang="en-US" altLang="ja-JP" dirty="0"/>
          </a:p>
          <a:p>
            <a:r>
              <a:rPr lang="ja-JP" altLang="en-US" dirty="0"/>
              <a:t>と表示される。</a:t>
            </a:r>
            <a:endParaRPr lang="en-US" altLang="ja-JP" dirty="0"/>
          </a:p>
        </p:txBody>
      </p:sp>
    </p:spTree>
    <p:extLst>
      <p:ext uri="{BB962C8B-B14F-4D97-AF65-F5344CB8AC3E}">
        <p14:creationId xmlns:p14="http://schemas.microsoft.com/office/powerpoint/2010/main" val="405149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56CC-B8C9-7D2E-EE6B-6CC28084EFE0}"/>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a:extLst>
              <a:ext uri="{FF2B5EF4-FFF2-40B4-BE49-F238E27FC236}">
                <a16:creationId xmlns:a16="http://schemas.microsoft.com/office/drawing/2014/main" id="{307C6FD6-FAE5-B546-DC2E-61ECEA47F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00" y="869281"/>
            <a:ext cx="9081720" cy="836798"/>
          </a:xfrm>
        </p:spPr>
      </p:pic>
      <p:sp>
        <p:nvSpPr>
          <p:cNvPr id="4" name="日付プレースホルダー 3">
            <a:extLst>
              <a:ext uri="{FF2B5EF4-FFF2-40B4-BE49-F238E27FC236}">
                <a16:creationId xmlns:a16="http://schemas.microsoft.com/office/drawing/2014/main" id="{C16530F3-A7B1-89D8-86EC-767CFF4C7036}"/>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C6F4C36F-52CB-8E63-A4C8-3C85CDCAEEC2}"/>
              </a:ext>
            </a:extLst>
          </p:cNvPr>
          <p:cNvSpPr>
            <a:spLocks noGrp="1"/>
          </p:cNvSpPr>
          <p:nvPr>
            <p:ph type="sldNum" sz="quarter" idx="12"/>
          </p:nvPr>
        </p:nvSpPr>
        <p:spPr/>
        <p:txBody>
          <a:bodyPr/>
          <a:lstStyle/>
          <a:p>
            <a:fld id="{F6C72508-409F-4243-A9F3-8AEF67430AE9}"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3A286BAD-7CBD-FEFD-9C9B-1FF82A7A4EF8}"/>
              </a:ext>
            </a:extLst>
          </p:cNvPr>
          <p:cNvSpPr txBox="1"/>
          <p:nvPr/>
        </p:nvSpPr>
        <p:spPr>
          <a:xfrm>
            <a:off x="184200" y="1825512"/>
            <a:ext cx="10366812" cy="830997"/>
          </a:xfrm>
          <a:prstGeom prst="rect">
            <a:avLst/>
          </a:prstGeom>
          <a:noFill/>
        </p:spPr>
        <p:txBody>
          <a:bodyPr wrap="none" rtlCol="0">
            <a:spAutoFit/>
          </a:bodyPr>
          <a:lstStyle/>
          <a:p>
            <a:r>
              <a:rPr kumimoji="1" lang="ja-JP" altLang="en-US" sz="2400" dirty="0"/>
              <a:t>このような警告文が出て、ビューワ画面が落ちてしまう。</a:t>
            </a:r>
            <a:endParaRPr kumimoji="1" lang="en-US" altLang="ja-JP" sz="2400" dirty="0"/>
          </a:p>
          <a:p>
            <a:r>
              <a:rPr kumimoji="1" lang="ja-JP" altLang="en-US" sz="2400" dirty="0"/>
              <a:t>が、計算は正常に終了しているようで、中心線の</a:t>
            </a:r>
            <a:r>
              <a:rPr kumimoji="1" lang="en-US" altLang="ja-JP" sz="2400" dirty="0"/>
              <a:t>vtp</a:t>
            </a:r>
            <a:r>
              <a:rPr kumimoji="1" lang="ja-JP" altLang="en-US" sz="2400" dirty="0"/>
              <a:t>ファイルが出力されている。</a:t>
            </a:r>
          </a:p>
        </p:txBody>
      </p:sp>
      <p:pic>
        <p:nvPicPr>
          <p:cNvPr id="10" name="図 9" descr="グラフ, 折れ線グラフ&#10;&#10;自動的に生成された説明">
            <a:extLst>
              <a:ext uri="{FF2B5EF4-FFF2-40B4-BE49-F238E27FC236}">
                <a16:creationId xmlns:a16="http://schemas.microsoft.com/office/drawing/2014/main" id="{36208EA6-3FC6-6280-1EC1-F9E618C94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26" y="2555762"/>
            <a:ext cx="4348471" cy="4031988"/>
          </a:xfrm>
          <a:prstGeom prst="rect">
            <a:avLst/>
          </a:prstGeom>
        </p:spPr>
      </p:pic>
      <p:sp>
        <p:nvSpPr>
          <p:cNvPr id="11" name="テキスト ボックス 10">
            <a:extLst>
              <a:ext uri="{FF2B5EF4-FFF2-40B4-BE49-F238E27FC236}">
                <a16:creationId xmlns:a16="http://schemas.microsoft.com/office/drawing/2014/main" id="{FA9B8261-EE47-35ED-7640-28383DE1683F}"/>
              </a:ext>
            </a:extLst>
          </p:cNvPr>
          <p:cNvSpPr txBox="1"/>
          <p:nvPr/>
        </p:nvSpPr>
        <p:spPr>
          <a:xfrm>
            <a:off x="4670323" y="3970659"/>
            <a:ext cx="6406497" cy="1200329"/>
          </a:xfrm>
          <a:prstGeom prst="rect">
            <a:avLst/>
          </a:prstGeom>
          <a:noFill/>
        </p:spPr>
        <p:txBody>
          <a:bodyPr wrap="none" rtlCol="0">
            <a:spAutoFit/>
          </a:bodyPr>
          <a:lstStyle/>
          <a:p>
            <a:r>
              <a:rPr kumimoji="1" lang="en-US" altLang="ja-JP" sz="2400" dirty="0"/>
              <a:t>Paraview </a:t>
            </a:r>
            <a:r>
              <a:rPr kumimoji="1" lang="ja-JP" altLang="en-US" sz="2400" dirty="0"/>
              <a:t>で</a:t>
            </a:r>
            <a:r>
              <a:rPr kumimoji="1" lang="en-US" altLang="ja-JP" sz="2400" dirty="0"/>
              <a:t>vtp</a:t>
            </a:r>
            <a:r>
              <a:rPr kumimoji="1" lang="ja-JP" altLang="en-US" sz="2400" dirty="0"/>
              <a:t>ファイルを開くとこのようになる。</a:t>
            </a:r>
            <a:endParaRPr kumimoji="1" lang="en-US" altLang="ja-JP" sz="2400" dirty="0"/>
          </a:p>
          <a:p>
            <a:r>
              <a:rPr lang="ja-JP" altLang="en-US" sz="2400" dirty="0"/>
              <a:t>表示形式を「</a:t>
            </a:r>
            <a:r>
              <a:rPr lang="en-US" altLang="ja-JP" sz="2400" dirty="0"/>
              <a:t>Points</a:t>
            </a:r>
            <a:r>
              <a:rPr lang="ja-JP" altLang="en-US" sz="2400" dirty="0"/>
              <a:t>」にして、</a:t>
            </a:r>
            <a:r>
              <a:rPr lang="en-US" altLang="ja-JP" sz="2400" dirty="0"/>
              <a:t>Coloring</a:t>
            </a:r>
            <a:r>
              <a:rPr lang="ja-JP" altLang="en-US" sz="2400" dirty="0"/>
              <a:t>を</a:t>
            </a:r>
            <a:r>
              <a:rPr lang="en-US" altLang="ja-JP" sz="2400" dirty="0"/>
              <a:t>Solid Color</a:t>
            </a:r>
          </a:p>
          <a:p>
            <a:r>
              <a:rPr lang="ja-JP" altLang="en-US" sz="2400" dirty="0"/>
              <a:t>→</a:t>
            </a:r>
            <a:r>
              <a:rPr lang="en-US" altLang="ja-JP" sz="2400" dirty="0"/>
              <a:t>Edit </a:t>
            </a:r>
            <a:r>
              <a:rPr lang="ja-JP" altLang="en-US" sz="2400" dirty="0"/>
              <a:t>から適当な色に変更する。</a:t>
            </a:r>
            <a:endParaRPr lang="en-US" altLang="ja-JP" sz="2400" dirty="0"/>
          </a:p>
        </p:txBody>
      </p:sp>
    </p:spTree>
    <p:extLst>
      <p:ext uri="{BB962C8B-B14F-4D97-AF65-F5344CB8AC3E}">
        <p14:creationId xmlns:p14="http://schemas.microsoft.com/office/powerpoint/2010/main" val="270725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99DC6-FDC7-C0E1-3398-AB4E9160F5FE}"/>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7A8B117C-AF6E-C2D1-C5C4-19E4367177FF}"/>
              </a:ext>
            </a:extLst>
          </p:cNvPr>
          <p:cNvSpPr>
            <a:spLocks noGrp="1"/>
          </p:cNvSpPr>
          <p:nvPr>
            <p:ph idx="1"/>
          </p:nvPr>
        </p:nvSpPr>
        <p:spPr>
          <a:xfrm>
            <a:off x="46181" y="800408"/>
            <a:ext cx="11418455" cy="5081588"/>
          </a:xfrm>
        </p:spPr>
        <p:txBody>
          <a:bodyPr/>
          <a:lstStyle/>
          <a:p>
            <a:r>
              <a:rPr kumimoji="1" lang="en-US" altLang="ja-JP" dirty="0"/>
              <a:t>Resampling </a:t>
            </a:r>
            <a:r>
              <a:rPr kumimoji="1" lang="ja-JP" altLang="en-US" dirty="0"/>
              <a:t>オプションを使うと、出力する中心線の点群を等間隔にすることができる。</a:t>
            </a:r>
            <a:r>
              <a:rPr kumimoji="1" lang="en-US" altLang="ja-JP" dirty="0"/>
              <a:t>0</a:t>
            </a:r>
            <a:r>
              <a:rPr kumimoji="1" lang="ja-JP" altLang="en-US" dirty="0"/>
              <a:t>か</a:t>
            </a:r>
            <a:r>
              <a:rPr kumimoji="1" lang="en-US" altLang="ja-JP" dirty="0"/>
              <a:t>1</a:t>
            </a:r>
            <a:r>
              <a:rPr kumimoji="1" lang="ja-JP" altLang="en-US" dirty="0"/>
              <a:t>しか選択できず、</a:t>
            </a:r>
            <a:r>
              <a:rPr kumimoji="1" lang="en-US" altLang="ja-JP" dirty="0"/>
              <a:t>1</a:t>
            </a:r>
            <a:r>
              <a:rPr kumimoji="1" lang="ja-JP" altLang="en-US" dirty="0"/>
              <a:t>で点間隔が</a:t>
            </a:r>
            <a:r>
              <a:rPr kumimoji="1" lang="en-US" altLang="ja-JP" dirty="0"/>
              <a:t>1</a:t>
            </a:r>
            <a:r>
              <a:rPr kumimoji="1" lang="ja-JP" altLang="en-US" dirty="0"/>
              <a:t>になる。点の数を減らしたいときに使える</a:t>
            </a:r>
            <a:r>
              <a:rPr kumimoji="1" lang="en-US" altLang="ja-JP" dirty="0"/>
              <a:t>(</a:t>
            </a:r>
            <a:r>
              <a:rPr kumimoji="1" lang="ja-JP" altLang="en-US" dirty="0"/>
              <a:t>明示的に点の総数を指定したり、点間隔を</a:t>
            </a:r>
            <a:r>
              <a:rPr kumimoji="1" lang="en-US" altLang="ja-JP" dirty="0"/>
              <a:t>1</a:t>
            </a:r>
            <a:r>
              <a:rPr kumimoji="1" lang="ja-JP" altLang="en-US" dirty="0"/>
              <a:t>以外にする機能は、</a:t>
            </a:r>
            <a:r>
              <a:rPr kumimoji="1" lang="en-US" altLang="ja-JP" dirty="0"/>
              <a:t>vmtk</a:t>
            </a:r>
            <a:r>
              <a:rPr kumimoji="1" lang="ja-JP" altLang="en-US" dirty="0"/>
              <a:t>オプションにはなさそう</a:t>
            </a:r>
            <a:r>
              <a:rPr kumimoji="1" lang="en-US" altLang="ja-JP" dirty="0"/>
              <a:t>…?)</a:t>
            </a:r>
            <a:r>
              <a:rPr kumimoji="1" lang="ja-JP" altLang="en-US" dirty="0"/>
              <a:t>。</a:t>
            </a:r>
          </a:p>
        </p:txBody>
      </p:sp>
      <p:sp>
        <p:nvSpPr>
          <p:cNvPr id="4" name="日付プレースホルダー 3">
            <a:extLst>
              <a:ext uri="{FF2B5EF4-FFF2-40B4-BE49-F238E27FC236}">
                <a16:creationId xmlns:a16="http://schemas.microsoft.com/office/drawing/2014/main" id="{31409545-4E43-CC36-9F31-FED4998A477E}"/>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BA0F5B17-8EE9-9426-C76A-F25AB1B5AE16}"/>
              </a:ext>
            </a:extLst>
          </p:cNvPr>
          <p:cNvSpPr>
            <a:spLocks noGrp="1"/>
          </p:cNvSpPr>
          <p:nvPr>
            <p:ph type="sldNum" sz="quarter" idx="12"/>
          </p:nvPr>
        </p:nvSpPr>
        <p:spPr/>
        <p:txBody>
          <a:bodyPr/>
          <a:lstStyle/>
          <a:p>
            <a:fld id="{F6C72508-409F-4243-A9F3-8AEF67430AE9}"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34080881-9D8C-FBC1-58D4-425835FE5360}"/>
              </a:ext>
            </a:extLst>
          </p:cNvPr>
          <p:cNvSpPr txBox="1"/>
          <p:nvPr/>
        </p:nvSpPr>
        <p:spPr>
          <a:xfrm>
            <a:off x="157317" y="2391024"/>
            <a:ext cx="11988502" cy="307777"/>
          </a:xfrm>
          <a:prstGeom prst="rect">
            <a:avLst/>
          </a:prstGeom>
          <a:noFill/>
        </p:spPr>
        <p:txBody>
          <a:bodyPr wrap="square">
            <a:spAutoFit/>
          </a:bodyPr>
          <a:lstStyle/>
          <a:p>
            <a:r>
              <a:rPr lang="en-US" altLang="ja-JP" sz="1400" dirty="0">
                <a:solidFill>
                  <a:schemeClr val="bg1"/>
                </a:solidFill>
                <a:highlight>
                  <a:srgbClr val="000000"/>
                </a:highlight>
                <a:latin typeface="Consolas" panose="020B0609020204030204" pitchFamily="49" charset="0"/>
              </a:rPr>
              <a:t>vmtkcenterlines -ifile ‪C:/.../inputfilename.stl -seedselector openprofiles -resampling 1 -ofile C:/…/centerlines.vtp</a:t>
            </a:r>
            <a:endParaRPr lang="ja-JP" altLang="en-US" sz="1400" dirty="0">
              <a:solidFill>
                <a:schemeClr val="bg1"/>
              </a:solidFill>
              <a:highlight>
                <a:srgbClr val="000000"/>
              </a:highlight>
            </a:endParaRPr>
          </a:p>
        </p:txBody>
      </p:sp>
      <p:pic>
        <p:nvPicPr>
          <p:cNvPr id="8" name="図 7" descr="グラフ, 折れ線グラフ&#10;&#10;自動的に生成された説明">
            <a:extLst>
              <a:ext uri="{FF2B5EF4-FFF2-40B4-BE49-F238E27FC236}">
                <a16:creationId xmlns:a16="http://schemas.microsoft.com/office/drawing/2014/main" id="{C8930308-77FE-CE26-DD75-58E03EEB1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69" y="2661020"/>
            <a:ext cx="4493747" cy="4080873"/>
          </a:xfrm>
          <a:prstGeom prst="rect">
            <a:avLst/>
          </a:prstGeom>
        </p:spPr>
      </p:pic>
      <p:sp>
        <p:nvSpPr>
          <p:cNvPr id="9" name="テキスト ボックス 8">
            <a:extLst>
              <a:ext uri="{FF2B5EF4-FFF2-40B4-BE49-F238E27FC236}">
                <a16:creationId xmlns:a16="http://schemas.microsoft.com/office/drawing/2014/main" id="{B8DB2D85-500F-C665-978B-60B8556B4482}"/>
              </a:ext>
            </a:extLst>
          </p:cNvPr>
          <p:cNvSpPr txBox="1"/>
          <p:nvPr/>
        </p:nvSpPr>
        <p:spPr>
          <a:xfrm>
            <a:off x="4708128" y="3970659"/>
            <a:ext cx="7133684" cy="830997"/>
          </a:xfrm>
          <a:prstGeom prst="rect">
            <a:avLst/>
          </a:prstGeom>
          <a:noFill/>
        </p:spPr>
        <p:txBody>
          <a:bodyPr wrap="none" rtlCol="0">
            <a:spAutoFit/>
          </a:bodyPr>
          <a:lstStyle/>
          <a:p>
            <a:r>
              <a:rPr lang="ja-JP" altLang="en-US" sz="2400" dirty="0"/>
              <a:t>この大腿動脈の長さは</a:t>
            </a:r>
            <a:r>
              <a:rPr lang="en-US" altLang="ja-JP" sz="2400" dirty="0"/>
              <a:t>200(</a:t>
            </a:r>
            <a:r>
              <a:rPr lang="ja-JP" altLang="en-US" sz="2400" dirty="0"/>
              <a:t>単位は</a:t>
            </a:r>
            <a:r>
              <a:rPr lang="en-US" altLang="ja-JP" sz="2400" dirty="0"/>
              <a:t>mm)</a:t>
            </a:r>
            <a:r>
              <a:rPr lang="ja-JP" altLang="en-US" sz="2400" dirty="0"/>
              <a:t>程度なので、</a:t>
            </a:r>
            <a:endParaRPr lang="en-US" altLang="ja-JP" sz="2400" dirty="0"/>
          </a:p>
          <a:p>
            <a:r>
              <a:rPr lang="ja-JP" altLang="en-US" sz="2400" dirty="0"/>
              <a:t>間隔</a:t>
            </a:r>
            <a:r>
              <a:rPr lang="en-US" altLang="ja-JP" sz="2400" dirty="0"/>
              <a:t>1</a:t>
            </a:r>
            <a:r>
              <a:rPr lang="ja-JP" altLang="en-US" sz="2400" dirty="0"/>
              <a:t>の点群なので、大体</a:t>
            </a:r>
            <a:r>
              <a:rPr lang="en-US" altLang="ja-JP" sz="2400" dirty="0"/>
              <a:t>200</a:t>
            </a:r>
            <a:r>
              <a:rPr lang="ja-JP" altLang="en-US" sz="2400" dirty="0"/>
              <a:t>点くらいになった。</a:t>
            </a:r>
            <a:endParaRPr lang="en-US" altLang="ja-JP" sz="2400" dirty="0"/>
          </a:p>
        </p:txBody>
      </p:sp>
    </p:spTree>
    <p:extLst>
      <p:ext uri="{BB962C8B-B14F-4D97-AF65-F5344CB8AC3E}">
        <p14:creationId xmlns:p14="http://schemas.microsoft.com/office/powerpoint/2010/main" val="191150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B060-A2E3-3952-C9DE-792CAB7F58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45B7E7-4ABA-EA51-4F9B-D5EF4CC95A52}"/>
              </a:ext>
            </a:extLst>
          </p:cNvPr>
          <p:cNvSpPr>
            <a:spLocks noGrp="1"/>
          </p:cNvSpPr>
          <p:nvPr>
            <p:ph type="title"/>
          </p:nvPr>
        </p:nvSpPr>
        <p:spPr/>
        <p:txBody>
          <a:bodyPr/>
          <a:lstStyle/>
          <a:p>
            <a:r>
              <a:rPr kumimoji="1" lang="ja-JP" altLang="en-US" dirty="0"/>
              <a:t>中心線の抽出</a:t>
            </a:r>
          </a:p>
        </p:txBody>
      </p:sp>
      <p:sp>
        <p:nvSpPr>
          <p:cNvPr id="4" name="日付プレースホルダー 3">
            <a:extLst>
              <a:ext uri="{FF2B5EF4-FFF2-40B4-BE49-F238E27FC236}">
                <a16:creationId xmlns:a16="http://schemas.microsoft.com/office/drawing/2014/main" id="{073C2989-E5FC-DF62-B43B-A262B5A30423}"/>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AC1E7484-703A-179F-FB17-F2267375DB31}"/>
              </a:ext>
            </a:extLst>
          </p:cNvPr>
          <p:cNvSpPr>
            <a:spLocks noGrp="1"/>
          </p:cNvSpPr>
          <p:nvPr>
            <p:ph type="sldNum" sz="quarter" idx="12"/>
          </p:nvPr>
        </p:nvSpPr>
        <p:spPr/>
        <p:txBody>
          <a:bodyPr/>
          <a:lstStyle/>
          <a:p>
            <a:fld id="{F6C72508-409F-4243-A9F3-8AEF67430AE9}" type="slidenum">
              <a:rPr kumimoji="1" lang="ja-JP" altLang="en-US" smtClean="0"/>
              <a:t>7</a:t>
            </a:fld>
            <a:endParaRPr kumimoji="1" lang="ja-JP" altLang="en-US"/>
          </a:p>
        </p:txBody>
      </p:sp>
      <p:pic>
        <p:nvPicPr>
          <p:cNvPr id="7" name="図 6" descr="図形&#10;&#10;中程度の精度で自動的に生成された説明">
            <a:extLst>
              <a:ext uri="{FF2B5EF4-FFF2-40B4-BE49-F238E27FC236}">
                <a16:creationId xmlns:a16="http://schemas.microsoft.com/office/drawing/2014/main" id="{3A8DB13E-6E45-1517-CD73-1E5039C33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228" y="1095375"/>
            <a:ext cx="7963590" cy="5258256"/>
          </a:xfrm>
          <a:prstGeom prst="rect">
            <a:avLst/>
          </a:prstGeom>
        </p:spPr>
      </p:pic>
      <p:sp>
        <p:nvSpPr>
          <p:cNvPr id="3" name="コンテンツ プレースホルダー 2">
            <a:extLst>
              <a:ext uri="{FF2B5EF4-FFF2-40B4-BE49-F238E27FC236}">
                <a16:creationId xmlns:a16="http://schemas.microsoft.com/office/drawing/2014/main" id="{FDB00593-8E4C-3AB3-CB61-62A735F3F7EA}"/>
              </a:ext>
            </a:extLst>
          </p:cNvPr>
          <p:cNvSpPr>
            <a:spLocks noGrp="1"/>
          </p:cNvSpPr>
          <p:nvPr>
            <p:ph idx="1"/>
          </p:nvPr>
        </p:nvSpPr>
        <p:spPr/>
        <p:txBody>
          <a:bodyPr/>
          <a:lstStyle/>
          <a:p>
            <a:r>
              <a:rPr kumimoji="1" lang="en-US" altLang="ja-JP" dirty="0"/>
              <a:t>Vmtk</a:t>
            </a:r>
            <a:r>
              <a:rPr kumimoji="1" lang="ja-JP" altLang="en-US" dirty="0"/>
              <a:t>の中心線抽出アルゴリズムは、その形状の管壁</a:t>
            </a:r>
            <a:endParaRPr kumimoji="1" lang="en-US" altLang="ja-JP" dirty="0"/>
          </a:p>
          <a:p>
            <a:pPr marL="0" indent="0">
              <a:buNone/>
            </a:pPr>
            <a:r>
              <a:rPr kumimoji="1" lang="ja-JP" altLang="en-US" dirty="0"/>
              <a:t>　に内接する最大の半径を持つ球を形状内に置き、</a:t>
            </a:r>
            <a:endParaRPr kumimoji="1" lang="en-US" altLang="ja-JP" dirty="0"/>
          </a:p>
          <a:p>
            <a:pPr marL="0" indent="0">
              <a:buNone/>
            </a:pPr>
            <a:r>
              <a:rPr lang="ja-JP" altLang="en-US" dirty="0"/>
              <a:t>　</a:t>
            </a:r>
            <a:r>
              <a:rPr kumimoji="1" lang="ja-JP" altLang="en-US" dirty="0"/>
              <a:t>そのような球の中心を中心線の点群として出力する。</a:t>
            </a:r>
            <a:endParaRPr kumimoji="1" lang="en-US" altLang="ja-JP" dirty="0"/>
          </a:p>
          <a:p>
            <a:pPr marL="0" indent="0">
              <a:buNone/>
            </a:pPr>
            <a:r>
              <a:rPr kumimoji="1" lang="ja-JP" altLang="en-US" dirty="0"/>
              <a:t>　したがって、端面付近では点が計算されず、中心線点群</a:t>
            </a:r>
            <a:endParaRPr kumimoji="1" lang="en-US" altLang="ja-JP" dirty="0"/>
          </a:p>
          <a:p>
            <a:pPr marL="0" indent="0">
              <a:buNone/>
            </a:pPr>
            <a:r>
              <a:rPr lang="ja-JP" altLang="en-US" dirty="0"/>
              <a:t>　</a:t>
            </a:r>
            <a:r>
              <a:rPr kumimoji="1" lang="ja-JP" altLang="en-US" dirty="0"/>
              <a:t>は形状の端面に届かない。　</a:t>
            </a:r>
          </a:p>
        </p:txBody>
      </p:sp>
    </p:spTree>
    <p:extLst>
      <p:ext uri="{BB962C8B-B14F-4D97-AF65-F5344CB8AC3E}">
        <p14:creationId xmlns:p14="http://schemas.microsoft.com/office/powerpoint/2010/main" val="2498735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742</Words>
  <Application>Microsoft Office PowerPoint</Application>
  <PresentationFormat>ワイド画面</PresentationFormat>
  <Paragraphs>76</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Consolas</vt:lpstr>
      <vt:lpstr>Office テーマ</vt:lpstr>
      <vt:lpstr>中心線の抽出</vt:lpstr>
      <vt:lpstr>中心線の抽出</vt:lpstr>
      <vt:lpstr>中心線の抽出</vt:lpstr>
      <vt:lpstr>中心線の抽出</vt:lpstr>
      <vt:lpstr>中心線の抽出</vt:lpstr>
      <vt:lpstr>中心線の抽出</vt:lpstr>
      <vt:lpstr>中心線の抽出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11</cp:revision>
  <dcterms:created xsi:type="dcterms:W3CDTF">2024-12-08T08:08:47Z</dcterms:created>
  <dcterms:modified xsi:type="dcterms:W3CDTF">2024-12-09T17:04:48Z</dcterms:modified>
</cp:coreProperties>
</file>