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alibri" panose="020F0502020204030204" pitchFamily="34" charset="0"/>
      <p:regular r:id="rId16"/>
      <p:bold r:id="rId17"/>
      <p:italic r:id="rId18"/>
      <p:boldItalic r:id="rId19"/>
    </p:embeddedFont>
    <p:embeddedFont>
      <p:font typeface="Paytone One" panose="020B0604020202020204" charset="0"/>
      <p:regular r:id="rId20"/>
    </p:embeddedFont>
    <p:embeddedFont>
      <p:font typeface="Quicksand Bold" panose="020B0604020202020204" charset="0"/>
      <p:regular r:id="rId21"/>
    </p:embeddedFont>
    <p:embeddedFont>
      <p:font typeface="Quicksand Medium"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7" d="100"/>
          <a:sy n="67" d="100"/>
        </p:scale>
        <p:origin x="27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Nhật Bách" userId="a23376ab-d655-48ae-be26-f1c40bc11082" providerId="ADAL" clId="{A2BA3C31-10AB-4D1B-A36D-A73002DF2972}"/>
    <pc:docChg chg="modSld">
      <pc:chgData name="Nguyễn Nhật Bách" userId="a23376ab-d655-48ae-be26-f1c40bc11082" providerId="ADAL" clId="{A2BA3C31-10AB-4D1B-A36D-A73002DF2972}" dt="2024-05-07T06:21:29.845" v="18"/>
      <pc:docMkLst>
        <pc:docMk/>
      </pc:docMkLst>
      <pc:sldChg chg="modAnim">
        <pc:chgData name="Nguyễn Nhật Bách" userId="a23376ab-d655-48ae-be26-f1c40bc11082" providerId="ADAL" clId="{A2BA3C31-10AB-4D1B-A36D-A73002DF2972}" dt="2024-05-07T06:19:40.087" v="3"/>
        <pc:sldMkLst>
          <pc:docMk/>
          <pc:sldMk cId="0" sldId="256"/>
        </pc:sldMkLst>
      </pc:sldChg>
      <pc:sldChg chg="modAnim">
        <pc:chgData name="Nguyễn Nhật Bách" userId="a23376ab-d655-48ae-be26-f1c40bc11082" providerId="ADAL" clId="{A2BA3C31-10AB-4D1B-A36D-A73002DF2972}" dt="2024-05-07T06:19:46.962" v="4"/>
        <pc:sldMkLst>
          <pc:docMk/>
          <pc:sldMk cId="0" sldId="257"/>
        </pc:sldMkLst>
      </pc:sldChg>
      <pc:sldChg chg="modAnim">
        <pc:chgData name="Nguyễn Nhật Bách" userId="a23376ab-d655-48ae-be26-f1c40bc11082" providerId="ADAL" clId="{A2BA3C31-10AB-4D1B-A36D-A73002DF2972}" dt="2024-05-07T06:19:53.180" v="5"/>
        <pc:sldMkLst>
          <pc:docMk/>
          <pc:sldMk cId="0" sldId="258"/>
        </pc:sldMkLst>
      </pc:sldChg>
      <pc:sldChg chg="modAnim">
        <pc:chgData name="Nguyễn Nhật Bách" userId="a23376ab-d655-48ae-be26-f1c40bc11082" providerId="ADAL" clId="{A2BA3C31-10AB-4D1B-A36D-A73002DF2972}" dt="2024-05-07T06:20:19.151" v="6"/>
        <pc:sldMkLst>
          <pc:docMk/>
          <pc:sldMk cId="0" sldId="259"/>
        </pc:sldMkLst>
      </pc:sldChg>
      <pc:sldChg chg="modAnim">
        <pc:chgData name="Nguyễn Nhật Bách" userId="a23376ab-d655-48ae-be26-f1c40bc11082" providerId="ADAL" clId="{A2BA3C31-10AB-4D1B-A36D-A73002DF2972}" dt="2024-05-07T06:20:23.094" v="7"/>
        <pc:sldMkLst>
          <pc:docMk/>
          <pc:sldMk cId="0" sldId="260"/>
        </pc:sldMkLst>
      </pc:sldChg>
      <pc:sldChg chg="modAnim">
        <pc:chgData name="Nguyễn Nhật Bách" userId="a23376ab-d655-48ae-be26-f1c40bc11082" providerId="ADAL" clId="{A2BA3C31-10AB-4D1B-A36D-A73002DF2972}" dt="2024-05-07T06:20:29.721" v="8"/>
        <pc:sldMkLst>
          <pc:docMk/>
          <pc:sldMk cId="0" sldId="261"/>
        </pc:sldMkLst>
      </pc:sldChg>
      <pc:sldChg chg="modAnim">
        <pc:chgData name="Nguyễn Nhật Bách" userId="a23376ab-d655-48ae-be26-f1c40bc11082" providerId="ADAL" clId="{A2BA3C31-10AB-4D1B-A36D-A73002DF2972}" dt="2024-05-07T06:20:34.494" v="9"/>
        <pc:sldMkLst>
          <pc:docMk/>
          <pc:sldMk cId="0" sldId="262"/>
        </pc:sldMkLst>
      </pc:sldChg>
      <pc:sldChg chg="modAnim">
        <pc:chgData name="Nguyễn Nhật Bách" userId="a23376ab-d655-48ae-be26-f1c40bc11082" providerId="ADAL" clId="{A2BA3C31-10AB-4D1B-A36D-A73002DF2972}" dt="2024-05-07T06:20:57.283" v="12"/>
        <pc:sldMkLst>
          <pc:docMk/>
          <pc:sldMk cId="0" sldId="263"/>
        </pc:sldMkLst>
      </pc:sldChg>
      <pc:sldChg chg="modAnim">
        <pc:chgData name="Nguyễn Nhật Bách" userId="a23376ab-d655-48ae-be26-f1c40bc11082" providerId="ADAL" clId="{A2BA3C31-10AB-4D1B-A36D-A73002DF2972}" dt="2024-05-07T06:21:03.780" v="13"/>
        <pc:sldMkLst>
          <pc:docMk/>
          <pc:sldMk cId="0" sldId="264"/>
        </pc:sldMkLst>
      </pc:sldChg>
      <pc:sldChg chg="modAnim">
        <pc:chgData name="Nguyễn Nhật Bách" userId="a23376ab-d655-48ae-be26-f1c40bc11082" providerId="ADAL" clId="{A2BA3C31-10AB-4D1B-A36D-A73002DF2972}" dt="2024-05-07T06:21:07.698" v="14"/>
        <pc:sldMkLst>
          <pc:docMk/>
          <pc:sldMk cId="0" sldId="265"/>
        </pc:sldMkLst>
      </pc:sldChg>
      <pc:sldChg chg="modAnim">
        <pc:chgData name="Nguyễn Nhật Bách" userId="a23376ab-d655-48ae-be26-f1c40bc11082" providerId="ADAL" clId="{A2BA3C31-10AB-4D1B-A36D-A73002DF2972}" dt="2024-05-07T06:21:15.042" v="15"/>
        <pc:sldMkLst>
          <pc:docMk/>
          <pc:sldMk cId="0" sldId="266"/>
        </pc:sldMkLst>
      </pc:sldChg>
      <pc:sldChg chg="modAnim">
        <pc:chgData name="Nguyễn Nhật Bách" userId="a23376ab-d655-48ae-be26-f1c40bc11082" providerId="ADAL" clId="{A2BA3C31-10AB-4D1B-A36D-A73002DF2972}" dt="2024-05-07T06:21:19.903" v="16"/>
        <pc:sldMkLst>
          <pc:docMk/>
          <pc:sldMk cId="0" sldId="267"/>
        </pc:sldMkLst>
      </pc:sldChg>
      <pc:sldChg chg="modAnim">
        <pc:chgData name="Nguyễn Nhật Bách" userId="a23376ab-d655-48ae-be26-f1c40bc11082" providerId="ADAL" clId="{A2BA3C31-10AB-4D1B-A36D-A73002DF2972}" dt="2024-05-07T06:21:24.729" v="17"/>
        <pc:sldMkLst>
          <pc:docMk/>
          <pc:sldMk cId="0" sldId="268"/>
        </pc:sldMkLst>
      </pc:sldChg>
      <pc:sldChg chg="modAnim">
        <pc:chgData name="Nguyễn Nhật Bách" userId="a23376ab-d655-48ae-be26-f1c40bc11082" providerId="ADAL" clId="{A2BA3C31-10AB-4D1B-A36D-A73002DF2972}" dt="2024-05-07T06:21:29.845" v="18"/>
        <pc:sldMkLst>
          <pc:docMk/>
          <pc:sldMk cId="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68.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svg"/><Relationship Id="rId4" Type="http://schemas.openxmlformats.org/officeDocument/2006/relationships/image" Target="../media/image65.png"/></Relationships>
</file>

<file path=ppt/slides/_rels/slide12.xml.rels><?xml version="1.0" encoding="UTF-8" standalone="yes"?>
<Relationships xmlns="http://schemas.openxmlformats.org/package/2006/relationships"><Relationship Id="rId3" Type="http://schemas.openxmlformats.org/officeDocument/2006/relationships/image" Target="../media/image63.sv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13.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svg"/><Relationship Id="rId7" Type="http://schemas.openxmlformats.org/officeDocument/2006/relationships/image" Target="../media/image74.sv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11" Type="http://schemas.openxmlformats.org/officeDocument/2006/relationships/image" Target="../media/image78.svg"/><Relationship Id="rId5" Type="http://schemas.openxmlformats.org/officeDocument/2006/relationships/image" Target="../media/image72.svg"/><Relationship Id="rId10" Type="http://schemas.openxmlformats.org/officeDocument/2006/relationships/image" Target="../media/image77.png"/><Relationship Id="rId4" Type="http://schemas.openxmlformats.org/officeDocument/2006/relationships/image" Target="../media/image71.png"/><Relationship Id="rId9" Type="http://schemas.openxmlformats.org/officeDocument/2006/relationships/image" Target="../media/image76.svg"/></Relationships>
</file>

<file path=ppt/slides/_rels/slide14.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80.svg"/><Relationship Id="rId7" Type="http://schemas.openxmlformats.org/officeDocument/2006/relationships/image" Target="../media/image84.sv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11" Type="http://schemas.openxmlformats.org/officeDocument/2006/relationships/image" Target="../media/image87.png"/><Relationship Id="rId5" Type="http://schemas.openxmlformats.org/officeDocument/2006/relationships/image" Target="../media/image82.svg"/><Relationship Id="rId10" Type="http://schemas.openxmlformats.org/officeDocument/2006/relationships/image" Target="../media/image86.svg"/><Relationship Id="rId4" Type="http://schemas.openxmlformats.org/officeDocument/2006/relationships/image" Target="../media/image81.png"/><Relationship Id="rId9" Type="http://schemas.openxmlformats.org/officeDocument/2006/relationships/image" Target="../media/image85.png"/></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svg"/><Relationship Id="rId7" Type="http://schemas.openxmlformats.org/officeDocument/2006/relationships/image" Target="../media/image22.sv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svg"/><Relationship Id="rId3" Type="http://schemas.openxmlformats.org/officeDocument/2006/relationships/image" Target="../media/image31.svg"/><Relationship Id="rId7" Type="http://schemas.openxmlformats.org/officeDocument/2006/relationships/image" Target="../media/image35.svg"/><Relationship Id="rId12" Type="http://schemas.openxmlformats.org/officeDocument/2006/relationships/image" Target="../media/image40.png"/><Relationship Id="rId17" Type="http://schemas.openxmlformats.org/officeDocument/2006/relationships/image" Target="../media/image45.svg"/><Relationship Id="rId2" Type="http://schemas.openxmlformats.org/officeDocument/2006/relationships/image" Target="../media/image30.png"/><Relationship Id="rId16"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svg"/><Relationship Id="rId5" Type="http://schemas.openxmlformats.org/officeDocument/2006/relationships/image" Target="../media/image33.svg"/><Relationship Id="rId15" Type="http://schemas.openxmlformats.org/officeDocument/2006/relationships/image" Target="../media/image43.sv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svg"/><Relationship Id="rId1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5.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6.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 Id="rId9"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image" Target="../media/image55.svg"/><Relationship Id="rId2"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7.svg"/><Relationship Id="rId4" Type="http://schemas.openxmlformats.org/officeDocument/2006/relationships/image" Target="../media/image56.png"/></Relationships>
</file>

<file path=ppt/slides/_rels/slide9.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svg"/><Relationship Id="rId4" Type="http://schemas.openxmlformats.org/officeDocument/2006/relationships/image" Target="../media/image6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4580789" y="0"/>
            <a:ext cx="4701724" cy="2222633"/>
          </a:xfrm>
          <a:custGeom>
            <a:avLst/>
            <a:gdLst/>
            <a:ahLst/>
            <a:cxnLst/>
            <a:rect l="l" t="t" r="r" b="b"/>
            <a:pathLst>
              <a:path w="4701724" h="2222633">
                <a:moveTo>
                  <a:pt x="0" y="0"/>
                </a:moveTo>
                <a:lnTo>
                  <a:pt x="4701724" y="0"/>
                </a:lnTo>
                <a:lnTo>
                  <a:pt x="4701724" y="2222633"/>
                </a:lnTo>
                <a:lnTo>
                  <a:pt x="0" y="2222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928470" y="5036740"/>
            <a:ext cx="8483556" cy="956328"/>
          </a:xfrm>
          <a:custGeom>
            <a:avLst/>
            <a:gdLst/>
            <a:ahLst/>
            <a:cxnLst/>
            <a:rect l="l" t="t" r="r" b="b"/>
            <a:pathLst>
              <a:path w="8483556" h="956328">
                <a:moveTo>
                  <a:pt x="0" y="0"/>
                </a:moveTo>
                <a:lnTo>
                  <a:pt x="8483556" y="0"/>
                </a:lnTo>
                <a:lnTo>
                  <a:pt x="8483556" y="956328"/>
                </a:lnTo>
                <a:lnTo>
                  <a:pt x="0" y="9563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6912110" y="7313433"/>
            <a:ext cx="3978971" cy="1273271"/>
          </a:xfrm>
          <a:custGeom>
            <a:avLst/>
            <a:gdLst/>
            <a:ahLst/>
            <a:cxnLst/>
            <a:rect l="l" t="t" r="r" b="b"/>
            <a:pathLst>
              <a:path w="3978971" h="1273271">
                <a:moveTo>
                  <a:pt x="0" y="0"/>
                </a:moveTo>
                <a:lnTo>
                  <a:pt x="3978972" y="0"/>
                </a:lnTo>
                <a:lnTo>
                  <a:pt x="3978972" y="1273271"/>
                </a:lnTo>
                <a:lnTo>
                  <a:pt x="0" y="12732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rot="4423086">
            <a:off x="166746" y="-4626437"/>
            <a:ext cx="5323671" cy="7857779"/>
          </a:xfrm>
          <a:custGeom>
            <a:avLst/>
            <a:gdLst/>
            <a:ahLst/>
            <a:cxnLst/>
            <a:rect l="l" t="t" r="r" b="b"/>
            <a:pathLst>
              <a:path w="5323671" h="7857779">
                <a:moveTo>
                  <a:pt x="0" y="0"/>
                </a:moveTo>
                <a:lnTo>
                  <a:pt x="5323671" y="0"/>
                </a:lnTo>
                <a:lnTo>
                  <a:pt x="5323671" y="7857780"/>
                </a:lnTo>
                <a:lnTo>
                  <a:pt x="0" y="785778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4124406" y="7950069"/>
            <a:ext cx="5614490" cy="4130953"/>
          </a:xfrm>
          <a:custGeom>
            <a:avLst/>
            <a:gdLst/>
            <a:ahLst/>
            <a:cxnLst/>
            <a:rect l="l" t="t" r="r" b="b"/>
            <a:pathLst>
              <a:path w="5614490" h="4130953">
                <a:moveTo>
                  <a:pt x="0" y="0"/>
                </a:moveTo>
                <a:lnTo>
                  <a:pt x="5614490" y="0"/>
                </a:lnTo>
                <a:lnTo>
                  <a:pt x="5614490" y="4130953"/>
                </a:lnTo>
                <a:lnTo>
                  <a:pt x="0" y="413095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rot="-8897882">
            <a:off x="15681947" y="7636750"/>
            <a:ext cx="3154705" cy="2291105"/>
          </a:xfrm>
          <a:custGeom>
            <a:avLst/>
            <a:gdLst/>
            <a:ahLst/>
            <a:cxnLst/>
            <a:rect l="l" t="t" r="r" b="b"/>
            <a:pathLst>
              <a:path w="3154705" h="2291105">
                <a:moveTo>
                  <a:pt x="0" y="0"/>
                </a:moveTo>
                <a:lnTo>
                  <a:pt x="3154706" y="0"/>
                </a:lnTo>
                <a:lnTo>
                  <a:pt x="3154706" y="2291105"/>
                </a:lnTo>
                <a:lnTo>
                  <a:pt x="0" y="229110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89017" y="6978775"/>
            <a:ext cx="5181796" cy="5106425"/>
          </a:xfrm>
          <a:custGeom>
            <a:avLst/>
            <a:gdLst/>
            <a:ahLst/>
            <a:cxnLst/>
            <a:rect l="l" t="t" r="r" b="b"/>
            <a:pathLst>
              <a:path w="5181796" h="5106425">
                <a:moveTo>
                  <a:pt x="0" y="0"/>
                </a:moveTo>
                <a:lnTo>
                  <a:pt x="5181796" y="0"/>
                </a:lnTo>
                <a:lnTo>
                  <a:pt x="5181796" y="5106424"/>
                </a:lnTo>
                <a:lnTo>
                  <a:pt x="0" y="5106424"/>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TextBox 9"/>
          <p:cNvSpPr txBox="1"/>
          <p:nvPr/>
        </p:nvSpPr>
        <p:spPr>
          <a:xfrm>
            <a:off x="1493575" y="2384617"/>
            <a:ext cx="16169450" cy="1943722"/>
          </a:xfrm>
          <a:prstGeom prst="rect">
            <a:avLst/>
          </a:prstGeom>
        </p:spPr>
        <p:txBody>
          <a:bodyPr lIns="0" tIns="0" rIns="0" bIns="0" rtlCol="0" anchor="t">
            <a:spAutoFit/>
          </a:bodyPr>
          <a:lstStyle/>
          <a:p>
            <a:pPr algn="ctr">
              <a:lnSpc>
                <a:spcPts val="7840"/>
              </a:lnSpc>
            </a:pPr>
            <a:r>
              <a:rPr lang="en-US" sz="5600">
                <a:solidFill>
                  <a:srgbClr val="A64B23"/>
                </a:solidFill>
                <a:latin typeface="Paytone One"/>
              </a:rPr>
              <a:t>Xây dựng phần mềm quản lý Hồ sơ, công việc cho Viện kiểm sát Quận</a:t>
            </a:r>
          </a:p>
        </p:txBody>
      </p:sp>
      <p:sp>
        <p:nvSpPr>
          <p:cNvPr id="10" name="TextBox 10"/>
          <p:cNvSpPr txBox="1"/>
          <p:nvPr/>
        </p:nvSpPr>
        <p:spPr>
          <a:xfrm>
            <a:off x="4836614" y="5093264"/>
            <a:ext cx="8667269" cy="748030"/>
          </a:xfrm>
          <a:prstGeom prst="rect">
            <a:avLst/>
          </a:prstGeom>
        </p:spPr>
        <p:txBody>
          <a:bodyPr lIns="0" tIns="0" rIns="0" bIns="0" rtlCol="0" anchor="t">
            <a:spAutoFit/>
          </a:bodyPr>
          <a:lstStyle/>
          <a:p>
            <a:pPr algn="ctr">
              <a:lnSpc>
                <a:spcPts val="6019"/>
              </a:lnSpc>
            </a:pPr>
            <a:r>
              <a:rPr lang="en-US" sz="4299">
                <a:solidFill>
                  <a:srgbClr val="38B6FF"/>
                </a:solidFill>
                <a:latin typeface="Quicksand Bold"/>
              </a:rPr>
              <a:t>Thuyết trình bởi nhóm 11</a:t>
            </a:r>
          </a:p>
        </p:txBody>
      </p:sp>
      <p:sp>
        <p:nvSpPr>
          <p:cNvPr id="11" name="Freeform 11"/>
          <p:cNvSpPr/>
          <p:nvPr/>
        </p:nvSpPr>
        <p:spPr>
          <a:xfrm rot="4423086">
            <a:off x="-24920" y="-4936755"/>
            <a:ext cx="5323671" cy="7857779"/>
          </a:xfrm>
          <a:custGeom>
            <a:avLst/>
            <a:gdLst/>
            <a:ahLst/>
            <a:cxnLst/>
            <a:rect l="l" t="t" r="r" b="b"/>
            <a:pathLst>
              <a:path w="5323671" h="7857779">
                <a:moveTo>
                  <a:pt x="0" y="0"/>
                </a:moveTo>
                <a:lnTo>
                  <a:pt x="5323671" y="0"/>
                </a:lnTo>
                <a:lnTo>
                  <a:pt x="5323671" y="7857779"/>
                </a:lnTo>
                <a:lnTo>
                  <a:pt x="0" y="7857779"/>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26247"/>
            <a:ext cx="16230600" cy="7532053"/>
            <a:chOff x="0" y="0"/>
            <a:chExt cx="4274726" cy="1983751"/>
          </a:xfrm>
        </p:grpSpPr>
        <p:sp>
          <p:nvSpPr>
            <p:cNvPr id="3" name="Freeform 3"/>
            <p:cNvSpPr/>
            <p:nvPr/>
          </p:nvSpPr>
          <p:spPr>
            <a:xfrm>
              <a:off x="0" y="0"/>
              <a:ext cx="4274726" cy="1983751"/>
            </a:xfrm>
            <a:custGeom>
              <a:avLst/>
              <a:gdLst/>
              <a:ahLst/>
              <a:cxnLst/>
              <a:rect l="l" t="t" r="r" b="b"/>
              <a:pathLst>
                <a:path w="4274726" h="1983751">
                  <a:moveTo>
                    <a:pt x="0" y="0"/>
                  </a:moveTo>
                  <a:lnTo>
                    <a:pt x="4274726" y="0"/>
                  </a:lnTo>
                  <a:lnTo>
                    <a:pt x="4274726" y="1983751"/>
                  </a:lnTo>
                  <a:lnTo>
                    <a:pt x="0" y="1983751"/>
                  </a:lnTo>
                  <a:close/>
                </a:path>
              </a:pathLst>
            </a:custGeom>
            <a:solidFill>
              <a:srgbClr val="DCC3AC"/>
            </a:solidFill>
          </p:spPr>
        </p:sp>
        <p:sp>
          <p:nvSpPr>
            <p:cNvPr id="4" name="TextBox 4"/>
            <p:cNvSpPr txBox="1"/>
            <p:nvPr/>
          </p:nvSpPr>
          <p:spPr>
            <a:xfrm>
              <a:off x="0" y="-38100"/>
              <a:ext cx="4274726" cy="202185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77104" y="559042"/>
            <a:ext cx="10412590" cy="1899910"/>
            <a:chOff x="0" y="0"/>
            <a:chExt cx="2742410" cy="500388"/>
          </a:xfrm>
        </p:grpSpPr>
        <p:sp>
          <p:nvSpPr>
            <p:cNvPr id="6" name="Freeform 6"/>
            <p:cNvSpPr/>
            <p:nvPr/>
          </p:nvSpPr>
          <p:spPr>
            <a:xfrm>
              <a:off x="0" y="0"/>
              <a:ext cx="2742411" cy="500388"/>
            </a:xfrm>
            <a:custGeom>
              <a:avLst/>
              <a:gdLst/>
              <a:ahLst/>
              <a:cxnLst/>
              <a:rect l="l" t="t" r="r" b="b"/>
              <a:pathLst>
                <a:path w="2742411" h="500388">
                  <a:moveTo>
                    <a:pt x="37919" y="0"/>
                  </a:moveTo>
                  <a:lnTo>
                    <a:pt x="2704491" y="0"/>
                  </a:lnTo>
                  <a:cubicBezTo>
                    <a:pt x="2725433" y="0"/>
                    <a:pt x="2742411" y="16977"/>
                    <a:pt x="2742411" y="37919"/>
                  </a:cubicBezTo>
                  <a:lnTo>
                    <a:pt x="2742411" y="462469"/>
                  </a:lnTo>
                  <a:cubicBezTo>
                    <a:pt x="2742411" y="483411"/>
                    <a:pt x="2725433" y="500388"/>
                    <a:pt x="2704491" y="500388"/>
                  </a:cubicBezTo>
                  <a:lnTo>
                    <a:pt x="37919" y="500388"/>
                  </a:lnTo>
                  <a:cubicBezTo>
                    <a:pt x="16977" y="500388"/>
                    <a:pt x="0" y="483411"/>
                    <a:pt x="0" y="462469"/>
                  </a:cubicBezTo>
                  <a:lnTo>
                    <a:pt x="0" y="37919"/>
                  </a:lnTo>
                  <a:cubicBezTo>
                    <a:pt x="0" y="16977"/>
                    <a:pt x="16977" y="0"/>
                    <a:pt x="37919" y="0"/>
                  </a:cubicBezTo>
                  <a:close/>
                </a:path>
              </a:pathLst>
            </a:custGeom>
            <a:solidFill>
              <a:srgbClr val="AD5545"/>
            </a:solidFill>
          </p:spPr>
        </p:sp>
        <p:sp>
          <p:nvSpPr>
            <p:cNvPr id="7" name="TextBox 7"/>
            <p:cNvSpPr txBox="1"/>
            <p:nvPr/>
          </p:nvSpPr>
          <p:spPr>
            <a:xfrm>
              <a:off x="0" y="-38100"/>
              <a:ext cx="2742410" cy="538488"/>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rot="-5400000">
            <a:off x="-2087707" y="5482749"/>
            <a:ext cx="6834211" cy="0"/>
          </a:xfrm>
          <a:prstGeom prst="line">
            <a:avLst/>
          </a:prstGeom>
          <a:ln w="19050" cap="flat">
            <a:solidFill>
              <a:srgbClr val="000000"/>
            </a:solidFill>
            <a:prstDash val="lgDash"/>
            <a:headEnd type="none" w="sm" len="sm"/>
            <a:tailEnd type="none" w="sm" len="sm"/>
          </a:ln>
        </p:spPr>
      </p:sp>
      <p:sp>
        <p:nvSpPr>
          <p:cNvPr id="9" name="AutoShape 9"/>
          <p:cNvSpPr/>
          <p:nvPr/>
        </p:nvSpPr>
        <p:spPr>
          <a:xfrm rot="-5400000">
            <a:off x="13519898" y="5482749"/>
            <a:ext cx="6834211" cy="0"/>
          </a:xfrm>
          <a:prstGeom prst="line">
            <a:avLst/>
          </a:prstGeom>
          <a:ln w="19050" cap="flat">
            <a:solidFill>
              <a:srgbClr val="000000"/>
            </a:solidFill>
            <a:prstDash val="lgDash"/>
            <a:headEnd type="none" w="sm" len="sm"/>
            <a:tailEnd type="none" w="sm" len="sm"/>
          </a:ln>
        </p:spPr>
      </p:sp>
      <p:sp>
        <p:nvSpPr>
          <p:cNvPr id="10" name="Freeform 10"/>
          <p:cNvSpPr/>
          <p:nvPr/>
        </p:nvSpPr>
        <p:spPr>
          <a:xfrm>
            <a:off x="15260992" y="715126"/>
            <a:ext cx="2625452" cy="2057400"/>
          </a:xfrm>
          <a:custGeom>
            <a:avLst/>
            <a:gdLst/>
            <a:ahLst/>
            <a:cxnLst/>
            <a:rect l="l" t="t" r="r" b="b"/>
            <a:pathLst>
              <a:path w="2625452" h="2057400">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5400000">
            <a:off x="1957002" y="6716739"/>
            <a:ext cx="1169118" cy="5083122"/>
          </a:xfrm>
          <a:custGeom>
            <a:avLst/>
            <a:gdLst/>
            <a:ahLst/>
            <a:cxnLst/>
            <a:rect l="l" t="t" r="r" b="b"/>
            <a:pathLst>
              <a:path w="1169118" h="5083122">
                <a:moveTo>
                  <a:pt x="0" y="0"/>
                </a:moveTo>
                <a:lnTo>
                  <a:pt x="1169118" y="0"/>
                </a:lnTo>
                <a:lnTo>
                  <a:pt x="1169118" y="5083122"/>
                </a:lnTo>
                <a:lnTo>
                  <a:pt x="0" y="5083122"/>
                </a:lnTo>
                <a:lnTo>
                  <a:pt x="0" y="0"/>
                </a:lnTo>
                <a:close/>
              </a:path>
            </a:pathLst>
          </a:custGeom>
          <a:blipFill>
            <a:blip r:embed="rId4"/>
            <a:stretch>
              <a:fillRect/>
            </a:stretch>
          </a:blipFill>
        </p:spPr>
      </p:sp>
      <p:sp>
        <p:nvSpPr>
          <p:cNvPr id="12" name="TextBox 12"/>
          <p:cNvSpPr txBox="1"/>
          <p:nvPr/>
        </p:nvSpPr>
        <p:spPr>
          <a:xfrm>
            <a:off x="4136073" y="619876"/>
            <a:ext cx="10015853" cy="2815257"/>
          </a:xfrm>
          <a:prstGeom prst="rect">
            <a:avLst/>
          </a:prstGeom>
        </p:spPr>
        <p:txBody>
          <a:bodyPr lIns="0" tIns="0" rIns="0" bIns="0" rtlCol="0" anchor="t">
            <a:spAutoFit/>
          </a:bodyPr>
          <a:lstStyle/>
          <a:p>
            <a:pPr algn="ctr">
              <a:lnSpc>
                <a:spcPts val="7557"/>
              </a:lnSpc>
            </a:pPr>
            <a:r>
              <a:rPr lang="en-US" sz="5397">
                <a:solidFill>
                  <a:srgbClr val="FFFFFF"/>
                </a:solidFill>
                <a:latin typeface="Paytone One Bold"/>
              </a:rPr>
              <a:t>Quy trình phát triển và triển khai</a:t>
            </a:r>
          </a:p>
          <a:p>
            <a:pPr algn="ctr">
              <a:lnSpc>
                <a:spcPts val="7557"/>
              </a:lnSpc>
            </a:pPr>
            <a:endParaRPr lang="en-US" sz="5397">
              <a:solidFill>
                <a:srgbClr val="FFFFFF"/>
              </a:solidFill>
              <a:latin typeface="Paytone One Bold"/>
            </a:endParaRPr>
          </a:p>
        </p:txBody>
      </p:sp>
      <p:sp>
        <p:nvSpPr>
          <p:cNvPr id="13" name="TextBox 13"/>
          <p:cNvSpPr txBox="1"/>
          <p:nvPr/>
        </p:nvSpPr>
        <p:spPr>
          <a:xfrm>
            <a:off x="1992096" y="2618850"/>
            <a:ext cx="13268896" cy="6415348"/>
          </a:xfrm>
          <a:prstGeom prst="rect">
            <a:avLst/>
          </a:prstGeom>
        </p:spPr>
        <p:txBody>
          <a:bodyPr lIns="0" tIns="0" rIns="0" bIns="0" rtlCol="0" anchor="t">
            <a:spAutoFit/>
          </a:bodyPr>
          <a:lstStyle/>
          <a:p>
            <a:pPr marL="605008" lvl="1" indent="-302504" algn="l">
              <a:lnSpc>
                <a:spcPts val="3923"/>
              </a:lnSpc>
              <a:buFont typeface="Arial"/>
              <a:buChar char="•"/>
            </a:pPr>
            <a:r>
              <a:rPr lang="en-US" sz="2802">
                <a:solidFill>
                  <a:srgbClr val="000000"/>
                </a:solidFill>
                <a:latin typeface="Quicksand Bold"/>
              </a:rPr>
              <a:t>Phân tích Yêu cầu: Xác định nhu cầu và chức năng cần có từ phía Viện kiểm sát.</a:t>
            </a:r>
          </a:p>
          <a:p>
            <a:pPr marL="605008" lvl="1" indent="-302504" algn="l">
              <a:lnSpc>
                <a:spcPts val="3923"/>
              </a:lnSpc>
              <a:buFont typeface="Arial"/>
              <a:buChar char="•"/>
            </a:pPr>
            <a:r>
              <a:rPr lang="en-US" sz="2802">
                <a:solidFill>
                  <a:srgbClr val="000000"/>
                </a:solidFill>
                <a:latin typeface="Quicksand Bold"/>
              </a:rPr>
              <a:t>Thiết kế Hệ thống: Thiết kế kiến trúc phần mềm, giao diện người dùng và cơ sở dữ liệu.</a:t>
            </a:r>
          </a:p>
          <a:p>
            <a:pPr marL="605008" lvl="1" indent="-302504" algn="l">
              <a:lnSpc>
                <a:spcPts val="3923"/>
              </a:lnSpc>
              <a:buFont typeface="Arial"/>
              <a:buChar char="•"/>
            </a:pPr>
            <a:r>
              <a:rPr lang="en-US" sz="2802">
                <a:solidFill>
                  <a:srgbClr val="000000"/>
                </a:solidFill>
                <a:latin typeface="Quicksand Bold"/>
              </a:rPr>
              <a:t>Phát triển Phần mềm: Lập trình, kiểm thử đơn vị, và sửa lỗi dựa trên công nghệ phù hợp.</a:t>
            </a:r>
          </a:p>
          <a:p>
            <a:pPr marL="605008" lvl="1" indent="-302504" algn="l">
              <a:lnSpc>
                <a:spcPts val="3923"/>
              </a:lnSpc>
              <a:buFont typeface="Arial"/>
              <a:buChar char="•"/>
            </a:pPr>
            <a:r>
              <a:rPr lang="en-US" sz="2802">
                <a:solidFill>
                  <a:srgbClr val="000000"/>
                </a:solidFill>
                <a:latin typeface="Quicksand Bold"/>
              </a:rPr>
              <a:t>Kiểm thử và Đảm bảo Chất lượng: Kiểm thử toàn diện, thu thập phản hồi và điều chỉnh phần mềm.</a:t>
            </a:r>
          </a:p>
          <a:p>
            <a:pPr marL="605008" lvl="1" indent="-302504" algn="l">
              <a:lnSpc>
                <a:spcPts val="3923"/>
              </a:lnSpc>
              <a:buFont typeface="Arial"/>
              <a:buChar char="•"/>
            </a:pPr>
            <a:r>
              <a:rPr lang="en-US" sz="2802">
                <a:solidFill>
                  <a:srgbClr val="000000"/>
                </a:solidFill>
                <a:latin typeface="Quicksand Bold"/>
              </a:rPr>
              <a:t>Triển khai Phần mềm: Cài đặt tại Viện kiểm sát, đào tạo người dùng, và hỗ trợ kỹ thuật.</a:t>
            </a:r>
          </a:p>
          <a:p>
            <a:pPr marL="605008" lvl="1" indent="-302504" algn="l">
              <a:lnSpc>
                <a:spcPts val="3923"/>
              </a:lnSpc>
              <a:buFont typeface="Arial"/>
              <a:buChar char="•"/>
            </a:pPr>
            <a:r>
              <a:rPr lang="en-US" sz="2802">
                <a:solidFill>
                  <a:srgbClr val="000000"/>
                </a:solidFill>
                <a:latin typeface="Quicksand Bold"/>
              </a:rPr>
              <a:t>Bảo trì và Cập nhật: Cập nhật thường xuyên để cải thiện hiệu năng và tính năng, cùng với hỗ trợ kỹ thuật liên tục.</a:t>
            </a:r>
          </a:p>
          <a:p>
            <a:pPr algn="ctr">
              <a:lnSpc>
                <a:spcPts val="3923"/>
              </a:lnSpc>
            </a:pPr>
            <a:endParaRPr lang="en-US" sz="2802">
              <a:solidFill>
                <a:srgbClr val="000000"/>
              </a:solidFill>
              <a:latin typeface="Quicksand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1000"/>
                                        <p:tgtEl>
                                          <p:spTgt spid="13"/>
                                        </p:tgtEl>
                                      </p:cBhvr>
                                    </p:animEffect>
                                    <p:anim calcmode="lin" valueType="num">
                                      <p:cBhvr>
                                        <p:cTn id="43" dur="1000" fill="hold"/>
                                        <p:tgtEl>
                                          <p:spTgt spid="13"/>
                                        </p:tgtEl>
                                        <p:attrNameLst>
                                          <p:attrName>ppt_x</p:attrName>
                                        </p:attrNameLst>
                                      </p:cBhvr>
                                      <p:tavLst>
                                        <p:tav tm="0">
                                          <p:val>
                                            <p:strVal val="#ppt_x"/>
                                          </p:val>
                                        </p:tav>
                                        <p:tav tm="100000">
                                          <p:val>
                                            <p:strVal val="#ppt_x"/>
                                          </p:val>
                                        </p:tav>
                                      </p:tavLst>
                                    </p:anim>
                                    <p:anim calcmode="lin" valueType="num">
                                      <p:cBhvr>
                                        <p:cTn id="4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rot="8196606">
            <a:off x="12485143" y="-5686488"/>
            <a:ext cx="7299575" cy="10774229"/>
          </a:xfrm>
          <a:custGeom>
            <a:avLst/>
            <a:gdLst/>
            <a:ahLst/>
            <a:cxnLst/>
            <a:rect l="l" t="t" r="r" b="b"/>
            <a:pathLst>
              <a:path w="7299575" h="10774229">
                <a:moveTo>
                  <a:pt x="0" y="0"/>
                </a:moveTo>
                <a:lnTo>
                  <a:pt x="7299576" y="0"/>
                </a:lnTo>
                <a:lnTo>
                  <a:pt x="7299576" y="10774229"/>
                </a:lnTo>
                <a:lnTo>
                  <a:pt x="0" y="10774229"/>
                </a:lnTo>
                <a:lnTo>
                  <a:pt x="0" y="0"/>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sp>
      <p:sp>
        <p:nvSpPr>
          <p:cNvPr id="3" name="Freeform 3"/>
          <p:cNvSpPr/>
          <p:nvPr/>
        </p:nvSpPr>
        <p:spPr>
          <a:xfrm rot="4284660">
            <a:off x="247526" y="3175668"/>
            <a:ext cx="11189148" cy="16515269"/>
          </a:xfrm>
          <a:custGeom>
            <a:avLst/>
            <a:gdLst/>
            <a:ahLst/>
            <a:cxnLst/>
            <a:rect l="l" t="t" r="r" b="b"/>
            <a:pathLst>
              <a:path w="11189148" h="16515269">
                <a:moveTo>
                  <a:pt x="0" y="0"/>
                </a:moveTo>
                <a:lnTo>
                  <a:pt x="11189148" y="0"/>
                </a:lnTo>
                <a:lnTo>
                  <a:pt x="11189148" y="16515269"/>
                </a:lnTo>
                <a:lnTo>
                  <a:pt x="0" y="16515269"/>
                </a:lnTo>
                <a:lnTo>
                  <a:pt x="0" y="0"/>
                </a:lnTo>
                <a:close/>
              </a:path>
            </a:pathLst>
          </a:custGeom>
          <a:blipFill>
            <a:blip r:embed="rId2">
              <a:alphaModFix amt="43000"/>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2865098"/>
            <a:ext cx="7768467" cy="5593296"/>
          </a:xfrm>
          <a:custGeom>
            <a:avLst/>
            <a:gdLst/>
            <a:ahLst/>
            <a:cxnLst/>
            <a:rect l="l" t="t" r="r" b="b"/>
            <a:pathLst>
              <a:path w="7768467" h="5593296">
                <a:moveTo>
                  <a:pt x="0" y="0"/>
                </a:moveTo>
                <a:lnTo>
                  <a:pt x="7768467" y="0"/>
                </a:lnTo>
                <a:lnTo>
                  <a:pt x="7768467" y="5593296"/>
                </a:lnTo>
                <a:lnTo>
                  <a:pt x="0" y="55932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9490833" y="2865098"/>
            <a:ext cx="7768467" cy="5593296"/>
          </a:xfrm>
          <a:custGeom>
            <a:avLst/>
            <a:gdLst/>
            <a:ahLst/>
            <a:cxnLst/>
            <a:rect l="l" t="t" r="r" b="b"/>
            <a:pathLst>
              <a:path w="7768467" h="5593296">
                <a:moveTo>
                  <a:pt x="0" y="0"/>
                </a:moveTo>
                <a:lnTo>
                  <a:pt x="7768467" y="0"/>
                </a:lnTo>
                <a:lnTo>
                  <a:pt x="7768467" y="5593296"/>
                </a:lnTo>
                <a:lnTo>
                  <a:pt x="0" y="55932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4385486" y="1033876"/>
            <a:ext cx="9517029" cy="1500197"/>
          </a:xfrm>
          <a:prstGeom prst="rect">
            <a:avLst/>
          </a:prstGeom>
        </p:spPr>
        <p:txBody>
          <a:bodyPr lIns="0" tIns="0" rIns="0" bIns="0" rtlCol="0" anchor="t">
            <a:spAutoFit/>
          </a:bodyPr>
          <a:lstStyle/>
          <a:p>
            <a:pPr algn="ctr">
              <a:lnSpc>
                <a:spcPts val="6036"/>
              </a:lnSpc>
            </a:pPr>
            <a:r>
              <a:rPr lang="en-US" sz="4312">
                <a:solidFill>
                  <a:srgbClr val="A64B23"/>
                </a:solidFill>
                <a:latin typeface="Paytone One Bold"/>
              </a:rPr>
              <a:t>Quá trình hoàn thành dự án của nhóm 11 trong 2 tháng</a:t>
            </a:r>
          </a:p>
        </p:txBody>
      </p:sp>
      <p:sp>
        <p:nvSpPr>
          <p:cNvPr id="7" name="TextBox 7"/>
          <p:cNvSpPr txBox="1"/>
          <p:nvPr/>
        </p:nvSpPr>
        <p:spPr>
          <a:xfrm>
            <a:off x="3728193" y="2953204"/>
            <a:ext cx="2113907" cy="545050"/>
          </a:xfrm>
          <a:prstGeom prst="rect">
            <a:avLst/>
          </a:prstGeom>
        </p:spPr>
        <p:txBody>
          <a:bodyPr lIns="0" tIns="0" rIns="0" bIns="0" rtlCol="0" anchor="t">
            <a:spAutoFit/>
          </a:bodyPr>
          <a:lstStyle/>
          <a:p>
            <a:pPr algn="ctr">
              <a:lnSpc>
                <a:spcPts val="4416"/>
              </a:lnSpc>
            </a:pPr>
            <a:r>
              <a:rPr lang="en-US" sz="3154">
                <a:solidFill>
                  <a:srgbClr val="000000"/>
                </a:solidFill>
                <a:latin typeface="Paytone One Bold"/>
              </a:rPr>
              <a:t>Tháng 1</a:t>
            </a:r>
          </a:p>
        </p:txBody>
      </p:sp>
      <p:sp>
        <p:nvSpPr>
          <p:cNvPr id="8" name="TextBox 8"/>
          <p:cNvSpPr txBox="1"/>
          <p:nvPr/>
        </p:nvSpPr>
        <p:spPr>
          <a:xfrm>
            <a:off x="12318113" y="2953204"/>
            <a:ext cx="2113907" cy="545050"/>
          </a:xfrm>
          <a:prstGeom prst="rect">
            <a:avLst/>
          </a:prstGeom>
        </p:spPr>
        <p:txBody>
          <a:bodyPr lIns="0" tIns="0" rIns="0" bIns="0" rtlCol="0" anchor="t">
            <a:spAutoFit/>
          </a:bodyPr>
          <a:lstStyle/>
          <a:p>
            <a:pPr algn="ctr">
              <a:lnSpc>
                <a:spcPts val="4416"/>
              </a:lnSpc>
            </a:pPr>
            <a:r>
              <a:rPr lang="en-US" sz="3154">
                <a:solidFill>
                  <a:srgbClr val="000000"/>
                </a:solidFill>
                <a:latin typeface="Paytone One Bold"/>
              </a:rPr>
              <a:t>Tháng 2</a:t>
            </a:r>
          </a:p>
        </p:txBody>
      </p:sp>
      <p:sp>
        <p:nvSpPr>
          <p:cNvPr id="9" name="TextBox 9"/>
          <p:cNvSpPr txBox="1"/>
          <p:nvPr/>
        </p:nvSpPr>
        <p:spPr>
          <a:xfrm>
            <a:off x="1518801" y="4218813"/>
            <a:ext cx="6980984" cy="3489195"/>
          </a:xfrm>
          <a:prstGeom prst="rect">
            <a:avLst/>
          </a:prstGeom>
        </p:spPr>
        <p:txBody>
          <a:bodyPr lIns="0" tIns="0" rIns="0" bIns="0" rtlCol="0" anchor="t">
            <a:spAutoFit/>
          </a:bodyPr>
          <a:lstStyle/>
          <a:p>
            <a:pPr algn="l">
              <a:lnSpc>
                <a:spcPts val="3507"/>
              </a:lnSpc>
            </a:pPr>
            <a:r>
              <a:rPr lang="en-US" sz="2505">
                <a:solidFill>
                  <a:srgbClr val="000000"/>
                </a:solidFill>
                <a:latin typeface="Quicksand Bold"/>
              </a:rPr>
              <a:t>Tuần 1-2: Phân tích Yêu cầu</a:t>
            </a:r>
          </a:p>
          <a:p>
            <a:pPr marL="540859" lvl="1" indent="-270429" algn="l">
              <a:lnSpc>
                <a:spcPts val="3507"/>
              </a:lnSpc>
              <a:buFont typeface="Arial"/>
              <a:buChar char="•"/>
            </a:pPr>
            <a:r>
              <a:rPr lang="en-US" sz="2505">
                <a:solidFill>
                  <a:srgbClr val="000000"/>
                </a:solidFill>
                <a:latin typeface="Quicksand Bold"/>
              </a:rPr>
              <a:t>Thu thập yêu cầu từ các bên liên quan.</a:t>
            </a:r>
          </a:p>
          <a:p>
            <a:pPr marL="540859" lvl="1" indent="-270429" algn="l">
              <a:lnSpc>
                <a:spcPts val="3507"/>
              </a:lnSpc>
              <a:buFont typeface="Arial"/>
              <a:buChar char="•"/>
            </a:pPr>
            <a:r>
              <a:rPr lang="en-US" sz="2505">
                <a:solidFill>
                  <a:srgbClr val="000000"/>
                </a:solidFill>
                <a:latin typeface="Quicksand Bold"/>
              </a:rPr>
              <a:t>Xác định và phân tích các nhu cầu và mục tiêu cụ thể của Viện kiểm sát.</a:t>
            </a:r>
          </a:p>
          <a:p>
            <a:pPr algn="l">
              <a:lnSpc>
                <a:spcPts val="3507"/>
              </a:lnSpc>
            </a:pPr>
            <a:r>
              <a:rPr lang="en-US" sz="2505">
                <a:solidFill>
                  <a:srgbClr val="000000"/>
                </a:solidFill>
                <a:latin typeface="Quicksand Bold"/>
              </a:rPr>
              <a:t>Tuần 3-4: Thiết kế Hệ thống</a:t>
            </a:r>
          </a:p>
          <a:p>
            <a:pPr marL="540859" lvl="1" indent="-270429" algn="l">
              <a:lnSpc>
                <a:spcPts val="3507"/>
              </a:lnSpc>
              <a:buFont typeface="Arial"/>
              <a:buChar char="•"/>
            </a:pPr>
            <a:r>
              <a:rPr lang="en-US" sz="2505">
                <a:solidFill>
                  <a:srgbClr val="000000"/>
                </a:solidFill>
                <a:latin typeface="Quicksand Bold"/>
              </a:rPr>
              <a:t>Thiết kế kiến trúc tổng quát và giao diện người dùng của phần mềm.</a:t>
            </a:r>
          </a:p>
          <a:p>
            <a:pPr algn="l">
              <a:lnSpc>
                <a:spcPts val="3507"/>
              </a:lnSpc>
            </a:pPr>
            <a:endParaRPr lang="en-US" sz="2505">
              <a:solidFill>
                <a:srgbClr val="000000"/>
              </a:solidFill>
              <a:latin typeface="Quicksand Bold"/>
            </a:endParaRPr>
          </a:p>
        </p:txBody>
      </p:sp>
      <p:sp>
        <p:nvSpPr>
          <p:cNvPr id="10" name="TextBox 10"/>
          <p:cNvSpPr txBox="1"/>
          <p:nvPr/>
        </p:nvSpPr>
        <p:spPr>
          <a:xfrm>
            <a:off x="9980934" y="4228338"/>
            <a:ext cx="7136750" cy="3558738"/>
          </a:xfrm>
          <a:prstGeom prst="rect">
            <a:avLst/>
          </a:prstGeom>
        </p:spPr>
        <p:txBody>
          <a:bodyPr lIns="0" tIns="0" rIns="0" bIns="0" rtlCol="0" anchor="t">
            <a:spAutoFit/>
          </a:bodyPr>
          <a:lstStyle/>
          <a:p>
            <a:pPr algn="l">
              <a:lnSpc>
                <a:spcPts val="2837"/>
              </a:lnSpc>
            </a:pPr>
            <a:r>
              <a:rPr lang="en-US" sz="2026">
                <a:solidFill>
                  <a:srgbClr val="000000"/>
                </a:solidFill>
                <a:latin typeface="Quicksand Bold"/>
              </a:rPr>
              <a:t>Tuần 1-2-3: Phát triển Phần mềm</a:t>
            </a:r>
          </a:p>
          <a:p>
            <a:pPr marL="437557" lvl="1" indent="-218779" algn="l">
              <a:lnSpc>
                <a:spcPts val="2837"/>
              </a:lnSpc>
              <a:buFont typeface="Arial"/>
              <a:buChar char="•"/>
            </a:pPr>
            <a:r>
              <a:rPr lang="en-US" sz="2026">
                <a:solidFill>
                  <a:srgbClr val="000000"/>
                </a:solidFill>
                <a:latin typeface="Quicksand Bold"/>
              </a:rPr>
              <a:t>Cài đặt phần mềm</a:t>
            </a:r>
          </a:p>
          <a:p>
            <a:pPr marL="437557" lvl="1" indent="-218779" algn="l">
              <a:lnSpc>
                <a:spcPts val="2837"/>
              </a:lnSpc>
              <a:buFont typeface="Arial"/>
              <a:buChar char="•"/>
            </a:pPr>
            <a:r>
              <a:rPr lang="en-US" sz="2026">
                <a:solidFill>
                  <a:srgbClr val="000000"/>
                </a:solidFill>
                <a:latin typeface="Quicksand Bold"/>
              </a:rPr>
              <a:t>Lập trình các chức năng cơ bản như thêm, sửa, xóa và tìm kiếm hồ sơ.</a:t>
            </a:r>
          </a:p>
          <a:p>
            <a:pPr marL="437557" lvl="1" indent="-218779" algn="l">
              <a:lnSpc>
                <a:spcPts val="2837"/>
              </a:lnSpc>
              <a:buFont typeface="Arial"/>
              <a:buChar char="•"/>
            </a:pPr>
            <a:r>
              <a:rPr lang="en-US" sz="2026">
                <a:solidFill>
                  <a:srgbClr val="000000"/>
                </a:solidFill>
                <a:latin typeface="Quicksand Bold"/>
              </a:rPr>
              <a:t>Phát triển giao diện người dùng dựa trên thiết kế đã được duyệt.</a:t>
            </a:r>
          </a:p>
          <a:p>
            <a:pPr algn="l">
              <a:lnSpc>
                <a:spcPts val="2837"/>
              </a:lnSpc>
            </a:pPr>
            <a:r>
              <a:rPr lang="en-US" sz="2026">
                <a:solidFill>
                  <a:srgbClr val="000000"/>
                </a:solidFill>
                <a:latin typeface="Quicksand Bold"/>
              </a:rPr>
              <a:t>Tuần 4: Kiểm thử</a:t>
            </a:r>
          </a:p>
          <a:p>
            <a:pPr marL="437557" lvl="1" indent="-218779" algn="l">
              <a:lnSpc>
                <a:spcPts val="2837"/>
              </a:lnSpc>
              <a:buFont typeface="Arial"/>
              <a:buChar char="•"/>
            </a:pPr>
            <a:r>
              <a:rPr lang="en-US" sz="2026">
                <a:solidFill>
                  <a:srgbClr val="000000"/>
                </a:solidFill>
                <a:latin typeface="Quicksand Bold"/>
              </a:rPr>
              <a:t>Bắt đầu các hoạt động kiểm thử đơn vị để đảm bảo các chức năng hoạt động chính xác.</a:t>
            </a:r>
          </a:p>
          <a:p>
            <a:pPr algn="l">
              <a:lnSpc>
                <a:spcPts val="2837"/>
              </a:lnSpc>
            </a:pPr>
            <a:endParaRPr lang="en-US" sz="2026">
              <a:solidFill>
                <a:srgbClr val="000000"/>
              </a:solidFill>
              <a:latin typeface="Quicksand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26247"/>
            <a:ext cx="16230600" cy="7532053"/>
            <a:chOff x="0" y="0"/>
            <a:chExt cx="4274726" cy="1983751"/>
          </a:xfrm>
        </p:grpSpPr>
        <p:sp>
          <p:nvSpPr>
            <p:cNvPr id="3" name="Freeform 3"/>
            <p:cNvSpPr/>
            <p:nvPr/>
          </p:nvSpPr>
          <p:spPr>
            <a:xfrm>
              <a:off x="0" y="0"/>
              <a:ext cx="4274726" cy="1983751"/>
            </a:xfrm>
            <a:custGeom>
              <a:avLst/>
              <a:gdLst/>
              <a:ahLst/>
              <a:cxnLst/>
              <a:rect l="l" t="t" r="r" b="b"/>
              <a:pathLst>
                <a:path w="4274726" h="1983751">
                  <a:moveTo>
                    <a:pt x="0" y="0"/>
                  </a:moveTo>
                  <a:lnTo>
                    <a:pt x="4274726" y="0"/>
                  </a:lnTo>
                  <a:lnTo>
                    <a:pt x="4274726" y="1983751"/>
                  </a:lnTo>
                  <a:lnTo>
                    <a:pt x="0" y="1983751"/>
                  </a:lnTo>
                  <a:close/>
                </a:path>
              </a:pathLst>
            </a:custGeom>
            <a:solidFill>
              <a:srgbClr val="DCC3AC"/>
            </a:solidFill>
          </p:spPr>
        </p:sp>
        <p:sp>
          <p:nvSpPr>
            <p:cNvPr id="4" name="TextBox 4"/>
            <p:cNvSpPr txBox="1"/>
            <p:nvPr/>
          </p:nvSpPr>
          <p:spPr>
            <a:xfrm>
              <a:off x="0" y="-38100"/>
              <a:ext cx="4274726" cy="2021851"/>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974957" y="960524"/>
            <a:ext cx="8049152" cy="1566605"/>
            <a:chOff x="0" y="0"/>
            <a:chExt cx="2119941" cy="412604"/>
          </a:xfrm>
        </p:grpSpPr>
        <p:sp>
          <p:nvSpPr>
            <p:cNvPr id="6" name="Freeform 6"/>
            <p:cNvSpPr/>
            <p:nvPr/>
          </p:nvSpPr>
          <p:spPr>
            <a:xfrm>
              <a:off x="0" y="0"/>
              <a:ext cx="2119941" cy="412604"/>
            </a:xfrm>
            <a:custGeom>
              <a:avLst/>
              <a:gdLst/>
              <a:ahLst/>
              <a:cxnLst/>
              <a:rect l="l" t="t" r="r" b="b"/>
              <a:pathLst>
                <a:path w="2119941" h="412604">
                  <a:moveTo>
                    <a:pt x="49053" y="0"/>
                  </a:moveTo>
                  <a:lnTo>
                    <a:pt x="2070888" y="0"/>
                  </a:lnTo>
                  <a:cubicBezTo>
                    <a:pt x="2097979" y="0"/>
                    <a:pt x="2119941" y="21962"/>
                    <a:pt x="2119941" y="49053"/>
                  </a:cubicBezTo>
                  <a:lnTo>
                    <a:pt x="2119941" y="363550"/>
                  </a:lnTo>
                  <a:cubicBezTo>
                    <a:pt x="2119941" y="390642"/>
                    <a:pt x="2097979" y="412604"/>
                    <a:pt x="2070888" y="412604"/>
                  </a:cubicBezTo>
                  <a:lnTo>
                    <a:pt x="49053" y="412604"/>
                  </a:lnTo>
                  <a:cubicBezTo>
                    <a:pt x="21962" y="412604"/>
                    <a:pt x="0" y="390642"/>
                    <a:pt x="0" y="363550"/>
                  </a:cubicBezTo>
                  <a:lnTo>
                    <a:pt x="0" y="49053"/>
                  </a:lnTo>
                  <a:cubicBezTo>
                    <a:pt x="0" y="21962"/>
                    <a:pt x="21962" y="0"/>
                    <a:pt x="49053" y="0"/>
                  </a:cubicBezTo>
                  <a:close/>
                </a:path>
              </a:pathLst>
            </a:custGeom>
            <a:solidFill>
              <a:srgbClr val="AD5545"/>
            </a:solidFill>
          </p:spPr>
        </p:sp>
        <p:sp>
          <p:nvSpPr>
            <p:cNvPr id="7" name="TextBox 7"/>
            <p:cNvSpPr txBox="1"/>
            <p:nvPr/>
          </p:nvSpPr>
          <p:spPr>
            <a:xfrm>
              <a:off x="0" y="-38100"/>
              <a:ext cx="2119941" cy="450704"/>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rot="-5400000">
            <a:off x="-2087707" y="5482749"/>
            <a:ext cx="6834211" cy="0"/>
          </a:xfrm>
          <a:prstGeom prst="line">
            <a:avLst/>
          </a:prstGeom>
          <a:ln w="19050" cap="flat">
            <a:solidFill>
              <a:srgbClr val="000000"/>
            </a:solidFill>
            <a:prstDash val="lgDash"/>
            <a:headEnd type="none" w="sm" len="sm"/>
            <a:tailEnd type="none" w="sm" len="sm"/>
          </a:ln>
        </p:spPr>
      </p:sp>
      <p:sp>
        <p:nvSpPr>
          <p:cNvPr id="9" name="AutoShape 9"/>
          <p:cNvSpPr/>
          <p:nvPr/>
        </p:nvSpPr>
        <p:spPr>
          <a:xfrm rot="-5400000">
            <a:off x="13519898" y="5482749"/>
            <a:ext cx="6834211" cy="0"/>
          </a:xfrm>
          <a:prstGeom prst="line">
            <a:avLst/>
          </a:prstGeom>
          <a:ln w="19050" cap="flat">
            <a:solidFill>
              <a:srgbClr val="000000"/>
            </a:solidFill>
            <a:prstDash val="lgDash"/>
            <a:headEnd type="none" w="sm" len="sm"/>
            <a:tailEnd type="none" w="sm" len="sm"/>
          </a:ln>
        </p:spPr>
      </p:sp>
      <p:sp>
        <p:nvSpPr>
          <p:cNvPr id="10" name="Freeform 10"/>
          <p:cNvSpPr/>
          <p:nvPr/>
        </p:nvSpPr>
        <p:spPr>
          <a:xfrm>
            <a:off x="15260992" y="715126"/>
            <a:ext cx="2625452" cy="2057400"/>
          </a:xfrm>
          <a:custGeom>
            <a:avLst/>
            <a:gdLst/>
            <a:ahLst/>
            <a:cxnLst/>
            <a:rect l="l" t="t" r="r" b="b"/>
            <a:pathLst>
              <a:path w="2625452" h="2057400">
                <a:moveTo>
                  <a:pt x="0" y="0"/>
                </a:moveTo>
                <a:lnTo>
                  <a:pt x="2625452" y="0"/>
                </a:lnTo>
                <a:lnTo>
                  <a:pt x="2625452"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rot="-5400000">
            <a:off x="1957002" y="6716739"/>
            <a:ext cx="1169118" cy="5083122"/>
          </a:xfrm>
          <a:custGeom>
            <a:avLst/>
            <a:gdLst/>
            <a:ahLst/>
            <a:cxnLst/>
            <a:rect l="l" t="t" r="r" b="b"/>
            <a:pathLst>
              <a:path w="1169118" h="5083122">
                <a:moveTo>
                  <a:pt x="0" y="0"/>
                </a:moveTo>
                <a:lnTo>
                  <a:pt x="1169118" y="0"/>
                </a:lnTo>
                <a:lnTo>
                  <a:pt x="1169118" y="5083122"/>
                </a:lnTo>
                <a:lnTo>
                  <a:pt x="0" y="5083122"/>
                </a:lnTo>
                <a:lnTo>
                  <a:pt x="0" y="0"/>
                </a:lnTo>
                <a:close/>
              </a:path>
            </a:pathLst>
          </a:custGeom>
          <a:blipFill>
            <a:blip r:embed="rId4"/>
            <a:stretch>
              <a:fillRect/>
            </a:stretch>
          </a:blipFill>
        </p:spPr>
      </p:sp>
      <p:sp>
        <p:nvSpPr>
          <p:cNvPr id="12" name="TextBox 12"/>
          <p:cNvSpPr txBox="1"/>
          <p:nvPr/>
        </p:nvSpPr>
        <p:spPr>
          <a:xfrm>
            <a:off x="5956462" y="942975"/>
            <a:ext cx="6086142" cy="2153228"/>
          </a:xfrm>
          <a:prstGeom prst="rect">
            <a:avLst/>
          </a:prstGeom>
        </p:spPr>
        <p:txBody>
          <a:bodyPr lIns="0" tIns="0" rIns="0" bIns="0" rtlCol="0" anchor="t">
            <a:spAutoFit/>
          </a:bodyPr>
          <a:lstStyle/>
          <a:p>
            <a:pPr algn="ctr">
              <a:lnSpc>
                <a:spcPts val="5743"/>
              </a:lnSpc>
            </a:pPr>
            <a:r>
              <a:rPr lang="en-US" sz="4102">
                <a:solidFill>
                  <a:srgbClr val="FFFFFF"/>
                </a:solidFill>
                <a:latin typeface="Paytone One Bold"/>
              </a:rPr>
              <a:t>Hướng phát triển sau này</a:t>
            </a:r>
          </a:p>
          <a:p>
            <a:pPr algn="ctr">
              <a:lnSpc>
                <a:spcPts val="5743"/>
              </a:lnSpc>
            </a:pPr>
            <a:endParaRPr lang="en-US" sz="4102">
              <a:solidFill>
                <a:srgbClr val="FFFFFF"/>
              </a:solidFill>
              <a:latin typeface="Paytone One Bold"/>
            </a:endParaRPr>
          </a:p>
        </p:txBody>
      </p:sp>
      <p:sp>
        <p:nvSpPr>
          <p:cNvPr id="13" name="TextBox 13"/>
          <p:cNvSpPr txBox="1"/>
          <p:nvPr/>
        </p:nvSpPr>
        <p:spPr>
          <a:xfrm>
            <a:off x="1992096" y="2618850"/>
            <a:ext cx="14014874" cy="5650285"/>
          </a:xfrm>
          <a:prstGeom prst="rect">
            <a:avLst/>
          </a:prstGeom>
        </p:spPr>
        <p:txBody>
          <a:bodyPr lIns="0" tIns="0" rIns="0" bIns="0" rtlCol="0" anchor="t">
            <a:spAutoFit/>
          </a:bodyPr>
          <a:lstStyle/>
          <a:p>
            <a:pPr algn="l">
              <a:lnSpc>
                <a:spcPts val="4087"/>
              </a:lnSpc>
            </a:pPr>
            <a:r>
              <a:rPr lang="en-US" sz="2919">
                <a:solidFill>
                  <a:srgbClr val="000000"/>
                </a:solidFill>
                <a:latin typeface="Quicksand Bold"/>
              </a:rPr>
              <a:t>Nâng cao Tính Bảo mật:</a:t>
            </a:r>
          </a:p>
          <a:p>
            <a:pPr marL="630385" lvl="1" indent="-315192" algn="l">
              <a:lnSpc>
                <a:spcPts val="4087"/>
              </a:lnSpc>
              <a:buFont typeface="Arial"/>
              <a:buChar char="•"/>
            </a:pPr>
            <a:r>
              <a:rPr lang="en-US" sz="2919">
                <a:solidFill>
                  <a:srgbClr val="000000"/>
                </a:solidFill>
                <a:latin typeface="Quicksand Bold"/>
              </a:rPr>
              <a:t>Đầu tư vào công nghệ bảo mật tiên tiến để đảm bảo dữ liệu nhạy cảm được bảo vệ một cách tốt nhất, ngăn ngừa các mối đe dọa an ninh mạng.</a:t>
            </a:r>
          </a:p>
          <a:p>
            <a:pPr algn="l">
              <a:lnSpc>
                <a:spcPts val="4087"/>
              </a:lnSpc>
            </a:pPr>
            <a:r>
              <a:rPr lang="en-US" sz="2919">
                <a:solidFill>
                  <a:srgbClr val="000000"/>
                </a:solidFill>
                <a:latin typeface="Quicksand Bold"/>
              </a:rPr>
              <a:t>Mở rộng Tích hợp Hệ thống:</a:t>
            </a:r>
          </a:p>
          <a:p>
            <a:pPr marL="630385" lvl="1" indent="-315192" algn="l">
              <a:lnSpc>
                <a:spcPts val="4087"/>
              </a:lnSpc>
              <a:buFont typeface="Arial"/>
              <a:buChar char="•"/>
            </a:pPr>
            <a:r>
              <a:rPr lang="en-US" sz="2919">
                <a:solidFill>
                  <a:srgbClr val="000000"/>
                </a:solidFill>
                <a:latin typeface="Quicksand Bold"/>
              </a:rPr>
              <a:t>Phát triển khả năng tương thích và tích hợp với các hệ thống quản lý khác trong lĩnh vực tư pháp để tạo ra một môi trường làm việc liền mạch và hiệu quả.</a:t>
            </a:r>
          </a:p>
          <a:p>
            <a:pPr algn="l">
              <a:lnSpc>
                <a:spcPts val="4087"/>
              </a:lnSpc>
            </a:pPr>
            <a:r>
              <a:rPr lang="en-US" sz="2919">
                <a:solidFill>
                  <a:srgbClr val="000000"/>
                </a:solidFill>
                <a:latin typeface="Quicksand Bold"/>
              </a:rPr>
              <a:t>Tăng cường Tương tác Người Dùng và Trải Nghiệm Khách hàng:</a:t>
            </a:r>
          </a:p>
          <a:p>
            <a:pPr marL="630385" lvl="1" indent="-315192" algn="l">
              <a:lnSpc>
                <a:spcPts val="4087"/>
              </a:lnSpc>
              <a:buFont typeface="Arial"/>
              <a:buChar char="•"/>
            </a:pPr>
            <a:r>
              <a:rPr lang="en-US" sz="2919">
                <a:solidFill>
                  <a:srgbClr val="000000"/>
                </a:solidFill>
                <a:latin typeface="Quicksand Bold"/>
              </a:rPr>
              <a:t>Nâng cao giao diện người dùng và trải nghiệm khách hàng, làm cho phần mềm dễ sử dụng hơn và thân thiện với người dùng.</a:t>
            </a:r>
          </a:p>
          <a:p>
            <a:pPr algn="l">
              <a:lnSpc>
                <a:spcPts val="4087"/>
              </a:lnSpc>
            </a:pPr>
            <a:endParaRPr lang="en-US" sz="2919">
              <a:solidFill>
                <a:srgbClr val="000000"/>
              </a:solidFill>
              <a:latin typeface="Quicksand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13508" y="2986456"/>
            <a:ext cx="19110882" cy="12543688"/>
          </a:xfrm>
          <a:custGeom>
            <a:avLst/>
            <a:gdLst/>
            <a:ahLst/>
            <a:cxnLst/>
            <a:rect l="l" t="t" r="r" b="b"/>
            <a:pathLst>
              <a:path w="19110882" h="12543688">
                <a:moveTo>
                  <a:pt x="0" y="0"/>
                </a:moveTo>
                <a:lnTo>
                  <a:pt x="19110882" y="0"/>
                </a:lnTo>
                <a:lnTo>
                  <a:pt x="19110882" y="12543688"/>
                </a:lnTo>
                <a:lnTo>
                  <a:pt x="0" y="125436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782622" y="2741669"/>
            <a:ext cx="6718623" cy="4114800"/>
          </a:xfrm>
          <a:custGeom>
            <a:avLst/>
            <a:gdLst/>
            <a:ahLst/>
            <a:cxnLst/>
            <a:rect l="l" t="t" r="r" b="b"/>
            <a:pathLst>
              <a:path w="6718623" h="4114800">
                <a:moveTo>
                  <a:pt x="0" y="0"/>
                </a:moveTo>
                <a:lnTo>
                  <a:pt x="6718622" y="0"/>
                </a:lnTo>
                <a:lnTo>
                  <a:pt x="671862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2204763" y="6856469"/>
            <a:ext cx="7990040" cy="7200900"/>
          </a:xfrm>
          <a:custGeom>
            <a:avLst/>
            <a:gdLst/>
            <a:ahLst/>
            <a:cxnLst/>
            <a:rect l="l" t="t" r="r" b="b"/>
            <a:pathLst>
              <a:path w="7990040" h="7200900">
                <a:moveTo>
                  <a:pt x="0" y="0"/>
                </a:moveTo>
                <a:lnTo>
                  <a:pt x="7990040" y="0"/>
                </a:lnTo>
                <a:lnTo>
                  <a:pt x="7990040" y="7200900"/>
                </a:lnTo>
                <a:lnTo>
                  <a:pt x="0" y="72009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532578" y="-888991"/>
            <a:ext cx="7315200" cy="2469762"/>
          </a:xfrm>
          <a:custGeom>
            <a:avLst/>
            <a:gdLst/>
            <a:ahLst/>
            <a:cxnLst/>
            <a:rect l="l" t="t" r="r" b="b"/>
            <a:pathLst>
              <a:path w="7315200" h="2469762">
                <a:moveTo>
                  <a:pt x="0" y="0"/>
                </a:moveTo>
                <a:lnTo>
                  <a:pt x="7315200" y="0"/>
                </a:lnTo>
                <a:lnTo>
                  <a:pt x="7315200" y="2469762"/>
                </a:lnTo>
                <a:lnTo>
                  <a:pt x="0" y="24697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386028" y="345890"/>
            <a:ext cx="2687386" cy="2335582"/>
          </a:xfrm>
          <a:custGeom>
            <a:avLst/>
            <a:gdLst/>
            <a:ahLst/>
            <a:cxnLst/>
            <a:rect l="l" t="t" r="r" b="b"/>
            <a:pathLst>
              <a:path w="2687386" h="2335582">
                <a:moveTo>
                  <a:pt x="0" y="0"/>
                </a:moveTo>
                <a:lnTo>
                  <a:pt x="2687386" y="0"/>
                </a:lnTo>
                <a:lnTo>
                  <a:pt x="2687386" y="2335583"/>
                </a:lnTo>
                <a:lnTo>
                  <a:pt x="0" y="233558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TextBox 7"/>
          <p:cNvSpPr txBox="1"/>
          <p:nvPr/>
        </p:nvSpPr>
        <p:spPr>
          <a:xfrm>
            <a:off x="7015527" y="3896437"/>
            <a:ext cx="4256947" cy="986114"/>
          </a:xfrm>
          <a:prstGeom prst="rect">
            <a:avLst/>
          </a:prstGeom>
        </p:spPr>
        <p:txBody>
          <a:bodyPr lIns="0" tIns="0" rIns="0" bIns="0" rtlCol="0" anchor="t">
            <a:spAutoFit/>
          </a:bodyPr>
          <a:lstStyle/>
          <a:p>
            <a:pPr algn="ctr">
              <a:lnSpc>
                <a:spcPts val="7449"/>
              </a:lnSpc>
            </a:pPr>
            <a:r>
              <a:rPr lang="en-US" sz="7303">
                <a:solidFill>
                  <a:srgbClr val="000000"/>
                </a:solidFill>
                <a:latin typeface="Paytone One Bold"/>
              </a:rPr>
              <a:t>Demo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2916319" y="0"/>
            <a:ext cx="10602160" cy="10602160"/>
          </a:xfrm>
          <a:custGeom>
            <a:avLst/>
            <a:gdLst/>
            <a:ahLst/>
            <a:cxnLst/>
            <a:rect l="l" t="t" r="r" b="b"/>
            <a:pathLst>
              <a:path w="10602160" h="10602160">
                <a:moveTo>
                  <a:pt x="0" y="0"/>
                </a:moveTo>
                <a:lnTo>
                  <a:pt x="10602159" y="0"/>
                </a:lnTo>
                <a:lnTo>
                  <a:pt x="10602159"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a:off x="5486400" y="3400454"/>
            <a:ext cx="7315200" cy="2739875"/>
          </a:xfrm>
          <a:custGeom>
            <a:avLst/>
            <a:gdLst/>
            <a:ahLst/>
            <a:cxnLst/>
            <a:rect l="l" t="t" r="r" b="b"/>
            <a:pathLst>
              <a:path w="7315200" h="2739875">
                <a:moveTo>
                  <a:pt x="0" y="0"/>
                </a:moveTo>
                <a:lnTo>
                  <a:pt x="7315200" y="0"/>
                </a:lnTo>
                <a:lnTo>
                  <a:pt x="7315200" y="2739875"/>
                </a:lnTo>
                <a:lnTo>
                  <a:pt x="0" y="273987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475691">
            <a:off x="12020804" y="4829449"/>
            <a:ext cx="1932233" cy="1939285"/>
          </a:xfrm>
          <a:custGeom>
            <a:avLst/>
            <a:gdLst/>
            <a:ahLst/>
            <a:cxnLst/>
            <a:rect l="l" t="t" r="r" b="b"/>
            <a:pathLst>
              <a:path w="1932233" h="1939285">
                <a:moveTo>
                  <a:pt x="0" y="0"/>
                </a:moveTo>
                <a:lnTo>
                  <a:pt x="1932233" y="0"/>
                </a:lnTo>
                <a:lnTo>
                  <a:pt x="1932233" y="1939285"/>
                </a:lnTo>
                <a:lnTo>
                  <a:pt x="0" y="193928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46596" y="0"/>
            <a:ext cx="782104" cy="3400454"/>
          </a:xfrm>
          <a:custGeom>
            <a:avLst/>
            <a:gdLst/>
            <a:ahLst/>
            <a:cxnLst/>
            <a:rect l="l" t="t" r="r" b="b"/>
            <a:pathLst>
              <a:path w="782104" h="3400454">
                <a:moveTo>
                  <a:pt x="0" y="0"/>
                </a:moveTo>
                <a:lnTo>
                  <a:pt x="782104" y="0"/>
                </a:lnTo>
                <a:lnTo>
                  <a:pt x="782104" y="3400454"/>
                </a:lnTo>
                <a:lnTo>
                  <a:pt x="0" y="3400454"/>
                </a:lnTo>
                <a:lnTo>
                  <a:pt x="0" y="0"/>
                </a:lnTo>
                <a:close/>
              </a:path>
            </a:pathLst>
          </a:custGeom>
          <a:blipFill>
            <a:blip r:embed="rId8"/>
            <a:stretch>
              <a:fillRect/>
            </a:stretch>
          </a:blipFill>
        </p:spPr>
      </p:sp>
      <p:sp>
        <p:nvSpPr>
          <p:cNvPr id="6" name="Freeform 6"/>
          <p:cNvSpPr/>
          <p:nvPr/>
        </p:nvSpPr>
        <p:spPr>
          <a:xfrm>
            <a:off x="7685840" y="0"/>
            <a:ext cx="10602160" cy="10602160"/>
          </a:xfrm>
          <a:custGeom>
            <a:avLst/>
            <a:gdLst/>
            <a:ahLst/>
            <a:cxnLst/>
            <a:rect l="l" t="t" r="r" b="b"/>
            <a:pathLst>
              <a:path w="10602160" h="10602160">
                <a:moveTo>
                  <a:pt x="0" y="0"/>
                </a:moveTo>
                <a:lnTo>
                  <a:pt x="10602160" y="0"/>
                </a:lnTo>
                <a:lnTo>
                  <a:pt x="10602160" y="10602160"/>
                </a:lnTo>
                <a:lnTo>
                  <a:pt x="0" y="10602160"/>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7" name="Freeform 7"/>
          <p:cNvSpPr/>
          <p:nvPr/>
        </p:nvSpPr>
        <p:spPr>
          <a:xfrm>
            <a:off x="-300666" y="7574008"/>
            <a:ext cx="2658732" cy="2712992"/>
          </a:xfrm>
          <a:custGeom>
            <a:avLst/>
            <a:gdLst/>
            <a:ahLst/>
            <a:cxnLst/>
            <a:rect l="l" t="t" r="r" b="b"/>
            <a:pathLst>
              <a:path w="2658732" h="2712992">
                <a:moveTo>
                  <a:pt x="0" y="0"/>
                </a:moveTo>
                <a:lnTo>
                  <a:pt x="2658732" y="0"/>
                </a:lnTo>
                <a:lnTo>
                  <a:pt x="2658732" y="2712992"/>
                </a:lnTo>
                <a:lnTo>
                  <a:pt x="0" y="271299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flipH="1">
            <a:off x="15416962" y="-714612"/>
            <a:ext cx="3684676" cy="3486625"/>
          </a:xfrm>
          <a:custGeom>
            <a:avLst/>
            <a:gdLst/>
            <a:ahLst/>
            <a:cxnLst/>
            <a:rect l="l" t="t" r="r" b="b"/>
            <a:pathLst>
              <a:path w="3684676" h="3486625">
                <a:moveTo>
                  <a:pt x="3684676" y="0"/>
                </a:moveTo>
                <a:lnTo>
                  <a:pt x="0" y="0"/>
                </a:lnTo>
                <a:lnTo>
                  <a:pt x="0" y="3486624"/>
                </a:lnTo>
                <a:lnTo>
                  <a:pt x="3684676" y="3486624"/>
                </a:lnTo>
                <a:lnTo>
                  <a:pt x="3684676" y="0"/>
                </a:lnTo>
                <a:close/>
              </a:path>
            </a:pathLst>
          </a:custGeom>
          <a:blipFill>
            <a:blip r:embed="rId11"/>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367277" y="7086146"/>
            <a:ext cx="2447242" cy="3087118"/>
          </a:xfrm>
          <a:custGeom>
            <a:avLst/>
            <a:gdLst/>
            <a:ahLst/>
            <a:cxnLst/>
            <a:rect l="l" t="t" r="r" b="b"/>
            <a:pathLst>
              <a:path w="2447242" h="3087118">
                <a:moveTo>
                  <a:pt x="0" y="0"/>
                </a:moveTo>
                <a:lnTo>
                  <a:pt x="2447243" y="0"/>
                </a:lnTo>
                <a:lnTo>
                  <a:pt x="2447243" y="3087118"/>
                </a:lnTo>
                <a:lnTo>
                  <a:pt x="0" y="30871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758872" y="367395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941648" y="4526201"/>
            <a:ext cx="2404705" cy="2939083"/>
          </a:xfrm>
          <a:custGeom>
            <a:avLst/>
            <a:gdLst/>
            <a:ahLst/>
            <a:cxnLst/>
            <a:rect l="l" t="t" r="r" b="b"/>
            <a:pathLst>
              <a:path w="2404705" h="2939083">
                <a:moveTo>
                  <a:pt x="0" y="0"/>
                </a:moveTo>
                <a:lnTo>
                  <a:pt x="2404704" y="0"/>
                </a:lnTo>
                <a:lnTo>
                  <a:pt x="2404704" y="2939083"/>
                </a:lnTo>
                <a:lnTo>
                  <a:pt x="0" y="293908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1854031" y="3673958"/>
            <a:ext cx="2404705" cy="2939083"/>
          </a:xfrm>
          <a:custGeom>
            <a:avLst/>
            <a:gdLst/>
            <a:ahLst/>
            <a:cxnLst/>
            <a:rect l="l" t="t" r="r" b="b"/>
            <a:pathLst>
              <a:path w="2404705" h="2939083">
                <a:moveTo>
                  <a:pt x="0" y="0"/>
                </a:moveTo>
                <a:lnTo>
                  <a:pt x="2404705" y="0"/>
                </a:lnTo>
                <a:lnTo>
                  <a:pt x="2404705" y="2939084"/>
                </a:lnTo>
                <a:lnTo>
                  <a:pt x="0" y="293908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738039" y="-1028700"/>
            <a:ext cx="4318969" cy="4114800"/>
          </a:xfrm>
          <a:custGeom>
            <a:avLst/>
            <a:gdLst/>
            <a:ahLst/>
            <a:cxnLst/>
            <a:rect l="l" t="t" r="r" b="b"/>
            <a:pathLst>
              <a:path w="4318969" h="4114800">
                <a:moveTo>
                  <a:pt x="0" y="0"/>
                </a:moveTo>
                <a:lnTo>
                  <a:pt x="4318969" y="0"/>
                </a:lnTo>
                <a:lnTo>
                  <a:pt x="431896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5503562" y="666901"/>
            <a:ext cx="2084357" cy="1440101"/>
          </a:xfrm>
          <a:custGeom>
            <a:avLst/>
            <a:gdLst/>
            <a:ahLst/>
            <a:cxnLst/>
            <a:rect l="l" t="t" r="r" b="b"/>
            <a:pathLst>
              <a:path w="2084357" h="1440101">
                <a:moveTo>
                  <a:pt x="0" y="0"/>
                </a:moveTo>
                <a:lnTo>
                  <a:pt x="2084356" y="0"/>
                </a:lnTo>
                <a:lnTo>
                  <a:pt x="2084356" y="1440101"/>
                </a:lnTo>
                <a:lnTo>
                  <a:pt x="0" y="144010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370180" y="0"/>
            <a:ext cx="3184700" cy="1476543"/>
          </a:xfrm>
          <a:custGeom>
            <a:avLst/>
            <a:gdLst/>
            <a:ahLst/>
            <a:cxnLst/>
            <a:rect l="l" t="t" r="r" b="b"/>
            <a:pathLst>
              <a:path w="3184700" h="1476543">
                <a:moveTo>
                  <a:pt x="0" y="0"/>
                </a:moveTo>
                <a:lnTo>
                  <a:pt x="3184700" y="0"/>
                </a:lnTo>
                <a:lnTo>
                  <a:pt x="3184700" y="1476543"/>
                </a:lnTo>
                <a:lnTo>
                  <a:pt x="0" y="147654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3913710" y="3826596"/>
            <a:ext cx="2095028" cy="2411551"/>
          </a:xfrm>
          <a:custGeom>
            <a:avLst/>
            <a:gdLst/>
            <a:ahLst/>
            <a:cxnLst/>
            <a:rect l="l" t="t" r="r" b="b"/>
            <a:pathLst>
              <a:path w="2095028" h="2411551">
                <a:moveTo>
                  <a:pt x="0" y="0"/>
                </a:moveTo>
                <a:lnTo>
                  <a:pt x="2095028" y="0"/>
                </a:lnTo>
                <a:lnTo>
                  <a:pt x="2095028" y="2411550"/>
                </a:lnTo>
                <a:lnTo>
                  <a:pt x="0" y="2411550"/>
                </a:lnTo>
                <a:lnTo>
                  <a:pt x="0" y="0"/>
                </a:lnTo>
                <a:close/>
              </a:path>
            </a:pathLst>
          </a:custGeom>
          <a:blipFill>
            <a:blip r:embed="rId12"/>
            <a:stretch>
              <a:fillRect l="-23500" t="-1081" r="-6121"/>
            </a:stretch>
          </a:blipFill>
        </p:spPr>
      </p:sp>
      <p:sp>
        <p:nvSpPr>
          <p:cNvPr id="10" name="Freeform 10"/>
          <p:cNvSpPr/>
          <p:nvPr/>
        </p:nvSpPr>
        <p:spPr>
          <a:xfrm>
            <a:off x="8089540" y="4664277"/>
            <a:ext cx="2108920" cy="2421870"/>
          </a:xfrm>
          <a:custGeom>
            <a:avLst/>
            <a:gdLst/>
            <a:ahLst/>
            <a:cxnLst/>
            <a:rect l="l" t="t" r="r" b="b"/>
            <a:pathLst>
              <a:path w="2108920" h="2421870">
                <a:moveTo>
                  <a:pt x="0" y="0"/>
                </a:moveTo>
                <a:lnTo>
                  <a:pt x="2108920" y="0"/>
                </a:lnTo>
                <a:lnTo>
                  <a:pt x="2108920" y="2421869"/>
                </a:lnTo>
                <a:lnTo>
                  <a:pt x="0" y="2421869"/>
                </a:lnTo>
                <a:lnTo>
                  <a:pt x="0" y="0"/>
                </a:lnTo>
                <a:close/>
              </a:path>
            </a:pathLst>
          </a:custGeom>
          <a:blipFill>
            <a:blip r:embed="rId13"/>
            <a:stretch>
              <a:fillRect l="-28950" t="-2852" r="-20247"/>
            </a:stretch>
          </a:blipFill>
        </p:spPr>
      </p:sp>
      <p:sp>
        <p:nvSpPr>
          <p:cNvPr id="11" name="Freeform 11"/>
          <p:cNvSpPr/>
          <p:nvPr/>
        </p:nvSpPr>
        <p:spPr>
          <a:xfrm>
            <a:off x="11996128" y="3826596"/>
            <a:ext cx="2120511" cy="2512397"/>
          </a:xfrm>
          <a:custGeom>
            <a:avLst/>
            <a:gdLst/>
            <a:ahLst/>
            <a:cxnLst/>
            <a:rect l="l" t="t" r="r" b="b"/>
            <a:pathLst>
              <a:path w="2120511" h="2512397">
                <a:moveTo>
                  <a:pt x="0" y="0"/>
                </a:moveTo>
                <a:lnTo>
                  <a:pt x="2120511" y="0"/>
                </a:lnTo>
                <a:lnTo>
                  <a:pt x="2120511" y="2512396"/>
                </a:lnTo>
                <a:lnTo>
                  <a:pt x="0" y="2512396"/>
                </a:lnTo>
                <a:lnTo>
                  <a:pt x="0" y="0"/>
                </a:lnTo>
                <a:close/>
              </a:path>
            </a:pathLst>
          </a:custGeom>
          <a:blipFill>
            <a:blip r:embed="rId14"/>
            <a:stretch>
              <a:fillRect l="-31149" r="-21067" b="-2264"/>
            </a:stretch>
          </a:blipFill>
        </p:spPr>
      </p:sp>
      <p:sp>
        <p:nvSpPr>
          <p:cNvPr id="12" name="TextBox 12"/>
          <p:cNvSpPr txBox="1"/>
          <p:nvPr/>
        </p:nvSpPr>
        <p:spPr>
          <a:xfrm>
            <a:off x="4248270" y="1411144"/>
            <a:ext cx="9077894" cy="1566544"/>
          </a:xfrm>
          <a:prstGeom prst="rect">
            <a:avLst/>
          </a:prstGeom>
        </p:spPr>
        <p:txBody>
          <a:bodyPr lIns="0" tIns="0" rIns="0" bIns="0" rtlCol="0" anchor="t">
            <a:spAutoFit/>
          </a:bodyPr>
          <a:lstStyle/>
          <a:p>
            <a:pPr algn="ctr">
              <a:lnSpc>
                <a:spcPts val="12880"/>
              </a:lnSpc>
            </a:pPr>
            <a:r>
              <a:rPr lang="en-US" sz="9200">
                <a:solidFill>
                  <a:srgbClr val="AD5545"/>
                </a:solidFill>
                <a:latin typeface="Paytone One Bold"/>
              </a:rPr>
              <a:t>Các thành viên</a:t>
            </a:r>
          </a:p>
        </p:txBody>
      </p:sp>
      <p:sp>
        <p:nvSpPr>
          <p:cNvPr id="13" name="TextBox 13"/>
          <p:cNvSpPr txBox="1"/>
          <p:nvPr/>
        </p:nvSpPr>
        <p:spPr>
          <a:xfrm>
            <a:off x="2476713" y="6703284"/>
            <a:ext cx="4969022" cy="1552575"/>
          </a:xfrm>
          <a:prstGeom prst="rect">
            <a:avLst/>
          </a:prstGeom>
        </p:spPr>
        <p:txBody>
          <a:bodyPr lIns="0" tIns="0" rIns="0" bIns="0" rtlCol="0" anchor="t">
            <a:spAutoFit/>
          </a:bodyPr>
          <a:lstStyle/>
          <a:p>
            <a:pPr algn="ctr">
              <a:lnSpc>
                <a:spcPts val="6299"/>
              </a:lnSpc>
            </a:pPr>
            <a:r>
              <a:rPr lang="en-US" sz="4499">
                <a:solidFill>
                  <a:srgbClr val="000000"/>
                </a:solidFill>
                <a:latin typeface="Quicksand Medium"/>
              </a:rPr>
              <a:t>Nguyễn Nhật Bách</a:t>
            </a:r>
          </a:p>
        </p:txBody>
      </p:sp>
      <p:sp>
        <p:nvSpPr>
          <p:cNvPr id="14" name="TextBox 14"/>
          <p:cNvSpPr txBox="1"/>
          <p:nvPr/>
        </p:nvSpPr>
        <p:spPr>
          <a:xfrm>
            <a:off x="6791433" y="7572653"/>
            <a:ext cx="4969022" cy="762000"/>
          </a:xfrm>
          <a:prstGeom prst="rect">
            <a:avLst/>
          </a:prstGeom>
        </p:spPr>
        <p:txBody>
          <a:bodyPr lIns="0" tIns="0" rIns="0" bIns="0" rtlCol="0" anchor="t">
            <a:spAutoFit/>
          </a:bodyPr>
          <a:lstStyle/>
          <a:p>
            <a:pPr algn="ctr">
              <a:lnSpc>
                <a:spcPts val="6299"/>
              </a:lnSpc>
            </a:pPr>
            <a:r>
              <a:rPr lang="en-US" sz="4499">
                <a:solidFill>
                  <a:srgbClr val="000000"/>
                </a:solidFill>
                <a:latin typeface="Quicksand Medium"/>
              </a:rPr>
              <a:t>Trương Đan Huy</a:t>
            </a:r>
          </a:p>
        </p:txBody>
      </p:sp>
      <p:sp>
        <p:nvSpPr>
          <p:cNvPr id="15" name="TextBox 15"/>
          <p:cNvSpPr txBox="1"/>
          <p:nvPr/>
        </p:nvSpPr>
        <p:spPr>
          <a:xfrm>
            <a:off x="10841652" y="6662284"/>
            <a:ext cx="4969022" cy="762000"/>
          </a:xfrm>
          <a:prstGeom prst="rect">
            <a:avLst/>
          </a:prstGeom>
        </p:spPr>
        <p:txBody>
          <a:bodyPr lIns="0" tIns="0" rIns="0" bIns="0" rtlCol="0" anchor="t">
            <a:spAutoFit/>
          </a:bodyPr>
          <a:lstStyle/>
          <a:p>
            <a:pPr algn="ctr">
              <a:lnSpc>
                <a:spcPts val="6299"/>
              </a:lnSpc>
            </a:pPr>
            <a:r>
              <a:rPr lang="en-US" sz="4499">
                <a:solidFill>
                  <a:srgbClr val="000000"/>
                </a:solidFill>
                <a:latin typeface="Quicksand Medium"/>
              </a:rPr>
              <a:t>Đinh Minh Tài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0" y="-5252"/>
            <a:ext cx="12121496" cy="10292252"/>
          </a:xfrm>
          <a:custGeom>
            <a:avLst/>
            <a:gdLst/>
            <a:ahLst/>
            <a:cxnLst/>
            <a:rect l="l" t="t" r="r" b="b"/>
            <a:pathLst>
              <a:path w="12121496" h="10292252">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0" y="133272"/>
            <a:ext cx="2592030" cy="895428"/>
          </a:xfrm>
          <a:custGeom>
            <a:avLst/>
            <a:gdLst/>
            <a:ahLst/>
            <a:cxnLst/>
            <a:rect l="l" t="t" r="r" b="b"/>
            <a:pathLst>
              <a:path w="2592030" h="895428">
                <a:moveTo>
                  <a:pt x="0" y="0"/>
                </a:moveTo>
                <a:lnTo>
                  <a:pt x="2592030" y="0"/>
                </a:lnTo>
                <a:lnTo>
                  <a:pt x="2592030" y="895428"/>
                </a:lnTo>
                <a:lnTo>
                  <a:pt x="0" y="8954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1716500" y="0"/>
            <a:ext cx="12121496" cy="10292252"/>
          </a:xfrm>
          <a:custGeom>
            <a:avLst/>
            <a:gdLst/>
            <a:ahLst/>
            <a:cxnLst/>
            <a:rect l="l" t="t" r="r" b="b"/>
            <a:pathLst>
              <a:path w="12121496" h="10292252">
                <a:moveTo>
                  <a:pt x="0" y="0"/>
                </a:moveTo>
                <a:lnTo>
                  <a:pt x="12121496" y="0"/>
                </a:lnTo>
                <a:lnTo>
                  <a:pt x="12121496" y="10292252"/>
                </a:lnTo>
                <a:lnTo>
                  <a:pt x="0" y="10292252"/>
                </a:lnTo>
                <a:lnTo>
                  <a:pt x="0" y="0"/>
                </a:lnTo>
                <a:close/>
              </a:path>
            </a:pathLst>
          </a:custGeom>
          <a:blipFill>
            <a:blip r:embed="rId2">
              <a:alphaModFix amt="26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6196373" y="8229600"/>
            <a:ext cx="2091627" cy="2057400"/>
          </a:xfrm>
          <a:custGeom>
            <a:avLst/>
            <a:gdLst/>
            <a:ahLst/>
            <a:cxnLst/>
            <a:rect l="l" t="t" r="r" b="b"/>
            <a:pathLst>
              <a:path w="2091627" h="2057400">
                <a:moveTo>
                  <a:pt x="0" y="0"/>
                </a:moveTo>
                <a:lnTo>
                  <a:pt x="2091627" y="0"/>
                </a:lnTo>
                <a:lnTo>
                  <a:pt x="2091627"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6" name="Group 6"/>
          <p:cNvGrpSpPr/>
          <p:nvPr/>
        </p:nvGrpSpPr>
        <p:grpSpPr>
          <a:xfrm>
            <a:off x="2307825" y="2852013"/>
            <a:ext cx="6400313" cy="856438"/>
            <a:chOff x="0" y="0"/>
            <a:chExt cx="2602724" cy="348275"/>
          </a:xfrm>
        </p:grpSpPr>
        <p:sp>
          <p:nvSpPr>
            <p:cNvPr id="7" name="Freeform 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A64B23"/>
            </a:solidFill>
          </p:spPr>
        </p:sp>
        <p:sp>
          <p:nvSpPr>
            <p:cNvPr id="8" name="TextBox 8"/>
            <p:cNvSpPr txBox="1"/>
            <p:nvPr/>
          </p:nvSpPr>
          <p:spPr>
            <a:xfrm>
              <a:off x="101600" y="-38100"/>
              <a:ext cx="2399524" cy="386375"/>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2084863" y="2528740"/>
            <a:ext cx="6400313" cy="856438"/>
            <a:chOff x="0" y="0"/>
            <a:chExt cx="2602724" cy="348275"/>
          </a:xfrm>
        </p:grpSpPr>
        <p:sp>
          <p:nvSpPr>
            <p:cNvPr id="10" name="Freeform 10"/>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11" name="TextBox 11"/>
            <p:cNvSpPr txBox="1"/>
            <p:nvPr/>
          </p:nvSpPr>
          <p:spPr>
            <a:xfrm>
              <a:off x="101600" y="-38100"/>
              <a:ext cx="2399524" cy="386375"/>
            </a:xfrm>
            <a:prstGeom prst="rect">
              <a:avLst/>
            </a:prstGeom>
          </p:spPr>
          <p:txBody>
            <a:bodyPr lIns="50800" tIns="50800" rIns="50800" bIns="50800" rtlCol="0" anchor="ctr"/>
            <a:lstStyle/>
            <a:p>
              <a:pPr algn="ctr">
                <a:lnSpc>
                  <a:spcPts val="2659"/>
                </a:lnSpc>
              </a:pPr>
              <a:endParaRPr/>
            </a:p>
          </p:txBody>
        </p:sp>
      </p:grpSp>
      <p:sp>
        <p:nvSpPr>
          <p:cNvPr id="12" name="Freeform 12"/>
          <p:cNvSpPr/>
          <p:nvPr/>
        </p:nvSpPr>
        <p:spPr>
          <a:xfrm>
            <a:off x="2157262" y="2423794"/>
            <a:ext cx="652411" cy="428219"/>
          </a:xfrm>
          <a:custGeom>
            <a:avLst/>
            <a:gdLst/>
            <a:ahLst/>
            <a:cxnLst/>
            <a:rect l="l" t="t" r="r" b="b"/>
            <a:pathLst>
              <a:path w="652411" h="428219">
                <a:moveTo>
                  <a:pt x="0" y="0"/>
                </a:moveTo>
                <a:lnTo>
                  <a:pt x="652411" y="0"/>
                </a:lnTo>
                <a:lnTo>
                  <a:pt x="652411" y="428219"/>
                </a:lnTo>
                <a:lnTo>
                  <a:pt x="0" y="4282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rot="-5400000">
            <a:off x="460609" y="6945410"/>
            <a:ext cx="5395669" cy="7964048"/>
          </a:xfrm>
          <a:custGeom>
            <a:avLst/>
            <a:gdLst/>
            <a:ahLst/>
            <a:cxnLst/>
            <a:rect l="l" t="t" r="r" b="b"/>
            <a:pathLst>
              <a:path w="5395669" h="7964048">
                <a:moveTo>
                  <a:pt x="0" y="0"/>
                </a:moveTo>
                <a:lnTo>
                  <a:pt x="5395669" y="0"/>
                </a:lnTo>
                <a:lnTo>
                  <a:pt x="5395669" y="7964048"/>
                </a:lnTo>
                <a:lnTo>
                  <a:pt x="0" y="796404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13940804" y="-2434298"/>
            <a:ext cx="6602765" cy="4858093"/>
          </a:xfrm>
          <a:custGeom>
            <a:avLst/>
            <a:gdLst/>
            <a:ahLst/>
            <a:cxnLst/>
            <a:rect l="l" t="t" r="r" b="b"/>
            <a:pathLst>
              <a:path w="6602765" h="4858093">
                <a:moveTo>
                  <a:pt x="0" y="0"/>
                </a:moveTo>
                <a:lnTo>
                  <a:pt x="6602765" y="0"/>
                </a:lnTo>
                <a:lnTo>
                  <a:pt x="6602765" y="4858092"/>
                </a:lnTo>
                <a:lnTo>
                  <a:pt x="0" y="485809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Freeform 15"/>
          <p:cNvSpPr/>
          <p:nvPr/>
        </p:nvSpPr>
        <p:spPr>
          <a:xfrm>
            <a:off x="210037" y="7878010"/>
            <a:ext cx="3462763" cy="1857300"/>
          </a:xfrm>
          <a:custGeom>
            <a:avLst/>
            <a:gdLst/>
            <a:ahLst/>
            <a:cxnLst/>
            <a:rect l="l" t="t" r="r" b="b"/>
            <a:pathLst>
              <a:path w="3462763" h="1857300">
                <a:moveTo>
                  <a:pt x="0" y="0"/>
                </a:moveTo>
                <a:lnTo>
                  <a:pt x="3462763" y="0"/>
                </a:lnTo>
                <a:lnTo>
                  <a:pt x="3462763" y="1857300"/>
                </a:lnTo>
                <a:lnTo>
                  <a:pt x="0" y="18573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16" name="Freeform 16"/>
          <p:cNvSpPr/>
          <p:nvPr/>
        </p:nvSpPr>
        <p:spPr>
          <a:xfrm>
            <a:off x="5411983" y="7878010"/>
            <a:ext cx="1728484" cy="1920538"/>
          </a:xfrm>
          <a:custGeom>
            <a:avLst/>
            <a:gdLst/>
            <a:ahLst/>
            <a:cxnLst/>
            <a:rect l="l" t="t" r="r" b="b"/>
            <a:pathLst>
              <a:path w="1728484" h="1920538">
                <a:moveTo>
                  <a:pt x="0" y="0"/>
                </a:moveTo>
                <a:lnTo>
                  <a:pt x="1728485" y="0"/>
                </a:lnTo>
                <a:lnTo>
                  <a:pt x="1728485" y="1920538"/>
                </a:lnTo>
                <a:lnTo>
                  <a:pt x="0" y="1920538"/>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7" name="TextBox 17"/>
          <p:cNvSpPr txBox="1"/>
          <p:nvPr/>
        </p:nvSpPr>
        <p:spPr>
          <a:xfrm>
            <a:off x="6136793" y="119607"/>
            <a:ext cx="5579707" cy="1467481"/>
          </a:xfrm>
          <a:prstGeom prst="rect">
            <a:avLst/>
          </a:prstGeom>
        </p:spPr>
        <p:txBody>
          <a:bodyPr lIns="0" tIns="0" rIns="0" bIns="0" rtlCol="0" anchor="t">
            <a:spAutoFit/>
          </a:bodyPr>
          <a:lstStyle/>
          <a:p>
            <a:pPr algn="ctr">
              <a:lnSpc>
                <a:spcPts val="12040"/>
              </a:lnSpc>
            </a:pPr>
            <a:r>
              <a:rPr lang="en-US" sz="8600">
                <a:solidFill>
                  <a:srgbClr val="A64B23"/>
                </a:solidFill>
                <a:latin typeface="Paytone One Bold"/>
              </a:rPr>
              <a:t>Nội dung</a:t>
            </a:r>
          </a:p>
        </p:txBody>
      </p:sp>
      <p:sp>
        <p:nvSpPr>
          <p:cNvPr id="18" name="TextBox 18"/>
          <p:cNvSpPr txBox="1"/>
          <p:nvPr/>
        </p:nvSpPr>
        <p:spPr>
          <a:xfrm>
            <a:off x="1958715" y="2683796"/>
            <a:ext cx="7098531" cy="596436"/>
          </a:xfrm>
          <a:prstGeom prst="rect">
            <a:avLst/>
          </a:prstGeom>
        </p:spPr>
        <p:txBody>
          <a:bodyPr lIns="0" tIns="0" rIns="0" bIns="0" rtlCol="0" anchor="t">
            <a:spAutoFit/>
          </a:bodyPr>
          <a:lstStyle/>
          <a:p>
            <a:pPr algn="ctr">
              <a:lnSpc>
                <a:spcPts val="4452"/>
              </a:lnSpc>
            </a:pPr>
            <a:r>
              <a:rPr lang="en-US" sz="4364">
                <a:solidFill>
                  <a:srgbClr val="000000"/>
                </a:solidFill>
                <a:latin typeface="Quicksand Bold"/>
              </a:rPr>
              <a:t>1: Giới thiệu</a:t>
            </a:r>
          </a:p>
        </p:txBody>
      </p:sp>
      <p:grpSp>
        <p:nvGrpSpPr>
          <p:cNvPr id="19" name="Group 19"/>
          <p:cNvGrpSpPr/>
          <p:nvPr/>
        </p:nvGrpSpPr>
        <p:grpSpPr>
          <a:xfrm>
            <a:off x="2115830" y="4634060"/>
            <a:ext cx="6400313" cy="880425"/>
            <a:chOff x="0" y="0"/>
            <a:chExt cx="2602724" cy="358030"/>
          </a:xfrm>
        </p:grpSpPr>
        <p:sp>
          <p:nvSpPr>
            <p:cNvPr id="20" name="Freeform 20"/>
            <p:cNvSpPr/>
            <p:nvPr/>
          </p:nvSpPr>
          <p:spPr>
            <a:xfrm>
              <a:off x="0" y="0"/>
              <a:ext cx="2602724" cy="358030"/>
            </a:xfrm>
            <a:custGeom>
              <a:avLst/>
              <a:gdLst/>
              <a:ahLst/>
              <a:cxnLst/>
              <a:rect l="l" t="t" r="r" b="b"/>
              <a:pathLst>
                <a:path w="2602724" h="358030">
                  <a:moveTo>
                    <a:pt x="203200" y="0"/>
                  </a:moveTo>
                  <a:lnTo>
                    <a:pt x="2602724" y="0"/>
                  </a:lnTo>
                  <a:lnTo>
                    <a:pt x="2399524" y="358030"/>
                  </a:lnTo>
                  <a:lnTo>
                    <a:pt x="0" y="358030"/>
                  </a:lnTo>
                  <a:lnTo>
                    <a:pt x="203200" y="0"/>
                  </a:lnTo>
                  <a:close/>
                </a:path>
              </a:pathLst>
            </a:custGeom>
            <a:solidFill>
              <a:srgbClr val="A64B23"/>
            </a:solidFill>
          </p:spPr>
        </p:sp>
        <p:sp>
          <p:nvSpPr>
            <p:cNvPr id="21" name="TextBox 21"/>
            <p:cNvSpPr txBox="1"/>
            <p:nvPr/>
          </p:nvSpPr>
          <p:spPr>
            <a:xfrm>
              <a:off x="101600" y="-38100"/>
              <a:ext cx="2399524" cy="39613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2115830" y="4217835"/>
            <a:ext cx="6400313" cy="856438"/>
            <a:chOff x="0" y="0"/>
            <a:chExt cx="2602724" cy="348275"/>
          </a:xfrm>
        </p:grpSpPr>
        <p:sp>
          <p:nvSpPr>
            <p:cNvPr id="23" name="Freeform 23"/>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24" name="TextBox 24"/>
            <p:cNvSpPr txBox="1"/>
            <p:nvPr/>
          </p:nvSpPr>
          <p:spPr>
            <a:xfrm>
              <a:off x="101600" y="-38100"/>
              <a:ext cx="2399524" cy="38637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958715" y="4389285"/>
            <a:ext cx="7098531" cy="596436"/>
          </a:xfrm>
          <a:prstGeom prst="rect">
            <a:avLst/>
          </a:prstGeom>
        </p:spPr>
        <p:txBody>
          <a:bodyPr lIns="0" tIns="0" rIns="0" bIns="0" rtlCol="0" anchor="t">
            <a:spAutoFit/>
          </a:bodyPr>
          <a:lstStyle/>
          <a:p>
            <a:pPr algn="ctr">
              <a:lnSpc>
                <a:spcPts val="4452"/>
              </a:lnSpc>
            </a:pPr>
            <a:r>
              <a:rPr lang="en-US" sz="4364">
                <a:solidFill>
                  <a:srgbClr val="000000"/>
                </a:solidFill>
                <a:latin typeface="Quicksand Bold"/>
              </a:rPr>
              <a:t>2: Tổng quan dự án</a:t>
            </a:r>
          </a:p>
        </p:txBody>
      </p:sp>
      <p:sp>
        <p:nvSpPr>
          <p:cNvPr id="26" name="Freeform 26"/>
          <p:cNvSpPr/>
          <p:nvPr/>
        </p:nvSpPr>
        <p:spPr>
          <a:xfrm>
            <a:off x="2138733" y="4108501"/>
            <a:ext cx="652411" cy="428219"/>
          </a:xfrm>
          <a:custGeom>
            <a:avLst/>
            <a:gdLst/>
            <a:ahLst/>
            <a:cxnLst/>
            <a:rect l="l" t="t" r="r" b="b"/>
            <a:pathLst>
              <a:path w="652411" h="428219">
                <a:moveTo>
                  <a:pt x="0" y="0"/>
                </a:moveTo>
                <a:lnTo>
                  <a:pt x="652411" y="0"/>
                </a:lnTo>
                <a:lnTo>
                  <a:pt x="652411" y="428218"/>
                </a:lnTo>
                <a:lnTo>
                  <a:pt x="0" y="4282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27" name="Group 27"/>
          <p:cNvGrpSpPr/>
          <p:nvPr/>
        </p:nvGrpSpPr>
        <p:grpSpPr>
          <a:xfrm>
            <a:off x="1923834" y="6515098"/>
            <a:ext cx="6400313" cy="880425"/>
            <a:chOff x="0" y="0"/>
            <a:chExt cx="2602724" cy="358030"/>
          </a:xfrm>
        </p:grpSpPr>
        <p:sp>
          <p:nvSpPr>
            <p:cNvPr id="28" name="Freeform 28"/>
            <p:cNvSpPr/>
            <p:nvPr/>
          </p:nvSpPr>
          <p:spPr>
            <a:xfrm>
              <a:off x="0" y="0"/>
              <a:ext cx="2602724" cy="358030"/>
            </a:xfrm>
            <a:custGeom>
              <a:avLst/>
              <a:gdLst/>
              <a:ahLst/>
              <a:cxnLst/>
              <a:rect l="l" t="t" r="r" b="b"/>
              <a:pathLst>
                <a:path w="2602724" h="358030">
                  <a:moveTo>
                    <a:pt x="203200" y="0"/>
                  </a:moveTo>
                  <a:lnTo>
                    <a:pt x="2602724" y="0"/>
                  </a:lnTo>
                  <a:lnTo>
                    <a:pt x="2399524" y="358030"/>
                  </a:lnTo>
                  <a:lnTo>
                    <a:pt x="0" y="358030"/>
                  </a:lnTo>
                  <a:lnTo>
                    <a:pt x="203200" y="0"/>
                  </a:lnTo>
                  <a:close/>
                </a:path>
              </a:pathLst>
            </a:custGeom>
            <a:solidFill>
              <a:srgbClr val="A64B23"/>
            </a:solidFill>
          </p:spPr>
        </p:sp>
        <p:sp>
          <p:nvSpPr>
            <p:cNvPr id="29" name="TextBox 29"/>
            <p:cNvSpPr txBox="1"/>
            <p:nvPr/>
          </p:nvSpPr>
          <p:spPr>
            <a:xfrm>
              <a:off x="101600" y="-38100"/>
              <a:ext cx="2399524" cy="396130"/>
            </a:xfrm>
            <a:prstGeom prst="rect">
              <a:avLst/>
            </a:prstGeom>
          </p:spPr>
          <p:txBody>
            <a:bodyPr lIns="50800" tIns="50800" rIns="50800" bIns="50800" rtlCol="0" anchor="ctr"/>
            <a:lstStyle/>
            <a:p>
              <a:pPr algn="ctr">
                <a:lnSpc>
                  <a:spcPts val="2659"/>
                </a:lnSpc>
              </a:pPr>
              <a:endParaRPr/>
            </a:p>
          </p:txBody>
        </p:sp>
      </p:grpSp>
      <p:grpSp>
        <p:nvGrpSpPr>
          <p:cNvPr id="30" name="Group 30"/>
          <p:cNvGrpSpPr/>
          <p:nvPr/>
        </p:nvGrpSpPr>
        <p:grpSpPr>
          <a:xfrm>
            <a:off x="1923834" y="6098873"/>
            <a:ext cx="6400313" cy="856438"/>
            <a:chOff x="0" y="0"/>
            <a:chExt cx="2602724" cy="348275"/>
          </a:xfrm>
        </p:grpSpPr>
        <p:sp>
          <p:nvSpPr>
            <p:cNvPr id="31" name="Freeform 31"/>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32" name="TextBox 32"/>
            <p:cNvSpPr txBox="1"/>
            <p:nvPr/>
          </p:nvSpPr>
          <p:spPr>
            <a:xfrm>
              <a:off x="101600" y="-38100"/>
              <a:ext cx="2399524" cy="38637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1766720" y="6270323"/>
            <a:ext cx="7098531" cy="596436"/>
          </a:xfrm>
          <a:prstGeom prst="rect">
            <a:avLst/>
          </a:prstGeom>
        </p:spPr>
        <p:txBody>
          <a:bodyPr lIns="0" tIns="0" rIns="0" bIns="0" rtlCol="0" anchor="t">
            <a:spAutoFit/>
          </a:bodyPr>
          <a:lstStyle/>
          <a:p>
            <a:pPr algn="ctr">
              <a:lnSpc>
                <a:spcPts val="4452"/>
              </a:lnSpc>
            </a:pPr>
            <a:r>
              <a:rPr lang="en-US" sz="4364">
                <a:solidFill>
                  <a:srgbClr val="000000"/>
                </a:solidFill>
                <a:latin typeface="Quicksand Bold"/>
              </a:rPr>
              <a:t>3: Cơ sở lý thuyết</a:t>
            </a:r>
          </a:p>
        </p:txBody>
      </p:sp>
      <p:sp>
        <p:nvSpPr>
          <p:cNvPr id="34" name="Freeform 34"/>
          <p:cNvSpPr/>
          <p:nvPr/>
        </p:nvSpPr>
        <p:spPr>
          <a:xfrm>
            <a:off x="1946738" y="5989538"/>
            <a:ext cx="652411" cy="428219"/>
          </a:xfrm>
          <a:custGeom>
            <a:avLst/>
            <a:gdLst/>
            <a:ahLst/>
            <a:cxnLst/>
            <a:rect l="l" t="t" r="r" b="b"/>
            <a:pathLst>
              <a:path w="652411" h="428219">
                <a:moveTo>
                  <a:pt x="0" y="0"/>
                </a:moveTo>
                <a:lnTo>
                  <a:pt x="652411" y="0"/>
                </a:lnTo>
                <a:lnTo>
                  <a:pt x="652411" y="428219"/>
                </a:lnTo>
                <a:lnTo>
                  <a:pt x="0" y="4282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35" name="Group 35"/>
          <p:cNvGrpSpPr/>
          <p:nvPr/>
        </p:nvGrpSpPr>
        <p:grpSpPr>
          <a:xfrm>
            <a:off x="9468200" y="3373013"/>
            <a:ext cx="6400313" cy="880425"/>
            <a:chOff x="0" y="0"/>
            <a:chExt cx="2602724" cy="358030"/>
          </a:xfrm>
        </p:grpSpPr>
        <p:sp>
          <p:nvSpPr>
            <p:cNvPr id="36" name="Freeform 36"/>
            <p:cNvSpPr/>
            <p:nvPr/>
          </p:nvSpPr>
          <p:spPr>
            <a:xfrm>
              <a:off x="0" y="0"/>
              <a:ext cx="2602724" cy="358030"/>
            </a:xfrm>
            <a:custGeom>
              <a:avLst/>
              <a:gdLst/>
              <a:ahLst/>
              <a:cxnLst/>
              <a:rect l="l" t="t" r="r" b="b"/>
              <a:pathLst>
                <a:path w="2602724" h="358030">
                  <a:moveTo>
                    <a:pt x="203200" y="0"/>
                  </a:moveTo>
                  <a:lnTo>
                    <a:pt x="2602724" y="0"/>
                  </a:lnTo>
                  <a:lnTo>
                    <a:pt x="2399524" y="358030"/>
                  </a:lnTo>
                  <a:lnTo>
                    <a:pt x="0" y="358030"/>
                  </a:lnTo>
                  <a:lnTo>
                    <a:pt x="203200" y="0"/>
                  </a:lnTo>
                  <a:close/>
                </a:path>
              </a:pathLst>
            </a:custGeom>
            <a:solidFill>
              <a:srgbClr val="A64B23"/>
            </a:solidFill>
          </p:spPr>
        </p:sp>
        <p:sp>
          <p:nvSpPr>
            <p:cNvPr id="37" name="TextBox 37"/>
            <p:cNvSpPr txBox="1"/>
            <p:nvPr/>
          </p:nvSpPr>
          <p:spPr>
            <a:xfrm>
              <a:off x="101600" y="-38100"/>
              <a:ext cx="2399524" cy="396130"/>
            </a:xfrm>
            <a:prstGeom prst="rect">
              <a:avLst/>
            </a:prstGeom>
          </p:spPr>
          <p:txBody>
            <a:bodyPr lIns="50800" tIns="50800" rIns="50800" bIns="50800" rtlCol="0" anchor="ctr"/>
            <a:lstStyle/>
            <a:p>
              <a:pPr algn="ctr">
                <a:lnSpc>
                  <a:spcPts val="2659"/>
                </a:lnSpc>
              </a:pPr>
              <a:endParaRPr/>
            </a:p>
          </p:txBody>
        </p:sp>
      </p:grpSp>
      <p:grpSp>
        <p:nvGrpSpPr>
          <p:cNvPr id="38" name="Group 38"/>
          <p:cNvGrpSpPr/>
          <p:nvPr/>
        </p:nvGrpSpPr>
        <p:grpSpPr>
          <a:xfrm>
            <a:off x="9468200" y="2956788"/>
            <a:ext cx="6400313" cy="856438"/>
            <a:chOff x="0" y="0"/>
            <a:chExt cx="2602724" cy="348275"/>
          </a:xfrm>
        </p:grpSpPr>
        <p:sp>
          <p:nvSpPr>
            <p:cNvPr id="39" name="Freeform 39"/>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40" name="TextBox 40"/>
            <p:cNvSpPr txBox="1"/>
            <p:nvPr/>
          </p:nvSpPr>
          <p:spPr>
            <a:xfrm>
              <a:off x="101600" y="-38100"/>
              <a:ext cx="2399524" cy="386375"/>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9583790" y="3108133"/>
            <a:ext cx="6386469" cy="528786"/>
          </a:xfrm>
          <a:prstGeom prst="rect">
            <a:avLst/>
          </a:prstGeom>
        </p:spPr>
        <p:txBody>
          <a:bodyPr lIns="0" tIns="0" rIns="0" bIns="0" rtlCol="0" anchor="t">
            <a:spAutoFit/>
          </a:bodyPr>
          <a:lstStyle/>
          <a:p>
            <a:pPr algn="ctr">
              <a:lnSpc>
                <a:spcPts val="4044"/>
              </a:lnSpc>
            </a:pPr>
            <a:r>
              <a:rPr lang="en-US" sz="3964">
                <a:solidFill>
                  <a:srgbClr val="000000"/>
                </a:solidFill>
                <a:latin typeface="Quicksand Bold"/>
              </a:rPr>
              <a:t>4: Quy trình phát triển</a:t>
            </a:r>
          </a:p>
        </p:txBody>
      </p:sp>
      <p:sp>
        <p:nvSpPr>
          <p:cNvPr id="42" name="Freeform 42"/>
          <p:cNvSpPr/>
          <p:nvPr/>
        </p:nvSpPr>
        <p:spPr>
          <a:xfrm>
            <a:off x="9491104" y="2847454"/>
            <a:ext cx="652411" cy="428219"/>
          </a:xfrm>
          <a:custGeom>
            <a:avLst/>
            <a:gdLst/>
            <a:ahLst/>
            <a:cxnLst/>
            <a:rect l="l" t="t" r="r" b="b"/>
            <a:pathLst>
              <a:path w="652411" h="428219">
                <a:moveTo>
                  <a:pt x="0" y="0"/>
                </a:moveTo>
                <a:lnTo>
                  <a:pt x="652410" y="0"/>
                </a:lnTo>
                <a:lnTo>
                  <a:pt x="652410" y="428219"/>
                </a:lnTo>
                <a:lnTo>
                  <a:pt x="0" y="4282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43" name="Group 43"/>
          <p:cNvGrpSpPr/>
          <p:nvPr/>
        </p:nvGrpSpPr>
        <p:grpSpPr>
          <a:xfrm>
            <a:off x="9468200" y="5312398"/>
            <a:ext cx="6400313" cy="880425"/>
            <a:chOff x="0" y="0"/>
            <a:chExt cx="2602724" cy="358030"/>
          </a:xfrm>
        </p:grpSpPr>
        <p:sp>
          <p:nvSpPr>
            <p:cNvPr id="44" name="Freeform 44"/>
            <p:cNvSpPr/>
            <p:nvPr/>
          </p:nvSpPr>
          <p:spPr>
            <a:xfrm>
              <a:off x="0" y="0"/>
              <a:ext cx="2602724" cy="358030"/>
            </a:xfrm>
            <a:custGeom>
              <a:avLst/>
              <a:gdLst/>
              <a:ahLst/>
              <a:cxnLst/>
              <a:rect l="l" t="t" r="r" b="b"/>
              <a:pathLst>
                <a:path w="2602724" h="358030">
                  <a:moveTo>
                    <a:pt x="203200" y="0"/>
                  </a:moveTo>
                  <a:lnTo>
                    <a:pt x="2602724" y="0"/>
                  </a:lnTo>
                  <a:lnTo>
                    <a:pt x="2399524" y="358030"/>
                  </a:lnTo>
                  <a:lnTo>
                    <a:pt x="0" y="358030"/>
                  </a:lnTo>
                  <a:lnTo>
                    <a:pt x="203200" y="0"/>
                  </a:lnTo>
                  <a:close/>
                </a:path>
              </a:pathLst>
            </a:custGeom>
            <a:solidFill>
              <a:srgbClr val="A64B23"/>
            </a:solidFill>
          </p:spPr>
        </p:sp>
        <p:sp>
          <p:nvSpPr>
            <p:cNvPr id="45" name="TextBox 45"/>
            <p:cNvSpPr txBox="1"/>
            <p:nvPr/>
          </p:nvSpPr>
          <p:spPr>
            <a:xfrm>
              <a:off x="101600" y="-38100"/>
              <a:ext cx="2399524" cy="396130"/>
            </a:xfrm>
            <a:prstGeom prst="rect">
              <a:avLst/>
            </a:prstGeom>
          </p:spPr>
          <p:txBody>
            <a:bodyPr lIns="50800" tIns="50800" rIns="50800" bIns="50800" rtlCol="0" anchor="ctr"/>
            <a:lstStyle/>
            <a:p>
              <a:pPr algn="ctr">
                <a:lnSpc>
                  <a:spcPts val="2659"/>
                </a:lnSpc>
              </a:pPr>
              <a:endParaRPr/>
            </a:p>
          </p:txBody>
        </p:sp>
      </p:grpSp>
      <p:grpSp>
        <p:nvGrpSpPr>
          <p:cNvPr id="46" name="Group 46"/>
          <p:cNvGrpSpPr/>
          <p:nvPr/>
        </p:nvGrpSpPr>
        <p:grpSpPr>
          <a:xfrm>
            <a:off x="9468200" y="4896173"/>
            <a:ext cx="6400313" cy="856438"/>
            <a:chOff x="0" y="0"/>
            <a:chExt cx="2602724" cy="348275"/>
          </a:xfrm>
        </p:grpSpPr>
        <p:sp>
          <p:nvSpPr>
            <p:cNvPr id="47" name="Freeform 47"/>
            <p:cNvSpPr/>
            <p:nvPr/>
          </p:nvSpPr>
          <p:spPr>
            <a:xfrm>
              <a:off x="0" y="0"/>
              <a:ext cx="2602724" cy="348275"/>
            </a:xfrm>
            <a:custGeom>
              <a:avLst/>
              <a:gdLst/>
              <a:ahLst/>
              <a:cxnLst/>
              <a:rect l="l" t="t" r="r" b="b"/>
              <a:pathLst>
                <a:path w="2602724" h="348275">
                  <a:moveTo>
                    <a:pt x="203200" y="0"/>
                  </a:moveTo>
                  <a:lnTo>
                    <a:pt x="2602724" y="0"/>
                  </a:lnTo>
                  <a:lnTo>
                    <a:pt x="2399524" y="348275"/>
                  </a:lnTo>
                  <a:lnTo>
                    <a:pt x="0" y="348275"/>
                  </a:lnTo>
                  <a:lnTo>
                    <a:pt x="203200" y="0"/>
                  </a:lnTo>
                  <a:close/>
                </a:path>
              </a:pathLst>
            </a:custGeom>
            <a:solidFill>
              <a:srgbClr val="EEB7B0"/>
            </a:solidFill>
          </p:spPr>
        </p:sp>
        <p:sp>
          <p:nvSpPr>
            <p:cNvPr id="48" name="TextBox 48"/>
            <p:cNvSpPr txBox="1"/>
            <p:nvPr/>
          </p:nvSpPr>
          <p:spPr>
            <a:xfrm>
              <a:off x="101600" y="-38100"/>
              <a:ext cx="2399524" cy="386375"/>
            </a:xfrm>
            <a:prstGeom prst="rect">
              <a:avLst/>
            </a:prstGeom>
          </p:spPr>
          <p:txBody>
            <a:bodyPr lIns="50800" tIns="50800" rIns="50800" bIns="50800" rtlCol="0" anchor="ctr"/>
            <a:lstStyle/>
            <a:p>
              <a:pPr algn="ctr">
                <a:lnSpc>
                  <a:spcPts val="2659"/>
                </a:lnSpc>
              </a:pPr>
              <a:endParaRPr/>
            </a:p>
          </p:txBody>
        </p:sp>
      </p:grpSp>
      <p:sp>
        <p:nvSpPr>
          <p:cNvPr id="49" name="TextBox 49"/>
          <p:cNvSpPr txBox="1"/>
          <p:nvPr/>
        </p:nvSpPr>
        <p:spPr>
          <a:xfrm>
            <a:off x="9311086" y="5067623"/>
            <a:ext cx="7098531" cy="596436"/>
          </a:xfrm>
          <a:prstGeom prst="rect">
            <a:avLst/>
          </a:prstGeom>
        </p:spPr>
        <p:txBody>
          <a:bodyPr lIns="0" tIns="0" rIns="0" bIns="0" rtlCol="0" anchor="t">
            <a:spAutoFit/>
          </a:bodyPr>
          <a:lstStyle/>
          <a:p>
            <a:pPr algn="ctr">
              <a:lnSpc>
                <a:spcPts val="4452"/>
              </a:lnSpc>
            </a:pPr>
            <a:r>
              <a:rPr lang="en-US" sz="4364">
                <a:solidFill>
                  <a:srgbClr val="000000"/>
                </a:solidFill>
                <a:latin typeface="Quicksand Bold"/>
              </a:rPr>
              <a:t>5: Hướng phát triển</a:t>
            </a:r>
          </a:p>
        </p:txBody>
      </p:sp>
      <p:sp>
        <p:nvSpPr>
          <p:cNvPr id="50" name="Freeform 50"/>
          <p:cNvSpPr/>
          <p:nvPr/>
        </p:nvSpPr>
        <p:spPr>
          <a:xfrm>
            <a:off x="9491104" y="4786838"/>
            <a:ext cx="652411" cy="428219"/>
          </a:xfrm>
          <a:custGeom>
            <a:avLst/>
            <a:gdLst/>
            <a:ahLst/>
            <a:cxnLst/>
            <a:rect l="l" t="t" r="r" b="b"/>
            <a:pathLst>
              <a:path w="652411" h="428219">
                <a:moveTo>
                  <a:pt x="0" y="0"/>
                </a:moveTo>
                <a:lnTo>
                  <a:pt x="652410" y="0"/>
                </a:lnTo>
                <a:lnTo>
                  <a:pt x="652410" y="428219"/>
                </a:lnTo>
                <a:lnTo>
                  <a:pt x="0" y="42821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 calcmode="lin" valueType="num">
                                      <p:cBhvr additive="base">
                                        <p:cTn id="63" dur="500" fill="hold"/>
                                        <p:tgtEl>
                                          <p:spTgt spid="22"/>
                                        </p:tgtEl>
                                        <p:attrNameLst>
                                          <p:attrName>ppt_x</p:attrName>
                                        </p:attrNameLst>
                                      </p:cBhvr>
                                      <p:tavLst>
                                        <p:tav tm="0">
                                          <p:val>
                                            <p:strVal val="#ppt_x"/>
                                          </p:val>
                                        </p:tav>
                                        <p:tav tm="100000">
                                          <p:val>
                                            <p:strVal val="#ppt_x"/>
                                          </p:val>
                                        </p:tav>
                                      </p:tavLst>
                                    </p:anim>
                                    <p:anim calcmode="lin" valueType="num">
                                      <p:cBhvr additive="base">
                                        <p:cTn id="64" dur="500" fill="hold"/>
                                        <p:tgtEl>
                                          <p:spTgt spid="22"/>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fill="hold"/>
                                        <p:tgtEl>
                                          <p:spTgt spid="25"/>
                                        </p:tgtEl>
                                        <p:attrNameLst>
                                          <p:attrName>ppt_x</p:attrName>
                                        </p:attrNameLst>
                                      </p:cBhvr>
                                      <p:tavLst>
                                        <p:tav tm="0">
                                          <p:val>
                                            <p:strVal val="#ppt_x"/>
                                          </p:val>
                                        </p:tav>
                                        <p:tav tm="100000">
                                          <p:val>
                                            <p:strVal val="#ppt_x"/>
                                          </p:val>
                                        </p:tav>
                                      </p:tavLst>
                                    </p:anim>
                                    <p:anim calcmode="lin" valueType="num">
                                      <p:cBhvr additive="base">
                                        <p:cTn id="68" dur="500" fill="hold"/>
                                        <p:tgtEl>
                                          <p:spTgt spid="25"/>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6"/>
                                        </p:tgtEl>
                                        <p:attrNameLst>
                                          <p:attrName>style.visibility</p:attrName>
                                        </p:attrNameLst>
                                      </p:cBhvr>
                                      <p:to>
                                        <p:strVal val="visible"/>
                                      </p:to>
                                    </p:set>
                                    <p:anim calcmode="lin" valueType="num">
                                      <p:cBhvr additive="base">
                                        <p:cTn id="71" dur="500" fill="hold"/>
                                        <p:tgtEl>
                                          <p:spTgt spid="26"/>
                                        </p:tgtEl>
                                        <p:attrNameLst>
                                          <p:attrName>ppt_x</p:attrName>
                                        </p:attrNameLst>
                                      </p:cBhvr>
                                      <p:tavLst>
                                        <p:tav tm="0">
                                          <p:val>
                                            <p:strVal val="#ppt_x"/>
                                          </p:val>
                                        </p:tav>
                                        <p:tav tm="100000">
                                          <p:val>
                                            <p:strVal val="#ppt_x"/>
                                          </p:val>
                                        </p:tav>
                                      </p:tavLst>
                                    </p:anim>
                                    <p:anim calcmode="lin" valueType="num">
                                      <p:cBhvr additive="base">
                                        <p:cTn id="72" dur="500" fill="hold"/>
                                        <p:tgtEl>
                                          <p:spTgt spid="2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anim calcmode="lin" valueType="num">
                                      <p:cBhvr additive="base">
                                        <p:cTn id="83" dur="500" fill="hold"/>
                                        <p:tgtEl>
                                          <p:spTgt spid="33"/>
                                        </p:tgtEl>
                                        <p:attrNameLst>
                                          <p:attrName>ppt_x</p:attrName>
                                        </p:attrNameLst>
                                      </p:cBhvr>
                                      <p:tavLst>
                                        <p:tav tm="0">
                                          <p:val>
                                            <p:strVal val="#ppt_x"/>
                                          </p:val>
                                        </p:tav>
                                        <p:tav tm="100000">
                                          <p:val>
                                            <p:strVal val="#ppt_x"/>
                                          </p:val>
                                        </p:tav>
                                      </p:tavLst>
                                    </p:anim>
                                    <p:anim calcmode="lin" valueType="num">
                                      <p:cBhvr additive="base">
                                        <p:cTn id="84" dur="500" fill="hold"/>
                                        <p:tgtEl>
                                          <p:spTgt spid="3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4"/>
                                        </p:tgtEl>
                                        <p:attrNameLst>
                                          <p:attrName>style.visibility</p:attrName>
                                        </p:attrNameLst>
                                      </p:cBhvr>
                                      <p:to>
                                        <p:strVal val="visible"/>
                                      </p:to>
                                    </p:set>
                                    <p:anim calcmode="lin" valueType="num">
                                      <p:cBhvr additive="base">
                                        <p:cTn id="87" dur="500" fill="hold"/>
                                        <p:tgtEl>
                                          <p:spTgt spid="34"/>
                                        </p:tgtEl>
                                        <p:attrNameLst>
                                          <p:attrName>ppt_x</p:attrName>
                                        </p:attrNameLst>
                                      </p:cBhvr>
                                      <p:tavLst>
                                        <p:tav tm="0">
                                          <p:val>
                                            <p:strVal val="#ppt_x"/>
                                          </p:val>
                                        </p:tav>
                                        <p:tav tm="100000">
                                          <p:val>
                                            <p:strVal val="#ppt_x"/>
                                          </p:val>
                                        </p:tav>
                                      </p:tavLst>
                                    </p:anim>
                                    <p:anim calcmode="lin" valueType="num">
                                      <p:cBhvr additive="base">
                                        <p:cTn id="88" dur="500" fill="hold"/>
                                        <p:tgtEl>
                                          <p:spTgt spid="34"/>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5"/>
                                        </p:tgtEl>
                                        <p:attrNameLst>
                                          <p:attrName>style.visibility</p:attrName>
                                        </p:attrNameLst>
                                      </p:cBhvr>
                                      <p:to>
                                        <p:strVal val="visible"/>
                                      </p:to>
                                    </p:set>
                                    <p:anim calcmode="lin" valueType="num">
                                      <p:cBhvr additive="base">
                                        <p:cTn id="91" dur="500" fill="hold"/>
                                        <p:tgtEl>
                                          <p:spTgt spid="35"/>
                                        </p:tgtEl>
                                        <p:attrNameLst>
                                          <p:attrName>ppt_x</p:attrName>
                                        </p:attrNameLst>
                                      </p:cBhvr>
                                      <p:tavLst>
                                        <p:tav tm="0">
                                          <p:val>
                                            <p:strVal val="#ppt_x"/>
                                          </p:val>
                                        </p:tav>
                                        <p:tav tm="100000">
                                          <p:val>
                                            <p:strVal val="#ppt_x"/>
                                          </p:val>
                                        </p:tav>
                                      </p:tavLst>
                                    </p:anim>
                                    <p:anim calcmode="lin" valueType="num">
                                      <p:cBhvr additive="base">
                                        <p:cTn id="92" dur="500" fill="hold"/>
                                        <p:tgtEl>
                                          <p:spTgt spid="3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8"/>
                                        </p:tgtEl>
                                        <p:attrNameLst>
                                          <p:attrName>style.visibility</p:attrName>
                                        </p:attrNameLst>
                                      </p:cBhvr>
                                      <p:to>
                                        <p:strVal val="visible"/>
                                      </p:to>
                                    </p:set>
                                    <p:anim calcmode="lin" valueType="num">
                                      <p:cBhvr additive="base">
                                        <p:cTn id="95" dur="500" fill="hold"/>
                                        <p:tgtEl>
                                          <p:spTgt spid="38"/>
                                        </p:tgtEl>
                                        <p:attrNameLst>
                                          <p:attrName>ppt_x</p:attrName>
                                        </p:attrNameLst>
                                      </p:cBhvr>
                                      <p:tavLst>
                                        <p:tav tm="0">
                                          <p:val>
                                            <p:strVal val="#ppt_x"/>
                                          </p:val>
                                        </p:tav>
                                        <p:tav tm="100000">
                                          <p:val>
                                            <p:strVal val="#ppt_x"/>
                                          </p:val>
                                        </p:tav>
                                      </p:tavLst>
                                    </p:anim>
                                    <p:anim calcmode="lin" valueType="num">
                                      <p:cBhvr additive="base">
                                        <p:cTn id="96" dur="500" fill="hold"/>
                                        <p:tgtEl>
                                          <p:spTgt spid="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additive="base">
                                        <p:cTn id="103" dur="500" fill="hold"/>
                                        <p:tgtEl>
                                          <p:spTgt spid="42"/>
                                        </p:tgtEl>
                                        <p:attrNameLst>
                                          <p:attrName>ppt_x</p:attrName>
                                        </p:attrNameLst>
                                      </p:cBhvr>
                                      <p:tavLst>
                                        <p:tav tm="0">
                                          <p:val>
                                            <p:strVal val="#ppt_x"/>
                                          </p:val>
                                        </p:tav>
                                        <p:tav tm="100000">
                                          <p:val>
                                            <p:strVal val="#ppt_x"/>
                                          </p:val>
                                        </p:tav>
                                      </p:tavLst>
                                    </p:anim>
                                    <p:anim calcmode="lin" valueType="num">
                                      <p:cBhvr additive="base">
                                        <p:cTn id="104" dur="500" fill="hold"/>
                                        <p:tgtEl>
                                          <p:spTgt spid="42"/>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3"/>
                                        </p:tgtEl>
                                        <p:attrNameLst>
                                          <p:attrName>style.visibility</p:attrName>
                                        </p:attrNameLst>
                                      </p:cBhvr>
                                      <p:to>
                                        <p:strVal val="visible"/>
                                      </p:to>
                                    </p:set>
                                    <p:anim calcmode="lin" valueType="num">
                                      <p:cBhvr additive="base">
                                        <p:cTn id="107" dur="500" fill="hold"/>
                                        <p:tgtEl>
                                          <p:spTgt spid="43"/>
                                        </p:tgtEl>
                                        <p:attrNameLst>
                                          <p:attrName>ppt_x</p:attrName>
                                        </p:attrNameLst>
                                      </p:cBhvr>
                                      <p:tavLst>
                                        <p:tav tm="0">
                                          <p:val>
                                            <p:strVal val="#ppt_x"/>
                                          </p:val>
                                        </p:tav>
                                        <p:tav tm="100000">
                                          <p:val>
                                            <p:strVal val="#ppt_x"/>
                                          </p:val>
                                        </p:tav>
                                      </p:tavLst>
                                    </p:anim>
                                    <p:anim calcmode="lin" valueType="num">
                                      <p:cBhvr additive="base">
                                        <p:cTn id="108" dur="500" fill="hold"/>
                                        <p:tgtEl>
                                          <p:spTgt spid="43"/>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anim calcmode="lin" valueType="num">
                                      <p:cBhvr additive="base">
                                        <p:cTn id="111" dur="500" fill="hold"/>
                                        <p:tgtEl>
                                          <p:spTgt spid="46"/>
                                        </p:tgtEl>
                                        <p:attrNameLst>
                                          <p:attrName>ppt_x</p:attrName>
                                        </p:attrNameLst>
                                      </p:cBhvr>
                                      <p:tavLst>
                                        <p:tav tm="0">
                                          <p:val>
                                            <p:strVal val="#ppt_x"/>
                                          </p:val>
                                        </p:tav>
                                        <p:tav tm="100000">
                                          <p:val>
                                            <p:strVal val="#ppt_x"/>
                                          </p:val>
                                        </p:tav>
                                      </p:tavLst>
                                    </p:anim>
                                    <p:anim calcmode="lin" valueType="num">
                                      <p:cBhvr additive="base">
                                        <p:cTn id="112" dur="500" fill="hold"/>
                                        <p:tgtEl>
                                          <p:spTgt spid="46"/>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additive="base">
                                        <p:cTn id="115" dur="500" fill="hold"/>
                                        <p:tgtEl>
                                          <p:spTgt spid="49"/>
                                        </p:tgtEl>
                                        <p:attrNameLst>
                                          <p:attrName>ppt_x</p:attrName>
                                        </p:attrNameLst>
                                      </p:cBhvr>
                                      <p:tavLst>
                                        <p:tav tm="0">
                                          <p:val>
                                            <p:strVal val="#ppt_x"/>
                                          </p:val>
                                        </p:tav>
                                        <p:tav tm="100000">
                                          <p:val>
                                            <p:strVal val="#ppt_x"/>
                                          </p:val>
                                        </p:tav>
                                      </p:tavLst>
                                    </p:anim>
                                    <p:anim calcmode="lin" valueType="num">
                                      <p:cBhvr additive="base">
                                        <p:cTn id="116" dur="500" fill="hold"/>
                                        <p:tgtEl>
                                          <p:spTgt spid="49"/>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25" grpId="0"/>
      <p:bldP spid="33" grpId="0"/>
      <p:bldP spid="41" grpId="0"/>
      <p:bldP spid="49"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4274726" cy="174961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2078464" y="3811368"/>
            <a:ext cx="14131072" cy="3794760"/>
          </a:xfrm>
          <a:prstGeom prst="rect">
            <a:avLst/>
          </a:prstGeom>
        </p:spPr>
        <p:txBody>
          <a:bodyPr lIns="0" tIns="0" rIns="0" bIns="0" rtlCol="0" anchor="t">
            <a:spAutoFit/>
          </a:bodyPr>
          <a:lstStyle/>
          <a:p>
            <a:pPr algn="ctr">
              <a:lnSpc>
                <a:spcPts val="5040"/>
              </a:lnSpc>
            </a:pPr>
            <a:endParaRPr/>
          </a:p>
          <a:p>
            <a:pPr algn="ctr">
              <a:lnSpc>
                <a:spcPts val="5040"/>
              </a:lnSpc>
            </a:pPr>
            <a:r>
              <a:rPr lang="en-US" sz="3600">
                <a:solidFill>
                  <a:srgbClr val="000000"/>
                </a:solidFill>
                <a:latin typeface="Quicksand Bold"/>
              </a:rPr>
              <a:t>Đề tài "Quản lý hồ sơ công việc cho Viện kiểm sát quận" phát triển phần mềm để tự động hóa việc thu thập, lưu trữ, bảo mật và phân tích hồ sơ pháp lý, nhằm nâng cao hiệu quả quản lý và tính minh bạch trong xử lý pháp lý. Việc này giúp Viện kiểm sát quận đáp ứng nhanh và chính xác các yêu cầu pháp lý mới.</a:t>
            </a:r>
          </a:p>
        </p:txBody>
      </p:sp>
      <p:sp>
        <p:nvSpPr>
          <p:cNvPr id="10" name="TextBox 10"/>
          <p:cNvSpPr txBox="1"/>
          <p:nvPr/>
        </p:nvSpPr>
        <p:spPr>
          <a:xfrm>
            <a:off x="5192893" y="857250"/>
            <a:ext cx="8059828" cy="1566544"/>
          </a:xfrm>
          <a:prstGeom prst="rect">
            <a:avLst/>
          </a:prstGeom>
        </p:spPr>
        <p:txBody>
          <a:bodyPr lIns="0" tIns="0" rIns="0" bIns="0" rtlCol="0" anchor="t">
            <a:spAutoFit/>
          </a:bodyPr>
          <a:lstStyle/>
          <a:p>
            <a:pPr algn="ctr">
              <a:lnSpc>
                <a:spcPts val="12880"/>
              </a:lnSpc>
            </a:pPr>
            <a:r>
              <a:rPr lang="en-US" sz="9200">
                <a:solidFill>
                  <a:srgbClr val="A64B23"/>
                </a:solidFill>
                <a:latin typeface="Paytone One"/>
              </a:rPr>
              <a:t>Giới</a:t>
            </a:r>
            <a:r>
              <a:rPr lang="en-US" sz="9200">
                <a:solidFill>
                  <a:srgbClr val="A64B23"/>
                </a:solidFill>
                <a:latin typeface="Paytone One Bold"/>
              </a:rPr>
              <a:t> Thiệu</a:t>
            </a:r>
          </a:p>
        </p:txBody>
      </p:sp>
      <p:sp>
        <p:nvSpPr>
          <p:cNvPr id="11" name="TextBox 11"/>
          <p:cNvSpPr txBox="1"/>
          <p:nvPr/>
        </p:nvSpPr>
        <p:spPr>
          <a:xfrm>
            <a:off x="2078464" y="3027871"/>
            <a:ext cx="8521264" cy="1084967"/>
          </a:xfrm>
          <a:prstGeom prst="rect">
            <a:avLst/>
          </a:prstGeom>
        </p:spPr>
        <p:txBody>
          <a:bodyPr lIns="0" tIns="0" rIns="0" bIns="0" rtlCol="0" anchor="t">
            <a:spAutoFit/>
          </a:bodyPr>
          <a:lstStyle/>
          <a:p>
            <a:pPr algn="ctr">
              <a:lnSpc>
                <a:spcPts val="8973"/>
              </a:lnSpc>
            </a:pPr>
            <a:r>
              <a:rPr lang="en-US" sz="6409">
                <a:solidFill>
                  <a:srgbClr val="A64B23"/>
                </a:solidFill>
                <a:latin typeface="Paytone One"/>
              </a:rPr>
              <a:t>Lý do chọn đề tài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4274726" cy="174961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2251637" y="4402228"/>
            <a:ext cx="14131072" cy="3156585"/>
          </a:xfrm>
          <a:prstGeom prst="rect">
            <a:avLst/>
          </a:prstGeom>
        </p:spPr>
        <p:txBody>
          <a:bodyPr lIns="0" tIns="0" rIns="0" bIns="0" rtlCol="0" anchor="t">
            <a:spAutoFit/>
          </a:bodyPr>
          <a:lstStyle/>
          <a:p>
            <a:pPr algn="ctr">
              <a:lnSpc>
                <a:spcPts val="5040"/>
              </a:lnSpc>
            </a:pPr>
            <a:endParaRPr/>
          </a:p>
          <a:p>
            <a:pPr algn="ctr">
              <a:lnSpc>
                <a:spcPts val="5040"/>
              </a:lnSpc>
            </a:pPr>
            <a:r>
              <a:rPr lang="en-US" sz="3600">
                <a:solidFill>
                  <a:srgbClr val="000000"/>
                </a:solidFill>
                <a:latin typeface="Quicksand Bold"/>
              </a:rPr>
              <a:t>Đề tài phát triển hệ thống quản lý hồ sơ điện tử giúp giảm thiểu hồ sơ giấy, cải thiện hiệu quả công việc, năng suất và giảm sai sót. Hệ thống này cũng tăng cường bảo mật thông tin, bảo vệ dữ liệu khỏi rò rỉ hoặc truy cập trái phép. </a:t>
            </a:r>
          </a:p>
        </p:txBody>
      </p:sp>
      <p:sp>
        <p:nvSpPr>
          <p:cNvPr id="10" name="TextBox 10"/>
          <p:cNvSpPr txBox="1"/>
          <p:nvPr/>
        </p:nvSpPr>
        <p:spPr>
          <a:xfrm>
            <a:off x="5192893" y="857250"/>
            <a:ext cx="8059828" cy="1566544"/>
          </a:xfrm>
          <a:prstGeom prst="rect">
            <a:avLst/>
          </a:prstGeom>
        </p:spPr>
        <p:txBody>
          <a:bodyPr lIns="0" tIns="0" rIns="0" bIns="0" rtlCol="0" anchor="t">
            <a:spAutoFit/>
          </a:bodyPr>
          <a:lstStyle/>
          <a:p>
            <a:pPr algn="ctr">
              <a:lnSpc>
                <a:spcPts val="12880"/>
              </a:lnSpc>
            </a:pPr>
            <a:r>
              <a:rPr lang="en-US" sz="9200">
                <a:solidFill>
                  <a:srgbClr val="A64B23"/>
                </a:solidFill>
                <a:latin typeface="Paytone One"/>
              </a:rPr>
              <a:t>Giới</a:t>
            </a:r>
            <a:r>
              <a:rPr lang="en-US" sz="9200">
                <a:solidFill>
                  <a:srgbClr val="A64B23"/>
                </a:solidFill>
                <a:latin typeface="Paytone One Bold"/>
              </a:rPr>
              <a:t> Thiệu</a:t>
            </a:r>
          </a:p>
        </p:txBody>
      </p:sp>
      <p:sp>
        <p:nvSpPr>
          <p:cNvPr id="11" name="TextBox 11"/>
          <p:cNvSpPr txBox="1"/>
          <p:nvPr/>
        </p:nvSpPr>
        <p:spPr>
          <a:xfrm>
            <a:off x="932261" y="3058171"/>
            <a:ext cx="8521264" cy="1084967"/>
          </a:xfrm>
          <a:prstGeom prst="rect">
            <a:avLst/>
          </a:prstGeom>
        </p:spPr>
        <p:txBody>
          <a:bodyPr lIns="0" tIns="0" rIns="0" bIns="0" rtlCol="0" anchor="t">
            <a:spAutoFit/>
          </a:bodyPr>
          <a:lstStyle/>
          <a:p>
            <a:pPr algn="ctr">
              <a:lnSpc>
                <a:spcPts val="8973"/>
              </a:lnSpc>
            </a:pPr>
            <a:r>
              <a:rPr lang="en-US" sz="6409">
                <a:solidFill>
                  <a:srgbClr val="A64B23"/>
                </a:solidFill>
                <a:latin typeface="Paytone One"/>
              </a:rPr>
              <a:t>Mục đích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4274726" cy="174961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TextBox 9"/>
          <p:cNvSpPr txBox="1"/>
          <p:nvPr/>
        </p:nvSpPr>
        <p:spPr>
          <a:xfrm>
            <a:off x="5192893" y="857250"/>
            <a:ext cx="8059828" cy="1566544"/>
          </a:xfrm>
          <a:prstGeom prst="rect">
            <a:avLst/>
          </a:prstGeom>
        </p:spPr>
        <p:txBody>
          <a:bodyPr lIns="0" tIns="0" rIns="0" bIns="0" rtlCol="0" anchor="t">
            <a:spAutoFit/>
          </a:bodyPr>
          <a:lstStyle/>
          <a:p>
            <a:pPr algn="ctr">
              <a:lnSpc>
                <a:spcPts val="12880"/>
              </a:lnSpc>
            </a:pPr>
            <a:r>
              <a:rPr lang="en-US" sz="9200">
                <a:solidFill>
                  <a:srgbClr val="A64B23"/>
                </a:solidFill>
                <a:latin typeface="Paytone One"/>
              </a:rPr>
              <a:t>Giới</a:t>
            </a:r>
            <a:r>
              <a:rPr lang="en-US" sz="9200">
                <a:solidFill>
                  <a:srgbClr val="A64B23"/>
                </a:solidFill>
                <a:latin typeface="Paytone One Bold"/>
              </a:rPr>
              <a:t> Thiệu</a:t>
            </a:r>
          </a:p>
        </p:txBody>
      </p:sp>
      <p:sp>
        <p:nvSpPr>
          <p:cNvPr id="10" name="TextBox 10"/>
          <p:cNvSpPr txBox="1"/>
          <p:nvPr/>
        </p:nvSpPr>
        <p:spPr>
          <a:xfrm>
            <a:off x="932261" y="3058171"/>
            <a:ext cx="8521264" cy="1084967"/>
          </a:xfrm>
          <a:prstGeom prst="rect">
            <a:avLst/>
          </a:prstGeom>
        </p:spPr>
        <p:txBody>
          <a:bodyPr lIns="0" tIns="0" rIns="0" bIns="0" rtlCol="0" anchor="t">
            <a:spAutoFit/>
          </a:bodyPr>
          <a:lstStyle/>
          <a:p>
            <a:pPr algn="ctr">
              <a:lnSpc>
                <a:spcPts val="8973"/>
              </a:lnSpc>
            </a:pPr>
            <a:r>
              <a:rPr lang="en-US" sz="6409">
                <a:solidFill>
                  <a:srgbClr val="A64B23"/>
                </a:solidFill>
                <a:latin typeface="Paytone One"/>
              </a:rPr>
              <a:t>Yêu cầu đồ án</a:t>
            </a:r>
          </a:p>
        </p:txBody>
      </p:sp>
      <p:sp>
        <p:nvSpPr>
          <p:cNvPr id="11" name="TextBox 11"/>
          <p:cNvSpPr txBox="1"/>
          <p:nvPr/>
        </p:nvSpPr>
        <p:spPr>
          <a:xfrm>
            <a:off x="1847162" y="4200246"/>
            <a:ext cx="15212727" cy="4805154"/>
          </a:xfrm>
          <a:prstGeom prst="rect">
            <a:avLst/>
          </a:prstGeom>
        </p:spPr>
        <p:txBody>
          <a:bodyPr lIns="0" tIns="0" rIns="0" bIns="0" rtlCol="0" anchor="t">
            <a:spAutoFit/>
          </a:bodyPr>
          <a:lstStyle/>
          <a:p>
            <a:pPr algn="ctr">
              <a:lnSpc>
                <a:spcPts val="2898"/>
              </a:lnSpc>
            </a:pPr>
            <a:endParaRPr/>
          </a:p>
          <a:p>
            <a:pPr marL="576604" lvl="1" indent="-288302" algn="l">
              <a:lnSpc>
                <a:spcPts val="3738"/>
              </a:lnSpc>
              <a:buFont typeface="Arial"/>
              <a:buChar char="•"/>
            </a:pPr>
            <a:r>
              <a:rPr lang="en-US" sz="2670">
                <a:solidFill>
                  <a:srgbClr val="000000"/>
                </a:solidFill>
                <a:latin typeface="Quicksand Bold"/>
              </a:rPr>
              <a:t>Ứng dụng thực tế: Phần mềm được thiết kế để phản ánh nhu cầu quản lý hồ sơ và công việc cụ thể của Viện kiểm sát quận, đảm bảo tính khả thi khi triển khai.</a:t>
            </a:r>
          </a:p>
          <a:p>
            <a:pPr marL="576604" lvl="1" indent="-288302" algn="l">
              <a:lnSpc>
                <a:spcPts val="3738"/>
              </a:lnSpc>
              <a:buFont typeface="Arial"/>
              <a:buChar char="•"/>
            </a:pPr>
            <a:r>
              <a:rPr lang="en-US" sz="2670">
                <a:solidFill>
                  <a:srgbClr val="000000"/>
                </a:solidFill>
                <a:latin typeface="Quicksand Bold"/>
              </a:rPr>
              <a:t>Giao diện thân thiện: Cung cấp giao diện người dùng dễ sử dụng với tính năng trực quan, giúp cải thiện hiệu quả công việc.</a:t>
            </a:r>
          </a:p>
          <a:p>
            <a:pPr marL="576604" lvl="1" indent="-288302" algn="l">
              <a:lnSpc>
                <a:spcPts val="3738"/>
              </a:lnSpc>
              <a:buFont typeface="Arial"/>
              <a:buChar char="•"/>
            </a:pPr>
            <a:r>
              <a:rPr lang="en-US" sz="2670">
                <a:solidFill>
                  <a:srgbClr val="000000"/>
                </a:solidFill>
                <a:latin typeface="Quicksand Bold"/>
              </a:rPr>
              <a:t>Linh hoạt và mở rộng: Phần mềm có khả năng thích ứng và mở rộng để đáp ứng nhu cầu thay đổi và phát triển của Viện kiểm sát quận trong tương lai.</a:t>
            </a:r>
          </a:p>
          <a:p>
            <a:pPr marL="576604" lvl="1" indent="-288302" algn="l">
              <a:lnSpc>
                <a:spcPts val="3738"/>
              </a:lnSpc>
              <a:buFont typeface="Arial"/>
              <a:buChar char="•"/>
            </a:pPr>
            <a:r>
              <a:rPr lang="en-US" sz="2670">
                <a:solidFill>
                  <a:srgbClr val="000000"/>
                </a:solidFill>
                <a:latin typeface="Quicksand Bold"/>
              </a:rPr>
              <a:t>Chức năng quản lý toàn diện: Bao gồm các chức năng cơ bản như thêm, sửa, xóa, tìm kiếm hồ sơ và công việc, hỗ trợ quản lý hiệu quả.</a:t>
            </a:r>
          </a:p>
          <a:p>
            <a:pPr algn="ctr">
              <a:lnSpc>
                <a:spcPts val="2898"/>
              </a:lnSpc>
            </a:pPr>
            <a:endParaRPr lang="en-US" sz="2670">
              <a:solidFill>
                <a:srgbClr val="000000"/>
              </a:solidFill>
              <a:latin typeface="Quicksand Bold"/>
            </a:endParaRPr>
          </a:p>
          <a:p>
            <a:pPr algn="ctr">
              <a:lnSpc>
                <a:spcPts val="2898"/>
              </a:lnSpc>
            </a:pPr>
            <a:endParaRPr lang="en-US" sz="2670">
              <a:solidFill>
                <a:srgbClr val="000000"/>
              </a:solidFill>
              <a:latin typeface="Quicksand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759891"/>
            <a:ext cx="16230600" cy="6498409"/>
            <a:chOff x="0" y="0"/>
            <a:chExt cx="4274726" cy="1711515"/>
          </a:xfrm>
        </p:grpSpPr>
        <p:sp>
          <p:nvSpPr>
            <p:cNvPr id="3" name="Freeform 3"/>
            <p:cNvSpPr/>
            <p:nvPr/>
          </p:nvSpPr>
          <p:spPr>
            <a:xfrm>
              <a:off x="0" y="0"/>
              <a:ext cx="4274726" cy="1711515"/>
            </a:xfrm>
            <a:custGeom>
              <a:avLst/>
              <a:gdLst/>
              <a:ahLst/>
              <a:cxnLst/>
              <a:rect l="l" t="t" r="r" b="b"/>
              <a:pathLst>
                <a:path w="4274726" h="1711515">
                  <a:moveTo>
                    <a:pt x="24327" y="0"/>
                  </a:moveTo>
                  <a:lnTo>
                    <a:pt x="4250399" y="0"/>
                  </a:lnTo>
                  <a:cubicBezTo>
                    <a:pt x="4263834" y="0"/>
                    <a:pt x="4274726" y="10891"/>
                    <a:pt x="4274726" y="24327"/>
                  </a:cubicBezTo>
                  <a:lnTo>
                    <a:pt x="4274726" y="1687188"/>
                  </a:lnTo>
                  <a:cubicBezTo>
                    <a:pt x="4274726" y="1700624"/>
                    <a:pt x="4263834" y="1711515"/>
                    <a:pt x="4250399" y="1711515"/>
                  </a:cubicBezTo>
                  <a:lnTo>
                    <a:pt x="24327" y="1711515"/>
                  </a:lnTo>
                  <a:cubicBezTo>
                    <a:pt x="10891" y="1711515"/>
                    <a:pt x="0" y="1700624"/>
                    <a:pt x="0" y="1687188"/>
                  </a:cubicBezTo>
                  <a:lnTo>
                    <a:pt x="0" y="24327"/>
                  </a:lnTo>
                  <a:cubicBezTo>
                    <a:pt x="0" y="10891"/>
                    <a:pt x="10891" y="0"/>
                    <a:pt x="24327" y="0"/>
                  </a:cubicBezTo>
                  <a:close/>
                </a:path>
              </a:pathLst>
            </a:custGeom>
            <a:solidFill>
              <a:srgbClr val="DCC3AC"/>
            </a:solidFill>
          </p:spPr>
        </p:sp>
        <p:sp>
          <p:nvSpPr>
            <p:cNvPr id="4" name="TextBox 4"/>
            <p:cNvSpPr txBox="1"/>
            <p:nvPr/>
          </p:nvSpPr>
          <p:spPr>
            <a:xfrm>
              <a:off x="0" y="-38100"/>
              <a:ext cx="4274726" cy="174961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3067879">
            <a:off x="15046306" y="7691060"/>
            <a:ext cx="2484075" cy="3134480"/>
          </a:xfrm>
          <a:custGeom>
            <a:avLst/>
            <a:gdLst/>
            <a:ahLst/>
            <a:cxnLst/>
            <a:rect l="l" t="t" r="r" b="b"/>
            <a:pathLst>
              <a:path w="2484075" h="3134480">
                <a:moveTo>
                  <a:pt x="0" y="0"/>
                </a:moveTo>
                <a:lnTo>
                  <a:pt x="2484075" y="0"/>
                </a:lnTo>
                <a:lnTo>
                  <a:pt x="2484075" y="3134480"/>
                </a:lnTo>
                <a:lnTo>
                  <a:pt x="0" y="3134480"/>
                </a:lnTo>
                <a:lnTo>
                  <a:pt x="0" y="0"/>
                </a:lnTo>
                <a:close/>
              </a:path>
            </a:pathLst>
          </a:custGeom>
          <a:blipFill>
            <a:blip r:embed="rId2"/>
            <a:stretch>
              <a:fillRect/>
            </a:stretch>
          </a:blipFill>
        </p:spPr>
      </p:sp>
      <p:sp>
        <p:nvSpPr>
          <p:cNvPr id="6" name="Freeform 6"/>
          <p:cNvSpPr/>
          <p:nvPr/>
        </p:nvSpPr>
        <p:spPr>
          <a:xfrm rot="-4063775">
            <a:off x="729149" y="2068980"/>
            <a:ext cx="1806132" cy="1934278"/>
          </a:xfrm>
          <a:custGeom>
            <a:avLst/>
            <a:gdLst/>
            <a:ahLst/>
            <a:cxnLst/>
            <a:rect l="l" t="t" r="r" b="b"/>
            <a:pathLst>
              <a:path w="1806132" h="1934278">
                <a:moveTo>
                  <a:pt x="0" y="0"/>
                </a:moveTo>
                <a:lnTo>
                  <a:pt x="1806132" y="0"/>
                </a:lnTo>
                <a:lnTo>
                  <a:pt x="1806132" y="1934278"/>
                </a:lnTo>
                <a:lnTo>
                  <a:pt x="0" y="1934278"/>
                </a:lnTo>
                <a:lnTo>
                  <a:pt x="0" y="0"/>
                </a:lnTo>
                <a:close/>
              </a:path>
            </a:pathLst>
          </a:custGeom>
          <a:blipFill>
            <a:blip r:embed="rId3"/>
            <a:stretch>
              <a:fillRect/>
            </a:stretch>
          </a:blipFill>
        </p:spPr>
      </p:sp>
      <p:sp>
        <p:nvSpPr>
          <p:cNvPr id="7" name="Freeform 7"/>
          <p:cNvSpPr/>
          <p:nvPr/>
        </p:nvSpPr>
        <p:spPr>
          <a:xfrm>
            <a:off x="14253239" y="-1001116"/>
            <a:ext cx="6012122" cy="2029816"/>
          </a:xfrm>
          <a:custGeom>
            <a:avLst/>
            <a:gdLst/>
            <a:ahLst/>
            <a:cxnLst/>
            <a:rect l="l" t="t" r="r" b="b"/>
            <a:pathLst>
              <a:path w="6012122" h="2029816">
                <a:moveTo>
                  <a:pt x="0" y="0"/>
                </a:moveTo>
                <a:lnTo>
                  <a:pt x="6012122" y="0"/>
                </a:lnTo>
                <a:lnTo>
                  <a:pt x="6012122" y="2029816"/>
                </a:lnTo>
                <a:lnTo>
                  <a:pt x="0" y="20298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688650" y="-2388553"/>
            <a:ext cx="4030989" cy="4114800"/>
          </a:xfrm>
          <a:custGeom>
            <a:avLst/>
            <a:gdLst/>
            <a:ahLst/>
            <a:cxnLst/>
            <a:rect l="l" t="t" r="r" b="b"/>
            <a:pathLst>
              <a:path w="4030989" h="4114800">
                <a:moveTo>
                  <a:pt x="0" y="0"/>
                </a:moveTo>
                <a:lnTo>
                  <a:pt x="4030989" y="0"/>
                </a:lnTo>
                <a:lnTo>
                  <a:pt x="4030989"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5681367" y="4834708"/>
            <a:ext cx="1174387" cy="1174387"/>
          </a:xfrm>
          <a:custGeom>
            <a:avLst/>
            <a:gdLst/>
            <a:ahLst/>
            <a:cxnLst/>
            <a:rect l="l" t="t" r="r" b="b"/>
            <a:pathLst>
              <a:path w="1174387" h="1174387">
                <a:moveTo>
                  <a:pt x="0" y="0"/>
                </a:moveTo>
                <a:lnTo>
                  <a:pt x="1174387" y="0"/>
                </a:lnTo>
                <a:lnTo>
                  <a:pt x="1174387" y="1174387"/>
                </a:lnTo>
                <a:lnTo>
                  <a:pt x="0" y="1174387"/>
                </a:lnTo>
                <a:lnTo>
                  <a:pt x="0" y="0"/>
                </a:lnTo>
                <a:close/>
              </a:path>
            </a:pathLst>
          </a:custGeom>
          <a:blipFill>
            <a:blip r:embed="rId8"/>
            <a:stretch>
              <a:fillRect/>
            </a:stretch>
          </a:blipFill>
        </p:spPr>
      </p:sp>
      <p:sp>
        <p:nvSpPr>
          <p:cNvPr id="10" name="Freeform 10"/>
          <p:cNvSpPr/>
          <p:nvPr/>
        </p:nvSpPr>
        <p:spPr>
          <a:xfrm>
            <a:off x="5681367" y="6725618"/>
            <a:ext cx="1174387" cy="1174387"/>
          </a:xfrm>
          <a:custGeom>
            <a:avLst/>
            <a:gdLst/>
            <a:ahLst/>
            <a:cxnLst/>
            <a:rect l="l" t="t" r="r" b="b"/>
            <a:pathLst>
              <a:path w="1174387" h="1174387">
                <a:moveTo>
                  <a:pt x="0" y="0"/>
                </a:moveTo>
                <a:lnTo>
                  <a:pt x="1174387" y="0"/>
                </a:lnTo>
                <a:lnTo>
                  <a:pt x="1174387" y="1174387"/>
                </a:lnTo>
                <a:lnTo>
                  <a:pt x="0" y="1174387"/>
                </a:lnTo>
                <a:lnTo>
                  <a:pt x="0" y="0"/>
                </a:lnTo>
                <a:close/>
              </a:path>
            </a:pathLst>
          </a:custGeom>
          <a:blipFill>
            <a:blip r:embed="rId9"/>
            <a:stretch>
              <a:fillRect/>
            </a:stretch>
          </a:blipFill>
        </p:spPr>
      </p:sp>
      <p:sp>
        <p:nvSpPr>
          <p:cNvPr id="11" name="TextBox 11"/>
          <p:cNvSpPr txBox="1"/>
          <p:nvPr/>
        </p:nvSpPr>
        <p:spPr>
          <a:xfrm>
            <a:off x="5192893" y="857250"/>
            <a:ext cx="8059828" cy="1566544"/>
          </a:xfrm>
          <a:prstGeom prst="rect">
            <a:avLst/>
          </a:prstGeom>
        </p:spPr>
        <p:txBody>
          <a:bodyPr lIns="0" tIns="0" rIns="0" bIns="0" rtlCol="0" anchor="t">
            <a:spAutoFit/>
          </a:bodyPr>
          <a:lstStyle/>
          <a:p>
            <a:pPr algn="ctr">
              <a:lnSpc>
                <a:spcPts val="12880"/>
              </a:lnSpc>
            </a:pPr>
            <a:r>
              <a:rPr lang="en-US" sz="9200">
                <a:solidFill>
                  <a:srgbClr val="A64B23"/>
                </a:solidFill>
                <a:latin typeface="Paytone One"/>
              </a:rPr>
              <a:t>Giới</a:t>
            </a:r>
            <a:r>
              <a:rPr lang="en-US" sz="9200">
                <a:solidFill>
                  <a:srgbClr val="A64B23"/>
                </a:solidFill>
                <a:latin typeface="Paytone One Bold"/>
              </a:rPr>
              <a:t> Thiệu</a:t>
            </a:r>
          </a:p>
        </p:txBody>
      </p:sp>
      <p:sp>
        <p:nvSpPr>
          <p:cNvPr id="12" name="TextBox 12"/>
          <p:cNvSpPr txBox="1"/>
          <p:nvPr/>
        </p:nvSpPr>
        <p:spPr>
          <a:xfrm>
            <a:off x="2007928" y="3153379"/>
            <a:ext cx="8521264" cy="1084967"/>
          </a:xfrm>
          <a:prstGeom prst="rect">
            <a:avLst/>
          </a:prstGeom>
        </p:spPr>
        <p:txBody>
          <a:bodyPr lIns="0" tIns="0" rIns="0" bIns="0" rtlCol="0" anchor="t">
            <a:spAutoFit/>
          </a:bodyPr>
          <a:lstStyle/>
          <a:p>
            <a:pPr algn="ctr">
              <a:lnSpc>
                <a:spcPts val="8973"/>
              </a:lnSpc>
            </a:pPr>
            <a:r>
              <a:rPr lang="en-US" sz="6409">
                <a:solidFill>
                  <a:srgbClr val="A64B23"/>
                </a:solidFill>
                <a:latin typeface="Paytone One"/>
              </a:rPr>
              <a:t>Công cụ thực hiện</a:t>
            </a:r>
          </a:p>
        </p:txBody>
      </p:sp>
      <p:sp>
        <p:nvSpPr>
          <p:cNvPr id="13" name="TextBox 13"/>
          <p:cNvSpPr txBox="1"/>
          <p:nvPr/>
        </p:nvSpPr>
        <p:spPr>
          <a:xfrm>
            <a:off x="2165317" y="4609302"/>
            <a:ext cx="15212727" cy="3814554"/>
          </a:xfrm>
          <a:prstGeom prst="rect">
            <a:avLst/>
          </a:prstGeom>
        </p:spPr>
        <p:txBody>
          <a:bodyPr lIns="0" tIns="0" rIns="0" bIns="0" rtlCol="0" anchor="t">
            <a:spAutoFit/>
          </a:bodyPr>
          <a:lstStyle/>
          <a:p>
            <a:pPr algn="ctr">
              <a:lnSpc>
                <a:spcPts val="2898"/>
              </a:lnSpc>
            </a:pPr>
            <a:endParaRPr/>
          </a:p>
          <a:p>
            <a:pPr marL="835677" lvl="1" indent="-417839" algn="l">
              <a:lnSpc>
                <a:spcPts val="5418"/>
              </a:lnSpc>
              <a:buFont typeface="Arial"/>
              <a:buChar char="•"/>
            </a:pPr>
            <a:r>
              <a:rPr lang="en-US" sz="3870">
                <a:solidFill>
                  <a:srgbClr val="000000"/>
                </a:solidFill>
                <a:latin typeface="Quicksand Bold"/>
              </a:rPr>
              <a:t>Netbean</a:t>
            </a:r>
          </a:p>
          <a:p>
            <a:pPr algn="l">
              <a:lnSpc>
                <a:spcPts val="5418"/>
              </a:lnSpc>
            </a:pPr>
            <a:endParaRPr lang="en-US" sz="3870">
              <a:solidFill>
                <a:srgbClr val="000000"/>
              </a:solidFill>
              <a:latin typeface="Quicksand Bold"/>
            </a:endParaRPr>
          </a:p>
          <a:p>
            <a:pPr algn="l">
              <a:lnSpc>
                <a:spcPts val="5418"/>
              </a:lnSpc>
            </a:pPr>
            <a:endParaRPr lang="en-US" sz="3870">
              <a:solidFill>
                <a:srgbClr val="000000"/>
              </a:solidFill>
              <a:latin typeface="Quicksand Bold"/>
            </a:endParaRPr>
          </a:p>
          <a:p>
            <a:pPr marL="835677" lvl="1" indent="-417839" algn="l">
              <a:lnSpc>
                <a:spcPts val="5418"/>
              </a:lnSpc>
              <a:buFont typeface="Arial"/>
              <a:buChar char="•"/>
            </a:pPr>
            <a:r>
              <a:rPr lang="en-US" sz="3870">
                <a:solidFill>
                  <a:srgbClr val="000000"/>
                </a:solidFill>
                <a:latin typeface="Quicksand Bold"/>
              </a:rPr>
              <a:t>Mysql</a:t>
            </a:r>
          </a:p>
          <a:p>
            <a:pPr algn="ctr">
              <a:lnSpc>
                <a:spcPts val="2898"/>
              </a:lnSpc>
            </a:pPr>
            <a:endParaRPr lang="en-US" sz="3870">
              <a:solidFill>
                <a:srgbClr val="000000"/>
              </a:solidFill>
              <a:latin typeface="Quicksand Bold"/>
            </a:endParaRPr>
          </a:p>
          <a:p>
            <a:pPr algn="ctr">
              <a:lnSpc>
                <a:spcPts val="2898"/>
              </a:lnSpc>
            </a:pPr>
            <a:endParaRPr lang="en-US" sz="3870">
              <a:solidFill>
                <a:srgbClr val="000000"/>
              </a:solidFill>
              <a:latin typeface="Quicksand Bo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173855" y="-2556703"/>
            <a:ext cx="19461855" cy="7890897"/>
          </a:xfrm>
          <a:custGeom>
            <a:avLst/>
            <a:gdLst/>
            <a:ahLst/>
            <a:cxnLst/>
            <a:rect l="l" t="t" r="r" b="b"/>
            <a:pathLst>
              <a:path w="19461855" h="7890897">
                <a:moveTo>
                  <a:pt x="0" y="0"/>
                </a:moveTo>
                <a:lnTo>
                  <a:pt x="19461855" y="0"/>
                </a:lnTo>
                <a:lnTo>
                  <a:pt x="19461855" y="7890897"/>
                </a:lnTo>
                <a:lnTo>
                  <a:pt x="0" y="7890897"/>
                </a:lnTo>
                <a:lnTo>
                  <a:pt x="0" y="0"/>
                </a:lnTo>
                <a:close/>
              </a:path>
            </a:pathLst>
          </a:custGeom>
          <a:blipFill>
            <a:blip r:embed="rId2">
              <a:alphaModFix amt="42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2444044"/>
            <a:ext cx="7749846" cy="3581974"/>
          </a:xfrm>
          <a:custGeom>
            <a:avLst/>
            <a:gdLst/>
            <a:ahLst/>
            <a:cxnLst/>
            <a:rect l="l" t="t" r="r" b="b"/>
            <a:pathLst>
              <a:path w="7749846" h="3581974">
                <a:moveTo>
                  <a:pt x="0" y="0"/>
                </a:moveTo>
                <a:lnTo>
                  <a:pt x="7749846" y="0"/>
                </a:lnTo>
                <a:lnTo>
                  <a:pt x="7749846" y="3581974"/>
                </a:lnTo>
                <a:lnTo>
                  <a:pt x="0" y="35819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002881" y="159703"/>
            <a:ext cx="9667017" cy="1566544"/>
          </a:xfrm>
          <a:prstGeom prst="rect">
            <a:avLst/>
          </a:prstGeom>
        </p:spPr>
        <p:txBody>
          <a:bodyPr lIns="0" tIns="0" rIns="0" bIns="0" rtlCol="0" anchor="t">
            <a:spAutoFit/>
          </a:bodyPr>
          <a:lstStyle/>
          <a:p>
            <a:pPr algn="ctr">
              <a:lnSpc>
                <a:spcPts val="12880"/>
              </a:lnSpc>
            </a:pPr>
            <a:r>
              <a:rPr lang="en-US" sz="9200">
                <a:solidFill>
                  <a:srgbClr val="A64B23"/>
                </a:solidFill>
                <a:latin typeface="Paytone One Bold"/>
              </a:rPr>
              <a:t>Cơ sở lý thuyết</a:t>
            </a:r>
          </a:p>
        </p:txBody>
      </p:sp>
      <p:sp>
        <p:nvSpPr>
          <p:cNvPr id="5" name="TextBox 5"/>
          <p:cNvSpPr txBox="1"/>
          <p:nvPr/>
        </p:nvSpPr>
        <p:spPr>
          <a:xfrm>
            <a:off x="2302969" y="2718302"/>
            <a:ext cx="6346932" cy="931260"/>
          </a:xfrm>
          <a:prstGeom prst="rect">
            <a:avLst/>
          </a:prstGeom>
        </p:spPr>
        <p:txBody>
          <a:bodyPr lIns="0" tIns="0" rIns="0" bIns="0" rtlCol="0" anchor="t">
            <a:spAutoFit/>
          </a:bodyPr>
          <a:lstStyle/>
          <a:p>
            <a:pPr algn="l">
              <a:lnSpc>
                <a:spcPts val="3795"/>
              </a:lnSpc>
            </a:pPr>
            <a:r>
              <a:rPr lang="en-US" sz="2711">
                <a:solidFill>
                  <a:srgbClr val="000000"/>
                </a:solidFill>
                <a:latin typeface="Quicksand Bold"/>
              </a:rPr>
              <a:t>Quản lý phạm vi</a:t>
            </a:r>
          </a:p>
          <a:p>
            <a:pPr algn="l">
              <a:lnSpc>
                <a:spcPts val="3795"/>
              </a:lnSpc>
            </a:pPr>
            <a:endParaRPr lang="en-US" sz="2711">
              <a:solidFill>
                <a:srgbClr val="000000"/>
              </a:solidFill>
              <a:latin typeface="Quicksand Bold"/>
            </a:endParaRPr>
          </a:p>
        </p:txBody>
      </p:sp>
      <p:sp>
        <p:nvSpPr>
          <p:cNvPr id="6" name="TextBox 6"/>
          <p:cNvSpPr txBox="1"/>
          <p:nvPr/>
        </p:nvSpPr>
        <p:spPr>
          <a:xfrm>
            <a:off x="1028700" y="2637510"/>
            <a:ext cx="1029938" cy="1012322"/>
          </a:xfrm>
          <a:prstGeom prst="rect">
            <a:avLst/>
          </a:prstGeom>
        </p:spPr>
        <p:txBody>
          <a:bodyPr lIns="0" tIns="0" rIns="0" bIns="0" rtlCol="0" anchor="t">
            <a:spAutoFit/>
          </a:bodyPr>
          <a:lstStyle/>
          <a:p>
            <a:pPr algn="ctr">
              <a:lnSpc>
                <a:spcPts val="8290"/>
              </a:lnSpc>
            </a:pPr>
            <a:r>
              <a:rPr lang="en-US" sz="5922">
                <a:solidFill>
                  <a:srgbClr val="000000"/>
                </a:solidFill>
                <a:latin typeface="Paytone One Bold"/>
              </a:rPr>
              <a:t>1.</a:t>
            </a:r>
          </a:p>
        </p:txBody>
      </p:sp>
      <p:sp>
        <p:nvSpPr>
          <p:cNvPr id="7" name="Freeform 7"/>
          <p:cNvSpPr/>
          <p:nvPr/>
        </p:nvSpPr>
        <p:spPr>
          <a:xfrm>
            <a:off x="9415638" y="2444044"/>
            <a:ext cx="7749846" cy="3581974"/>
          </a:xfrm>
          <a:custGeom>
            <a:avLst/>
            <a:gdLst/>
            <a:ahLst/>
            <a:cxnLst/>
            <a:rect l="l" t="t" r="r" b="b"/>
            <a:pathLst>
              <a:path w="7749846" h="3581974">
                <a:moveTo>
                  <a:pt x="0" y="0"/>
                </a:moveTo>
                <a:lnTo>
                  <a:pt x="7749846" y="0"/>
                </a:lnTo>
                <a:lnTo>
                  <a:pt x="7749846" y="3581974"/>
                </a:lnTo>
                <a:lnTo>
                  <a:pt x="0" y="35819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4961466" y="6323404"/>
            <a:ext cx="7749846" cy="3581974"/>
          </a:xfrm>
          <a:custGeom>
            <a:avLst/>
            <a:gdLst/>
            <a:ahLst/>
            <a:cxnLst/>
            <a:rect l="l" t="t" r="r" b="b"/>
            <a:pathLst>
              <a:path w="7749846" h="3581974">
                <a:moveTo>
                  <a:pt x="0" y="0"/>
                </a:moveTo>
                <a:lnTo>
                  <a:pt x="7749847" y="0"/>
                </a:lnTo>
                <a:lnTo>
                  <a:pt x="7749847" y="3581974"/>
                </a:lnTo>
                <a:lnTo>
                  <a:pt x="0" y="35819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1028700" y="4580189"/>
            <a:ext cx="1029938" cy="1012322"/>
          </a:xfrm>
          <a:prstGeom prst="rect">
            <a:avLst/>
          </a:prstGeom>
        </p:spPr>
        <p:txBody>
          <a:bodyPr lIns="0" tIns="0" rIns="0" bIns="0" rtlCol="0" anchor="t">
            <a:spAutoFit/>
          </a:bodyPr>
          <a:lstStyle/>
          <a:p>
            <a:pPr algn="ctr">
              <a:lnSpc>
                <a:spcPts val="8290"/>
              </a:lnSpc>
            </a:pPr>
            <a:r>
              <a:rPr lang="en-US" sz="5922">
                <a:solidFill>
                  <a:srgbClr val="000000"/>
                </a:solidFill>
                <a:latin typeface="Paytone One Bold"/>
              </a:rPr>
              <a:t>2.</a:t>
            </a:r>
          </a:p>
        </p:txBody>
      </p:sp>
      <p:sp>
        <p:nvSpPr>
          <p:cNvPr id="10" name="TextBox 10"/>
          <p:cNvSpPr txBox="1"/>
          <p:nvPr/>
        </p:nvSpPr>
        <p:spPr>
          <a:xfrm>
            <a:off x="9415638" y="2637510"/>
            <a:ext cx="1029938" cy="1012322"/>
          </a:xfrm>
          <a:prstGeom prst="rect">
            <a:avLst/>
          </a:prstGeom>
        </p:spPr>
        <p:txBody>
          <a:bodyPr lIns="0" tIns="0" rIns="0" bIns="0" rtlCol="0" anchor="t">
            <a:spAutoFit/>
          </a:bodyPr>
          <a:lstStyle/>
          <a:p>
            <a:pPr algn="ctr">
              <a:lnSpc>
                <a:spcPts val="8290"/>
              </a:lnSpc>
            </a:pPr>
            <a:r>
              <a:rPr lang="en-US" sz="5922">
                <a:solidFill>
                  <a:srgbClr val="000000"/>
                </a:solidFill>
                <a:latin typeface="Paytone One Bold"/>
              </a:rPr>
              <a:t>3.</a:t>
            </a:r>
          </a:p>
        </p:txBody>
      </p:sp>
      <p:sp>
        <p:nvSpPr>
          <p:cNvPr id="11" name="TextBox 11"/>
          <p:cNvSpPr txBox="1"/>
          <p:nvPr/>
        </p:nvSpPr>
        <p:spPr>
          <a:xfrm>
            <a:off x="9415638" y="4580189"/>
            <a:ext cx="1029938" cy="1012322"/>
          </a:xfrm>
          <a:prstGeom prst="rect">
            <a:avLst/>
          </a:prstGeom>
        </p:spPr>
        <p:txBody>
          <a:bodyPr lIns="0" tIns="0" rIns="0" bIns="0" rtlCol="0" anchor="t">
            <a:spAutoFit/>
          </a:bodyPr>
          <a:lstStyle/>
          <a:p>
            <a:pPr algn="ctr">
              <a:lnSpc>
                <a:spcPts val="8290"/>
              </a:lnSpc>
            </a:pPr>
            <a:r>
              <a:rPr lang="en-US" sz="5922">
                <a:solidFill>
                  <a:srgbClr val="000000"/>
                </a:solidFill>
                <a:latin typeface="Paytone One Bold"/>
              </a:rPr>
              <a:t>4.</a:t>
            </a:r>
          </a:p>
        </p:txBody>
      </p:sp>
      <p:sp>
        <p:nvSpPr>
          <p:cNvPr id="12" name="TextBox 12"/>
          <p:cNvSpPr txBox="1"/>
          <p:nvPr/>
        </p:nvSpPr>
        <p:spPr>
          <a:xfrm>
            <a:off x="4961466" y="6520318"/>
            <a:ext cx="1029938" cy="1012322"/>
          </a:xfrm>
          <a:prstGeom prst="rect">
            <a:avLst/>
          </a:prstGeom>
        </p:spPr>
        <p:txBody>
          <a:bodyPr lIns="0" tIns="0" rIns="0" bIns="0" rtlCol="0" anchor="t">
            <a:spAutoFit/>
          </a:bodyPr>
          <a:lstStyle/>
          <a:p>
            <a:pPr algn="ctr">
              <a:lnSpc>
                <a:spcPts val="8290"/>
              </a:lnSpc>
            </a:pPr>
            <a:r>
              <a:rPr lang="en-US" sz="5922">
                <a:solidFill>
                  <a:srgbClr val="000000"/>
                </a:solidFill>
                <a:latin typeface="Paytone One Bold"/>
              </a:rPr>
              <a:t>5.</a:t>
            </a:r>
          </a:p>
        </p:txBody>
      </p:sp>
      <p:sp>
        <p:nvSpPr>
          <p:cNvPr id="13" name="TextBox 13"/>
          <p:cNvSpPr txBox="1"/>
          <p:nvPr/>
        </p:nvSpPr>
        <p:spPr>
          <a:xfrm>
            <a:off x="4961466" y="8445296"/>
            <a:ext cx="1029938" cy="1012322"/>
          </a:xfrm>
          <a:prstGeom prst="rect">
            <a:avLst/>
          </a:prstGeom>
        </p:spPr>
        <p:txBody>
          <a:bodyPr lIns="0" tIns="0" rIns="0" bIns="0" rtlCol="0" anchor="t">
            <a:spAutoFit/>
          </a:bodyPr>
          <a:lstStyle/>
          <a:p>
            <a:pPr algn="ctr">
              <a:lnSpc>
                <a:spcPts val="8290"/>
              </a:lnSpc>
            </a:pPr>
            <a:r>
              <a:rPr lang="en-US" sz="5922">
                <a:solidFill>
                  <a:srgbClr val="000000"/>
                </a:solidFill>
                <a:latin typeface="Paytone One Bold"/>
              </a:rPr>
              <a:t>6.</a:t>
            </a:r>
          </a:p>
        </p:txBody>
      </p:sp>
      <p:sp>
        <p:nvSpPr>
          <p:cNvPr id="14" name="TextBox 14"/>
          <p:cNvSpPr txBox="1"/>
          <p:nvPr/>
        </p:nvSpPr>
        <p:spPr>
          <a:xfrm>
            <a:off x="2302969" y="4890772"/>
            <a:ext cx="6346932" cy="471520"/>
          </a:xfrm>
          <a:prstGeom prst="rect">
            <a:avLst/>
          </a:prstGeom>
        </p:spPr>
        <p:txBody>
          <a:bodyPr lIns="0" tIns="0" rIns="0" bIns="0" rtlCol="0" anchor="t">
            <a:spAutoFit/>
          </a:bodyPr>
          <a:lstStyle/>
          <a:p>
            <a:pPr algn="l">
              <a:lnSpc>
                <a:spcPts val="3935"/>
              </a:lnSpc>
            </a:pPr>
            <a:r>
              <a:rPr lang="en-US" sz="2811">
                <a:solidFill>
                  <a:srgbClr val="000000"/>
                </a:solidFill>
                <a:latin typeface="Quicksand Bold"/>
              </a:rPr>
              <a:t>Quản lý về thời gian</a:t>
            </a:r>
          </a:p>
        </p:txBody>
      </p:sp>
      <p:sp>
        <p:nvSpPr>
          <p:cNvPr id="15" name="TextBox 15"/>
          <p:cNvSpPr txBox="1"/>
          <p:nvPr/>
        </p:nvSpPr>
        <p:spPr>
          <a:xfrm>
            <a:off x="6242171" y="8751078"/>
            <a:ext cx="6346932" cy="966820"/>
          </a:xfrm>
          <a:prstGeom prst="rect">
            <a:avLst/>
          </a:prstGeom>
        </p:spPr>
        <p:txBody>
          <a:bodyPr lIns="0" tIns="0" rIns="0" bIns="0" rtlCol="0" anchor="t">
            <a:spAutoFit/>
          </a:bodyPr>
          <a:lstStyle/>
          <a:p>
            <a:pPr algn="l">
              <a:lnSpc>
                <a:spcPts val="3935"/>
              </a:lnSpc>
            </a:pPr>
            <a:r>
              <a:rPr lang="en-US" sz="2811">
                <a:solidFill>
                  <a:srgbClr val="000000"/>
                </a:solidFill>
                <a:latin typeface="Quicksand Bold"/>
              </a:rPr>
              <a:t>Đánh giá Rủi ro và Quản lý Rủi ro</a:t>
            </a:r>
          </a:p>
          <a:p>
            <a:pPr algn="l">
              <a:lnSpc>
                <a:spcPts val="3935"/>
              </a:lnSpc>
            </a:pPr>
            <a:endParaRPr lang="en-US" sz="2811">
              <a:solidFill>
                <a:srgbClr val="000000"/>
              </a:solidFill>
              <a:latin typeface="Quicksand Bold"/>
            </a:endParaRPr>
          </a:p>
        </p:txBody>
      </p:sp>
      <p:sp>
        <p:nvSpPr>
          <p:cNvPr id="16" name="TextBox 16"/>
          <p:cNvSpPr txBox="1"/>
          <p:nvPr/>
        </p:nvSpPr>
        <p:spPr>
          <a:xfrm>
            <a:off x="10818551" y="2938647"/>
            <a:ext cx="6346932" cy="471520"/>
          </a:xfrm>
          <a:prstGeom prst="rect">
            <a:avLst/>
          </a:prstGeom>
        </p:spPr>
        <p:txBody>
          <a:bodyPr lIns="0" tIns="0" rIns="0" bIns="0" rtlCol="0" anchor="t">
            <a:spAutoFit/>
          </a:bodyPr>
          <a:lstStyle/>
          <a:p>
            <a:pPr algn="l">
              <a:lnSpc>
                <a:spcPts val="3935"/>
              </a:lnSpc>
            </a:pPr>
            <a:r>
              <a:rPr lang="en-US" sz="2811">
                <a:solidFill>
                  <a:srgbClr val="000000"/>
                </a:solidFill>
                <a:latin typeface="Quicksand Bold"/>
              </a:rPr>
              <a:t>Quản lý nguồn lực</a:t>
            </a:r>
          </a:p>
        </p:txBody>
      </p:sp>
      <p:sp>
        <p:nvSpPr>
          <p:cNvPr id="17" name="TextBox 17"/>
          <p:cNvSpPr txBox="1"/>
          <p:nvPr/>
        </p:nvSpPr>
        <p:spPr>
          <a:xfrm>
            <a:off x="10693225" y="4755253"/>
            <a:ext cx="6346932" cy="471520"/>
          </a:xfrm>
          <a:prstGeom prst="rect">
            <a:avLst/>
          </a:prstGeom>
        </p:spPr>
        <p:txBody>
          <a:bodyPr lIns="0" tIns="0" rIns="0" bIns="0" rtlCol="0" anchor="t">
            <a:spAutoFit/>
          </a:bodyPr>
          <a:lstStyle/>
          <a:p>
            <a:pPr algn="l">
              <a:lnSpc>
                <a:spcPts val="3935"/>
              </a:lnSpc>
            </a:pPr>
            <a:r>
              <a:rPr lang="en-US" sz="2811">
                <a:solidFill>
                  <a:srgbClr val="000000"/>
                </a:solidFill>
                <a:latin typeface="Quicksand Bold"/>
              </a:rPr>
              <a:t>Quản lý mua sắm</a:t>
            </a:r>
          </a:p>
        </p:txBody>
      </p:sp>
      <p:sp>
        <p:nvSpPr>
          <p:cNvPr id="18" name="TextBox 18"/>
          <p:cNvSpPr txBox="1"/>
          <p:nvPr/>
        </p:nvSpPr>
        <p:spPr>
          <a:xfrm>
            <a:off x="6242171" y="6788018"/>
            <a:ext cx="6346932" cy="471520"/>
          </a:xfrm>
          <a:prstGeom prst="rect">
            <a:avLst/>
          </a:prstGeom>
        </p:spPr>
        <p:txBody>
          <a:bodyPr lIns="0" tIns="0" rIns="0" bIns="0" rtlCol="0" anchor="t">
            <a:spAutoFit/>
          </a:bodyPr>
          <a:lstStyle/>
          <a:p>
            <a:pPr algn="l">
              <a:lnSpc>
                <a:spcPts val="3935"/>
              </a:lnSpc>
            </a:pPr>
            <a:r>
              <a:rPr lang="en-US" sz="2811">
                <a:solidFill>
                  <a:srgbClr val="000000"/>
                </a:solidFill>
                <a:latin typeface="Quicksand Bold"/>
              </a:rPr>
              <a:t>Quản lý truyền thông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500" fill="hold"/>
                                        <p:tgtEl>
                                          <p:spTgt spid="12"/>
                                        </p:tgtEl>
                                        <p:attrNameLst>
                                          <p:attrName>ppt_x</p:attrName>
                                        </p:attrNameLst>
                                      </p:cBhvr>
                                      <p:tavLst>
                                        <p:tav tm="0">
                                          <p:val>
                                            <p:strVal val="#ppt_x"/>
                                          </p:val>
                                        </p:tav>
                                        <p:tav tm="100000">
                                          <p:val>
                                            <p:strVal val="#ppt_x"/>
                                          </p:val>
                                        </p:tav>
                                      </p:tavLst>
                                    </p:anim>
                                    <p:anim calcmode="lin" valueType="num">
                                      <p:cBhvr additive="base">
                                        <p:cTn id="48" dur="500" fill="hold"/>
                                        <p:tgtEl>
                                          <p:spTgt spid="12"/>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500" fill="hold"/>
                                        <p:tgtEl>
                                          <p:spTgt spid="15"/>
                                        </p:tgtEl>
                                        <p:attrNameLst>
                                          <p:attrName>ppt_x</p:attrName>
                                        </p:attrNameLst>
                                      </p:cBhvr>
                                      <p:tavLst>
                                        <p:tav tm="0">
                                          <p:val>
                                            <p:strVal val="#ppt_x"/>
                                          </p:val>
                                        </p:tav>
                                        <p:tav tm="100000">
                                          <p:val>
                                            <p:strVal val="#ppt_x"/>
                                          </p:val>
                                        </p:tav>
                                      </p:tavLst>
                                    </p:anim>
                                    <p:anim calcmode="lin" valueType="num">
                                      <p:cBhvr additive="base">
                                        <p:cTn id="60" dur="500" fill="hold"/>
                                        <p:tgtEl>
                                          <p:spTgt spid="1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9" grpId="0"/>
      <p:bldP spid="10" grpId="0"/>
      <p:bldP spid="11" grpId="0"/>
      <p:bldP spid="12" grpId="0"/>
      <p:bldP spid="13" grpId="0"/>
      <p:bldP spid="14" grpId="0"/>
      <p:bldP spid="15"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4553526" y="3199001"/>
            <a:ext cx="3202063" cy="4114800"/>
          </a:xfrm>
          <a:custGeom>
            <a:avLst/>
            <a:gdLst/>
            <a:ahLst/>
            <a:cxnLst/>
            <a:rect l="l" t="t" r="r" b="b"/>
            <a:pathLst>
              <a:path w="3202063" h="4114800">
                <a:moveTo>
                  <a:pt x="0" y="0"/>
                </a:moveTo>
                <a:lnTo>
                  <a:pt x="3202062" y="0"/>
                </a:lnTo>
                <a:lnTo>
                  <a:pt x="320206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499809" y="3199001"/>
            <a:ext cx="3202063" cy="4114800"/>
          </a:xfrm>
          <a:custGeom>
            <a:avLst/>
            <a:gdLst/>
            <a:ahLst/>
            <a:cxnLst/>
            <a:rect l="l" t="t" r="r" b="b"/>
            <a:pathLst>
              <a:path w="3202063" h="4114800">
                <a:moveTo>
                  <a:pt x="0" y="0"/>
                </a:moveTo>
                <a:lnTo>
                  <a:pt x="3202063" y="0"/>
                </a:lnTo>
                <a:lnTo>
                  <a:pt x="320206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596165" y="7376883"/>
            <a:ext cx="2194835" cy="2509686"/>
          </a:xfrm>
          <a:custGeom>
            <a:avLst/>
            <a:gdLst/>
            <a:ahLst/>
            <a:cxnLst/>
            <a:rect l="l" t="t" r="r" b="b"/>
            <a:pathLst>
              <a:path w="2194835" h="2509686">
                <a:moveTo>
                  <a:pt x="0" y="0"/>
                </a:moveTo>
                <a:lnTo>
                  <a:pt x="2194834" y="0"/>
                </a:lnTo>
                <a:lnTo>
                  <a:pt x="2194834" y="2509686"/>
                </a:lnTo>
                <a:lnTo>
                  <a:pt x="0" y="25096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4073408" y="278034"/>
            <a:ext cx="10419662" cy="995518"/>
          </a:xfrm>
          <a:prstGeom prst="rect">
            <a:avLst/>
          </a:prstGeom>
        </p:spPr>
        <p:txBody>
          <a:bodyPr lIns="0" tIns="0" rIns="0" bIns="0" rtlCol="0" anchor="t">
            <a:spAutoFit/>
          </a:bodyPr>
          <a:lstStyle/>
          <a:p>
            <a:pPr algn="ctr">
              <a:lnSpc>
                <a:spcPts val="8144"/>
              </a:lnSpc>
            </a:pPr>
            <a:r>
              <a:rPr lang="en-US" sz="5817">
                <a:solidFill>
                  <a:srgbClr val="A64B23"/>
                </a:solidFill>
                <a:latin typeface="Paytone One Bold"/>
              </a:rPr>
              <a:t>Tổng quan về dự án</a:t>
            </a:r>
          </a:p>
        </p:txBody>
      </p:sp>
      <p:sp>
        <p:nvSpPr>
          <p:cNvPr id="6" name="AutoShape 6"/>
          <p:cNvSpPr/>
          <p:nvPr/>
        </p:nvSpPr>
        <p:spPr>
          <a:xfrm flipV="1">
            <a:off x="2790999" y="9258300"/>
            <a:ext cx="14468301" cy="19050"/>
          </a:xfrm>
          <a:prstGeom prst="line">
            <a:avLst/>
          </a:prstGeom>
          <a:ln w="38100" cap="flat">
            <a:solidFill>
              <a:srgbClr val="000000"/>
            </a:solidFill>
            <a:prstDash val="solid"/>
            <a:headEnd type="none" w="sm" len="sm"/>
            <a:tailEnd type="none" w="sm" len="sm"/>
          </a:ln>
        </p:spPr>
      </p:sp>
      <p:sp>
        <p:nvSpPr>
          <p:cNvPr id="7" name="TextBox 7"/>
          <p:cNvSpPr txBox="1"/>
          <p:nvPr/>
        </p:nvSpPr>
        <p:spPr>
          <a:xfrm>
            <a:off x="5139384" y="4780950"/>
            <a:ext cx="2141225" cy="941511"/>
          </a:xfrm>
          <a:prstGeom prst="rect">
            <a:avLst/>
          </a:prstGeom>
        </p:spPr>
        <p:txBody>
          <a:bodyPr lIns="0" tIns="0" rIns="0" bIns="0" rtlCol="0" anchor="t">
            <a:spAutoFit/>
          </a:bodyPr>
          <a:lstStyle/>
          <a:p>
            <a:pPr algn="l">
              <a:lnSpc>
                <a:spcPts val="3755"/>
              </a:lnSpc>
            </a:pPr>
            <a:r>
              <a:rPr lang="en-US" sz="2682">
                <a:solidFill>
                  <a:srgbClr val="000000"/>
                </a:solidFill>
                <a:latin typeface="Quicksand Bold"/>
              </a:rPr>
              <a:t>Quản lí hồ sơ</a:t>
            </a:r>
          </a:p>
          <a:p>
            <a:pPr algn="l">
              <a:lnSpc>
                <a:spcPts val="3755"/>
              </a:lnSpc>
            </a:pPr>
            <a:endParaRPr lang="en-US" sz="2682">
              <a:solidFill>
                <a:srgbClr val="000000"/>
              </a:solidFill>
              <a:latin typeface="Quicksand Bold"/>
            </a:endParaRPr>
          </a:p>
        </p:txBody>
      </p:sp>
      <p:sp>
        <p:nvSpPr>
          <p:cNvPr id="8" name="TextBox 8"/>
          <p:cNvSpPr txBox="1"/>
          <p:nvPr/>
        </p:nvSpPr>
        <p:spPr>
          <a:xfrm>
            <a:off x="828130" y="2161899"/>
            <a:ext cx="7450792" cy="623057"/>
          </a:xfrm>
          <a:prstGeom prst="rect">
            <a:avLst/>
          </a:prstGeom>
        </p:spPr>
        <p:txBody>
          <a:bodyPr lIns="0" tIns="0" rIns="0" bIns="0" rtlCol="0" anchor="t">
            <a:spAutoFit/>
          </a:bodyPr>
          <a:lstStyle/>
          <a:p>
            <a:pPr algn="ctr">
              <a:lnSpc>
                <a:spcPts val="5033"/>
              </a:lnSpc>
            </a:pPr>
            <a:r>
              <a:rPr lang="en-US" sz="3595">
                <a:solidFill>
                  <a:srgbClr val="000000"/>
                </a:solidFill>
                <a:latin typeface="Paytone One Bold"/>
              </a:rPr>
              <a:t>Dự án gồm các chức năng </a:t>
            </a:r>
          </a:p>
        </p:txBody>
      </p:sp>
      <p:sp>
        <p:nvSpPr>
          <p:cNvPr id="9" name="Freeform 9"/>
          <p:cNvSpPr/>
          <p:nvPr/>
        </p:nvSpPr>
        <p:spPr>
          <a:xfrm>
            <a:off x="596165" y="3199001"/>
            <a:ext cx="3202063" cy="4114800"/>
          </a:xfrm>
          <a:custGeom>
            <a:avLst/>
            <a:gdLst/>
            <a:ahLst/>
            <a:cxnLst/>
            <a:rect l="l" t="t" r="r" b="b"/>
            <a:pathLst>
              <a:path w="3202063" h="4114800">
                <a:moveTo>
                  <a:pt x="0" y="0"/>
                </a:moveTo>
                <a:lnTo>
                  <a:pt x="3202062" y="0"/>
                </a:lnTo>
                <a:lnTo>
                  <a:pt x="320206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350682" y="4644169"/>
            <a:ext cx="1875669" cy="941511"/>
          </a:xfrm>
          <a:prstGeom prst="rect">
            <a:avLst/>
          </a:prstGeom>
        </p:spPr>
        <p:txBody>
          <a:bodyPr lIns="0" tIns="0" rIns="0" bIns="0" rtlCol="0" anchor="t">
            <a:spAutoFit/>
          </a:bodyPr>
          <a:lstStyle/>
          <a:p>
            <a:pPr algn="l">
              <a:lnSpc>
                <a:spcPts val="3755"/>
              </a:lnSpc>
            </a:pPr>
            <a:r>
              <a:rPr lang="en-US" sz="2682">
                <a:solidFill>
                  <a:srgbClr val="000000"/>
                </a:solidFill>
                <a:latin typeface="Quicksand Bold"/>
              </a:rPr>
              <a:t>Đăng nhập</a:t>
            </a:r>
          </a:p>
          <a:p>
            <a:pPr algn="l">
              <a:lnSpc>
                <a:spcPts val="3755"/>
              </a:lnSpc>
            </a:pPr>
            <a:endParaRPr lang="en-US" sz="2682">
              <a:solidFill>
                <a:srgbClr val="000000"/>
              </a:solidFill>
              <a:latin typeface="Quicksand Bold"/>
            </a:endParaRPr>
          </a:p>
        </p:txBody>
      </p:sp>
      <p:sp>
        <p:nvSpPr>
          <p:cNvPr id="11" name="Freeform 11"/>
          <p:cNvSpPr/>
          <p:nvPr/>
        </p:nvSpPr>
        <p:spPr>
          <a:xfrm>
            <a:off x="12454347" y="3199001"/>
            <a:ext cx="3202063" cy="4114800"/>
          </a:xfrm>
          <a:custGeom>
            <a:avLst/>
            <a:gdLst/>
            <a:ahLst/>
            <a:cxnLst/>
            <a:rect l="l" t="t" r="r" b="b"/>
            <a:pathLst>
              <a:path w="3202063" h="4114800">
                <a:moveTo>
                  <a:pt x="0" y="0"/>
                </a:moveTo>
                <a:lnTo>
                  <a:pt x="3202062" y="0"/>
                </a:lnTo>
                <a:lnTo>
                  <a:pt x="320206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9098613" y="4714879"/>
            <a:ext cx="2123522" cy="941511"/>
          </a:xfrm>
          <a:prstGeom prst="rect">
            <a:avLst/>
          </a:prstGeom>
        </p:spPr>
        <p:txBody>
          <a:bodyPr lIns="0" tIns="0" rIns="0" bIns="0" rtlCol="0" anchor="t">
            <a:spAutoFit/>
          </a:bodyPr>
          <a:lstStyle/>
          <a:p>
            <a:pPr algn="l">
              <a:lnSpc>
                <a:spcPts val="3755"/>
              </a:lnSpc>
            </a:pPr>
            <a:r>
              <a:rPr lang="en-US" sz="2682">
                <a:solidFill>
                  <a:srgbClr val="000000"/>
                </a:solidFill>
                <a:latin typeface="Quicksand Bold"/>
              </a:rPr>
              <a:t>Quản lí nhân viên</a:t>
            </a:r>
          </a:p>
        </p:txBody>
      </p:sp>
      <p:sp>
        <p:nvSpPr>
          <p:cNvPr id="13" name="TextBox 13"/>
          <p:cNvSpPr txBox="1"/>
          <p:nvPr/>
        </p:nvSpPr>
        <p:spPr>
          <a:xfrm>
            <a:off x="13196516" y="4714879"/>
            <a:ext cx="1716335" cy="941511"/>
          </a:xfrm>
          <a:prstGeom prst="rect">
            <a:avLst/>
          </a:prstGeom>
        </p:spPr>
        <p:txBody>
          <a:bodyPr lIns="0" tIns="0" rIns="0" bIns="0" rtlCol="0" anchor="t">
            <a:spAutoFit/>
          </a:bodyPr>
          <a:lstStyle/>
          <a:p>
            <a:pPr algn="l">
              <a:lnSpc>
                <a:spcPts val="3755"/>
              </a:lnSpc>
            </a:pPr>
            <a:r>
              <a:rPr lang="en-US" sz="2682">
                <a:solidFill>
                  <a:srgbClr val="000000"/>
                </a:solidFill>
                <a:latin typeface="Quicksand Bold"/>
              </a:rPr>
              <a:t>Quản lí tài khoản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1000"/>
                                        <p:tgtEl>
                                          <p:spTgt spid="10"/>
                                        </p:tgtEl>
                                      </p:cBhvr>
                                    </p:animEffect>
                                    <p:anim calcmode="lin" valueType="num">
                                      <p:cBhvr>
                                        <p:cTn id="48" dur="1000" fill="hold"/>
                                        <p:tgtEl>
                                          <p:spTgt spid="10"/>
                                        </p:tgtEl>
                                        <p:attrNameLst>
                                          <p:attrName>ppt_x</p:attrName>
                                        </p:attrNameLst>
                                      </p:cBhvr>
                                      <p:tavLst>
                                        <p:tav tm="0">
                                          <p:val>
                                            <p:strVal val="#ppt_x"/>
                                          </p:val>
                                        </p:tav>
                                        <p:tav tm="100000">
                                          <p:val>
                                            <p:strVal val="#ppt_x"/>
                                          </p:val>
                                        </p:tav>
                                      </p:tavLst>
                                    </p:anim>
                                    <p:anim calcmode="lin" valueType="num">
                                      <p:cBhvr>
                                        <p:cTn id="49" dur="1000" fill="hold"/>
                                        <p:tgtEl>
                                          <p:spTgt spid="10"/>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1000"/>
                                        <p:tgtEl>
                                          <p:spTgt spid="11"/>
                                        </p:tgtEl>
                                      </p:cBhvr>
                                    </p:animEffect>
                                    <p:anim calcmode="lin" valueType="num">
                                      <p:cBhvr>
                                        <p:cTn id="53" dur="1000" fill="hold"/>
                                        <p:tgtEl>
                                          <p:spTgt spid="11"/>
                                        </p:tgtEl>
                                        <p:attrNameLst>
                                          <p:attrName>ppt_x</p:attrName>
                                        </p:attrNameLst>
                                      </p:cBhvr>
                                      <p:tavLst>
                                        <p:tav tm="0">
                                          <p:val>
                                            <p:strVal val="#ppt_x"/>
                                          </p:val>
                                        </p:tav>
                                        <p:tav tm="100000">
                                          <p:val>
                                            <p:strVal val="#ppt_x"/>
                                          </p:val>
                                        </p:tav>
                                      </p:tavLst>
                                    </p:anim>
                                    <p:anim calcmode="lin" valueType="num">
                                      <p:cBhvr>
                                        <p:cTn id="54" dur="1000" fill="hold"/>
                                        <p:tgtEl>
                                          <p:spTgt spid="11"/>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10" grpId="0"/>
      <p:bldP spid="12" grpId="0"/>
      <p:bldP spid="1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845</Words>
  <Application>Microsoft Office PowerPoint</Application>
  <PresentationFormat>Custom</PresentationFormat>
  <Paragraphs>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Quicksand Bold</vt:lpstr>
      <vt:lpstr>Paytone One Bold</vt:lpstr>
      <vt:lpstr>Paytone One</vt:lpstr>
      <vt:lpstr>Calibri</vt:lpstr>
      <vt:lpstr>Arial</vt:lpstr>
      <vt:lpstr>Quicksand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Thời Trang Tuyết Linh</dc:title>
  <cp:lastModifiedBy>Nguyễn Nhật Bách</cp:lastModifiedBy>
  <cp:revision>1</cp:revision>
  <dcterms:created xsi:type="dcterms:W3CDTF">2006-08-16T00:00:00Z</dcterms:created>
  <dcterms:modified xsi:type="dcterms:W3CDTF">2024-05-07T06:22:42Z</dcterms:modified>
  <dc:identifier>DAGEUz-eEbg</dc:identifier>
</cp:coreProperties>
</file>