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46" r:id="rId1"/>
  </p:sldMasterIdLst>
  <p:notesMasterIdLst>
    <p:notesMasterId r:id="rId10"/>
  </p:notesMasterIdLst>
  <p:sldIdLst>
    <p:sldId id="256" r:id="rId2"/>
    <p:sldId id="257" r:id="rId3"/>
    <p:sldId id="258" r:id="rId4"/>
    <p:sldId id="261" r:id="rId5"/>
    <p:sldId id="259" r:id="rId6"/>
    <p:sldId id="262" r:id="rId7"/>
    <p:sldId id="263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71"/>
  </p:normalViewPr>
  <p:slideViewPr>
    <p:cSldViewPr snapToGrid="0" snapToObjects="1">
      <p:cViewPr varScale="1">
        <p:scale>
          <a:sx n="91" d="100"/>
          <a:sy n="91" d="100"/>
        </p:scale>
        <p:origin x="8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45D7C9-8137-5F43-AC41-4889ABB68BF0}" type="datetimeFigureOut">
              <a:rPr lang="en-US" smtClean="0"/>
              <a:t>7/8/16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76B03A-37A6-9244-96AC-400491A1A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77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Feature selection on the discrete data: all of them quite insignificant.</a:t>
            </a:r>
          </a:p>
          <a:p>
            <a:r>
              <a:rPr lang="en-US" dirty="0" smtClean="0"/>
              <a:t>Continuous</a:t>
            </a:r>
            <a:r>
              <a:rPr lang="en-US" baseline="0" dirty="0" smtClean="0"/>
              <a:t> features ranking using Least Squares Support Vector Machine with Radial Basis Function Kernel. 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76B03A-37A6-9244-96AC-400491A1A75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7983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35125-27BC-3844-9EE4-F79EBAB6CCDD}" type="datetimeFigureOut">
              <a:rPr lang="en-US" smtClean="0"/>
              <a:t>7/7/16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05954-CC7B-BF4D-A438-23430A76C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0671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35125-27BC-3844-9EE4-F79EBAB6CCDD}" type="datetimeFigureOut">
              <a:rPr lang="en-US" smtClean="0"/>
              <a:t>7/7/16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05954-CC7B-BF4D-A438-23430A76C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235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35125-27BC-3844-9EE4-F79EBAB6CCDD}" type="datetimeFigureOut">
              <a:rPr lang="en-US" smtClean="0"/>
              <a:t>7/7/16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05954-CC7B-BF4D-A438-23430A76C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46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35125-27BC-3844-9EE4-F79EBAB6CCDD}" type="datetimeFigureOut">
              <a:rPr lang="en-US" smtClean="0"/>
              <a:t>7/7/16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05954-CC7B-BF4D-A438-23430A76C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599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35125-27BC-3844-9EE4-F79EBAB6CCDD}" type="datetimeFigureOut">
              <a:rPr lang="en-US" smtClean="0"/>
              <a:t>7/7/16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05954-CC7B-BF4D-A438-23430A76C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93928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35125-27BC-3844-9EE4-F79EBAB6CCDD}" type="datetimeFigureOut">
              <a:rPr lang="en-US" smtClean="0"/>
              <a:t>7/7/16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05954-CC7B-BF4D-A438-23430A76C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58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35125-27BC-3844-9EE4-F79EBAB6CCDD}" type="datetimeFigureOut">
              <a:rPr lang="en-US" smtClean="0"/>
              <a:t>7/7/16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05954-CC7B-BF4D-A438-23430A76C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212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35125-27BC-3844-9EE4-F79EBAB6CCDD}" type="datetimeFigureOut">
              <a:rPr lang="en-US" smtClean="0"/>
              <a:t>7/7/16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05954-CC7B-BF4D-A438-23430A76C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225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35125-27BC-3844-9EE4-F79EBAB6CCDD}" type="datetimeFigureOut">
              <a:rPr lang="en-US" smtClean="0"/>
              <a:t>7/7/16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05954-CC7B-BF4D-A438-23430A76C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067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35125-27BC-3844-9EE4-F79EBAB6CCDD}" type="datetimeFigureOut">
              <a:rPr lang="en-US" smtClean="0"/>
              <a:t>7/7/16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05954-CC7B-BF4D-A438-23430A76C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724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35125-27BC-3844-9EE4-F79EBAB6CCDD}" type="datetimeFigureOut">
              <a:rPr lang="en-US" smtClean="0"/>
              <a:t>7/7/16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05954-CC7B-BF4D-A438-23430A76C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523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B35125-27BC-3844-9EE4-F79EBAB6CCDD}" type="datetimeFigureOut">
              <a:rPr lang="en-US" smtClean="0"/>
              <a:t>7/7/16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105954-CC7B-BF4D-A438-23430A76C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126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7" r:id="rId1"/>
    <p:sldLayoutId id="2147483948" r:id="rId2"/>
    <p:sldLayoutId id="2147483949" r:id="rId3"/>
    <p:sldLayoutId id="2147483950" r:id="rId4"/>
    <p:sldLayoutId id="2147483951" r:id="rId5"/>
    <p:sldLayoutId id="2147483952" r:id="rId6"/>
    <p:sldLayoutId id="2147483953" r:id="rId7"/>
    <p:sldLayoutId id="2147483954" r:id="rId8"/>
    <p:sldLayoutId id="2147483955" r:id="rId9"/>
    <p:sldLayoutId id="2147483956" r:id="rId10"/>
    <p:sldLayoutId id="214748395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UEFA Euro 2016 Tournament Predictive Modeling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221017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Atanas</a:t>
            </a:r>
            <a:r>
              <a:rPr lang="en-US" dirty="0" smtClean="0"/>
              <a:t> </a:t>
            </a:r>
            <a:r>
              <a:rPr lang="en-US" dirty="0" err="1" smtClean="0"/>
              <a:t>Mirchev</a:t>
            </a:r>
            <a:r>
              <a:rPr lang="en-US" dirty="0"/>
              <a:t>	</a:t>
            </a:r>
            <a:r>
              <a:rPr lang="en-US" dirty="0" smtClean="0"/>
              <a:t> </a:t>
            </a:r>
            <a:r>
              <a:rPr lang="en-US" dirty="0" err="1" smtClean="0"/>
              <a:t>Georgi</a:t>
            </a:r>
            <a:r>
              <a:rPr lang="en-US" dirty="0" smtClean="0"/>
              <a:t> </a:t>
            </a:r>
            <a:r>
              <a:rPr lang="en-US" dirty="0" err="1" smtClean="0"/>
              <a:t>Dikov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Statistical Modelling and Machine Learning</a:t>
            </a:r>
          </a:p>
          <a:p>
            <a:r>
              <a:rPr lang="en-US" dirty="0" smtClean="0"/>
              <a:t> 8</a:t>
            </a:r>
            <a:r>
              <a:rPr lang="en-US" baseline="30000" dirty="0" smtClean="0"/>
              <a:t>th</a:t>
            </a:r>
            <a:r>
              <a:rPr lang="en-US" dirty="0" smtClean="0"/>
              <a:t> July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335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Modelling Concept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76701"/>
          </a:xfrm>
        </p:spPr>
        <p:txBody>
          <a:bodyPr/>
          <a:lstStyle/>
          <a:p>
            <a:r>
              <a:rPr lang="en-US" dirty="0" smtClean="0"/>
              <a:t>Random Forest as a baseline </a:t>
            </a:r>
          </a:p>
          <a:p>
            <a:r>
              <a:rPr lang="en-US" dirty="0" smtClean="0"/>
              <a:t>Multivariate Logistic Regression with Categorical Dependent Variable</a:t>
            </a:r>
          </a:p>
          <a:p>
            <a:pPr lvl="1"/>
            <a:r>
              <a:rPr lang="en-US" dirty="0" smtClean="0"/>
              <a:t>Win/Draw/Loss classification + confidence</a:t>
            </a:r>
          </a:p>
          <a:p>
            <a:pPr lvl="1"/>
            <a:r>
              <a:rPr lang="en-US" dirty="0" smtClean="0"/>
              <a:t>Interpretation of the covariate’s importance</a:t>
            </a:r>
          </a:p>
          <a:p>
            <a:pPr lvl="1"/>
            <a:r>
              <a:rPr lang="en-US" dirty="0" smtClean="0"/>
              <a:t>Simple to implement, successful </a:t>
            </a:r>
          </a:p>
          <a:p>
            <a:r>
              <a:rPr lang="en-US" dirty="0" smtClean="0"/>
              <a:t>Nested Logistic Regression Binary Classifier </a:t>
            </a:r>
          </a:p>
          <a:p>
            <a:pPr lvl="1"/>
            <a:r>
              <a:rPr lang="en-US" dirty="0" smtClean="0"/>
              <a:t>Predict draw or not-draw</a:t>
            </a:r>
          </a:p>
          <a:p>
            <a:pPr lvl="2"/>
            <a:r>
              <a:rPr lang="en-US" dirty="0" smtClean="0"/>
              <a:t>If not-draw then predict loss/win</a:t>
            </a:r>
          </a:p>
          <a:p>
            <a:r>
              <a:rPr lang="en-US" dirty="0" smtClean="0"/>
              <a:t>Other Models for Comparison: SVM, Poisson Regression</a:t>
            </a:r>
          </a:p>
        </p:txBody>
      </p:sp>
    </p:spTree>
    <p:extLst>
      <p:ext uri="{BB962C8B-B14F-4D97-AF65-F5344CB8AC3E}">
        <p14:creationId xmlns:p14="http://schemas.microsoft.com/office/powerpoint/2010/main" val="768506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Preparation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Formatting, </a:t>
            </a:r>
            <a:r>
              <a:rPr lang="en-US" dirty="0" smtClean="0"/>
              <a:t>Data clean-up and correction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Extending with new features</a:t>
            </a:r>
          </a:p>
          <a:p>
            <a:pPr lvl="1"/>
            <a:r>
              <a:rPr lang="en-US" dirty="0" smtClean="0"/>
              <a:t>Nation’s GDP, population </a:t>
            </a:r>
          </a:p>
          <a:p>
            <a:pPr lvl="1"/>
            <a:r>
              <a:rPr lang="en-US" dirty="0" smtClean="0"/>
              <a:t>Weighted historical scoring in previous editions of the tournament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Feature selection (LS-SVM)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Data visualization (t-SNE)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439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03" y="365125"/>
            <a:ext cx="12192000" cy="6521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793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and Model Selection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662" y="1825625"/>
            <a:ext cx="8702676" cy="4351338"/>
          </a:xfrm>
        </p:spPr>
      </p:pic>
    </p:spTree>
    <p:extLst>
      <p:ext uri="{BB962C8B-B14F-4D97-AF65-F5344CB8AC3E}">
        <p14:creationId xmlns:p14="http://schemas.microsoft.com/office/powerpoint/2010/main" val="1280822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t-SNE on all games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842" y="1690688"/>
            <a:ext cx="10116315" cy="516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391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t-SNE on team data only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811" y="1485106"/>
            <a:ext cx="11516378" cy="503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19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Probabilistic or not, models are similar in performance</a:t>
            </a:r>
          </a:p>
          <a:p>
            <a:r>
              <a:rPr lang="en-US" dirty="0"/>
              <a:t>M</a:t>
            </a:r>
            <a:r>
              <a:rPr lang="en-US" dirty="0" smtClean="0"/>
              <a:t>odeling with Poisson, without additional features is too simple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45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894</TotalTime>
  <Words>129</Words>
  <Application>Microsoft Macintosh PowerPoint</Application>
  <PresentationFormat>Widescreen</PresentationFormat>
  <Paragraphs>30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Calibri Light</vt:lpstr>
      <vt:lpstr>Arial</vt:lpstr>
      <vt:lpstr>Office Theme</vt:lpstr>
      <vt:lpstr>UEFA Euro 2016 Tournament Predictive Modeling</vt:lpstr>
      <vt:lpstr>Modelling Concept</vt:lpstr>
      <vt:lpstr>Data Preparation</vt:lpstr>
      <vt:lpstr>PowerPoint Presentation</vt:lpstr>
      <vt:lpstr>Evaluation and Model Selection</vt:lpstr>
      <vt:lpstr>t-SNE on all games</vt:lpstr>
      <vt:lpstr>t-SNE on team data only</vt:lpstr>
      <vt:lpstr>Conclusions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UEFA Euro 2016 Tournament Predictive Modeling</dc:title>
  <dc:creator>ga75lef</dc:creator>
  <cp:lastModifiedBy>ga75lef</cp:lastModifiedBy>
  <cp:revision>14</cp:revision>
  <dcterms:created xsi:type="dcterms:W3CDTF">2016-07-07T18:28:57Z</dcterms:created>
  <dcterms:modified xsi:type="dcterms:W3CDTF">2016-07-08T09:23:04Z</dcterms:modified>
</cp:coreProperties>
</file>