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21DF987-E35A-4AA2-8CB6-F887F253896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400">
                <a:latin typeface="Arial"/>
              </a:rPr>
              <a:t>Feature selection on the discrete data: all of them quite insignificant.</a:t>
            </a:r>
            <a:endParaRPr/>
          </a:p>
          <a:p>
            <a:r>
              <a:rPr lang="en-US" sz="2400">
                <a:latin typeface="Arial"/>
              </a:rPr>
              <a:t>Continuous features ranking using Least Squares Support Vector Machine with Radial Basis Function Kernel. 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86A2350-C296-4868-A97E-BA2F8D06952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84d1"/>
                </a:solidFill>
                <a:latin typeface="Calibri Light"/>
              </a:rPr>
              <a:t>UEFA EURO 2016 Tournament Predictive Modeling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523880" y="4221000"/>
            <a:ext cx="9143280" cy="165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solidFill>
                  <a:srgbClr val="000000"/>
                </a:solidFill>
                <a:latin typeface="Calibri"/>
              </a:rPr>
              <a:t>Atanas Mirchev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Georgi Dikov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Statistical Modeling and Machine 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5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8</a:t>
            </a:r>
            <a:r>
              <a:rPr lang="en-US" sz="1500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1500">
                <a:solidFill>
                  <a:srgbClr val="000000"/>
                </a:solidFill>
                <a:latin typeface="Calibri"/>
              </a:rPr>
              <a:t> July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Modeling Concept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47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66cc"/>
                </a:solidFill>
                <a:latin typeface="Calibri"/>
              </a:rPr>
              <a:t>Random Forest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as a baseline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66cc"/>
                </a:solidFill>
                <a:latin typeface="Calibri"/>
              </a:rPr>
              <a:t>Multivariate Logistic Regression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with categorical dependent variable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Win/Draw/Loss classification + confidence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Interpretation of the co-variate's importance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Simple to implement, successful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66cc"/>
                </a:solidFill>
                <a:latin typeface="Calibri"/>
              </a:rPr>
              <a:t>LogRegression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with hard “draw probability” cut-off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Predict draw or not-draw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If not-draw then predict loss/win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Other models for comparison: </a:t>
            </a:r>
            <a:r>
              <a:rPr lang="en-US" sz="2400">
                <a:solidFill>
                  <a:srgbClr val="0066cc"/>
                </a:solidFill>
                <a:latin typeface="Calibri"/>
              </a:rPr>
              <a:t>SVM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>
                <a:solidFill>
                  <a:srgbClr val="0066cc"/>
                </a:solidFill>
                <a:latin typeface="Calibri"/>
              </a:rPr>
              <a:t>Poisson Regression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Data Preparation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solidFill>
                  <a:srgbClr val="000000"/>
                </a:solidFill>
                <a:latin typeface="Calibri"/>
              </a:rPr>
              <a:t>Formatting, data clean-up and correction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Extending with new features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Nation’s GDP, population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Weighted historical scoring in previous editions of the tournament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Feature selection (</a:t>
            </a:r>
            <a:r>
              <a:rPr lang="en-US" sz="2400">
                <a:solidFill>
                  <a:srgbClr val="ff950e"/>
                </a:solidFill>
                <a:latin typeface="Calibri"/>
              </a:rPr>
              <a:t>LS-SVM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Data visualization (</a:t>
            </a:r>
            <a:r>
              <a:rPr lang="en-US" sz="2400">
                <a:solidFill>
                  <a:srgbClr val="ff950e"/>
                </a:solidFill>
                <a:latin typeface="Calibri"/>
              </a:rPr>
              <a:t>t-SNE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120" y="365040"/>
            <a:ext cx="12191400" cy="652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Evaluation and Model Selection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5400" y="1463040"/>
            <a:ext cx="10021320" cy="45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Evaluation and Model Selection</a:t>
            </a:r>
            <a:endParaRPr/>
          </a:p>
        </p:txBody>
      </p:sp>
      <p:pic>
        <p:nvPicPr>
          <p:cNvPr id="8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44560" y="1825560"/>
            <a:ext cx="870192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t-SNE on all games</a:t>
            </a:r>
            <a:endParaRPr/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7880" y="1690560"/>
            <a:ext cx="10115640" cy="516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t-SNE on team data only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7680" y="1485000"/>
            <a:ext cx="11515680" cy="503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84d1"/>
                </a:solidFill>
                <a:latin typeface="Calibri Light"/>
              </a:rPr>
              <a:t>Conclusions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Probabilistic or not, models are similar in performance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Modeling with Poisson, without additional features, throws away way to much information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lack of data decreases the confidence in our models' performance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