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65" r:id="rId5"/>
    <p:sldId id="266" r:id="rId6"/>
    <p:sldId id="267" r:id="rId7"/>
    <p:sldId id="272" r:id="rId8"/>
    <p:sldId id="273" r:id="rId9"/>
    <p:sldId id="274" r:id="rId10"/>
    <p:sldId id="259" r:id="rId11"/>
    <p:sldId id="262" r:id="rId12"/>
    <p:sldId id="263" r:id="rId13"/>
    <p:sldId id="260" r:id="rId14"/>
    <p:sldId id="261" r:id="rId15"/>
    <p:sldId id="26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21DF987-E35A-4AA2-8CB6-F887F2538960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67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00">
                <a:latin typeface="Arial"/>
              </a:rPr>
              <a:t>Feature selection on the discrete data: all of them quite insignificant.</a:t>
            </a:r>
            <a:endParaRPr/>
          </a:p>
          <a:p>
            <a:r>
              <a:rPr lang="en-US" sz="2400">
                <a:latin typeface="Arial"/>
              </a:rPr>
              <a:t>Continuous features ranking using Least Squares Support Vector Machine with Radial Basis Function Kernel.  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86A2350-C296-4868-A97E-BA2F8D06952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792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00">
                <a:latin typeface="Arial"/>
              </a:rPr>
              <a:t>Feature selection on the discrete data: all of them quite insignificant.</a:t>
            </a:r>
            <a:endParaRPr/>
          </a:p>
          <a:p>
            <a:r>
              <a:rPr lang="en-US" sz="2400">
                <a:latin typeface="Arial"/>
              </a:rPr>
              <a:t>Continuous features ranking using Least Squares Support Vector Machine with Radial Basis Function Kernel.  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86A2350-C296-4868-A97E-BA2F8D06952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920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00">
                <a:latin typeface="Arial"/>
              </a:rPr>
              <a:t>Feature selection on the discrete data: all of them quite insignificant.</a:t>
            </a:r>
            <a:endParaRPr/>
          </a:p>
          <a:p>
            <a:r>
              <a:rPr lang="en-US" sz="2400">
                <a:latin typeface="Arial"/>
              </a:rPr>
              <a:t>Continuous features ranking using Least Squares Support Vector Machine with Radial Basis Function Kernel.  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86A2350-C296-4868-A97E-BA2F8D06952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223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84D1"/>
                </a:solidFill>
                <a:latin typeface="Calibri Light"/>
              </a:rPr>
              <a:t>UEFA EURO 2016 Tournament Predictive Modeling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1523880" y="4221000"/>
            <a:ext cx="9143280" cy="1654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alibri"/>
              </a:rPr>
              <a:t>Atanas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Mirchev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	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Georgi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Dikov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  <a:latin typeface="Calibri"/>
              </a:rPr>
              <a:t>Statistical Modeling and Machine Learning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1500" dirty="0">
                <a:solidFill>
                  <a:srgbClr val="000000"/>
                </a:solidFill>
                <a:latin typeface="Calibri"/>
              </a:rPr>
              <a:t> 8</a:t>
            </a:r>
            <a:r>
              <a:rPr lang="en-US" sz="1500" baseline="30000" dirty="0">
                <a:solidFill>
                  <a:srgbClr val="000000"/>
                </a:solidFill>
                <a:latin typeface="Calibri"/>
              </a:rPr>
              <a:t>th</a:t>
            </a:r>
            <a:r>
              <a:rPr lang="en-US" sz="1500" dirty="0">
                <a:solidFill>
                  <a:srgbClr val="000000"/>
                </a:solidFill>
                <a:latin typeface="Calibri"/>
              </a:rPr>
              <a:t> July 2016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84D1"/>
                </a:solidFill>
                <a:latin typeface="Calibri Light"/>
              </a:rPr>
              <a:t>t-SNE on all games</a:t>
            </a:r>
            <a:endParaRPr/>
          </a:p>
        </p:txBody>
      </p:sp>
      <p:pic>
        <p:nvPicPr>
          <p:cNvPr id="9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7880" y="1690560"/>
            <a:ext cx="10115640" cy="516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84D1"/>
                </a:solidFill>
                <a:latin typeface="Calibri Light"/>
              </a:rPr>
              <a:t>t-SNE on team data only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</p:sp>
      <p:pic>
        <p:nvPicPr>
          <p:cNvPr id="9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7680" y="1485000"/>
            <a:ext cx="11515680" cy="503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84D1"/>
                </a:solidFill>
                <a:latin typeface="Calibri Light"/>
              </a:rPr>
              <a:t>Evaluation and Model Selection</a:t>
            </a:r>
            <a:endParaRPr/>
          </a:p>
        </p:txBody>
      </p:sp>
      <p:pic>
        <p:nvPicPr>
          <p:cNvPr id="86" name="Picture 85"/>
          <p:cNvPicPr/>
          <p:nvPr/>
        </p:nvPicPr>
        <p:blipFill>
          <a:blip r:embed="rId2"/>
          <a:stretch>
            <a:fillRect/>
          </a:stretch>
        </p:blipFill>
        <p:spPr>
          <a:xfrm>
            <a:off x="1085400" y="1463040"/>
            <a:ext cx="10021320" cy="452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84D1"/>
                </a:solidFill>
                <a:latin typeface="Calibri Light"/>
              </a:rPr>
              <a:t>Evaluation and Model Selection</a:t>
            </a:r>
            <a:endParaRPr/>
          </a:p>
        </p:txBody>
      </p:sp>
      <p:pic>
        <p:nvPicPr>
          <p:cNvPr id="88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44560" y="1825560"/>
            <a:ext cx="8701920" cy="435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84D1"/>
                </a:solidFill>
                <a:latin typeface="Calibri Light"/>
              </a:rPr>
              <a:t>Conclusions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Probabilistic or not, models are similar in performance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84D1"/>
                </a:solidFill>
                <a:latin typeface="Calibri Light"/>
              </a:rPr>
              <a:t>Conclusions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Probabilistic or not, models are similar in performance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Modeling with Poisson, without additional features, throws away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too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much information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334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84D1"/>
                </a:solidFill>
                <a:latin typeface="Calibri Light"/>
              </a:rPr>
              <a:t>Conclusions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Probabilistic or not, models are similar in performance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Modeling with Poisson, without additional features, throws away way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too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much information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The lack of data decreases the confidence in our models' performance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78299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84D1"/>
                </a:solidFill>
                <a:latin typeface="Calibri Light"/>
              </a:rPr>
              <a:t>Modeling Concept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47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0066CC"/>
                </a:solidFill>
                <a:latin typeface="Calibri"/>
              </a:rPr>
              <a:t>Random Forest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as a baseline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alibri"/>
              </a:rPr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84D1"/>
                </a:solidFill>
                <a:latin typeface="Calibri Light"/>
              </a:rPr>
              <a:t>Modeling Concept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47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0066CC"/>
                </a:solidFill>
                <a:latin typeface="Calibri"/>
              </a:rPr>
              <a:t>Random Forest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as a baseline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alibri"/>
              </a:rPr>
            </a:b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0066CC"/>
                </a:solidFill>
                <a:latin typeface="Calibri"/>
              </a:rPr>
              <a:t>Multivariate Logistic Regression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with categorical dependent variable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Win/Draw/Loss classification + confidence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Interpretation of the co-variate's importance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Simple to implement, successful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alibri"/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70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84D1"/>
                </a:solidFill>
                <a:latin typeface="Calibri Light"/>
              </a:rPr>
              <a:t>Modeling Concept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47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0066CC"/>
                </a:solidFill>
                <a:latin typeface="Calibri"/>
              </a:rPr>
              <a:t>Random Forest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as a baseline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alibri"/>
              </a:rPr>
            </a:b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0066CC"/>
                </a:solidFill>
                <a:latin typeface="Calibri"/>
              </a:rPr>
              <a:t>Multivariate Logistic Regression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with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a categorical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dependent variable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Win/Draw/Loss classification + confidence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Interpretation of the co-variate's importance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Simple to implement, successful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alibri"/>
              </a:rPr>
            </a:b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dirty="0" err="1">
                <a:solidFill>
                  <a:srgbClr val="0066CC"/>
                </a:solidFill>
                <a:latin typeface="Calibri"/>
              </a:rPr>
              <a:t>LogRegression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with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hard “draw probability” cut-off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Predict draw or not-draw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If not-draw then predict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loss/win</a:t>
            </a:r>
            <a:br>
              <a:rPr lang="en-US" sz="2000" dirty="0" smtClean="0">
                <a:solidFill>
                  <a:srgbClr val="000000"/>
                </a:solidFill>
                <a:latin typeface="Calibri"/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5766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84D1"/>
                </a:solidFill>
                <a:latin typeface="Calibri Light"/>
              </a:rPr>
              <a:t>Modeling Concept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47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0066CC"/>
                </a:solidFill>
                <a:latin typeface="Calibri"/>
              </a:rPr>
              <a:t>Random Forest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as a baseline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alibri"/>
              </a:rPr>
            </a:b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0066CC"/>
                </a:solidFill>
                <a:latin typeface="Calibri"/>
              </a:rPr>
              <a:t>Multivariate Logistic Regression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with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a categorical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dependent variable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Win/Draw/Loss classification + confidence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Interpretation of the co-variate's importance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Simple to implement, successful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alibri"/>
              </a:rPr>
            </a:b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dirty="0" err="1">
                <a:solidFill>
                  <a:srgbClr val="0066CC"/>
                </a:solidFill>
                <a:latin typeface="Calibri"/>
              </a:rPr>
              <a:t>LogRegression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with hard “draw probability” cut-off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Predict draw or not-draw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If not-draw then predict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loss/win</a:t>
            </a:r>
            <a:br>
              <a:rPr lang="en-US" sz="2000" dirty="0" smtClean="0">
                <a:solidFill>
                  <a:srgbClr val="000000"/>
                </a:solidFill>
                <a:latin typeface="Calibri"/>
              </a:rPr>
            </a:b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Other models for comparison: </a:t>
            </a:r>
            <a:r>
              <a:rPr lang="en-US" sz="2400" dirty="0">
                <a:solidFill>
                  <a:srgbClr val="0066CC"/>
                </a:solidFill>
                <a:latin typeface="Calibri"/>
              </a:rPr>
              <a:t>SVM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dirty="0">
                <a:solidFill>
                  <a:srgbClr val="0066CC"/>
                </a:solidFill>
                <a:latin typeface="Calibri"/>
              </a:rPr>
              <a:t>Poisson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680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84D1"/>
                </a:solidFill>
                <a:latin typeface="Calibri Light"/>
              </a:rPr>
              <a:t>Data Preparation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Formatting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, data clean-up and correction</a:t>
            </a:r>
            <a:endParaRPr dirty="0"/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7395460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84D1"/>
                </a:solidFill>
                <a:latin typeface="Calibri Light"/>
              </a:rPr>
              <a:t>Data Preparation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Formatting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, data clean-up and correction</a:t>
            </a:r>
            <a:endParaRPr dirty="0"/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endParaRPr dirty="0" smtClean="0"/>
          </a:p>
          <a:p>
            <a:pPr marL="342900" indent="-342900">
              <a:lnSpc>
                <a:spcPct val="9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Extending with new features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Nation’s GDP, population 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Weighted historical scoring in previous editions of the tournament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charset="0"/>
              <a:buChar char="•"/>
            </a:pPr>
            <a:endParaRPr dirty="0"/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Feature selection (</a:t>
            </a:r>
            <a:r>
              <a:rPr lang="en-US" sz="2400" dirty="0">
                <a:solidFill>
                  <a:srgbClr val="FF950E"/>
                </a:solidFill>
                <a:latin typeface="Calibri"/>
              </a:rPr>
              <a:t>LS-SVM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613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84D1"/>
                </a:solidFill>
                <a:latin typeface="Calibri Light"/>
              </a:rPr>
              <a:t>Data Preparation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Formatting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, data clean-up and correction</a:t>
            </a:r>
            <a:endParaRPr dirty="0"/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endParaRPr dirty="0" smtClean="0"/>
          </a:p>
          <a:p>
            <a:pPr marL="342900" indent="-342900">
              <a:lnSpc>
                <a:spcPct val="9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Extending with new features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Nation’s GDP, population 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Weighted historical scoring in previous editions of the tournament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charset="0"/>
              <a:buChar char="•"/>
            </a:pPr>
            <a:endParaRPr dirty="0"/>
          </a:p>
          <a:p>
            <a:pPr marL="800100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Feature selection (</a:t>
            </a:r>
            <a:r>
              <a:rPr lang="en-US" sz="2400" dirty="0">
                <a:solidFill>
                  <a:srgbClr val="FF950E"/>
                </a:solidFill>
                <a:latin typeface="Calibri"/>
              </a:rPr>
              <a:t>LS-SVM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endParaRPr dirty="0"/>
          </a:p>
          <a:p>
            <a:pPr marL="342900" indent="-342900">
              <a:lnSpc>
                <a:spcPct val="9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Data visualization (</a:t>
            </a:r>
            <a:r>
              <a:rPr lang="en-US" sz="2400" dirty="0">
                <a:solidFill>
                  <a:srgbClr val="FF950E"/>
                </a:solidFill>
                <a:latin typeface="Calibri"/>
              </a:rPr>
              <a:t>t-SNE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8463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</p:sp>
      <p:pic>
        <p:nvPicPr>
          <p:cNvPr id="84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40100" y="1661400"/>
            <a:ext cx="11310840" cy="5196600"/>
          </a:xfrm>
          <a:prstGeom prst="rect">
            <a:avLst/>
          </a:prstGeom>
          <a:ln>
            <a:noFill/>
          </a:ln>
        </p:spPr>
      </p:pic>
      <p:sp>
        <p:nvSpPr>
          <p:cNvPr id="4" name="CustomShape 1"/>
          <p:cNvSpPr/>
          <p:nvPr/>
        </p:nvSpPr>
        <p:spPr>
          <a:xfrm>
            <a:off x="990480" y="5174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84D1"/>
                </a:solidFill>
                <a:latin typeface="Calibri Light"/>
              </a:rPr>
              <a:t>Feature Selection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284</Words>
  <Application>Microsoft Macintosh PowerPoint</Application>
  <PresentationFormat>Widescreen</PresentationFormat>
  <Paragraphs>78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Calibri Light</vt:lpstr>
      <vt:lpstr>DejaVu Sans</vt:lpstr>
      <vt:lpstr>StarSymbol</vt:lpstr>
      <vt:lpstr>Times New Roman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ga75lef</cp:lastModifiedBy>
  <cp:revision>3</cp:revision>
  <dcterms:modified xsi:type="dcterms:W3CDTF">2016-07-08T10:25:35Z</dcterms:modified>
</cp:coreProperties>
</file>