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84" r:id="rId10"/>
    <p:sldId id="285" r:id="rId11"/>
    <p:sldId id="286" r:id="rId12"/>
    <p:sldId id="287" r:id="rId13"/>
    <p:sldId id="288" r:id="rId14"/>
    <p:sldId id="289" r:id="rId15"/>
    <p:sldId id="290" r:id="rId16"/>
    <p:sldId id="293" r:id="rId17"/>
    <p:sldId id="294" r:id="rId18"/>
    <p:sldId id="297" r:id="rId19"/>
    <p:sldId id="296" r:id="rId20"/>
    <p:sldId id="295" r:id="rId21"/>
    <p:sldId id="276" r:id="rId22"/>
    <p:sldId id="291" r:id="rId23"/>
    <p:sldId id="292" r:id="rId24"/>
    <p:sldId id="281"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
          <p15:clr>
            <a:srgbClr val="A4A3A4"/>
          </p15:clr>
        </p15:guide>
        <p15:guide id="2" pos="4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j2XkNqIOC65aK6hbps7pkfdLHC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64330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Hello and welcome, my name is Taimoor Razi and today me and my team members, Akshar Chaklashiya and Ogwu Augustine will be presenting to you the results of the Data Glacier Team on our clients Bank Marketing Campaign.</a:t>
            </a:r>
            <a:endParaRPr/>
          </a:p>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46240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295646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992177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96448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87826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64728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146247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143901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479823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519560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217705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Today’s outline will be as follows:</a:t>
            </a:r>
            <a:endParaRPr/>
          </a:p>
          <a:p>
            <a:pPr marL="0" lvl="0" indent="0" algn="l" rtl="0">
              <a:spcBef>
                <a:spcPts val="0"/>
              </a:spcBef>
              <a:spcAft>
                <a:spcPts val="0"/>
              </a:spcAft>
              <a:buNone/>
            </a:pPr>
            <a:endParaRPr/>
          </a:p>
          <a:p>
            <a:pPr marL="0" lvl="0" indent="0" algn="l" rtl="0">
              <a:spcBef>
                <a:spcPts val="0"/>
              </a:spcBef>
              <a:spcAft>
                <a:spcPts val="0"/>
              </a:spcAft>
              <a:buNone/>
            </a:pPr>
            <a:r>
              <a:rPr lang="en-US"/>
              <a:t>1. We will give the executive summary and describe the problem statement of the project to give a high level understanding of the business problem we're tackling and the specific requirements.</a:t>
            </a:r>
            <a:endParaRPr/>
          </a:p>
          <a:p>
            <a:pPr marL="0" lvl="0" indent="0" algn="l" rtl="0">
              <a:spcBef>
                <a:spcPts val="0"/>
              </a:spcBef>
              <a:spcAft>
                <a:spcPts val="0"/>
              </a:spcAft>
              <a:buNone/>
            </a:pPr>
            <a:r>
              <a:rPr lang="en-US"/>
              <a:t>2. I will then go over the approach that we followed to complete this task, so that you have complete clarity in how we tackle these kinds of tasks.</a:t>
            </a:r>
            <a:endParaRPr/>
          </a:p>
          <a:p>
            <a:pPr marL="0" lvl="0" indent="0" algn="l" rtl="0">
              <a:spcBef>
                <a:spcPts val="0"/>
              </a:spcBef>
              <a:spcAft>
                <a:spcPts val="0"/>
              </a:spcAft>
              <a:buNone/>
            </a:pPr>
            <a:r>
              <a:rPr lang="en-US"/>
              <a:t>3. Then, Akshar will go over the Data Analysis we performed and all important results and he will present them as a series of insights and visualizations from our analysis.</a:t>
            </a:r>
            <a:endParaRPr/>
          </a:p>
          <a:p>
            <a:pPr marL="0" lvl="0" indent="0" algn="l" rtl="0">
              <a:spcBef>
                <a:spcPts val="0"/>
              </a:spcBef>
              <a:spcAft>
                <a:spcPts val="0"/>
              </a:spcAft>
              <a:buNone/>
            </a:pPr>
            <a:r>
              <a:rPr lang="en-US"/>
              <a:t>4.  To wrap up, August will summarize and give recommendations and proposed the ML models to proceed further in the ML pipeline. Finally, our team will be open for any questions.</a:t>
            </a:r>
            <a:endParaRPr/>
          </a:p>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898520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700553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0" name="Google Shape;280;p2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281" name="Google Shape;281;p2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4" name="Google Shape;284;p2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2200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4096084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07148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Thank you for your time. If you have any questions, please feel free to ask.</a:t>
            </a:r>
            <a:endParaRPr/>
          </a:p>
        </p:txBody>
      </p:sp>
      <p:sp>
        <p:nvSpPr>
          <p:cNvPr id="363" name="Google Shape;36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50178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kick things off let me recap this engagement.</a:t>
            </a:r>
            <a:endParaRPr/>
          </a:p>
          <a:p>
            <a:pPr marL="0" lvl="0" indent="0" algn="l" rtl="0">
              <a:spcBef>
                <a:spcPts val="0"/>
              </a:spcBef>
              <a:spcAft>
                <a:spcPts val="0"/>
              </a:spcAft>
              <a:buNone/>
            </a:pPr>
            <a:endParaRPr/>
          </a:p>
          <a:p>
            <a:pPr marL="0" lvl="0" indent="0" algn="l" rtl="0">
              <a:lnSpc>
                <a:spcPct val="221666"/>
              </a:lnSpc>
              <a:spcBef>
                <a:spcPts val="0"/>
              </a:spcBef>
              <a:spcAft>
                <a:spcPts val="0"/>
              </a:spcAft>
              <a:buNone/>
            </a:pPr>
            <a:r>
              <a:rPr lang="en-US" sz="120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We, Data Glacier are here to help you understand the market and guide you in the right direction.</a:t>
            </a: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767344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221666"/>
              </a:lnSpc>
              <a:spcBef>
                <a:spcPts val="0"/>
              </a:spcBef>
              <a:spcAft>
                <a:spcPts val="0"/>
              </a:spcAft>
              <a:buNone/>
            </a:pPr>
            <a:r>
              <a:rPr lang="en-US" sz="1200"/>
              <a:t>Our Objective was to provide actionable insights to help ABC Bank in identifying the right customers for targeting the marketing campaign.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So, we embarked on a 1 month pilot with ABC Bank to focus on 3 main tasks. </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Data Intake Report </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EDA Notebook</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ML model Proposal</a:t>
            </a:r>
            <a:endParaRPr/>
          </a:p>
          <a:p>
            <a:pPr marL="410210" lvl="1" indent="-205105"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Presentation to ABC’s Executive team which we are here today to present</a:t>
            </a:r>
            <a:endParaRPr/>
          </a:p>
          <a:p>
            <a:pPr marL="0" lvl="0" indent="0" algn="l" rtl="0">
              <a:spcBef>
                <a:spcPts val="0"/>
              </a:spcBef>
              <a:spcAft>
                <a:spcPts val="0"/>
              </a:spcAft>
              <a:buNone/>
            </a:pP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773396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8" name="Google Shape;118;p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119" name="Google Shape;119;p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how did we tackle this problem? </a:t>
            </a:r>
            <a:endParaRPr/>
          </a:p>
          <a:p>
            <a:pPr marL="0" lvl="0" indent="0" algn="l" rtl="0">
              <a:spcBef>
                <a:spcPts val="0"/>
              </a:spcBef>
              <a:spcAft>
                <a:spcPts val="0"/>
              </a:spcAft>
              <a:buNone/>
            </a:pPr>
            <a:r>
              <a:rPr lang="en-US"/>
              <a:t>Well we approached it in 5 steps:</a:t>
            </a:r>
            <a:endParaRPr/>
          </a:p>
          <a:p>
            <a:pPr marL="0" lvl="0" indent="0" algn="l" rtl="0">
              <a:spcBef>
                <a:spcPts val="0"/>
              </a:spcBef>
              <a:spcAft>
                <a:spcPts val="0"/>
              </a:spcAft>
              <a:buNone/>
            </a:pPr>
            <a:endParaRPr/>
          </a:p>
          <a:p>
            <a:pPr marL="0" lvl="0" indent="0" algn="l" rtl="0">
              <a:spcBef>
                <a:spcPts val="0"/>
              </a:spcBef>
              <a:spcAft>
                <a:spcPts val="0"/>
              </a:spcAft>
              <a:buNone/>
            </a:pPr>
            <a:r>
              <a:rPr lang="en-US"/>
              <a:t>1. Data understanding - the key to success on any data project is to understand the data in detail. So we took the time to understand the data model and domain of the business you are interested in.</a:t>
            </a:r>
            <a:endParaRPr/>
          </a:p>
          <a:p>
            <a:pPr marL="0" lvl="0" indent="0" algn="l" rtl="0">
              <a:spcBef>
                <a:spcPts val="0"/>
              </a:spcBef>
              <a:spcAft>
                <a:spcPts val="0"/>
              </a:spcAft>
              <a:buNone/>
            </a:pPr>
            <a:r>
              <a:rPr lang="en-US"/>
              <a:t>2. Data extraction - after understanding your business, we then architected what an ideal dataset should look like for this problem and extracted it from the relevant data sources.</a:t>
            </a:r>
            <a:endParaRPr/>
          </a:p>
          <a:p>
            <a:pPr marL="0" lvl="0" indent="0" algn="l" rtl="0">
              <a:spcBef>
                <a:spcPts val="0"/>
              </a:spcBef>
              <a:spcAft>
                <a:spcPts val="0"/>
              </a:spcAft>
              <a:buNone/>
            </a:pPr>
            <a:r>
              <a:rPr lang="en-US"/>
              <a:t>3. After extracting the raw data, we needed to process and model this data into a dataset that can precisely answer the business questions and produce analytics.</a:t>
            </a:r>
            <a:endParaRPr/>
          </a:p>
          <a:p>
            <a:pPr marL="0" lvl="0" indent="0" algn="l" rtl="0">
              <a:spcBef>
                <a:spcPts val="0"/>
              </a:spcBef>
              <a:spcAft>
                <a:spcPts val="0"/>
              </a:spcAft>
              <a:buNone/>
            </a:pPr>
            <a:r>
              <a:rPr lang="en-US"/>
              <a:t>4. With our new dataset, we used our analytical expertise to uncover insights from this dataset and to produce visualizations to describe the insights.</a:t>
            </a:r>
            <a:endParaRPr/>
          </a:p>
          <a:p>
            <a:pPr marL="0" lvl="0" indent="0" algn="l" rtl="0">
              <a:spcBef>
                <a:spcPts val="0"/>
              </a:spcBef>
              <a:spcAft>
                <a:spcPts val="0"/>
              </a:spcAft>
              <a:buNone/>
            </a:pPr>
            <a:r>
              <a:rPr lang="en-US"/>
              <a:t>5. And finally we used these insights to unlock business decisions and to make recommendations on next steps.</a:t>
            </a:r>
            <a:br>
              <a:rPr lang="en-US"/>
            </a:br>
            <a:br>
              <a:rPr lang="en-US"/>
            </a:br>
            <a:r>
              <a:rPr lang="en-US"/>
              <a:t>We also included ML Model proposal at the end of the presentation to get your reviews/feedback before proceeding further to the next stage of model building and preparation.</a:t>
            </a:r>
            <a:endParaRPr/>
          </a:p>
        </p:txBody>
      </p:sp>
      <p:sp>
        <p:nvSpPr>
          <p:cNvPr id="121" name="Google Shape;121;p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2" name="Google Shape;122;p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928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make a quick Data overview. Since today we are here to focus on the analysis and insight, I will quickly go through the Data Overview. </a:t>
            </a:r>
            <a:endParaRPr/>
          </a:p>
          <a:p>
            <a:pPr marL="0" lvl="0" indent="0" algn="l" rtl="0">
              <a:spcBef>
                <a:spcPts val="0"/>
              </a:spcBef>
              <a:spcAft>
                <a:spcPts val="0"/>
              </a:spcAft>
              <a:buNone/>
            </a:pPr>
            <a:r>
              <a:rPr lang="en-US"/>
              <a:t>After understanding the data needed for us to make the Analysis we extracted 1 dataset from UCI ML Repository which was used to perform analysis. </a:t>
            </a:r>
            <a:endParaRPr/>
          </a:p>
        </p:txBody>
      </p:sp>
      <p:sp>
        <p:nvSpPr>
          <p:cNvPr id="165" name="Google Shape;16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13446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resulted dataset had 21 features i.e., columns and 41188 data points i.e., rows with a total size of 5834924 bytes.</a:t>
            </a:r>
            <a:br>
              <a:rPr lang="en-US"/>
            </a:br>
            <a:r>
              <a:rPr lang="en-US"/>
              <a:t>Also note that in addition to our original 21 features we created some new features to help with our analysis. One of these features was month-day. Data Cleaning And Transformation was then done which is outside the scope of todays presentation.</a:t>
            </a:r>
            <a:endParaRPr/>
          </a:p>
        </p:txBody>
      </p:sp>
      <p:sp>
        <p:nvSpPr>
          <p:cNvPr id="176" name="Google Shape;17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13326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14989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24571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4" name="Google Shape;3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7" name="Google Shape;47;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 name="Google Shape;49;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6"/>
          <p:cNvSpPr>
            <a:spLocks noGrp="1"/>
          </p:cNvSpPr>
          <p:nvPr>
            <p:ph type="pic" idx="2"/>
          </p:nvPr>
        </p:nvSpPr>
        <p:spPr>
          <a:xfrm>
            <a:off x="5183188" y="987425"/>
            <a:ext cx="6172200" cy="4873625"/>
          </a:xfrm>
          <a:prstGeom prst="rect">
            <a:avLst/>
          </a:prstGeom>
          <a:noFill/>
          <a:ln>
            <a:noFill/>
          </a:ln>
        </p:spPr>
      </p:sp>
      <p:sp>
        <p:nvSpPr>
          <p:cNvPr id="68" name="Google Shape;68;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projectpro.io/recipes/deal-with-outliers-in-python" TargetMode="External"/><Relationship Id="rId7" Type="http://schemas.openxmlformats.org/officeDocument/2006/relationships/hyperlink" Target="https://scikit-learn.org/stable/modules/generated/sklearn.linear_model.LogisticRegression.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kaggle.com/code/aleksandradeis/bank-marketing-analysis" TargetMode="External"/><Relationship Id="rId5" Type="http://schemas.openxmlformats.org/officeDocument/2006/relationships/hyperlink" Target="https://www.datasciencesmachinelearning.com/2018/11/handling-outliers-in-python.html" TargetMode="External"/><Relationship Id="rId4" Type="http://schemas.openxmlformats.org/officeDocument/2006/relationships/hyperlink" Target="https://www.analyticsvidhya.com/blog/2021/05/detecting-and-treating-outliers-treating-the-odd-one-ou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11151A"/>
        </a:solidFill>
        <a:effectLst/>
      </p:bgPr>
    </p:bg>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4089400" y="313436"/>
            <a:ext cx="4484468" cy="4484468"/>
          </a:xfrm>
          <a:prstGeom prst="rect">
            <a:avLst/>
          </a:prstGeom>
          <a:noFill/>
          <a:ln>
            <a:noFill/>
          </a:ln>
        </p:spPr>
      </p:pic>
      <p:sp>
        <p:nvSpPr>
          <p:cNvPr id="90" name="Google Shape;90;p1"/>
          <p:cNvSpPr txBox="1"/>
          <p:nvPr/>
        </p:nvSpPr>
        <p:spPr>
          <a:xfrm>
            <a:off x="2845071" y="3720160"/>
            <a:ext cx="7061200"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err="1">
                <a:solidFill>
                  <a:schemeClr val="lt1"/>
                </a:solidFill>
                <a:latin typeface="Calibri"/>
                <a:ea typeface="Calibri"/>
                <a:cs typeface="Calibri"/>
                <a:sym typeface="Calibri"/>
              </a:rPr>
              <a:t>Taimoor</a:t>
            </a:r>
            <a:r>
              <a:rPr lang="en-US" sz="2800" b="0" i="0" u="none" strike="noStrike" cap="none" dirty="0">
                <a:solidFill>
                  <a:schemeClr val="lt1"/>
                </a:solidFill>
                <a:latin typeface="Calibri"/>
                <a:ea typeface="Calibri"/>
                <a:cs typeface="Calibri"/>
                <a:sym typeface="Calibri"/>
              </a:rPr>
              <a:t> </a:t>
            </a:r>
            <a:r>
              <a:rPr lang="en-US" sz="2800" b="0" i="0" u="none" strike="noStrike" cap="none" dirty="0" err="1">
                <a:solidFill>
                  <a:schemeClr val="lt1"/>
                </a:solidFill>
                <a:latin typeface="Calibri"/>
                <a:ea typeface="Calibri"/>
                <a:cs typeface="Calibri"/>
                <a:sym typeface="Calibri"/>
              </a:rPr>
              <a:t>Razi</a:t>
            </a:r>
            <a:endParaRPr dirty="0"/>
          </a:p>
          <a:p>
            <a:pPr marL="0" marR="0" lvl="0" indent="0" algn="ctr" rtl="0">
              <a:spcBef>
                <a:spcPts val="0"/>
              </a:spcBef>
              <a:spcAft>
                <a:spcPts val="0"/>
              </a:spcAft>
              <a:buNone/>
            </a:pPr>
            <a:r>
              <a:rPr lang="en-US" sz="2800" b="0" i="0" u="none" strike="noStrike" cap="none" dirty="0">
                <a:solidFill>
                  <a:schemeClr val="lt1"/>
                </a:solidFill>
                <a:latin typeface="Calibri"/>
                <a:ea typeface="Calibri"/>
                <a:cs typeface="Calibri"/>
                <a:sym typeface="Calibri"/>
              </a:rPr>
              <a:t>Akshar Chaklashiya</a:t>
            </a:r>
            <a:endParaRPr sz="28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err="1">
                <a:solidFill>
                  <a:schemeClr val="lt1"/>
                </a:solidFill>
                <a:latin typeface="Calibri"/>
                <a:ea typeface="Calibri"/>
                <a:cs typeface="Calibri"/>
                <a:sym typeface="Calibri"/>
              </a:rPr>
              <a:t>Ogwu</a:t>
            </a:r>
            <a:r>
              <a:rPr lang="en-US" sz="2800" b="0" i="0" u="none" strike="noStrike" cap="none" dirty="0">
                <a:solidFill>
                  <a:schemeClr val="lt1"/>
                </a:solidFill>
                <a:latin typeface="Calibri"/>
                <a:ea typeface="Calibri"/>
                <a:cs typeface="Calibri"/>
                <a:sym typeface="Calibri"/>
              </a:rPr>
              <a:t> Augustine </a:t>
            </a:r>
            <a:endParaRPr dirty="0"/>
          </a:p>
          <a:p>
            <a:pPr marL="0" marR="0" lvl="0" indent="0" algn="ctr" rtl="0">
              <a:spcBef>
                <a:spcPts val="0"/>
              </a:spcBef>
              <a:spcAft>
                <a:spcPts val="0"/>
              </a:spcAft>
              <a:buNone/>
            </a:pPr>
            <a:endParaRPr sz="28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chemeClr val="lt1"/>
                </a:solidFill>
                <a:latin typeface="Calibri"/>
                <a:ea typeface="Calibri"/>
                <a:cs typeface="Calibri"/>
                <a:sym typeface="Calibri"/>
              </a:rPr>
              <a:t>Date: </a:t>
            </a:r>
            <a:r>
              <a:rPr lang="en-US" sz="2800" dirty="0">
                <a:solidFill>
                  <a:schemeClr val="lt1"/>
                </a:solidFill>
                <a:latin typeface="Calibri"/>
                <a:ea typeface="Calibri"/>
                <a:cs typeface="Calibri"/>
                <a:sym typeface="Calibri"/>
              </a:rPr>
              <a:t>15</a:t>
            </a:r>
            <a:r>
              <a:rPr lang="en-US" sz="2800" b="0" i="0" u="none" strike="noStrike" cap="none" dirty="0">
                <a:solidFill>
                  <a:schemeClr val="lt1"/>
                </a:solidFill>
                <a:latin typeface="Calibri"/>
                <a:ea typeface="Calibri"/>
                <a:cs typeface="Calibri"/>
                <a:sym typeface="Calibri"/>
              </a:rPr>
              <a:t>-09-2022</a:t>
            </a:r>
            <a:endParaRPr dirty="0"/>
          </a:p>
        </p:txBody>
      </p:sp>
      <p:sp>
        <p:nvSpPr>
          <p:cNvPr id="91" name="Google Shape;91;p1"/>
          <p:cNvSpPr txBox="1"/>
          <p:nvPr/>
        </p:nvSpPr>
        <p:spPr>
          <a:xfrm>
            <a:off x="2400300" y="663921"/>
            <a:ext cx="7861300" cy="1938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u="none" strike="noStrike" cap="none" dirty="0">
                <a:solidFill>
                  <a:schemeClr val="lt1"/>
                </a:solidFill>
                <a:latin typeface="Calibri"/>
                <a:ea typeface="Calibri"/>
                <a:cs typeface="Calibri"/>
                <a:sym typeface="Calibri"/>
              </a:rPr>
              <a:t>Bank Marketing Campaign</a:t>
            </a:r>
            <a:endParaRPr dirty="0"/>
          </a:p>
          <a:p>
            <a:pPr marL="0" marR="0" lvl="0" indent="0" algn="ctr" rtl="0">
              <a:spcBef>
                <a:spcPts val="0"/>
              </a:spcBef>
              <a:spcAft>
                <a:spcPts val="0"/>
              </a:spcAft>
              <a:buNone/>
            </a:pPr>
            <a:endParaRPr sz="36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endParaRPr sz="36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925909"/>
          </a:xfrm>
          <a:prstGeom prst="rect">
            <a:avLst/>
          </a:prstGeom>
          <a:noFill/>
          <a:ln>
            <a:noFill/>
          </a:ln>
        </p:spPr>
        <p:txBody>
          <a:bodyPr spcFirstLastPara="1" wrap="square" lIns="91425" tIns="45700" rIns="91425" bIns="45700" anchor="t" anchorCtr="0">
            <a:normAutofit/>
          </a:bodyPr>
          <a:lstStyle/>
          <a:p>
            <a:pPr marL="0" marR="0">
              <a:lnSpc>
                <a:spcPct val="115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Imbalance Data: Over Sampling</a:t>
            </a: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Preparation</a:t>
            </a:r>
            <a:endParaRPr dirty="0"/>
          </a:p>
        </p:txBody>
      </p:sp>
      <p:pic>
        <p:nvPicPr>
          <p:cNvPr id="2" name="Picture 1">
            <a:extLst>
              <a:ext uri="{FF2B5EF4-FFF2-40B4-BE49-F238E27FC236}">
                <a16:creationId xmlns:a16="http://schemas.microsoft.com/office/drawing/2014/main" id="{4F756C36-F987-FF43-6973-BA96FDD06C1B}"/>
              </a:ext>
            </a:extLst>
          </p:cNvPr>
          <p:cNvPicPr>
            <a:picLocks noChangeAspect="1"/>
          </p:cNvPicPr>
          <p:nvPr/>
        </p:nvPicPr>
        <p:blipFill>
          <a:blip r:embed="rId4"/>
          <a:stretch>
            <a:fillRect/>
          </a:stretch>
        </p:blipFill>
        <p:spPr>
          <a:xfrm>
            <a:off x="5947536" y="2320413"/>
            <a:ext cx="5152494" cy="3833554"/>
          </a:xfrm>
          <a:prstGeom prst="rect">
            <a:avLst/>
          </a:prstGeom>
        </p:spPr>
      </p:pic>
    </p:spTree>
    <p:extLst>
      <p:ext uri="{BB962C8B-B14F-4D97-AF65-F5344CB8AC3E}">
        <p14:creationId xmlns:p14="http://schemas.microsoft.com/office/powerpoint/2010/main" val="123879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5124283"/>
          </a:xfrm>
          <a:prstGeom prst="rect">
            <a:avLst/>
          </a:prstGeom>
          <a:noFill/>
          <a:ln>
            <a:noFill/>
          </a:ln>
        </p:spPr>
        <p:txBody>
          <a:bodyPr spcFirstLastPara="1" wrap="square" lIns="91425" tIns="45700" rIns="91425" bIns="45700" anchor="t" anchorCtr="0">
            <a:normAutofit fontScale="92500"/>
          </a:bodyPr>
          <a:lstStyle/>
          <a:p>
            <a:pPr marL="0" marR="0" indent="0">
              <a:lnSpc>
                <a:spcPct val="115000"/>
              </a:lnSpc>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Random Forest</a:t>
            </a:r>
          </a:p>
          <a:p>
            <a:pPr marL="0" marR="0" indent="0">
              <a:lnSpc>
                <a:spcPct val="115000"/>
              </a:lnSpc>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The process of this method is: </a:t>
            </a:r>
          </a:p>
          <a:p>
            <a:pPr marL="514350" marR="0" indent="-514350">
              <a:lnSpc>
                <a:spcPct val="115000"/>
              </a:lnSpc>
              <a:spcBef>
                <a:spcPts val="0"/>
              </a:spcBef>
              <a:spcAft>
                <a:spcPts val="0"/>
              </a:spcAft>
              <a:buFont typeface="+mj-lt"/>
              <a:buAutoNum type="arabicPeriod"/>
            </a:pPr>
            <a:r>
              <a:rPr lang="en-US" sz="2800" dirty="0">
                <a:effectLst/>
                <a:latin typeface="Times New Roman" panose="02020603050405020304" pitchFamily="18" charset="0"/>
                <a:ea typeface="Times New Roman" panose="02020603050405020304" pitchFamily="18" charset="0"/>
              </a:rPr>
              <a:t>Take a sample of size n from the training dataset; </a:t>
            </a:r>
          </a:p>
          <a:p>
            <a:pPr marL="514350" marR="0" indent="-514350">
              <a:lnSpc>
                <a:spcPct val="115000"/>
              </a:lnSpc>
              <a:spcBef>
                <a:spcPts val="0"/>
              </a:spcBef>
              <a:spcAft>
                <a:spcPts val="0"/>
              </a:spcAft>
              <a:buFont typeface="+mj-lt"/>
              <a:buAutoNum type="arabicPeriod"/>
            </a:pPr>
            <a:r>
              <a:rPr lang="en-US" sz="2800" dirty="0">
                <a:effectLst/>
                <a:latin typeface="Times New Roman" panose="02020603050405020304" pitchFamily="18" charset="0"/>
                <a:ea typeface="Times New Roman" panose="02020603050405020304" pitchFamily="18" charset="0"/>
              </a:rPr>
              <a:t>Randomly choose p variables from all the variables available; </a:t>
            </a:r>
          </a:p>
          <a:p>
            <a:pPr marL="514350" marR="0" indent="-514350">
              <a:lnSpc>
                <a:spcPct val="115000"/>
              </a:lnSpc>
              <a:spcBef>
                <a:spcPts val="0"/>
              </a:spcBef>
              <a:spcAft>
                <a:spcPts val="0"/>
              </a:spcAft>
              <a:buFont typeface="+mj-lt"/>
              <a:buAutoNum type="arabicPeriod"/>
            </a:pPr>
            <a:r>
              <a:rPr lang="en-US" sz="2800" dirty="0">
                <a:effectLst/>
                <a:latin typeface="Times New Roman" panose="02020603050405020304" pitchFamily="18" charset="0"/>
                <a:ea typeface="Times New Roman" panose="02020603050405020304" pitchFamily="18" charset="0"/>
              </a:rPr>
              <a:t>Train a single big tree on the sample dataset and using p variables; </a:t>
            </a:r>
          </a:p>
          <a:p>
            <a:pPr marL="514350" marR="0" indent="-514350">
              <a:lnSpc>
                <a:spcPct val="115000"/>
              </a:lnSpc>
              <a:spcBef>
                <a:spcPts val="0"/>
              </a:spcBef>
              <a:spcAft>
                <a:spcPts val="0"/>
              </a:spcAft>
              <a:buFont typeface="+mj-lt"/>
              <a:buAutoNum type="arabicPeriod"/>
            </a:pPr>
            <a:r>
              <a:rPr lang="en-US" sz="2800" dirty="0">
                <a:effectLst/>
                <a:latin typeface="Times New Roman" panose="02020603050405020304" pitchFamily="18" charset="0"/>
                <a:ea typeface="Times New Roman" panose="02020603050405020304" pitchFamily="18" charset="0"/>
              </a:rPr>
              <a:t>Repeat the step above B times; </a:t>
            </a:r>
          </a:p>
          <a:p>
            <a:pPr marL="514350" marR="0" indent="-514350">
              <a:lnSpc>
                <a:spcPct val="115000"/>
              </a:lnSpc>
              <a:spcBef>
                <a:spcPts val="0"/>
              </a:spcBef>
              <a:spcAft>
                <a:spcPts val="0"/>
              </a:spcAft>
              <a:buFont typeface="+mj-lt"/>
              <a:buAutoNum type="arabicPeriod"/>
            </a:pPr>
            <a:r>
              <a:rPr lang="en-US" sz="2800" dirty="0">
                <a:effectLst/>
                <a:latin typeface="Times New Roman" panose="02020603050405020304" pitchFamily="18" charset="0"/>
                <a:ea typeface="Times New Roman" panose="02020603050405020304" pitchFamily="18" charset="0"/>
              </a:rPr>
              <a:t>Take a majority vote of the results for all of the B trees.</a:t>
            </a:r>
          </a:p>
          <a:p>
            <a:pPr marL="0" marR="0" indent="0">
              <a:lnSpc>
                <a:spcPct val="115000"/>
              </a:lnSpc>
              <a:spcBef>
                <a:spcPts val="0"/>
              </a:spcBef>
              <a:spcAft>
                <a:spcPts val="0"/>
              </a:spcAft>
              <a:buNone/>
            </a:pPr>
            <a:endParaRPr lang="en-US" sz="2800" dirty="0">
              <a:effectLst/>
              <a:latin typeface="Times New Roman" panose="02020603050405020304" pitchFamily="18" charset="0"/>
              <a:ea typeface="Times New Roman" panose="02020603050405020304" pitchFamily="18" charset="0"/>
            </a:endParaRP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Building</a:t>
            </a:r>
            <a:endParaRPr dirty="0"/>
          </a:p>
        </p:txBody>
      </p:sp>
    </p:spTree>
    <p:extLst>
      <p:ext uri="{BB962C8B-B14F-4D97-AF65-F5344CB8AC3E}">
        <p14:creationId xmlns:p14="http://schemas.microsoft.com/office/powerpoint/2010/main" val="421466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5124283"/>
          </a:xfrm>
          <a:prstGeom prst="rect">
            <a:avLst/>
          </a:prstGeom>
          <a:noFill/>
          <a:ln>
            <a:noFill/>
          </a:ln>
        </p:spPr>
        <p:txBody>
          <a:bodyPr spcFirstLastPara="1" wrap="square" lIns="91425" tIns="45700" rIns="91425" bIns="45700" anchor="t" anchorCtr="0">
            <a:normAutofit/>
          </a:bodyPr>
          <a:lstStyle/>
          <a:p>
            <a:pPr marL="0" marR="0" indent="0" algn="ctr">
              <a:lnSpc>
                <a:spcPct val="115000"/>
              </a:lnSpc>
              <a:spcBef>
                <a:spcPts val="0"/>
              </a:spcBef>
              <a:spcAft>
                <a:spcPts val="0"/>
              </a:spcAft>
              <a:buNone/>
            </a:pPr>
            <a:r>
              <a:rPr lang="en-US" sz="3200" b="1" dirty="0">
                <a:effectLst/>
                <a:latin typeface="Times New Roman" panose="02020603050405020304" pitchFamily="18" charset="0"/>
                <a:ea typeface="Times New Roman" panose="02020603050405020304" pitchFamily="18" charset="0"/>
              </a:rPr>
              <a:t>Random Forest</a:t>
            </a:r>
          </a:p>
          <a:p>
            <a:pPr indent="-457200">
              <a:lnSpc>
                <a:spcPct val="115000"/>
              </a:lnSpc>
              <a:spcBef>
                <a:spcPts val="0"/>
              </a:spcBef>
            </a:pPr>
            <a:r>
              <a:rPr lang="en-US" sz="2800" dirty="0" err="1">
                <a:effectLst/>
                <a:latin typeface="Times New Roman" panose="02020603050405020304" pitchFamily="18" charset="0"/>
                <a:ea typeface="Times New Roman" panose="02020603050405020304" pitchFamily="18" charset="0"/>
              </a:rPr>
              <a:t>RandomForestClassifier</a:t>
            </a:r>
            <a:r>
              <a:rPr lang="en-US" sz="2800" dirty="0">
                <a:effectLst/>
                <a:latin typeface="Times New Roman" panose="02020603050405020304" pitchFamily="18" charset="0"/>
                <a:ea typeface="Times New Roman" panose="02020603050405020304" pitchFamily="18" charset="0"/>
              </a:rPr>
              <a:t> class from </a:t>
            </a:r>
            <a:r>
              <a:rPr lang="en-US" sz="2800" dirty="0" err="1">
                <a:effectLst/>
                <a:latin typeface="Times New Roman" panose="02020603050405020304" pitchFamily="18" charset="0"/>
                <a:ea typeface="Times New Roman" panose="02020603050405020304" pitchFamily="18" charset="0"/>
              </a:rPr>
              <a:t>sklearn</a:t>
            </a:r>
            <a:r>
              <a:rPr lang="en-US" sz="2800" dirty="0">
                <a:effectLst/>
                <a:latin typeface="Times New Roman" panose="02020603050405020304" pitchFamily="18" charset="0"/>
                <a:ea typeface="Times New Roman" panose="02020603050405020304" pitchFamily="18" charset="0"/>
              </a:rPr>
              <a:t> is used to create the model. </a:t>
            </a:r>
          </a:p>
          <a:p>
            <a:pPr indent="-457200">
              <a:lnSpc>
                <a:spcPct val="115000"/>
              </a:lnSpc>
              <a:spcBef>
                <a:spcPts val="0"/>
              </a:spcBef>
            </a:pPr>
            <a:r>
              <a:rPr lang="en-US" sz="2800" dirty="0">
                <a:effectLst/>
                <a:latin typeface="Times New Roman" panose="02020603050405020304" pitchFamily="18" charset="0"/>
                <a:ea typeface="Times New Roman" panose="02020603050405020304" pitchFamily="18" charset="0"/>
              </a:rPr>
              <a:t>Hyperparameter tuning is done over </a:t>
            </a:r>
            <a:r>
              <a:rPr lang="en-US" sz="2800" dirty="0" err="1">
                <a:effectLst/>
                <a:latin typeface="Times New Roman" panose="02020603050405020304" pitchFamily="18" charset="0"/>
                <a:ea typeface="Times New Roman" panose="02020603050405020304" pitchFamily="18" charset="0"/>
              </a:rPr>
              <a:t>n_estimators</a:t>
            </a:r>
            <a:r>
              <a:rPr lang="en-US" sz="2800" dirty="0">
                <a:effectLst/>
                <a:latin typeface="Times New Roman" panose="02020603050405020304" pitchFamily="18" charset="0"/>
                <a:ea typeface="Times New Roman" panose="02020603050405020304" pitchFamily="18" charset="0"/>
              </a:rPr>
              <a:t> and </a:t>
            </a:r>
            <a:r>
              <a:rPr lang="en-US" sz="2800" dirty="0" err="1">
                <a:effectLst/>
                <a:latin typeface="Times New Roman" panose="02020603050405020304" pitchFamily="18" charset="0"/>
                <a:ea typeface="Times New Roman" panose="02020603050405020304" pitchFamily="18" charset="0"/>
              </a:rPr>
              <a:t>max_depth</a:t>
            </a:r>
            <a:r>
              <a:rPr lang="en-US" sz="2800" dirty="0">
                <a:effectLst/>
                <a:latin typeface="Times New Roman" panose="02020603050405020304" pitchFamily="18" charset="0"/>
                <a:ea typeface="Times New Roman" panose="02020603050405020304" pitchFamily="18" charset="0"/>
              </a:rPr>
              <a:t> of the ensemble through grid search with five-fold cross-validation.</a:t>
            </a: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Building</a:t>
            </a:r>
            <a:endParaRPr dirty="0"/>
          </a:p>
        </p:txBody>
      </p:sp>
    </p:spTree>
    <p:extLst>
      <p:ext uri="{BB962C8B-B14F-4D97-AF65-F5344CB8AC3E}">
        <p14:creationId xmlns:p14="http://schemas.microsoft.com/office/powerpoint/2010/main" val="17667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5124283"/>
          </a:xfrm>
          <a:prstGeom prst="rect">
            <a:avLst/>
          </a:prstGeom>
          <a:noFill/>
          <a:ln>
            <a:noFill/>
          </a:ln>
        </p:spPr>
        <p:txBody>
          <a:bodyPr spcFirstLastPara="1" wrap="square" lIns="91425" tIns="45700" rIns="91425" bIns="45700" anchor="t" anchorCtr="0">
            <a:normAutofit/>
          </a:bodyPr>
          <a:lstStyle/>
          <a:p>
            <a:pPr marL="0" marR="0" indent="0" algn="ctr">
              <a:lnSpc>
                <a:spcPct val="115000"/>
              </a:lnSpc>
              <a:spcBef>
                <a:spcPts val="0"/>
              </a:spcBef>
              <a:spcAft>
                <a:spcPts val="0"/>
              </a:spcAft>
              <a:buNone/>
            </a:pPr>
            <a:r>
              <a:rPr lang="en-US" sz="3200" b="1" dirty="0">
                <a:effectLst/>
                <a:latin typeface="Times New Roman" panose="02020603050405020304" pitchFamily="18" charset="0"/>
                <a:ea typeface="Times New Roman" panose="02020603050405020304" pitchFamily="18" charset="0"/>
              </a:rPr>
              <a:t>Random Forest</a:t>
            </a:r>
          </a:p>
          <a:p>
            <a:pPr indent="-457200">
              <a:lnSpc>
                <a:spcPct val="115000"/>
              </a:lnSpc>
              <a:spcBef>
                <a:spcPts val="0"/>
              </a:spcBef>
            </a:pPr>
            <a:r>
              <a:rPr lang="en-US" sz="2800" dirty="0" err="1">
                <a:effectLst/>
                <a:latin typeface="Times New Roman" panose="02020603050405020304" pitchFamily="18" charset="0"/>
                <a:ea typeface="Times New Roman" panose="02020603050405020304" pitchFamily="18" charset="0"/>
              </a:rPr>
              <a:t>RandomForestClassifier</a:t>
            </a:r>
            <a:r>
              <a:rPr lang="en-US" sz="2800" dirty="0">
                <a:effectLst/>
                <a:latin typeface="Times New Roman" panose="02020603050405020304" pitchFamily="18" charset="0"/>
                <a:ea typeface="Times New Roman" panose="02020603050405020304" pitchFamily="18" charset="0"/>
              </a:rPr>
              <a:t> class from </a:t>
            </a:r>
            <a:r>
              <a:rPr lang="en-US" sz="2800" dirty="0" err="1">
                <a:effectLst/>
                <a:latin typeface="Times New Roman" panose="02020603050405020304" pitchFamily="18" charset="0"/>
                <a:ea typeface="Times New Roman" panose="02020603050405020304" pitchFamily="18" charset="0"/>
              </a:rPr>
              <a:t>sklearn</a:t>
            </a:r>
            <a:r>
              <a:rPr lang="en-US" sz="2800" dirty="0">
                <a:effectLst/>
                <a:latin typeface="Times New Roman" panose="02020603050405020304" pitchFamily="18" charset="0"/>
                <a:ea typeface="Times New Roman" panose="02020603050405020304" pitchFamily="18" charset="0"/>
              </a:rPr>
              <a:t> is used to create the model. </a:t>
            </a:r>
          </a:p>
          <a:p>
            <a:pPr indent="-457200">
              <a:lnSpc>
                <a:spcPct val="115000"/>
              </a:lnSpc>
              <a:spcBef>
                <a:spcPts val="0"/>
              </a:spcBef>
            </a:pPr>
            <a:r>
              <a:rPr lang="en-US" sz="2800" dirty="0">
                <a:effectLst/>
                <a:latin typeface="Times New Roman" panose="02020603050405020304" pitchFamily="18" charset="0"/>
                <a:ea typeface="Times New Roman" panose="02020603050405020304" pitchFamily="18" charset="0"/>
              </a:rPr>
              <a:t>Hyperparameter tuning is done over </a:t>
            </a:r>
            <a:r>
              <a:rPr lang="en-US" sz="2800" dirty="0" err="1">
                <a:effectLst/>
                <a:latin typeface="Times New Roman" panose="02020603050405020304" pitchFamily="18" charset="0"/>
                <a:ea typeface="Times New Roman" panose="02020603050405020304" pitchFamily="18" charset="0"/>
              </a:rPr>
              <a:t>n_estimators</a:t>
            </a:r>
            <a:r>
              <a:rPr lang="en-US" sz="2800" dirty="0">
                <a:effectLst/>
                <a:latin typeface="Times New Roman" panose="02020603050405020304" pitchFamily="18" charset="0"/>
                <a:ea typeface="Times New Roman" panose="02020603050405020304" pitchFamily="18" charset="0"/>
              </a:rPr>
              <a:t> and </a:t>
            </a:r>
            <a:r>
              <a:rPr lang="en-US" sz="2800" dirty="0" err="1">
                <a:effectLst/>
                <a:latin typeface="Times New Roman" panose="02020603050405020304" pitchFamily="18" charset="0"/>
                <a:ea typeface="Times New Roman" panose="02020603050405020304" pitchFamily="18" charset="0"/>
              </a:rPr>
              <a:t>max_depth</a:t>
            </a:r>
            <a:r>
              <a:rPr lang="en-US" sz="2800" dirty="0">
                <a:effectLst/>
                <a:latin typeface="Times New Roman" panose="02020603050405020304" pitchFamily="18" charset="0"/>
                <a:ea typeface="Times New Roman" panose="02020603050405020304" pitchFamily="18" charset="0"/>
              </a:rPr>
              <a:t> of the ensemble through grid search with five-fold cross-validation.</a:t>
            </a: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Building</a:t>
            </a:r>
            <a:endParaRPr dirty="0"/>
          </a:p>
        </p:txBody>
      </p:sp>
    </p:spTree>
    <p:extLst>
      <p:ext uri="{BB962C8B-B14F-4D97-AF65-F5344CB8AC3E}">
        <p14:creationId xmlns:p14="http://schemas.microsoft.com/office/powerpoint/2010/main" val="118977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4532672" y="1099536"/>
            <a:ext cx="6687648" cy="3049677"/>
          </a:xfrm>
          <a:prstGeom prst="rect">
            <a:avLst/>
          </a:prstGeom>
          <a:noFill/>
          <a:ln>
            <a:noFill/>
          </a:ln>
        </p:spPr>
        <p:txBody>
          <a:bodyPr spcFirstLastPara="1" wrap="square" lIns="91425" tIns="45700" rIns="91425" bIns="45700" anchor="t" anchorCtr="0">
            <a:normAutofit/>
          </a:bodyPr>
          <a:lstStyle/>
          <a:p>
            <a:pPr marL="0" marR="0" indent="0" algn="ctr">
              <a:lnSpc>
                <a:spcPct val="115000"/>
              </a:lnSpc>
              <a:spcBef>
                <a:spcPts val="0"/>
              </a:spcBef>
              <a:spcAft>
                <a:spcPts val="0"/>
              </a:spcAft>
              <a:buNone/>
            </a:pPr>
            <a:r>
              <a:rPr lang="en-US" sz="3200" b="1" dirty="0">
                <a:effectLst/>
                <a:latin typeface="Times New Roman" panose="02020603050405020304" pitchFamily="18" charset="0"/>
                <a:ea typeface="Times New Roman" panose="02020603050405020304" pitchFamily="18" charset="0"/>
              </a:rPr>
              <a:t>Random Forest</a:t>
            </a:r>
          </a:p>
          <a:p>
            <a:pPr indent="-457200">
              <a:lnSpc>
                <a:spcPct val="115000"/>
              </a:lnSpc>
              <a:spcBef>
                <a:spcPts val="0"/>
              </a:spcBef>
            </a:pPr>
            <a:endParaRPr lang="en-US" sz="2800" dirty="0">
              <a:effectLst/>
              <a:latin typeface="Times New Roman" panose="02020603050405020304" pitchFamily="18" charset="0"/>
              <a:ea typeface="Times New Roman" panose="02020603050405020304" pitchFamily="18" charset="0"/>
            </a:endParaRPr>
          </a:p>
          <a:p>
            <a:pPr indent="-457200">
              <a:lnSpc>
                <a:spcPct val="115000"/>
              </a:lnSpc>
              <a:spcBef>
                <a:spcPts val="0"/>
              </a:spcBef>
            </a:pPr>
            <a:r>
              <a:rPr lang="en-US" sz="2800" dirty="0">
                <a:effectLst/>
                <a:latin typeface="Times New Roman" panose="02020603050405020304" pitchFamily="18" charset="0"/>
                <a:ea typeface="Times New Roman" panose="02020603050405020304" pitchFamily="18" charset="0"/>
              </a:rPr>
              <a:t>The test accuracy of 90.66% was obtained with a ROC AUC score of 93.8%. </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The confusion matrix</a:t>
            </a:r>
            <a:endParaRPr lang="en-US" sz="2800" dirty="0">
              <a:effectLst/>
              <a:latin typeface="Times New Roman" panose="02020603050405020304" pitchFamily="18" charset="0"/>
              <a:ea typeface="Times New Roman" panose="02020603050405020304" pitchFamily="18" charset="0"/>
            </a:endParaRPr>
          </a:p>
          <a:p>
            <a:pPr indent="-457200">
              <a:lnSpc>
                <a:spcPct val="115000"/>
              </a:lnSpc>
              <a:spcBef>
                <a:spcPts val="0"/>
              </a:spcBef>
            </a:pPr>
            <a:endParaRPr lang="en-US" sz="2800" dirty="0">
              <a:effectLst/>
              <a:latin typeface="Times New Roman" panose="02020603050405020304" pitchFamily="18" charset="0"/>
              <a:ea typeface="Times New Roman" panose="02020603050405020304" pitchFamily="18" charset="0"/>
            </a:endParaRPr>
          </a:p>
        </p:txBody>
      </p:sp>
      <p:pic>
        <p:nvPicPr>
          <p:cNvPr id="190" name="Google Shape;190;p8"/>
          <p:cNvPicPr preferRelativeResize="0"/>
          <p:nvPr/>
        </p:nvPicPr>
        <p:blipFill rotWithShape="1">
          <a:blip r:embed="rId3">
            <a:alphaModFix/>
          </a:blip>
          <a:srcRect b="320"/>
          <a:stretch/>
        </p:blipFill>
        <p:spPr>
          <a:xfrm rot="10799999">
            <a:off x="612718" y="2025445"/>
            <a:ext cx="3615154" cy="3301254"/>
          </a:xfrm>
          <a:prstGeom prst="rect">
            <a:avLst/>
          </a:prstGeom>
          <a:noFill/>
          <a:ln>
            <a:noFill/>
          </a:ln>
        </p:spPr>
      </p:pic>
      <p:sp>
        <p:nvSpPr>
          <p:cNvPr id="191" name="Google Shape;191;p8"/>
          <p:cNvSpPr txBox="1"/>
          <p:nvPr/>
        </p:nvSpPr>
        <p:spPr>
          <a:xfrm>
            <a:off x="740848" y="2861947"/>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Results</a:t>
            </a:r>
            <a:endParaRPr dirty="0"/>
          </a:p>
        </p:txBody>
      </p:sp>
      <p:pic>
        <p:nvPicPr>
          <p:cNvPr id="4" name="Picture 3">
            <a:extLst>
              <a:ext uri="{FF2B5EF4-FFF2-40B4-BE49-F238E27FC236}">
                <a16:creationId xmlns:a16="http://schemas.microsoft.com/office/drawing/2014/main" id="{90CC3F7E-D065-ACA6-D86E-7CAB76F5E4A5}"/>
              </a:ext>
            </a:extLst>
          </p:cNvPr>
          <p:cNvPicPr>
            <a:picLocks noChangeAspect="1"/>
          </p:cNvPicPr>
          <p:nvPr/>
        </p:nvPicPr>
        <p:blipFill>
          <a:blip r:embed="rId4"/>
          <a:stretch>
            <a:fillRect/>
          </a:stretch>
        </p:blipFill>
        <p:spPr>
          <a:xfrm>
            <a:off x="6179571" y="3644447"/>
            <a:ext cx="3746242" cy="3090650"/>
          </a:xfrm>
          <a:prstGeom prst="rect">
            <a:avLst/>
          </a:prstGeom>
        </p:spPr>
      </p:pic>
    </p:spTree>
    <p:extLst>
      <p:ext uri="{BB962C8B-B14F-4D97-AF65-F5344CB8AC3E}">
        <p14:creationId xmlns:p14="http://schemas.microsoft.com/office/powerpoint/2010/main" val="3018616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4532672" y="1002890"/>
            <a:ext cx="6687648" cy="2448234"/>
          </a:xfrm>
          <a:prstGeom prst="rect">
            <a:avLst/>
          </a:prstGeom>
          <a:noFill/>
          <a:ln>
            <a:noFill/>
          </a:ln>
        </p:spPr>
        <p:txBody>
          <a:bodyPr spcFirstLastPara="1" wrap="square" lIns="91425" tIns="45700" rIns="91425" bIns="45700" anchor="t" anchorCtr="0">
            <a:normAutofit/>
          </a:bodyPr>
          <a:lstStyle/>
          <a:p>
            <a:pPr marL="0" marR="0" indent="0" algn="ctr">
              <a:lnSpc>
                <a:spcPct val="115000"/>
              </a:lnSpc>
              <a:spcBef>
                <a:spcPts val="0"/>
              </a:spcBef>
              <a:spcAft>
                <a:spcPts val="0"/>
              </a:spcAft>
              <a:buNone/>
            </a:pPr>
            <a:r>
              <a:rPr lang="en-US" sz="3200" b="1" dirty="0">
                <a:effectLst/>
                <a:latin typeface="Times New Roman" panose="02020603050405020304" pitchFamily="18" charset="0"/>
                <a:ea typeface="Times New Roman" panose="02020603050405020304" pitchFamily="18" charset="0"/>
              </a:rPr>
              <a:t>Random Forest</a:t>
            </a:r>
            <a:endParaRPr lang="en-US" sz="2800" dirty="0">
              <a:effectLst/>
              <a:latin typeface="Times New Roman" panose="02020603050405020304" pitchFamily="18" charset="0"/>
              <a:ea typeface="Times New Roman" panose="02020603050405020304" pitchFamily="18" charset="0"/>
            </a:endParaRPr>
          </a:p>
          <a:p>
            <a:pPr indent="-457200">
              <a:lnSpc>
                <a:spcPct val="115000"/>
              </a:lnSpc>
              <a:spcBef>
                <a:spcPts val="0"/>
              </a:spcBef>
            </a:pPr>
            <a:r>
              <a:rPr lang="en-US" sz="2800" dirty="0">
                <a:effectLst/>
                <a:latin typeface="Times New Roman" panose="02020603050405020304" pitchFamily="18" charset="0"/>
                <a:ea typeface="Times New Roman" panose="02020603050405020304" pitchFamily="18" charset="0"/>
              </a:rPr>
              <a:t>The test accuracy of 90.66% was obtained with a ROC AUC score of 93.8%. </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The ROC AUC Curve</a:t>
            </a:r>
            <a:endParaRPr lang="en-US" sz="2800" dirty="0">
              <a:effectLst/>
              <a:latin typeface="Times New Roman" panose="02020603050405020304" pitchFamily="18" charset="0"/>
              <a:ea typeface="Times New Roman" panose="02020603050405020304" pitchFamily="18" charset="0"/>
            </a:endParaRPr>
          </a:p>
          <a:p>
            <a:pPr indent="-457200">
              <a:lnSpc>
                <a:spcPct val="115000"/>
              </a:lnSpc>
              <a:spcBef>
                <a:spcPts val="0"/>
              </a:spcBef>
            </a:pPr>
            <a:endParaRPr lang="en-US" sz="2800" dirty="0">
              <a:effectLst/>
              <a:latin typeface="Times New Roman" panose="02020603050405020304" pitchFamily="18" charset="0"/>
              <a:ea typeface="Times New Roman" panose="02020603050405020304" pitchFamily="18" charset="0"/>
            </a:endParaRPr>
          </a:p>
        </p:txBody>
      </p:sp>
      <p:pic>
        <p:nvPicPr>
          <p:cNvPr id="190" name="Google Shape;190;p8"/>
          <p:cNvPicPr preferRelativeResize="0"/>
          <p:nvPr/>
        </p:nvPicPr>
        <p:blipFill rotWithShape="1">
          <a:blip r:embed="rId3">
            <a:alphaModFix/>
          </a:blip>
          <a:srcRect b="320"/>
          <a:stretch/>
        </p:blipFill>
        <p:spPr>
          <a:xfrm rot="10799999">
            <a:off x="612718" y="2025445"/>
            <a:ext cx="3615154" cy="3301254"/>
          </a:xfrm>
          <a:prstGeom prst="rect">
            <a:avLst/>
          </a:prstGeom>
          <a:noFill/>
          <a:ln>
            <a:noFill/>
          </a:ln>
        </p:spPr>
      </p:pic>
      <p:sp>
        <p:nvSpPr>
          <p:cNvPr id="191" name="Google Shape;191;p8"/>
          <p:cNvSpPr txBox="1"/>
          <p:nvPr/>
        </p:nvSpPr>
        <p:spPr>
          <a:xfrm>
            <a:off x="740848" y="2861947"/>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Results</a:t>
            </a:r>
            <a:endParaRPr dirty="0"/>
          </a:p>
        </p:txBody>
      </p:sp>
      <p:pic>
        <p:nvPicPr>
          <p:cNvPr id="2" name="Picture 1">
            <a:extLst>
              <a:ext uri="{FF2B5EF4-FFF2-40B4-BE49-F238E27FC236}">
                <a16:creationId xmlns:a16="http://schemas.microsoft.com/office/drawing/2014/main" id="{8836C0AD-DD6E-170A-64F0-6FBF3B8C290C}"/>
              </a:ext>
            </a:extLst>
          </p:cNvPr>
          <p:cNvPicPr>
            <a:picLocks noChangeAspect="1"/>
          </p:cNvPicPr>
          <p:nvPr/>
        </p:nvPicPr>
        <p:blipFill>
          <a:blip r:embed="rId4"/>
          <a:stretch>
            <a:fillRect/>
          </a:stretch>
        </p:blipFill>
        <p:spPr>
          <a:xfrm>
            <a:off x="5119903" y="3222890"/>
            <a:ext cx="4617827" cy="3207405"/>
          </a:xfrm>
          <a:prstGeom prst="rect">
            <a:avLst/>
          </a:prstGeom>
        </p:spPr>
      </p:pic>
    </p:spTree>
    <p:extLst>
      <p:ext uri="{BB962C8B-B14F-4D97-AF65-F5344CB8AC3E}">
        <p14:creationId xmlns:p14="http://schemas.microsoft.com/office/powerpoint/2010/main" val="141047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9" name="Google Shape;359;p25"/>
          <p:cNvSpPr txBox="1"/>
          <p:nvPr/>
        </p:nvSpPr>
        <p:spPr>
          <a:xfrm>
            <a:off x="2183643" y="235853"/>
            <a:ext cx="8516203" cy="800189"/>
          </a:xfrm>
          <a:prstGeom prst="rect">
            <a:avLst/>
          </a:prstGeom>
          <a:noFill/>
          <a:ln>
            <a:noFill/>
          </a:ln>
        </p:spPr>
        <p:txBody>
          <a:bodyPr spcFirstLastPara="1" wrap="square" lIns="91425" tIns="91425" rIns="91425" bIns="91425" anchor="t" anchorCtr="0">
            <a:spAutoFit/>
          </a:bodyPr>
          <a:lstStyle/>
          <a:p>
            <a:pPr lvl="0"/>
            <a:r>
              <a:rPr lang="en-US" sz="4000" dirty="0">
                <a:solidFill>
                  <a:schemeClr val="lt1"/>
                </a:solidFill>
                <a:latin typeface="Calibri"/>
                <a:ea typeface="Calibri"/>
                <a:cs typeface="Calibri"/>
                <a:sym typeface="Calibri"/>
              </a:rPr>
              <a:t>Feature importance for Random Forest</a:t>
            </a:r>
          </a:p>
        </p:txBody>
      </p:sp>
      <p:pic>
        <p:nvPicPr>
          <p:cNvPr id="4" name="Picture 3"/>
          <p:cNvPicPr/>
          <p:nvPr/>
        </p:nvPicPr>
        <p:blipFill>
          <a:blip r:embed="rId3"/>
          <a:stretch>
            <a:fillRect/>
          </a:stretch>
        </p:blipFill>
        <p:spPr>
          <a:xfrm>
            <a:off x="3315495" y="1596788"/>
            <a:ext cx="5570107" cy="4339988"/>
          </a:xfrm>
          <a:prstGeom prst="rect">
            <a:avLst/>
          </a:prstGeom>
        </p:spPr>
      </p:pic>
    </p:spTree>
    <p:extLst>
      <p:ext uri="{BB962C8B-B14F-4D97-AF65-F5344CB8AC3E}">
        <p14:creationId xmlns:p14="http://schemas.microsoft.com/office/powerpoint/2010/main" val="1451562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063320" y="1214657"/>
            <a:ext cx="6796584" cy="5145204"/>
          </a:xfrm>
          <a:prstGeom prst="rect">
            <a:avLst/>
          </a:prstGeom>
          <a:noFill/>
          <a:ln>
            <a:noFill/>
          </a:ln>
        </p:spPr>
        <p:txBody>
          <a:bodyPr spcFirstLastPara="1" wrap="square" lIns="91425" tIns="45700" rIns="91425" bIns="45700" anchor="t" anchorCtr="0">
            <a:normAutofit fontScale="62500" lnSpcReduction="20000"/>
          </a:bodyPr>
          <a:lstStyle/>
          <a:p>
            <a:pPr marL="0" lvl="0" indent="0" algn="ctr">
              <a:lnSpc>
                <a:spcPct val="115000"/>
              </a:lnSpc>
              <a:spcBef>
                <a:spcPts val="0"/>
              </a:spcBef>
              <a:buNone/>
            </a:pPr>
            <a:r>
              <a:rPr lang="en-US" sz="3200" dirty="0"/>
              <a:t>Extreme Gradient Boosting</a:t>
            </a:r>
            <a:endParaRPr lang="en-US" dirty="0">
              <a:latin typeface="Times New Roman" panose="02020603050405020304" pitchFamily="18" charset="0"/>
              <a:ea typeface="Times New Roman" panose="02020603050405020304" pitchFamily="18" charset="0"/>
            </a:endParaRPr>
          </a:p>
          <a:p>
            <a:pPr lvl="0">
              <a:lnSpc>
                <a:spcPct val="200000"/>
              </a:lnSpc>
            </a:pPr>
            <a:r>
              <a:rPr lang="en-US" dirty="0"/>
              <a:t>Popularly called </a:t>
            </a:r>
            <a:r>
              <a:rPr lang="en-US" dirty="0" err="1"/>
              <a:t>XGBoost</a:t>
            </a:r>
            <a:r>
              <a:rPr lang="en-US" dirty="0"/>
              <a:t>; </a:t>
            </a:r>
          </a:p>
          <a:p>
            <a:pPr lvl="0">
              <a:lnSpc>
                <a:spcPct val="200000"/>
              </a:lnSpc>
            </a:pPr>
            <a:r>
              <a:rPr lang="en-US" dirty="0"/>
              <a:t>model works to accurately predict a target variable by combining the estimates of a set of simpler, weaker models; </a:t>
            </a:r>
          </a:p>
          <a:p>
            <a:pPr lvl="0">
              <a:lnSpc>
                <a:spcPct val="200000"/>
              </a:lnSpc>
            </a:pPr>
            <a:r>
              <a:rPr lang="en-US" dirty="0"/>
              <a:t>Tree based ensemble machine learning algorithm-  scalable machine learning system for tree boosting; </a:t>
            </a:r>
          </a:p>
          <a:p>
            <a:pPr lvl="0">
              <a:lnSpc>
                <a:spcPct val="200000"/>
              </a:lnSpc>
            </a:pPr>
            <a:r>
              <a:rPr lang="en-US" dirty="0" err="1"/>
              <a:t>Hyperparameter</a:t>
            </a:r>
            <a:r>
              <a:rPr lang="en-US" dirty="0"/>
              <a:t> tuning - carried out over </a:t>
            </a:r>
            <a:r>
              <a:rPr lang="en-US" dirty="0" err="1"/>
              <a:t>learning_rate</a:t>
            </a:r>
            <a:r>
              <a:rPr lang="en-US" dirty="0"/>
              <a:t>, </a:t>
            </a:r>
            <a:r>
              <a:rPr lang="en-US" dirty="0" err="1"/>
              <a:t>n_estimators</a:t>
            </a:r>
            <a:r>
              <a:rPr lang="en-US" dirty="0"/>
              <a:t>, </a:t>
            </a:r>
            <a:r>
              <a:rPr lang="en-US" dirty="0" err="1"/>
              <a:t>max_depth</a:t>
            </a:r>
            <a:r>
              <a:rPr lang="en-US" dirty="0"/>
              <a:t>, </a:t>
            </a:r>
            <a:r>
              <a:rPr lang="en-US" dirty="0" err="1"/>
              <a:t>colsample_bytree</a:t>
            </a:r>
            <a:r>
              <a:rPr lang="en-US" dirty="0"/>
              <a:t>, and subsample through random search with a 10-fold cross validation; </a:t>
            </a:r>
          </a:p>
          <a:p>
            <a:pPr lvl="0">
              <a:lnSpc>
                <a:spcPct val="200000"/>
              </a:lnSpc>
            </a:pPr>
            <a:endParaRPr lang="en-US" dirty="0"/>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Building</a:t>
            </a:r>
            <a:endParaRPr dirty="0"/>
          </a:p>
        </p:txBody>
      </p:sp>
    </p:spTree>
    <p:extLst>
      <p:ext uri="{BB962C8B-B14F-4D97-AF65-F5344CB8AC3E}">
        <p14:creationId xmlns:p14="http://schemas.microsoft.com/office/powerpoint/2010/main" val="411873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051291" y="293199"/>
            <a:ext cx="6687648" cy="2982258"/>
          </a:xfrm>
          <a:prstGeom prst="rect">
            <a:avLst/>
          </a:prstGeom>
          <a:noFill/>
          <a:ln>
            <a:noFill/>
          </a:ln>
        </p:spPr>
        <p:txBody>
          <a:bodyPr spcFirstLastPara="1" wrap="square" lIns="91425" tIns="45700" rIns="91425" bIns="45700" anchor="t" anchorCtr="0">
            <a:normAutofit fontScale="85000" lnSpcReduction="20000"/>
          </a:bodyPr>
          <a:lstStyle/>
          <a:p>
            <a:pPr marL="0" lvl="0" indent="0" algn="ctr">
              <a:lnSpc>
                <a:spcPct val="115000"/>
              </a:lnSpc>
              <a:spcBef>
                <a:spcPts val="0"/>
              </a:spcBef>
              <a:buNone/>
            </a:pPr>
            <a:r>
              <a:rPr lang="en-US" sz="3200" dirty="0"/>
              <a:t>Extreme Gradient Boosting</a:t>
            </a:r>
            <a:endParaRPr lang="en-US" sz="2800" dirty="0">
              <a:effectLst/>
              <a:latin typeface="Times New Roman" panose="02020603050405020304" pitchFamily="18" charset="0"/>
              <a:ea typeface="Times New Roman" panose="02020603050405020304" pitchFamily="18" charset="0"/>
            </a:endParaRPr>
          </a:p>
          <a:p>
            <a:pPr lvl="0">
              <a:lnSpc>
                <a:spcPct val="200000"/>
              </a:lnSpc>
            </a:pPr>
            <a:r>
              <a:rPr lang="en-US" dirty="0"/>
              <a:t>Test accuracy : 82.4% , Train Accuracy: 78.9% </a:t>
            </a:r>
          </a:p>
          <a:p>
            <a:pPr lvl="0">
              <a:lnSpc>
                <a:spcPct val="200000"/>
              </a:lnSpc>
            </a:pPr>
            <a:r>
              <a:rPr lang="en-US" dirty="0"/>
              <a:t>ROC AUC score:  Without hyper-</a:t>
            </a:r>
            <a:r>
              <a:rPr lang="en-US" dirty="0" err="1"/>
              <a:t>param</a:t>
            </a:r>
            <a:r>
              <a:rPr lang="en-US" dirty="0"/>
              <a:t>: 62.9%  </a:t>
            </a:r>
          </a:p>
          <a:p>
            <a:pPr lvl="0">
              <a:lnSpc>
                <a:spcPct val="200000"/>
              </a:lnSpc>
            </a:pPr>
            <a:r>
              <a:rPr lang="en-US" dirty="0"/>
              <a:t>ROC AUC score: with hyper-</a:t>
            </a:r>
            <a:r>
              <a:rPr lang="en-US" dirty="0" err="1"/>
              <a:t>param</a:t>
            </a:r>
            <a:r>
              <a:rPr lang="en-US" dirty="0"/>
              <a:t>: 60% </a:t>
            </a:r>
          </a:p>
        </p:txBody>
      </p:sp>
      <p:pic>
        <p:nvPicPr>
          <p:cNvPr id="190" name="Google Shape;190;p8"/>
          <p:cNvPicPr preferRelativeResize="0"/>
          <p:nvPr/>
        </p:nvPicPr>
        <p:blipFill rotWithShape="1">
          <a:blip r:embed="rId3">
            <a:alphaModFix/>
          </a:blip>
          <a:srcRect b="320"/>
          <a:stretch/>
        </p:blipFill>
        <p:spPr>
          <a:xfrm rot="10799999">
            <a:off x="612718" y="2025445"/>
            <a:ext cx="3615154" cy="3301254"/>
          </a:xfrm>
          <a:prstGeom prst="rect">
            <a:avLst/>
          </a:prstGeom>
          <a:noFill/>
          <a:ln>
            <a:noFill/>
          </a:ln>
        </p:spPr>
      </p:pic>
      <p:sp>
        <p:nvSpPr>
          <p:cNvPr id="191" name="Google Shape;191;p8"/>
          <p:cNvSpPr txBox="1"/>
          <p:nvPr/>
        </p:nvSpPr>
        <p:spPr>
          <a:xfrm>
            <a:off x="740848" y="2861947"/>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Results</a:t>
            </a:r>
            <a:endParaRPr dirty="0"/>
          </a:p>
        </p:txBody>
      </p:sp>
      <p:pic>
        <p:nvPicPr>
          <p:cNvPr id="7" name="Picture 6"/>
          <p:cNvPicPr/>
          <p:nvPr/>
        </p:nvPicPr>
        <p:blipFill>
          <a:blip r:embed="rId4"/>
          <a:stretch>
            <a:fillRect/>
          </a:stretch>
        </p:blipFill>
        <p:spPr>
          <a:xfrm>
            <a:off x="5324369" y="3302758"/>
            <a:ext cx="5088873" cy="3336281"/>
          </a:xfrm>
          <a:prstGeom prst="rect">
            <a:avLst/>
          </a:prstGeom>
        </p:spPr>
      </p:pic>
    </p:spTree>
    <p:extLst>
      <p:ext uri="{BB962C8B-B14F-4D97-AF65-F5344CB8AC3E}">
        <p14:creationId xmlns:p14="http://schemas.microsoft.com/office/powerpoint/2010/main" val="417645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063320" y="696041"/>
            <a:ext cx="6796584" cy="5718408"/>
          </a:xfrm>
          <a:prstGeom prst="rect">
            <a:avLst/>
          </a:prstGeom>
          <a:noFill/>
          <a:ln>
            <a:noFill/>
          </a:ln>
        </p:spPr>
        <p:txBody>
          <a:bodyPr spcFirstLastPara="1" wrap="square" lIns="91425" tIns="45700" rIns="91425" bIns="45700" anchor="t" anchorCtr="0">
            <a:normAutofit fontScale="70000" lnSpcReduction="20000"/>
          </a:bodyPr>
          <a:lstStyle/>
          <a:p>
            <a:pPr marL="0" marR="0" indent="0" algn="ctr">
              <a:lnSpc>
                <a:spcPct val="115000"/>
              </a:lnSpc>
              <a:spcBef>
                <a:spcPts val="0"/>
              </a:spcBef>
              <a:spcAft>
                <a:spcPts val="0"/>
              </a:spcAft>
              <a:buNone/>
            </a:pPr>
            <a:r>
              <a:rPr lang="en-US" sz="3200" b="1" dirty="0">
                <a:effectLst/>
                <a:latin typeface="Times New Roman" panose="02020603050405020304" pitchFamily="18" charset="0"/>
                <a:ea typeface="Times New Roman" panose="02020603050405020304" pitchFamily="18" charset="0"/>
              </a:rPr>
              <a:t>Logistic Regression</a:t>
            </a:r>
          </a:p>
          <a:p>
            <a:pPr lvl="0">
              <a:lnSpc>
                <a:spcPct val="200000"/>
              </a:lnSpc>
            </a:pPr>
            <a:r>
              <a:rPr lang="en-US" dirty="0"/>
              <a:t> one of the most popular Machine Learning algorithms; </a:t>
            </a:r>
          </a:p>
          <a:p>
            <a:pPr lvl="0">
              <a:lnSpc>
                <a:spcPct val="200000"/>
              </a:lnSpc>
            </a:pPr>
            <a:r>
              <a:rPr lang="en-US" dirty="0"/>
              <a:t>It is used for predicting the categorical dependent variable using a given set of independent variables </a:t>
            </a:r>
          </a:p>
          <a:p>
            <a:pPr lvl="0">
              <a:lnSpc>
                <a:spcPct val="200000"/>
              </a:lnSpc>
            </a:pPr>
            <a:r>
              <a:rPr lang="en-US" dirty="0"/>
              <a:t>It predicts the output of a categorical dependent variable; </a:t>
            </a:r>
          </a:p>
          <a:p>
            <a:pPr lvl="0">
              <a:lnSpc>
                <a:spcPct val="200000"/>
              </a:lnSpc>
            </a:pPr>
            <a:r>
              <a:rPr lang="en-US" dirty="0"/>
              <a:t>we have set an upper limit to train our model up to 3000 iteration, not to </a:t>
            </a:r>
            <a:r>
              <a:rPr lang="en-US" dirty="0" err="1"/>
              <a:t>overfit</a:t>
            </a:r>
            <a:r>
              <a:rPr lang="en-US" dirty="0"/>
              <a:t> our model; </a:t>
            </a:r>
          </a:p>
          <a:p>
            <a:pPr lvl="0">
              <a:lnSpc>
                <a:spcPct val="200000"/>
              </a:lnSpc>
            </a:pPr>
            <a:r>
              <a:rPr lang="en-US" dirty="0"/>
              <a:t>Then we used the </a:t>
            </a:r>
            <a:r>
              <a:rPr lang="en-US" dirty="0" err="1"/>
              <a:t>GridSerchLogistic</a:t>
            </a:r>
            <a:r>
              <a:rPr lang="en-US" dirty="0"/>
              <a:t> algorithm as our final training algorithm.</a:t>
            </a: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Building</a:t>
            </a:r>
            <a:endParaRPr dirty="0"/>
          </a:p>
        </p:txBody>
      </p:sp>
    </p:spTree>
    <p:extLst>
      <p:ext uri="{BB962C8B-B14F-4D97-AF65-F5344CB8AC3E}">
        <p14:creationId xmlns:p14="http://schemas.microsoft.com/office/powerpoint/2010/main" val="143200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Calibri"/>
              <a:buNone/>
            </a:pPr>
            <a:r>
              <a:rPr lang="en-US" sz="5400"/>
              <a:t>Outline</a:t>
            </a:r>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50000"/>
              </a:lnSpc>
              <a:spcBef>
                <a:spcPts val="0"/>
              </a:spcBef>
              <a:spcAft>
                <a:spcPts val="0"/>
              </a:spcAft>
              <a:buClr>
                <a:schemeClr val="lt1"/>
              </a:buClr>
              <a:buSzPct val="100000"/>
              <a:buChar char="•"/>
            </a:pPr>
            <a:r>
              <a:rPr lang="en-US" dirty="0"/>
              <a:t>Executive Summary</a:t>
            </a:r>
            <a:endParaRPr dirty="0"/>
          </a:p>
          <a:p>
            <a:pPr marL="228600" lvl="0" indent="-228600" algn="l" rtl="0">
              <a:lnSpc>
                <a:spcPct val="150000"/>
              </a:lnSpc>
              <a:spcBef>
                <a:spcPts val="1000"/>
              </a:spcBef>
              <a:spcAft>
                <a:spcPts val="0"/>
              </a:spcAft>
              <a:buClr>
                <a:schemeClr val="lt1"/>
              </a:buClr>
              <a:buSzPct val="100000"/>
              <a:buChar char="•"/>
            </a:pPr>
            <a:r>
              <a:rPr lang="en-US" dirty="0"/>
              <a:t>Problem Statement</a:t>
            </a:r>
            <a:endParaRPr dirty="0"/>
          </a:p>
          <a:p>
            <a:pPr marL="228600" lvl="0" indent="-228600" algn="l" rtl="0">
              <a:lnSpc>
                <a:spcPct val="150000"/>
              </a:lnSpc>
              <a:spcBef>
                <a:spcPts val="1000"/>
              </a:spcBef>
              <a:spcAft>
                <a:spcPts val="0"/>
              </a:spcAft>
              <a:buClr>
                <a:schemeClr val="lt1"/>
              </a:buClr>
              <a:buSzPct val="100000"/>
              <a:buChar char="•"/>
            </a:pPr>
            <a:r>
              <a:rPr lang="en-US" dirty="0"/>
              <a:t>Approach</a:t>
            </a:r>
            <a:endParaRPr dirty="0"/>
          </a:p>
          <a:p>
            <a:pPr marL="228600" lvl="0" indent="-228600" algn="l" rtl="0">
              <a:lnSpc>
                <a:spcPct val="150000"/>
              </a:lnSpc>
              <a:spcBef>
                <a:spcPts val="1000"/>
              </a:spcBef>
              <a:spcAft>
                <a:spcPts val="0"/>
              </a:spcAft>
              <a:buClr>
                <a:schemeClr val="lt1"/>
              </a:buClr>
              <a:buSzPct val="100000"/>
              <a:buChar char="•"/>
            </a:pPr>
            <a:r>
              <a:rPr lang="en-US" dirty="0"/>
              <a:t>Model Preparation </a:t>
            </a:r>
          </a:p>
          <a:p>
            <a:pPr marL="228600" lvl="0" indent="-228600" algn="l" rtl="0">
              <a:lnSpc>
                <a:spcPct val="150000"/>
              </a:lnSpc>
              <a:spcBef>
                <a:spcPts val="1000"/>
              </a:spcBef>
              <a:spcAft>
                <a:spcPts val="0"/>
              </a:spcAft>
              <a:buClr>
                <a:schemeClr val="lt1"/>
              </a:buClr>
              <a:buSzPct val="100000"/>
              <a:buChar char="•"/>
            </a:pPr>
            <a:r>
              <a:rPr lang="en-US" dirty="0"/>
              <a:t>Model Building </a:t>
            </a:r>
          </a:p>
          <a:p>
            <a:pPr marL="228600" lvl="0" indent="-228600" algn="l" rtl="0">
              <a:lnSpc>
                <a:spcPct val="150000"/>
              </a:lnSpc>
              <a:spcBef>
                <a:spcPts val="1000"/>
              </a:spcBef>
              <a:spcAft>
                <a:spcPts val="0"/>
              </a:spcAft>
              <a:buClr>
                <a:schemeClr val="lt1"/>
              </a:buClr>
              <a:buSzPct val="100000"/>
              <a:buChar char="•"/>
            </a:pPr>
            <a:r>
              <a:rPr lang="en-US" dirty="0"/>
              <a:t>Model Results</a:t>
            </a:r>
            <a:endParaRPr dirty="0"/>
          </a:p>
          <a:p>
            <a:pPr marL="228600" lvl="0" indent="-228600" algn="l" rtl="0">
              <a:lnSpc>
                <a:spcPct val="150000"/>
              </a:lnSpc>
              <a:spcBef>
                <a:spcPts val="1000"/>
              </a:spcBef>
              <a:spcAft>
                <a:spcPts val="0"/>
              </a:spcAft>
              <a:buClr>
                <a:schemeClr val="lt1"/>
              </a:buClr>
              <a:buSzPct val="100000"/>
              <a:buChar char="•"/>
            </a:pPr>
            <a:r>
              <a:rPr lang="en-US" dirty="0"/>
              <a:t>Recommendations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051291" y="648046"/>
            <a:ext cx="6687648" cy="2448234"/>
          </a:xfrm>
          <a:prstGeom prst="rect">
            <a:avLst/>
          </a:prstGeom>
          <a:noFill/>
          <a:ln>
            <a:noFill/>
          </a:ln>
        </p:spPr>
        <p:txBody>
          <a:bodyPr spcFirstLastPara="1" wrap="square" lIns="91425" tIns="45700" rIns="91425" bIns="45700" anchor="t" anchorCtr="0">
            <a:normAutofit fontScale="92500" lnSpcReduction="10000"/>
          </a:bodyPr>
          <a:lstStyle/>
          <a:p>
            <a:pPr marL="0" marR="0" indent="0" algn="ctr">
              <a:lnSpc>
                <a:spcPct val="115000"/>
              </a:lnSpc>
              <a:spcBef>
                <a:spcPts val="0"/>
              </a:spcBef>
              <a:spcAft>
                <a:spcPts val="0"/>
              </a:spcAft>
              <a:buNone/>
            </a:pPr>
            <a:r>
              <a:rPr lang="en-US" sz="3200" b="1" dirty="0">
                <a:effectLst/>
                <a:latin typeface="Times New Roman" panose="02020603050405020304" pitchFamily="18" charset="0"/>
                <a:ea typeface="Times New Roman" panose="02020603050405020304" pitchFamily="18" charset="0"/>
              </a:rPr>
              <a:t>Logistic Regression</a:t>
            </a:r>
            <a:endParaRPr lang="en-US" sz="2800" dirty="0">
              <a:effectLst/>
              <a:latin typeface="Times New Roman" panose="02020603050405020304" pitchFamily="18" charset="0"/>
              <a:ea typeface="Times New Roman" panose="02020603050405020304" pitchFamily="18" charset="0"/>
            </a:endParaRPr>
          </a:p>
          <a:p>
            <a:pPr lvl="0">
              <a:lnSpc>
                <a:spcPct val="200000"/>
              </a:lnSpc>
            </a:pPr>
            <a:r>
              <a:rPr lang="en-US" dirty="0"/>
              <a:t>Test accuracy : 85.4%, Train Accuracy: 87.9%</a:t>
            </a:r>
          </a:p>
          <a:p>
            <a:pPr lvl="0">
              <a:lnSpc>
                <a:spcPct val="200000"/>
              </a:lnSpc>
            </a:pPr>
            <a:r>
              <a:rPr lang="en-US" dirty="0"/>
              <a:t>ROC AUC score:  86.4%</a:t>
            </a:r>
          </a:p>
          <a:p>
            <a:pPr indent="-457200">
              <a:lnSpc>
                <a:spcPct val="115000"/>
              </a:lnSpc>
              <a:spcBef>
                <a:spcPts val="0"/>
              </a:spcBef>
            </a:pPr>
            <a:endParaRPr lang="en-US" sz="2800" dirty="0">
              <a:effectLst/>
              <a:latin typeface="Times New Roman" panose="02020603050405020304" pitchFamily="18" charset="0"/>
              <a:ea typeface="Times New Roman" panose="02020603050405020304" pitchFamily="18" charset="0"/>
            </a:endParaRPr>
          </a:p>
        </p:txBody>
      </p:sp>
      <p:pic>
        <p:nvPicPr>
          <p:cNvPr id="190" name="Google Shape;190;p8"/>
          <p:cNvPicPr preferRelativeResize="0"/>
          <p:nvPr/>
        </p:nvPicPr>
        <p:blipFill rotWithShape="1">
          <a:blip r:embed="rId3">
            <a:alphaModFix/>
          </a:blip>
          <a:srcRect b="320"/>
          <a:stretch/>
        </p:blipFill>
        <p:spPr>
          <a:xfrm rot="10799999">
            <a:off x="612718" y="2025445"/>
            <a:ext cx="3615154" cy="3301254"/>
          </a:xfrm>
          <a:prstGeom prst="rect">
            <a:avLst/>
          </a:prstGeom>
          <a:noFill/>
          <a:ln>
            <a:noFill/>
          </a:ln>
        </p:spPr>
      </p:pic>
      <p:sp>
        <p:nvSpPr>
          <p:cNvPr id="191" name="Google Shape;191;p8"/>
          <p:cNvSpPr txBox="1"/>
          <p:nvPr/>
        </p:nvSpPr>
        <p:spPr>
          <a:xfrm>
            <a:off x="740848" y="2861947"/>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Results</a:t>
            </a:r>
            <a:endParaRPr dirty="0"/>
          </a:p>
        </p:txBody>
      </p:sp>
      <p:pic>
        <p:nvPicPr>
          <p:cNvPr id="6" name="Picture 5"/>
          <p:cNvPicPr/>
          <p:nvPr/>
        </p:nvPicPr>
        <p:blipFill>
          <a:blip r:embed="rId4"/>
          <a:stretch>
            <a:fillRect/>
          </a:stretch>
        </p:blipFill>
        <p:spPr>
          <a:xfrm>
            <a:off x="5240740" y="3289111"/>
            <a:ext cx="5090614" cy="3084393"/>
          </a:xfrm>
          <a:prstGeom prst="rect">
            <a:avLst/>
          </a:prstGeom>
        </p:spPr>
      </p:pic>
    </p:spTree>
    <p:extLst>
      <p:ext uri="{BB962C8B-B14F-4D97-AF65-F5344CB8AC3E}">
        <p14:creationId xmlns:p14="http://schemas.microsoft.com/office/powerpoint/2010/main" val="3622080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1"/>
          <p:cNvPicPr preferRelativeResize="0"/>
          <p:nvPr/>
        </p:nvPicPr>
        <p:blipFill rotWithShape="1">
          <a:blip r:embed="rId3">
            <a:alphaModFix/>
          </a:blip>
          <a:srcRect/>
          <a:stretch/>
        </p:blipFill>
        <p:spPr>
          <a:xfrm>
            <a:off x="1403555" y="4498956"/>
            <a:ext cx="1981479" cy="587839"/>
          </a:xfrm>
          <a:prstGeom prst="rect">
            <a:avLst/>
          </a:prstGeom>
          <a:noFill/>
          <a:ln>
            <a:noFill/>
          </a:ln>
        </p:spPr>
      </p:pic>
      <p:sp>
        <p:nvSpPr>
          <p:cNvPr id="287" name="Google Shape;287;p21"/>
          <p:cNvSpPr txBox="1"/>
          <p:nvPr/>
        </p:nvSpPr>
        <p:spPr>
          <a:xfrm>
            <a:off x="685799" y="573943"/>
            <a:ext cx="8910485" cy="985013"/>
          </a:xfrm>
          <a:prstGeom prst="rect">
            <a:avLst/>
          </a:prstGeom>
          <a:noFill/>
          <a:ln>
            <a:noFill/>
          </a:ln>
        </p:spPr>
        <p:txBody>
          <a:bodyPr spcFirstLastPara="1" wrap="square" lIns="0" tIns="0" rIns="0" bIns="0" anchor="t" anchorCtr="0">
            <a:spAutoFit/>
          </a:bodyPr>
          <a:lstStyle/>
          <a:p>
            <a:pPr marL="0" marR="0" lvl="0" indent="0" algn="l" rtl="0">
              <a:lnSpc>
                <a:spcPct val="119984"/>
              </a:lnSpc>
              <a:spcBef>
                <a:spcPts val="0"/>
              </a:spcBef>
              <a:spcAft>
                <a:spcPts val="0"/>
              </a:spcAft>
              <a:buNone/>
            </a:pPr>
            <a:r>
              <a:rPr lang="en-US" sz="5334" dirty="0">
                <a:solidFill>
                  <a:schemeClr val="lt1"/>
                </a:solidFill>
                <a:latin typeface="Calibri"/>
                <a:ea typeface="Calibri"/>
                <a:cs typeface="Calibri"/>
                <a:sym typeface="Calibri"/>
              </a:rPr>
              <a:t>Model Summary - Insights</a:t>
            </a:r>
            <a:endParaRPr dirty="0"/>
          </a:p>
        </p:txBody>
      </p:sp>
      <p:grpSp>
        <p:nvGrpSpPr>
          <p:cNvPr id="288" name="Google Shape;288;p21"/>
          <p:cNvGrpSpPr/>
          <p:nvPr/>
        </p:nvGrpSpPr>
        <p:grpSpPr>
          <a:xfrm>
            <a:off x="478557" y="5325947"/>
            <a:ext cx="11502517" cy="1344719"/>
            <a:chOff x="0" y="0"/>
            <a:chExt cx="23005033" cy="2689439"/>
          </a:xfrm>
        </p:grpSpPr>
        <p:pic>
          <p:nvPicPr>
            <p:cNvPr id="289" name="Google Shape;289;p21"/>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290" name="Google Shape;290;p21"/>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291" name="Google Shape;291;p21"/>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292" name="Google Shape;292;p21"/>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293" name="Google Shape;293;p21"/>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294" name="Google Shape;294;p21"/>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295" name="Google Shape;295;p21"/>
            <p:cNvPicPr preferRelativeResize="0"/>
            <p:nvPr/>
          </p:nvPicPr>
          <p:blipFill rotWithShape="1">
            <a:blip r:embed="rId4">
              <a:alphaModFix amt="80000"/>
            </a:blip>
            <a:srcRect/>
            <a:stretch/>
          </p:blipFill>
          <p:spPr>
            <a:xfrm>
              <a:off x="0" y="0"/>
              <a:ext cx="2891870" cy="2689439"/>
            </a:xfrm>
            <a:prstGeom prst="rect">
              <a:avLst/>
            </a:prstGeom>
            <a:noFill/>
            <a:ln>
              <a:noFill/>
            </a:ln>
          </p:spPr>
        </p:pic>
      </p:grpSp>
      <p:pic>
        <p:nvPicPr>
          <p:cNvPr id="296" name="Google Shape;296;p21"/>
          <p:cNvPicPr preferRelativeResize="0"/>
          <p:nvPr/>
        </p:nvPicPr>
        <p:blipFill rotWithShape="1">
          <a:blip r:embed="rId3">
            <a:alphaModFix/>
          </a:blip>
          <a:srcRect/>
          <a:stretch/>
        </p:blipFill>
        <p:spPr>
          <a:xfrm>
            <a:off x="5143754" y="4489124"/>
            <a:ext cx="1981479" cy="587839"/>
          </a:xfrm>
          <a:prstGeom prst="rect">
            <a:avLst/>
          </a:prstGeom>
          <a:noFill/>
          <a:ln>
            <a:noFill/>
          </a:ln>
        </p:spPr>
      </p:pic>
      <p:pic>
        <p:nvPicPr>
          <p:cNvPr id="297" name="Google Shape;297;p21"/>
          <p:cNvPicPr preferRelativeResize="0"/>
          <p:nvPr/>
        </p:nvPicPr>
        <p:blipFill rotWithShape="1">
          <a:blip r:embed="rId3">
            <a:alphaModFix/>
          </a:blip>
          <a:srcRect/>
          <a:stretch/>
        </p:blipFill>
        <p:spPr>
          <a:xfrm>
            <a:off x="8948149" y="4528453"/>
            <a:ext cx="1981479" cy="587839"/>
          </a:xfrm>
          <a:prstGeom prst="rect">
            <a:avLst/>
          </a:prstGeom>
          <a:noFill/>
          <a:ln>
            <a:noFill/>
          </a:ln>
        </p:spPr>
      </p:pic>
      <p:sp>
        <p:nvSpPr>
          <p:cNvPr id="298" name="Google Shape;298;p21"/>
          <p:cNvSpPr txBox="1"/>
          <p:nvPr/>
        </p:nvSpPr>
        <p:spPr>
          <a:xfrm>
            <a:off x="1196312" y="3451651"/>
            <a:ext cx="2421815" cy="344710"/>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dirty="0">
                <a:solidFill>
                  <a:schemeClr val="lt1"/>
                </a:solidFill>
                <a:latin typeface="Calibri"/>
                <a:ea typeface="Calibri"/>
                <a:cs typeface="Calibri"/>
                <a:sym typeface="Calibri"/>
              </a:rPr>
              <a:t>Best Test Accuracy</a:t>
            </a:r>
            <a:endParaRPr dirty="0"/>
          </a:p>
        </p:txBody>
      </p:sp>
      <p:sp>
        <p:nvSpPr>
          <p:cNvPr id="299" name="Google Shape;299;p21"/>
          <p:cNvSpPr txBox="1"/>
          <p:nvPr/>
        </p:nvSpPr>
        <p:spPr>
          <a:xfrm>
            <a:off x="891513" y="2279586"/>
            <a:ext cx="3031559" cy="775597"/>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00" dirty="0">
                <a:solidFill>
                  <a:srgbClr val="A100FF"/>
                </a:solidFill>
                <a:latin typeface="Calibri"/>
                <a:ea typeface="Calibri"/>
                <a:cs typeface="Calibri"/>
                <a:sym typeface="Calibri"/>
              </a:rPr>
              <a:t>Random Forest</a:t>
            </a:r>
            <a:endParaRPr sz="1050" dirty="0"/>
          </a:p>
        </p:txBody>
      </p:sp>
      <p:sp>
        <p:nvSpPr>
          <p:cNvPr id="300" name="Google Shape;300;p21"/>
          <p:cNvSpPr txBox="1"/>
          <p:nvPr/>
        </p:nvSpPr>
        <p:spPr>
          <a:xfrm>
            <a:off x="4779628" y="3441819"/>
            <a:ext cx="2589340" cy="344710"/>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dirty="0">
                <a:solidFill>
                  <a:schemeClr val="lt1"/>
                </a:solidFill>
                <a:latin typeface="Calibri"/>
                <a:ea typeface="Calibri"/>
                <a:cs typeface="Calibri"/>
                <a:sym typeface="Calibri"/>
              </a:rPr>
              <a:t>Best ROC AUC Score</a:t>
            </a:r>
            <a:endParaRPr dirty="0"/>
          </a:p>
        </p:txBody>
      </p:sp>
      <p:sp>
        <p:nvSpPr>
          <p:cNvPr id="301" name="Google Shape;301;p21"/>
          <p:cNvSpPr txBox="1"/>
          <p:nvPr/>
        </p:nvSpPr>
        <p:spPr>
          <a:xfrm>
            <a:off x="4689843" y="2279585"/>
            <a:ext cx="3112854" cy="775597"/>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00" dirty="0">
                <a:solidFill>
                  <a:srgbClr val="A100FF"/>
                </a:solidFill>
                <a:latin typeface="Calibri"/>
                <a:ea typeface="Calibri"/>
                <a:cs typeface="Calibri"/>
                <a:sym typeface="Calibri"/>
              </a:rPr>
              <a:t>Random Forest</a:t>
            </a:r>
            <a:endParaRPr sz="1050" dirty="0"/>
          </a:p>
        </p:txBody>
      </p:sp>
      <p:sp>
        <p:nvSpPr>
          <p:cNvPr id="305" name="Google Shape;305;p21"/>
          <p:cNvSpPr txBox="1"/>
          <p:nvPr/>
        </p:nvSpPr>
        <p:spPr>
          <a:xfrm>
            <a:off x="8828565" y="3415438"/>
            <a:ext cx="2255700" cy="689420"/>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dirty="0">
                <a:solidFill>
                  <a:schemeClr val="lt1"/>
                </a:solidFill>
                <a:latin typeface="Calibri"/>
                <a:ea typeface="Calibri"/>
                <a:cs typeface="Calibri"/>
                <a:sym typeface="Calibri"/>
              </a:rPr>
              <a:t>Most influential variable after duration </a:t>
            </a:r>
            <a:endParaRPr dirty="0"/>
          </a:p>
        </p:txBody>
      </p:sp>
      <p:sp>
        <p:nvSpPr>
          <p:cNvPr id="306" name="Google Shape;306;p21"/>
          <p:cNvSpPr txBox="1"/>
          <p:nvPr/>
        </p:nvSpPr>
        <p:spPr>
          <a:xfrm>
            <a:off x="8402570" y="2319203"/>
            <a:ext cx="3112854" cy="73866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dirty="0">
                <a:solidFill>
                  <a:srgbClr val="A100FF"/>
                </a:solidFill>
                <a:latin typeface="Calibri"/>
                <a:ea typeface="Calibri"/>
                <a:cs typeface="Calibri"/>
                <a:sym typeface="Calibri"/>
              </a:rPr>
              <a:t>euribor3m</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5124283"/>
          </a:xfrm>
          <a:prstGeom prst="rect">
            <a:avLst/>
          </a:prstGeom>
          <a:noFill/>
          <a:ln>
            <a:noFill/>
          </a:ln>
        </p:spPr>
        <p:txBody>
          <a:bodyPr spcFirstLastPara="1" wrap="square" lIns="91425" tIns="45700" rIns="91425" bIns="45700" anchor="t" anchorCtr="0">
            <a:normAutofit/>
          </a:bodyPr>
          <a:lstStyle/>
          <a:p>
            <a:pPr marL="0" indent="0">
              <a:lnSpc>
                <a:spcPct val="115000"/>
              </a:lnSpc>
              <a:spcBef>
                <a:spcPts val="0"/>
              </a:spcBef>
              <a:buNone/>
            </a:pPr>
            <a:r>
              <a:rPr lang="en-US" sz="2800" dirty="0">
                <a:effectLst/>
                <a:latin typeface="Times New Roman" panose="02020603050405020304" pitchFamily="18" charset="0"/>
                <a:ea typeface="Times New Roman" panose="02020603050405020304" pitchFamily="18" charset="0"/>
              </a:rPr>
              <a:t>ABC bank should:</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H</a:t>
            </a:r>
            <a:r>
              <a:rPr lang="en-US" sz="2800" dirty="0">
                <a:effectLst/>
                <a:latin typeface="Times New Roman" panose="02020603050405020304" pitchFamily="18" charset="0"/>
                <a:ea typeface="Times New Roman" panose="02020603050405020304" pitchFamily="18" charset="0"/>
              </a:rPr>
              <a:t>ire more people to work for them </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I</a:t>
            </a:r>
            <a:r>
              <a:rPr lang="en-US" sz="2800" dirty="0">
                <a:effectLst/>
                <a:latin typeface="Times New Roman" panose="02020603050405020304" pitchFamily="18" charset="0"/>
                <a:ea typeface="Times New Roman" panose="02020603050405020304" pitchFamily="18" charset="0"/>
              </a:rPr>
              <a:t>mprove the quality of conversation on the phone</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R</a:t>
            </a:r>
            <a:r>
              <a:rPr lang="en-US" sz="2800" dirty="0">
                <a:effectLst/>
                <a:latin typeface="Times New Roman" panose="02020603050405020304" pitchFamily="18" charset="0"/>
                <a:ea typeface="Times New Roman" panose="02020603050405020304" pitchFamily="18" charset="0"/>
              </a:rPr>
              <a:t>un their campaigns when interest rates are high and macroeconomic environment is stable.</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Target old age groups</a:t>
            </a:r>
            <a:endParaRPr lang="en-US" sz="2800" dirty="0">
              <a:effectLst/>
              <a:latin typeface="Times New Roman" panose="02020603050405020304" pitchFamily="18" charset="0"/>
              <a:ea typeface="Times New Roman" panose="02020603050405020304" pitchFamily="18" charset="0"/>
            </a:endParaRPr>
          </a:p>
          <a:p>
            <a:pPr indent="-457200">
              <a:lnSpc>
                <a:spcPct val="115000"/>
              </a:lnSpc>
              <a:spcBef>
                <a:spcPts val="0"/>
              </a:spcBef>
            </a:pPr>
            <a:endParaRPr lang="en-US" sz="2800" dirty="0">
              <a:effectLst/>
              <a:latin typeface="Times New Roman" panose="02020603050405020304" pitchFamily="18" charset="0"/>
              <a:ea typeface="Times New Roman" panose="02020603050405020304" pitchFamily="18" charset="0"/>
            </a:endParaRPr>
          </a:p>
        </p:txBody>
      </p:sp>
      <p:pic>
        <p:nvPicPr>
          <p:cNvPr id="2" name="Google Shape;341;p23">
            <a:extLst>
              <a:ext uri="{FF2B5EF4-FFF2-40B4-BE49-F238E27FC236}">
                <a16:creationId xmlns:a16="http://schemas.microsoft.com/office/drawing/2014/main" id="{8112E417-A32C-D450-06B5-E26E85AD4CFE}"/>
              </a:ext>
            </a:extLst>
          </p:cNvPr>
          <p:cNvPicPr preferRelativeResize="0"/>
          <p:nvPr/>
        </p:nvPicPr>
        <p:blipFill rotWithShape="1">
          <a:blip r:embed="rId3">
            <a:alphaModFix/>
          </a:blip>
          <a:srcRect b="320"/>
          <a:stretch/>
        </p:blipFill>
        <p:spPr>
          <a:xfrm rot="10799999">
            <a:off x="482722" y="1580203"/>
            <a:ext cx="4135122" cy="4143939"/>
          </a:xfrm>
          <a:prstGeom prst="rect">
            <a:avLst/>
          </a:prstGeom>
          <a:noFill/>
          <a:ln>
            <a:noFill/>
          </a:ln>
        </p:spPr>
      </p:pic>
      <p:sp>
        <p:nvSpPr>
          <p:cNvPr id="3" name="Google Shape;342;p23">
            <a:extLst>
              <a:ext uri="{FF2B5EF4-FFF2-40B4-BE49-F238E27FC236}">
                <a16:creationId xmlns:a16="http://schemas.microsoft.com/office/drawing/2014/main" id="{EAE5D94E-68F5-2883-EA7E-C30C75772A2E}"/>
              </a:ext>
            </a:extLst>
          </p:cNvPr>
          <p:cNvSpPr txBox="1"/>
          <p:nvPr/>
        </p:nvSpPr>
        <p:spPr>
          <a:xfrm>
            <a:off x="-125440" y="3268922"/>
            <a:ext cx="5347240" cy="123110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000" dirty="0">
                <a:solidFill>
                  <a:schemeClr val="lt1"/>
                </a:solidFill>
                <a:latin typeface="Calibri"/>
                <a:ea typeface="Calibri"/>
                <a:cs typeface="Calibri"/>
                <a:sym typeface="Calibri"/>
              </a:rPr>
              <a:t>Recommendations</a:t>
            </a:r>
            <a:endParaRPr dirty="0"/>
          </a:p>
          <a:p>
            <a:pPr marL="0" marR="0" lvl="0" indent="0" algn="ctr" rtl="0">
              <a:spcBef>
                <a:spcPts val="0"/>
              </a:spcBef>
              <a:spcAft>
                <a:spcPts val="0"/>
              </a:spcAft>
              <a:buNone/>
            </a:pPr>
            <a:endParaRPr sz="4000"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75316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9" name="Google Shape;359;p25"/>
          <p:cNvSpPr txBox="1"/>
          <p:nvPr/>
        </p:nvSpPr>
        <p:spPr>
          <a:xfrm>
            <a:off x="4726165" y="358683"/>
            <a:ext cx="5109900" cy="800189"/>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buClr>
                <a:schemeClr val="lt1"/>
              </a:buClr>
              <a:buSzPts val="4700"/>
            </a:pPr>
            <a:r>
              <a:rPr lang="en-US" sz="4000" dirty="0">
                <a:solidFill>
                  <a:schemeClr val="lt1"/>
                </a:solidFill>
                <a:latin typeface="Calibri"/>
                <a:ea typeface="Calibri"/>
                <a:cs typeface="Calibri"/>
                <a:sym typeface="Calibri"/>
              </a:rPr>
              <a:t>Reference</a:t>
            </a:r>
            <a:endParaRPr sz="4000" dirty="0">
              <a:solidFill>
                <a:schemeClr val="lt1"/>
              </a:solidFill>
              <a:latin typeface="Calibri"/>
              <a:ea typeface="Calibri"/>
              <a:cs typeface="Calibri"/>
              <a:sym typeface="Calibri"/>
            </a:endParaRPr>
          </a:p>
        </p:txBody>
      </p:sp>
      <p:sp>
        <p:nvSpPr>
          <p:cNvPr id="5" name="Google Shape;351;p24"/>
          <p:cNvSpPr txBox="1"/>
          <p:nvPr/>
        </p:nvSpPr>
        <p:spPr>
          <a:xfrm>
            <a:off x="768304" y="1501254"/>
            <a:ext cx="10292083" cy="4662775"/>
          </a:xfrm>
          <a:prstGeom prst="rect">
            <a:avLst/>
          </a:prstGeom>
          <a:noFill/>
          <a:ln>
            <a:noFill/>
          </a:ln>
        </p:spPr>
        <p:txBody>
          <a:bodyPr spcFirstLastPara="1" wrap="square" lIns="91425" tIns="45700" rIns="91425" bIns="45700" anchor="t" anchorCtr="0">
            <a:spAutoFit/>
          </a:bodyPr>
          <a:lstStyle/>
          <a:p>
            <a:pPr lvl="0">
              <a:lnSpc>
                <a:spcPct val="150000"/>
              </a:lnSpc>
            </a:pPr>
            <a:r>
              <a:rPr lang="en-US" sz="1800" dirty="0">
                <a:solidFill>
                  <a:schemeClr val="lt1"/>
                </a:solidFill>
                <a:latin typeface="Calibri"/>
                <a:ea typeface="Calibri"/>
                <a:cs typeface="Calibri"/>
                <a:sym typeface="Calibri"/>
              </a:rPr>
              <a:t>1. How to deal with outliers in python -. </a:t>
            </a:r>
            <a:r>
              <a:rPr lang="en-US" sz="1800" dirty="0" err="1">
                <a:solidFill>
                  <a:schemeClr val="lt1"/>
                </a:solidFill>
                <a:latin typeface="Calibri"/>
                <a:ea typeface="Calibri"/>
                <a:cs typeface="Calibri"/>
                <a:sym typeface="Calibri"/>
              </a:rPr>
              <a:t>ProjectPro</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n.d.</a:t>
            </a:r>
            <a:r>
              <a:rPr lang="en-US" sz="1800" dirty="0">
                <a:solidFill>
                  <a:schemeClr val="lt1"/>
                </a:solidFill>
                <a:latin typeface="Calibri"/>
                <a:ea typeface="Calibri"/>
                <a:cs typeface="Calibri"/>
                <a:sym typeface="Calibri"/>
              </a:rPr>
              <a:t>). Retrieved September 30, 2022, from </a:t>
            </a:r>
            <a:r>
              <a:rPr lang="en-US" sz="1800" dirty="0">
                <a:solidFill>
                  <a:schemeClr val="lt1"/>
                </a:solidFill>
                <a:latin typeface="Calibri"/>
                <a:ea typeface="Calibri"/>
                <a:cs typeface="Calibri"/>
                <a:sym typeface="Calibri"/>
                <a:hlinkClick r:id="rId3"/>
              </a:rPr>
              <a:t>https://www.projectpro.io/recipes/deal-with-outliers-in-python</a:t>
            </a:r>
            <a:endParaRPr lang="en-US" sz="1800" dirty="0">
              <a:solidFill>
                <a:schemeClr val="lt1"/>
              </a:solidFill>
              <a:latin typeface="Calibri"/>
              <a:ea typeface="Calibri"/>
              <a:cs typeface="Calibri"/>
              <a:sym typeface="Calibri"/>
            </a:endParaRPr>
          </a:p>
          <a:p>
            <a:pPr lvl="0">
              <a:lnSpc>
                <a:spcPct val="150000"/>
              </a:lnSpc>
            </a:pPr>
            <a:r>
              <a:rPr lang="en-US" sz="1800" dirty="0">
                <a:solidFill>
                  <a:schemeClr val="lt1"/>
                </a:solidFill>
                <a:latin typeface="Calibri"/>
                <a:ea typeface="Calibri"/>
                <a:cs typeface="Calibri"/>
                <a:sym typeface="Calibri"/>
              </a:rPr>
              <a:t>2. Detecting and treating outliers: How to handle outliers. Analytics </a:t>
            </a:r>
            <a:r>
              <a:rPr lang="en-US" sz="1800" dirty="0" err="1">
                <a:solidFill>
                  <a:schemeClr val="lt1"/>
                </a:solidFill>
                <a:latin typeface="Calibri"/>
                <a:ea typeface="Calibri"/>
                <a:cs typeface="Calibri"/>
                <a:sym typeface="Calibri"/>
              </a:rPr>
              <a:t>Vidhya</a:t>
            </a:r>
            <a:r>
              <a:rPr lang="en-US" sz="1800" dirty="0">
                <a:solidFill>
                  <a:schemeClr val="lt1"/>
                </a:solidFill>
                <a:latin typeface="Calibri"/>
                <a:ea typeface="Calibri"/>
                <a:cs typeface="Calibri"/>
                <a:sym typeface="Calibri"/>
              </a:rPr>
              <a:t>. (2022, July 21). Retrieved September 30, 2022, from </a:t>
            </a:r>
            <a:r>
              <a:rPr lang="en-US" sz="1800" dirty="0">
                <a:solidFill>
                  <a:schemeClr val="lt1"/>
                </a:solidFill>
                <a:latin typeface="Calibri"/>
                <a:ea typeface="Calibri"/>
                <a:cs typeface="Calibri"/>
                <a:sym typeface="Calibri"/>
                <a:hlinkClick r:id="rId4"/>
              </a:rPr>
              <a:t>https://www.analyticsvidhya.com/blog/2021/05/detecting-and-treating-outliers-treating-the-odd-one-out/%20</a:t>
            </a:r>
            <a:endParaRPr lang="en-US" sz="1800" dirty="0">
              <a:solidFill>
                <a:schemeClr val="lt1"/>
              </a:solidFill>
              <a:latin typeface="Calibri"/>
              <a:ea typeface="Calibri"/>
              <a:cs typeface="Calibri"/>
              <a:sym typeface="Calibri"/>
            </a:endParaRPr>
          </a:p>
          <a:p>
            <a:pPr lvl="0">
              <a:lnSpc>
                <a:spcPct val="150000"/>
              </a:lnSpc>
            </a:pPr>
            <a:r>
              <a:rPr lang="en-US" sz="1800" dirty="0">
                <a:solidFill>
                  <a:schemeClr val="lt1"/>
                </a:solidFill>
                <a:latin typeface="Calibri"/>
                <a:ea typeface="Calibri"/>
                <a:cs typeface="Calibri"/>
                <a:sym typeface="Calibri"/>
              </a:rPr>
              <a:t>3. Handling outliers in python. Handling Outliers in Python. (</a:t>
            </a:r>
            <a:r>
              <a:rPr lang="en-US" sz="1800" dirty="0" err="1">
                <a:solidFill>
                  <a:schemeClr val="lt1"/>
                </a:solidFill>
                <a:latin typeface="Calibri"/>
                <a:ea typeface="Calibri"/>
                <a:cs typeface="Calibri"/>
                <a:sym typeface="Calibri"/>
              </a:rPr>
              <a:t>n.d.</a:t>
            </a:r>
            <a:r>
              <a:rPr lang="en-US" sz="1800" dirty="0">
                <a:solidFill>
                  <a:schemeClr val="lt1"/>
                </a:solidFill>
                <a:latin typeface="Calibri"/>
                <a:ea typeface="Calibri"/>
                <a:cs typeface="Calibri"/>
                <a:sym typeface="Calibri"/>
              </a:rPr>
              <a:t>). Retrieved September 30, 2022, from </a:t>
            </a:r>
            <a:r>
              <a:rPr lang="en-US" sz="1800" dirty="0">
                <a:solidFill>
                  <a:schemeClr val="lt1"/>
                </a:solidFill>
                <a:latin typeface="Calibri"/>
                <a:ea typeface="Calibri"/>
                <a:cs typeface="Calibri"/>
                <a:sym typeface="Calibri"/>
                <a:hlinkClick r:id="rId5"/>
              </a:rPr>
              <a:t>https://www.datasciencesmachinelearning.com/2018/11/handling-outliers-in-python.html</a:t>
            </a:r>
            <a:endParaRPr lang="en-US" sz="1800" dirty="0">
              <a:solidFill>
                <a:schemeClr val="lt1"/>
              </a:solidFill>
              <a:latin typeface="Calibri"/>
              <a:ea typeface="Calibri"/>
              <a:cs typeface="Calibri"/>
              <a:sym typeface="Calibri"/>
            </a:endParaRPr>
          </a:p>
          <a:p>
            <a:pPr lvl="0">
              <a:lnSpc>
                <a:spcPct val="150000"/>
              </a:lnSpc>
            </a:pPr>
            <a:r>
              <a:rPr lang="en-US" sz="1800" dirty="0">
                <a:solidFill>
                  <a:schemeClr val="lt1"/>
                </a:solidFill>
                <a:latin typeface="Calibri"/>
                <a:ea typeface="Calibri"/>
                <a:cs typeface="Calibri"/>
                <a:sym typeface="Calibri"/>
              </a:rPr>
              <a:t>4. </a:t>
            </a:r>
            <a:r>
              <a:rPr lang="en-US" sz="1800" dirty="0" err="1">
                <a:solidFill>
                  <a:schemeClr val="lt1"/>
                </a:solidFill>
                <a:latin typeface="Calibri"/>
                <a:ea typeface="Calibri"/>
                <a:cs typeface="Calibri"/>
                <a:sym typeface="Calibri"/>
              </a:rPr>
              <a:t>Aleksandradeis</a:t>
            </a:r>
            <a:r>
              <a:rPr lang="en-US" sz="1800" dirty="0">
                <a:solidFill>
                  <a:schemeClr val="lt1"/>
                </a:solidFill>
                <a:latin typeface="Calibri"/>
                <a:ea typeface="Calibri"/>
                <a:cs typeface="Calibri"/>
                <a:sym typeface="Calibri"/>
              </a:rPr>
              <a:t>. (2019, February 8). Bank marketing analysis. </a:t>
            </a:r>
            <a:r>
              <a:rPr lang="en-US" sz="1800" dirty="0" err="1">
                <a:solidFill>
                  <a:schemeClr val="lt1"/>
                </a:solidFill>
                <a:latin typeface="Calibri"/>
                <a:ea typeface="Calibri"/>
                <a:cs typeface="Calibri"/>
                <a:sym typeface="Calibri"/>
              </a:rPr>
              <a:t>Kaggle</a:t>
            </a:r>
            <a:r>
              <a:rPr lang="en-US" sz="1800" dirty="0">
                <a:solidFill>
                  <a:schemeClr val="lt1"/>
                </a:solidFill>
                <a:latin typeface="Calibri"/>
                <a:ea typeface="Calibri"/>
                <a:cs typeface="Calibri"/>
                <a:sym typeface="Calibri"/>
              </a:rPr>
              <a:t>. Retrieved September 30, 2022, from </a:t>
            </a:r>
            <a:r>
              <a:rPr lang="en-US" sz="1800" dirty="0">
                <a:solidFill>
                  <a:schemeClr val="lt1"/>
                </a:solidFill>
                <a:latin typeface="Calibri"/>
                <a:ea typeface="Calibri"/>
                <a:cs typeface="Calibri"/>
                <a:sym typeface="Calibri"/>
                <a:hlinkClick r:id="rId6"/>
              </a:rPr>
              <a:t>https://www.kaggle.com/code/aleksandradeis/bank-marketing-analysis</a:t>
            </a:r>
            <a:endParaRPr lang="en-US" sz="1800" dirty="0">
              <a:solidFill>
                <a:schemeClr val="lt1"/>
              </a:solidFill>
              <a:latin typeface="Calibri"/>
              <a:ea typeface="Calibri"/>
              <a:cs typeface="Calibri"/>
              <a:sym typeface="Calibri"/>
            </a:endParaRPr>
          </a:p>
          <a:p>
            <a:pPr lvl="0">
              <a:lnSpc>
                <a:spcPct val="150000"/>
              </a:lnSpc>
            </a:pPr>
            <a:r>
              <a:rPr lang="en-US" sz="1800" dirty="0">
                <a:solidFill>
                  <a:schemeClr val="lt1"/>
                </a:solidFill>
                <a:latin typeface="Calibri"/>
                <a:ea typeface="Calibri"/>
                <a:cs typeface="Calibri"/>
                <a:sym typeface="Calibri"/>
              </a:rPr>
              <a:t>5. </a:t>
            </a:r>
            <a:r>
              <a:rPr lang="en-US" sz="1800" dirty="0" err="1">
                <a:solidFill>
                  <a:schemeClr val="lt1"/>
                </a:solidFill>
                <a:latin typeface="Calibri"/>
                <a:ea typeface="Calibri"/>
                <a:cs typeface="Calibri"/>
                <a:sym typeface="Calibri"/>
              </a:rPr>
              <a:t>Sklearn.linear_model.logisticregression</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scikit</a:t>
            </a:r>
            <a:r>
              <a:rPr lang="en-US" sz="1800" dirty="0">
                <a:solidFill>
                  <a:schemeClr val="lt1"/>
                </a:solidFill>
                <a:latin typeface="Calibri"/>
                <a:ea typeface="Calibri"/>
                <a:cs typeface="Calibri"/>
                <a:sym typeface="Calibri"/>
              </a:rPr>
              <a:t>. (</a:t>
            </a:r>
            <a:r>
              <a:rPr lang="en-US" sz="1800" dirty="0" err="1">
                <a:solidFill>
                  <a:schemeClr val="lt1"/>
                </a:solidFill>
                <a:latin typeface="Calibri"/>
                <a:ea typeface="Calibri"/>
                <a:cs typeface="Calibri"/>
                <a:sym typeface="Calibri"/>
              </a:rPr>
              <a:t>n.d.</a:t>
            </a:r>
            <a:r>
              <a:rPr lang="en-US" sz="1800" dirty="0">
                <a:solidFill>
                  <a:schemeClr val="lt1"/>
                </a:solidFill>
                <a:latin typeface="Calibri"/>
                <a:ea typeface="Calibri"/>
                <a:cs typeface="Calibri"/>
                <a:sym typeface="Calibri"/>
              </a:rPr>
              <a:t>). Retrieved September 30, 2022, from </a:t>
            </a:r>
            <a:r>
              <a:rPr lang="en-US" sz="1800" dirty="0">
                <a:solidFill>
                  <a:schemeClr val="lt1"/>
                </a:solidFill>
                <a:latin typeface="Calibri"/>
                <a:ea typeface="Calibri"/>
                <a:cs typeface="Calibri"/>
                <a:sym typeface="Calibri"/>
                <a:hlinkClick r:id="rId7"/>
              </a:rPr>
              <a:t>https://scikit-learn.org/stable/modules/generated/sklearn.linear_model.LogisticRegression.html  </a:t>
            </a:r>
            <a:endParaRPr lang="en-US" sz="18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148182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64"/>
        <p:cNvGrpSpPr/>
        <p:nvPr/>
      </p:nvGrpSpPr>
      <p:grpSpPr>
        <a:xfrm>
          <a:off x="0" y="0"/>
          <a:ext cx="0" cy="0"/>
          <a:chOff x="0" y="0"/>
          <a:chExt cx="0" cy="0"/>
        </a:xfrm>
      </p:grpSpPr>
      <p:sp>
        <p:nvSpPr>
          <p:cNvPr id="365" name="Google Shape;365;p26"/>
          <p:cNvSpPr txBox="1">
            <a:spLocks noGrp="1"/>
          </p:cNvSpPr>
          <p:nvPr>
            <p:ph type="subTitle" idx="1"/>
          </p:nvPr>
        </p:nvSpPr>
        <p:spPr>
          <a:xfrm>
            <a:off x="3441513" y="2188524"/>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7200"/>
              <a:buNone/>
            </a:pPr>
            <a:r>
              <a:rPr lang="en-US" sz="7200" b="1">
                <a:solidFill>
                  <a:srgbClr val="FF6600"/>
                </a:solidFill>
              </a:rPr>
              <a:t>Thank You!</a:t>
            </a:r>
            <a:endParaRPr/>
          </a:p>
          <a:p>
            <a:pPr marL="0" lvl="0" indent="0" algn="ctr" rtl="0">
              <a:lnSpc>
                <a:spcPct val="90000"/>
              </a:lnSpc>
              <a:spcBef>
                <a:spcPts val="1000"/>
              </a:spcBef>
              <a:spcAft>
                <a:spcPts val="0"/>
              </a:spcAft>
              <a:buClr>
                <a:schemeClr val="lt1"/>
              </a:buClr>
              <a:buSzPts val="7200"/>
              <a:buNone/>
            </a:pPr>
            <a:endParaRPr sz="7200" b="1">
              <a:solidFill>
                <a:srgbClr val="FF6600"/>
              </a:solidFill>
            </a:endParaRPr>
          </a:p>
        </p:txBody>
      </p:sp>
      <p:pic>
        <p:nvPicPr>
          <p:cNvPr id="366" name="Google Shape;366;p26"/>
          <p:cNvPicPr preferRelativeResize="0"/>
          <p:nvPr/>
        </p:nvPicPr>
        <p:blipFill rotWithShape="1">
          <a:blip r:embed="rId3">
            <a:alphaModFix/>
          </a:blip>
          <a:srcRect/>
          <a:stretch/>
        </p:blipFill>
        <p:spPr>
          <a:xfrm>
            <a:off x="3853841" y="2840677"/>
            <a:ext cx="4732599" cy="2843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686425" y="1127097"/>
            <a:ext cx="6108700" cy="3139321"/>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r>
              <a:rPr lang="en-US" sz="2000" b="0" i="0" u="none" strike="noStrike" cap="none">
                <a:solidFill>
                  <a:schemeClr val="lt1"/>
                </a:solidFill>
                <a:latin typeface="Calibri"/>
                <a:ea typeface="Calibri"/>
                <a:cs typeface="Calibri"/>
                <a:sym typeface="Calibri"/>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marL="0" marR="0" lvl="0" indent="0" algn="l" rtl="0">
              <a:lnSpc>
                <a:spcPct val="133000"/>
              </a:lnSpc>
              <a:spcBef>
                <a:spcPts val="0"/>
              </a:spcBef>
              <a:spcAft>
                <a:spcPts val="0"/>
              </a:spcAft>
              <a:buNone/>
            </a:pPr>
            <a:endParaRPr sz="2000" b="0" i="0" u="none" strike="noStrike" cap="none">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b="0" i="0" u="none" strike="noStrike" cap="none">
                <a:solidFill>
                  <a:schemeClr val="lt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05" name="Google Shape;105;p3"/>
          <p:cNvPicPr preferRelativeResize="0"/>
          <p:nvPr/>
        </p:nvPicPr>
        <p:blipFill rotWithShape="1">
          <a:blip r:embed="rId3">
            <a:alphaModFix/>
          </a:blip>
          <a:srcRect b="320"/>
          <a:stretch/>
        </p:blipFill>
        <p:spPr>
          <a:xfrm rot="10799999">
            <a:off x="1220452" y="1302682"/>
            <a:ext cx="3884947" cy="3893230"/>
          </a:xfrm>
          <a:prstGeom prst="rect">
            <a:avLst/>
          </a:prstGeom>
          <a:noFill/>
          <a:ln>
            <a:noFill/>
          </a:ln>
        </p:spPr>
      </p:pic>
      <p:sp>
        <p:nvSpPr>
          <p:cNvPr id="106" name="Google Shape;106;p3"/>
          <p:cNvSpPr txBox="1"/>
          <p:nvPr/>
        </p:nvSpPr>
        <p:spPr>
          <a:xfrm>
            <a:off x="1461753" y="2201050"/>
            <a:ext cx="3415047" cy="249299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Executive Summary</a:t>
            </a:r>
            <a:endParaRPr/>
          </a:p>
          <a:p>
            <a:pPr marL="0" marR="0" lvl="0" indent="0" algn="ctr" rtl="0">
              <a:spcBef>
                <a:spcPts val="0"/>
              </a:spcBef>
              <a:spcAft>
                <a:spcPts val="0"/>
              </a:spcAft>
              <a:buNone/>
            </a:pPr>
            <a:endParaRPr sz="5400">
              <a:solidFill>
                <a:srgbClr val="FFFFFF"/>
              </a:solidFill>
              <a:latin typeface="Arial"/>
              <a:ea typeface="Arial"/>
              <a:cs typeface="Arial"/>
              <a:sym typeface="Arial"/>
            </a:endParaRPr>
          </a:p>
        </p:txBody>
      </p:sp>
      <p:sp>
        <p:nvSpPr>
          <p:cNvPr id="107" name="Google Shape;107;p3"/>
          <p:cNvSpPr txBox="1"/>
          <p:nvPr/>
        </p:nvSpPr>
        <p:spPr>
          <a:xfrm>
            <a:off x="5686425" y="3565459"/>
            <a:ext cx="6094268" cy="1804725"/>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r>
              <a:rPr lang="en-US" sz="2000">
                <a:solidFill>
                  <a:schemeClr val="lt1"/>
                </a:solidFill>
                <a:latin typeface="Calibri"/>
                <a:ea typeface="Calibri"/>
                <a:cs typeface="Calibri"/>
                <a:sym typeface="Calibri"/>
              </a:rPr>
              <a:t>Bank wants to use ML model to shortlist customer whose chances of buying the product is more so that their marketing channel (tele marketing, SMS/email marketing etc)  can focus only to those customers whose chances of buying the product is more.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p:nvPr/>
        </p:nvSpPr>
        <p:spPr>
          <a:xfrm>
            <a:off x="5479472" y="508656"/>
            <a:ext cx="6108700" cy="4901342"/>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Data Glacier Objective : Provide actionable insights to help XYZ firm in identifying the right customers for targeting the marketing campaign.</a:t>
            </a:r>
            <a:endParaRPr dirty="0"/>
          </a:p>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This will save resource and their time ( which is directly involved in the cost ( resource billing)).</a:t>
            </a:r>
            <a:endParaRPr dirty="0"/>
          </a:p>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Data Glacier did a 1 month pilot focusing on these tasks:</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Data Intake Report </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EDA Notebook</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ML Model Proposal</a:t>
            </a:r>
            <a:endParaRPr dirty="0"/>
          </a:p>
          <a:p>
            <a:pPr marL="410210" marR="0" lvl="1" indent="-205105"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Presentation to ABC’s Executive team (Today)</a:t>
            </a:r>
            <a:endParaRPr dirty="0"/>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p:txBody>
      </p:sp>
      <p:pic>
        <p:nvPicPr>
          <p:cNvPr id="114" name="Google Shape;114;p4"/>
          <p:cNvPicPr preferRelativeResize="0"/>
          <p:nvPr/>
        </p:nvPicPr>
        <p:blipFill rotWithShape="1">
          <a:blip r:embed="rId3">
            <a:alphaModFix/>
          </a:blip>
          <a:srcRect b="320"/>
          <a:stretch/>
        </p:blipFill>
        <p:spPr>
          <a:xfrm rot="10799999">
            <a:off x="1220452" y="1302682"/>
            <a:ext cx="3884947" cy="3893230"/>
          </a:xfrm>
          <a:prstGeom prst="rect">
            <a:avLst/>
          </a:prstGeom>
          <a:noFill/>
          <a:ln>
            <a:noFill/>
          </a:ln>
        </p:spPr>
      </p:pic>
      <p:sp>
        <p:nvSpPr>
          <p:cNvPr id="115" name="Google Shape;115;p4"/>
          <p:cNvSpPr txBox="1"/>
          <p:nvPr/>
        </p:nvSpPr>
        <p:spPr>
          <a:xfrm>
            <a:off x="1461753" y="2201050"/>
            <a:ext cx="3415047" cy="249299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dirty="0">
                <a:solidFill>
                  <a:schemeClr val="lt1"/>
                </a:solidFill>
                <a:latin typeface="Calibri"/>
                <a:ea typeface="Calibri"/>
                <a:cs typeface="Calibri"/>
                <a:sym typeface="Calibri"/>
              </a:rPr>
              <a:t>Problem Statement</a:t>
            </a:r>
            <a:endParaRPr dirty="0"/>
          </a:p>
          <a:p>
            <a:pPr marL="0" marR="0" lvl="0" indent="0" algn="ctr" rtl="0">
              <a:spcBef>
                <a:spcPts val="0"/>
              </a:spcBef>
              <a:spcAft>
                <a:spcPts val="0"/>
              </a:spcAft>
              <a:buNone/>
            </a:pPr>
            <a:endParaRPr sz="5400" dirty="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5"/>
          <p:cNvGrpSpPr/>
          <p:nvPr/>
        </p:nvGrpSpPr>
        <p:grpSpPr>
          <a:xfrm>
            <a:off x="109182" y="311713"/>
            <a:ext cx="5506759" cy="6316462"/>
            <a:chOff x="0" y="0"/>
            <a:chExt cx="13390046" cy="12632924"/>
          </a:xfrm>
        </p:grpSpPr>
        <p:pic>
          <p:nvPicPr>
            <p:cNvPr id="125" name="Google Shape;125;p5"/>
            <p:cNvPicPr preferRelativeResize="0"/>
            <p:nvPr/>
          </p:nvPicPr>
          <p:blipFill rotWithShape="1">
            <a:blip r:embed="rId3">
              <a:alphaModFix amt="80000"/>
            </a:blip>
            <a:srcRect r="10231"/>
            <a:stretch/>
          </p:blipFill>
          <p:spPr>
            <a:xfrm>
              <a:off x="6923321" y="6558809"/>
              <a:ext cx="2697587" cy="2794710"/>
            </a:xfrm>
            <a:prstGeom prst="rect">
              <a:avLst/>
            </a:prstGeom>
            <a:noFill/>
            <a:ln>
              <a:noFill/>
            </a:ln>
          </p:spPr>
        </p:pic>
        <p:pic>
          <p:nvPicPr>
            <p:cNvPr id="126" name="Google Shape;126;p5"/>
            <p:cNvPicPr preferRelativeResize="0"/>
            <p:nvPr/>
          </p:nvPicPr>
          <p:blipFill rotWithShape="1">
            <a:blip r:embed="rId3">
              <a:alphaModFix amt="80000"/>
            </a:blip>
            <a:srcRect/>
            <a:stretch/>
          </p:blipFill>
          <p:spPr>
            <a:xfrm>
              <a:off x="6923321" y="9838214"/>
              <a:ext cx="3005065" cy="2794710"/>
            </a:xfrm>
            <a:prstGeom prst="rect">
              <a:avLst/>
            </a:prstGeom>
            <a:noFill/>
            <a:ln>
              <a:noFill/>
            </a:ln>
          </p:spPr>
        </p:pic>
        <p:pic>
          <p:nvPicPr>
            <p:cNvPr id="127" name="Google Shape;127;p5"/>
            <p:cNvPicPr preferRelativeResize="0"/>
            <p:nvPr/>
          </p:nvPicPr>
          <p:blipFill rotWithShape="1">
            <a:blip r:embed="rId3">
              <a:alphaModFix amt="80000"/>
            </a:blip>
            <a:srcRect/>
            <a:stretch/>
          </p:blipFill>
          <p:spPr>
            <a:xfrm>
              <a:off x="3461660" y="3279405"/>
              <a:ext cx="3005065" cy="2794710"/>
            </a:xfrm>
            <a:prstGeom prst="rect">
              <a:avLst/>
            </a:prstGeom>
            <a:noFill/>
            <a:ln>
              <a:noFill/>
            </a:ln>
          </p:spPr>
        </p:pic>
        <p:pic>
          <p:nvPicPr>
            <p:cNvPr id="128" name="Google Shape;128;p5"/>
            <p:cNvPicPr preferRelativeResize="0"/>
            <p:nvPr/>
          </p:nvPicPr>
          <p:blipFill rotWithShape="1">
            <a:blip r:embed="rId3">
              <a:alphaModFix amt="80000"/>
            </a:blip>
            <a:srcRect/>
            <a:stretch/>
          </p:blipFill>
          <p:spPr>
            <a:xfrm>
              <a:off x="3461660" y="6558809"/>
              <a:ext cx="3005065" cy="2794710"/>
            </a:xfrm>
            <a:prstGeom prst="rect">
              <a:avLst/>
            </a:prstGeom>
            <a:noFill/>
            <a:ln>
              <a:noFill/>
            </a:ln>
          </p:spPr>
        </p:pic>
        <p:pic>
          <p:nvPicPr>
            <p:cNvPr id="129" name="Google Shape;129;p5"/>
            <p:cNvPicPr preferRelativeResize="0"/>
            <p:nvPr/>
          </p:nvPicPr>
          <p:blipFill rotWithShape="1">
            <a:blip r:embed="rId3">
              <a:alphaModFix amt="80000"/>
            </a:blip>
            <a:srcRect/>
            <a:stretch/>
          </p:blipFill>
          <p:spPr>
            <a:xfrm>
              <a:off x="3461660" y="9838214"/>
              <a:ext cx="3005065" cy="2794710"/>
            </a:xfrm>
            <a:prstGeom prst="rect">
              <a:avLst/>
            </a:prstGeom>
            <a:noFill/>
            <a:ln>
              <a:noFill/>
            </a:ln>
          </p:spPr>
        </p:pic>
        <p:pic>
          <p:nvPicPr>
            <p:cNvPr id="130" name="Google Shape;130;p5"/>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131" name="Google Shape;131;p5"/>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132" name="Google Shape;132;p5"/>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133" name="Google Shape;133;p5"/>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134" name="Google Shape;134;p5"/>
            <p:cNvPicPr preferRelativeResize="0"/>
            <p:nvPr/>
          </p:nvPicPr>
          <p:blipFill rotWithShape="1">
            <a:blip r:embed="rId3">
              <a:alphaModFix amt="80000"/>
            </a:blip>
            <a:srcRect/>
            <a:stretch/>
          </p:blipFill>
          <p:spPr>
            <a:xfrm>
              <a:off x="10384981" y="9838214"/>
              <a:ext cx="3005065" cy="2794710"/>
            </a:xfrm>
            <a:prstGeom prst="rect">
              <a:avLst/>
            </a:prstGeom>
            <a:noFill/>
            <a:ln>
              <a:noFill/>
            </a:ln>
          </p:spPr>
        </p:pic>
      </p:grpSp>
      <p:grpSp>
        <p:nvGrpSpPr>
          <p:cNvPr id="135" name="Google Shape;135;p5"/>
          <p:cNvGrpSpPr/>
          <p:nvPr/>
        </p:nvGrpSpPr>
        <p:grpSpPr>
          <a:xfrm>
            <a:off x="159781" y="651333"/>
            <a:ext cx="1236641" cy="1187499"/>
            <a:chOff x="0" y="0"/>
            <a:chExt cx="2473282" cy="2374997"/>
          </a:xfrm>
        </p:grpSpPr>
        <p:sp>
          <p:nvSpPr>
            <p:cNvPr id="136" name="Google Shape;136;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38" name="Google Shape;138;p5"/>
          <p:cNvGrpSpPr/>
          <p:nvPr/>
        </p:nvGrpSpPr>
        <p:grpSpPr>
          <a:xfrm>
            <a:off x="1468588" y="1678099"/>
            <a:ext cx="1236641" cy="1187499"/>
            <a:chOff x="0" y="0"/>
            <a:chExt cx="2473282" cy="2374997"/>
          </a:xfrm>
        </p:grpSpPr>
        <p:sp>
          <p:nvSpPr>
            <p:cNvPr id="139" name="Google Shape;139;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1" name="Google Shape;141;p5"/>
          <p:cNvGrpSpPr/>
          <p:nvPr/>
        </p:nvGrpSpPr>
        <p:grpSpPr>
          <a:xfrm>
            <a:off x="2705497" y="2752824"/>
            <a:ext cx="1236641" cy="1187499"/>
            <a:chOff x="0" y="0"/>
            <a:chExt cx="2473282" cy="2374997"/>
          </a:xfrm>
        </p:grpSpPr>
        <p:sp>
          <p:nvSpPr>
            <p:cNvPr id="142" name="Google Shape;142;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4" name="Google Shape;144;p5"/>
          <p:cNvGrpSpPr/>
          <p:nvPr/>
        </p:nvGrpSpPr>
        <p:grpSpPr>
          <a:xfrm>
            <a:off x="3942406" y="3827549"/>
            <a:ext cx="1236641" cy="1187499"/>
            <a:chOff x="0" y="0"/>
            <a:chExt cx="2473282" cy="2374997"/>
          </a:xfrm>
        </p:grpSpPr>
        <p:sp>
          <p:nvSpPr>
            <p:cNvPr id="145" name="Google Shape;145;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7" name="Google Shape;147;p5"/>
          <p:cNvGrpSpPr/>
          <p:nvPr/>
        </p:nvGrpSpPr>
        <p:grpSpPr>
          <a:xfrm>
            <a:off x="5179314" y="4902275"/>
            <a:ext cx="1236641" cy="1187499"/>
            <a:chOff x="0" y="0"/>
            <a:chExt cx="2473282" cy="2374997"/>
          </a:xfrm>
        </p:grpSpPr>
        <p:sp>
          <p:nvSpPr>
            <p:cNvPr id="148" name="Google Shape;148;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sp>
        <p:nvSpPr>
          <p:cNvPr id="150" name="Google Shape;150;p5"/>
          <p:cNvSpPr txBox="1"/>
          <p:nvPr/>
        </p:nvSpPr>
        <p:spPr>
          <a:xfrm>
            <a:off x="648664" y="825554"/>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dirty="0">
                <a:solidFill>
                  <a:srgbClr val="FFFFFF"/>
                </a:solidFill>
                <a:latin typeface="Arial"/>
                <a:ea typeface="Arial"/>
                <a:cs typeface="Arial"/>
                <a:sym typeface="Arial"/>
              </a:rPr>
              <a:t>1</a:t>
            </a:r>
            <a:endParaRPr dirty="0"/>
          </a:p>
        </p:txBody>
      </p:sp>
      <p:sp>
        <p:nvSpPr>
          <p:cNvPr id="151" name="Google Shape;151;p5"/>
          <p:cNvSpPr txBox="1"/>
          <p:nvPr/>
        </p:nvSpPr>
        <p:spPr>
          <a:xfrm>
            <a:off x="1985850" y="1907474"/>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2</a:t>
            </a:r>
            <a:endParaRPr/>
          </a:p>
        </p:txBody>
      </p:sp>
      <p:sp>
        <p:nvSpPr>
          <p:cNvPr id="152" name="Google Shape;152;p5"/>
          <p:cNvSpPr txBox="1"/>
          <p:nvPr/>
        </p:nvSpPr>
        <p:spPr>
          <a:xfrm>
            <a:off x="5701568" y="5137192"/>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5</a:t>
            </a:r>
            <a:endParaRPr/>
          </a:p>
        </p:txBody>
      </p:sp>
      <p:sp>
        <p:nvSpPr>
          <p:cNvPr id="153" name="Google Shape;153;p5"/>
          <p:cNvSpPr txBox="1"/>
          <p:nvPr/>
        </p:nvSpPr>
        <p:spPr>
          <a:xfrm>
            <a:off x="4425339" y="4054623"/>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4</a:t>
            </a:r>
            <a:endParaRPr/>
          </a:p>
        </p:txBody>
      </p:sp>
      <p:sp>
        <p:nvSpPr>
          <p:cNvPr id="154" name="Google Shape;154;p5"/>
          <p:cNvSpPr txBox="1"/>
          <p:nvPr/>
        </p:nvSpPr>
        <p:spPr>
          <a:xfrm>
            <a:off x="3227252" y="2988280"/>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3</a:t>
            </a:r>
            <a:endParaRPr/>
          </a:p>
        </p:txBody>
      </p:sp>
      <p:sp>
        <p:nvSpPr>
          <p:cNvPr id="155" name="Google Shape;155;p5"/>
          <p:cNvSpPr txBox="1"/>
          <p:nvPr/>
        </p:nvSpPr>
        <p:spPr>
          <a:xfrm>
            <a:off x="2978566" y="2065034"/>
            <a:ext cx="5610858"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Data Cleaning/Modelling</a:t>
            </a:r>
            <a:endParaRPr dirty="0"/>
          </a:p>
        </p:txBody>
      </p:sp>
      <p:sp>
        <p:nvSpPr>
          <p:cNvPr id="156" name="Google Shape;156;p5"/>
          <p:cNvSpPr txBox="1"/>
          <p:nvPr/>
        </p:nvSpPr>
        <p:spPr>
          <a:xfrm>
            <a:off x="1618093" y="1055165"/>
            <a:ext cx="7594145"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Data Understanding and Extraction</a:t>
            </a:r>
            <a:endParaRPr sz="3600" dirty="0">
              <a:solidFill>
                <a:srgbClr val="FFFFFF"/>
              </a:solidFill>
              <a:latin typeface="Arial"/>
              <a:ea typeface="Arial"/>
              <a:cs typeface="Arial"/>
              <a:sym typeface="Arial"/>
            </a:endParaRPr>
          </a:p>
        </p:txBody>
      </p:sp>
      <p:sp>
        <p:nvSpPr>
          <p:cNvPr id="157" name="Google Shape;157;p5"/>
          <p:cNvSpPr txBox="1"/>
          <p:nvPr/>
        </p:nvSpPr>
        <p:spPr>
          <a:xfrm>
            <a:off x="4129132" y="3217345"/>
            <a:ext cx="6394506"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b="1" dirty="0">
                <a:solidFill>
                  <a:srgbClr val="FFC000"/>
                </a:solidFill>
                <a:latin typeface="Arial"/>
                <a:ea typeface="Arial"/>
                <a:cs typeface="Arial"/>
                <a:sym typeface="Arial"/>
              </a:rPr>
              <a:t>Model Preparation</a:t>
            </a:r>
            <a:endParaRPr dirty="0"/>
          </a:p>
        </p:txBody>
      </p:sp>
      <p:sp>
        <p:nvSpPr>
          <p:cNvPr id="158" name="Google Shape;158;p5"/>
          <p:cNvSpPr txBox="1"/>
          <p:nvPr/>
        </p:nvSpPr>
        <p:spPr>
          <a:xfrm>
            <a:off x="5524253" y="4227215"/>
            <a:ext cx="4602951"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b="1" dirty="0">
                <a:solidFill>
                  <a:srgbClr val="FFC000"/>
                </a:solidFill>
                <a:latin typeface="Arial"/>
                <a:ea typeface="Arial"/>
                <a:cs typeface="Arial"/>
                <a:sym typeface="Arial"/>
              </a:rPr>
              <a:t>Model Building </a:t>
            </a:r>
            <a:endParaRPr b="1" dirty="0">
              <a:solidFill>
                <a:srgbClr val="FFC000"/>
              </a:solidFill>
            </a:endParaRPr>
          </a:p>
        </p:txBody>
      </p:sp>
      <p:pic>
        <p:nvPicPr>
          <p:cNvPr id="159" name="Google Shape;159;p5"/>
          <p:cNvPicPr preferRelativeResize="0"/>
          <p:nvPr/>
        </p:nvPicPr>
        <p:blipFill rotWithShape="1">
          <a:blip r:embed="rId5">
            <a:alphaModFix/>
          </a:blip>
          <a:srcRect b="320"/>
          <a:stretch/>
        </p:blipFill>
        <p:spPr>
          <a:xfrm rot="10799999">
            <a:off x="9178708" y="158266"/>
            <a:ext cx="3013292" cy="3019716"/>
          </a:xfrm>
          <a:prstGeom prst="rect">
            <a:avLst/>
          </a:prstGeom>
          <a:noFill/>
          <a:ln>
            <a:noFill/>
          </a:ln>
        </p:spPr>
      </p:pic>
      <p:sp>
        <p:nvSpPr>
          <p:cNvPr id="160" name="Google Shape;160;p5"/>
          <p:cNvSpPr txBox="1"/>
          <p:nvPr/>
        </p:nvSpPr>
        <p:spPr>
          <a:xfrm>
            <a:off x="9322538" y="1166717"/>
            <a:ext cx="29675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lt1"/>
                </a:solidFill>
                <a:latin typeface="Calibri"/>
                <a:ea typeface="Calibri"/>
                <a:cs typeface="Calibri"/>
                <a:sym typeface="Calibri"/>
              </a:rPr>
              <a:t>Approach</a:t>
            </a:r>
            <a:endParaRPr sz="4800">
              <a:solidFill>
                <a:schemeClr val="lt1"/>
              </a:solidFill>
              <a:latin typeface="Calibri"/>
              <a:ea typeface="Calibri"/>
              <a:cs typeface="Calibri"/>
              <a:sym typeface="Calibri"/>
            </a:endParaRPr>
          </a:p>
        </p:txBody>
      </p:sp>
      <p:sp>
        <p:nvSpPr>
          <p:cNvPr id="161" name="Google Shape;161;p5"/>
          <p:cNvSpPr txBox="1"/>
          <p:nvPr/>
        </p:nvSpPr>
        <p:spPr>
          <a:xfrm>
            <a:off x="6589482" y="5441656"/>
            <a:ext cx="4178255"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b="1" dirty="0">
                <a:solidFill>
                  <a:srgbClr val="FFC000"/>
                </a:solidFill>
              </a:rPr>
              <a:t>Model Results</a:t>
            </a:r>
            <a:endParaRPr b="1" dirty="0">
              <a:solidFill>
                <a:srgbClr val="FFC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p:nvPr/>
        </p:nvSpPr>
        <p:spPr>
          <a:xfrm>
            <a:off x="3667470" y="3279820"/>
            <a:ext cx="978408" cy="484632"/>
          </a:xfrm>
          <a:prstGeom prst="rightArrow">
            <a:avLst>
              <a:gd name="adj1" fmla="val 50000"/>
              <a:gd name="adj2" fmla="val 50000"/>
            </a:avLst>
          </a:prstGeom>
          <a:solidFill>
            <a:schemeClr val="accent1"/>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6"/>
          <p:cNvSpPr/>
          <p:nvPr/>
        </p:nvSpPr>
        <p:spPr>
          <a:xfrm>
            <a:off x="7054943" y="3279820"/>
            <a:ext cx="978408" cy="484632"/>
          </a:xfrm>
          <a:prstGeom prst="rightArrow">
            <a:avLst>
              <a:gd name="adj1" fmla="val 50000"/>
              <a:gd name="adj2" fmla="val 50000"/>
            </a:avLst>
          </a:prstGeom>
          <a:solidFill>
            <a:schemeClr val="accent1"/>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6"/>
          <p:cNvSpPr txBox="1"/>
          <p:nvPr/>
        </p:nvSpPr>
        <p:spPr>
          <a:xfrm>
            <a:off x="8206455" y="3118121"/>
            <a:ext cx="381346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bank-additional-full.csv</a:t>
            </a:r>
            <a:endParaRPr/>
          </a:p>
        </p:txBody>
      </p:sp>
      <p:sp>
        <p:nvSpPr>
          <p:cNvPr id="170" name="Google Shape;170;p6"/>
          <p:cNvSpPr txBox="1"/>
          <p:nvPr/>
        </p:nvSpPr>
        <p:spPr>
          <a:xfrm>
            <a:off x="4727379" y="2993908"/>
            <a:ext cx="232756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UCI ML Repository</a:t>
            </a:r>
            <a:endParaRPr/>
          </a:p>
        </p:txBody>
      </p:sp>
      <p:pic>
        <p:nvPicPr>
          <p:cNvPr id="171" name="Google Shape;171;p6"/>
          <p:cNvPicPr preferRelativeResize="0"/>
          <p:nvPr/>
        </p:nvPicPr>
        <p:blipFill rotWithShape="1">
          <a:blip r:embed="rId3">
            <a:alphaModFix/>
          </a:blip>
          <a:srcRect b="320"/>
          <a:stretch/>
        </p:blipFill>
        <p:spPr>
          <a:xfrm rot="10799999">
            <a:off x="346832" y="1855214"/>
            <a:ext cx="3118374" cy="3125023"/>
          </a:xfrm>
          <a:prstGeom prst="rect">
            <a:avLst/>
          </a:prstGeom>
          <a:noFill/>
          <a:ln>
            <a:noFill/>
          </a:ln>
        </p:spPr>
      </p:pic>
      <p:sp>
        <p:nvSpPr>
          <p:cNvPr id="172" name="Google Shape;172;p6"/>
          <p:cNvSpPr txBox="1"/>
          <p:nvPr/>
        </p:nvSpPr>
        <p:spPr>
          <a:xfrm>
            <a:off x="448378" y="2275386"/>
            <a:ext cx="3016827"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7"/>
          <p:cNvSpPr txBox="1"/>
          <p:nvPr/>
        </p:nvSpPr>
        <p:spPr>
          <a:xfrm>
            <a:off x="4862945" y="2547369"/>
            <a:ext cx="3065318"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21 Features</a:t>
            </a:r>
            <a:endParaRPr/>
          </a:p>
        </p:txBody>
      </p:sp>
      <p:sp>
        <p:nvSpPr>
          <p:cNvPr id="179" name="Google Shape;179;p7"/>
          <p:cNvSpPr txBox="1"/>
          <p:nvPr/>
        </p:nvSpPr>
        <p:spPr>
          <a:xfrm>
            <a:off x="4862945" y="3566769"/>
            <a:ext cx="5320146"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41188 data points</a:t>
            </a:r>
            <a:endParaRPr/>
          </a:p>
        </p:txBody>
      </p:sp>
      <p:sp>
        <p:nvSpPr>
          <p:cNvPr id="180" name="Google Shape;180;p7"/>
          <p:cNvSpPr txBox="1"/>
          <p:nvPr/>
        </p:nvSpPr>
        <p:spPr>
          <a:xfrm>
            <a:off x="4862945" y="4588877"/>
            <a:ext cx="6400800"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5834924 bytes</a:t>
            </a:r>
            <a:endParaRPr/>
          </a:p>
        </p:txBody>
      </p:sp>
      <p:sp>
        <p:nvSpPr>
          <p:cNvPr id="181" name="Google Shape;181;p7"/>
          <p:cNvSpPr txBox="1"/>
          <p:nvPr/>
        </p:nvSpPr>
        <p:spPr>
          <a:xfrm>
            <a:off x="4862945" y="1359088"/>
            <a:ext cx="401089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Calibri"/>
                <a:ea typeface="Calibri"/>
                <a:cs typeface="Calibri"/>
                <a:sym typeface="Calibri"/>
              </a:rPr>
              <a:t>Bank Data</a:t>
            </a:r>
            <a:endParaRPr/>
          </a:p>
        </p:txBody>
      </p:sp>
      <p:pic>
        <p:nvPicPr>
          <p:cNvPr id="182" name="Google Shape;182;p7"/>
          <p:cNvPicPr preferRelativeResize="0"/>
          <p:nvPr/>
        </p:nvPicPr>
        <p:blipFill rotWithShape="1">
          <a:blip r:embed="rId3">
            <a:alphaModFix/>
          </a:blip>
          <a:srcRect b="320"/>
          <a:stretch/>
        </p:blipFill>
        <p:spPr>
          <a:xfrm rot="10799999">
            <a:off x="600266" y="2190086"/>
            <a:ext cx="3344819" cy="3351950"/>
          </a:xfrm>
          <a:prstGeom prst="rect">
            <a:avLst/>
          </a:prstGeom>
          <a:noFill/>
          <a:ln>
            <a:noFill/>
          </a:ln>
        </p:spPr>
      </p:pic>
      <p:sp>
        <p:nvSpPr>
          <p:cNvPr id="183" name="Google Shape;183;p7"/>
          <p:cNvSpPr txBox="1"/>
          <p:nvPr/>
        </p:nvSpPr>
        <p:spPr>
          <a:xfrm>
            <a:off x="801473" y="2870535"/>
            <a:ext cx="2991210"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83826" y="1797626"/>
            <a:ext cx="5526661" cy="4164983"/>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800"/>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rPr>
              <a:t>Removed Default column</a:t>
            </a:r>
          </a:p>
          <a:p>
            <a:pPr lvl="0" indent="-457200" algn="l" rtl="0">
              <a:lnSpc>
                <a:spcPct val="90000"/>
              </a:lnSpc>
              <a:spcBef>
                <a:spcPts val="0"/>
              </a:spcBef>
              <a:spcAft>
                <a:spcPts val="0"/>
              </a:spcAft>
              <a:buClr>
                <a:schemeClr val="lt1"/>
              </a:buClr>
              <a:buSzPts val="2800"/>
              <a:buFont typeface="Arial" panose="020B0604020202020204" pitchFamily="34" charset="0"/>
              <a:buChar char="•"/>
            </a:pPr>
            <a:endParaRPr lang="en-US" dirty="0">
              <a:latin typeface="Times New Roman" panose="02020603050405020304" pitchFamily="18" charset="0"/>
              <a:ea typeface="Calibri" panose="020F0502020204030204" pitchFamily="34" charset="0"/>
            </a:endParaRPr>
          </a:p>
          <a:p>
            <a:pPr lvl="0" indent="-457200" algn="l" rtl="0">
              <a:lnSpc>
                <a:spcPct val="90000"/>
              </a:lnSpc>
              <a:spcBef>
                <a:spcPts val="0"/>
              </a:spcBef>
              <a:spcAft>
                <a:spcPts val="0"/>
              </a:spcAft>
              <a:buClr>
                <a:schemeClr val="lt1"/>
              </a:buClr>
              <a:buSzPts val="2800"/>
              <a:buFont typeface="Arial" panose="020B0604020202020204" pitchFamily="34" charset="0"/>
              <a:buChar char="•"/>
            </a:pPr>
            <a:r>
              <a:rPr lang="en-US" dirty="0">
                <a:latin typeface="Times New Roman" panose="02020603050405020304" pitchFamily="18" charset="0"/>
                <a:ea typeface="Calibri" panose="020F0502020204030204" pitchFamily="34" charset="0"/>
              </a:rPr>
              <a:t>Handle Outliers: box plot to detect outlier. </a:t>
            </a:r>
            <a:br>
              <a:rPr lang="en-US" dirty="0">
                <a:latin typeface="Times New Roman" panose="02020603050405020304" pitchFamily="18" charset="0"/>
                <a:ea typeface="Calibri" panose="020F0502020204030204" pitchFamily="34" charset="0"/>
              </a:rPr>
            </a:br>
            <a:endParaRPr lang="en-US" dirty="0">
              <a:latin typeface="Times New Roman" panose="02020603050405020304" pitchFamily="18" charset="0"/>
              <a:ea typeface="Calibri" panose="020F0502020204030204" pitchFamily="34" charset="0"/>
            </a:endParaRPr>
          </a:p>
          <a:p>
            <a:pPr lvl="0" indent="-457200" algn="l" rtl="0">
              <a:lnSpc>
                <a:spcPct val="90000"/>
              </a:lnSpc>
              <a:spcBef>
                <a:spcPts val="0"/>
              </a:spcBef>
              <a:spcAft>
                <a:spcPts val="0"/>
              </a:spcAft>
              <a:buClr>
                <a:schemeClr val="lt1"/>
              </a:buClr>
              <a:buSzPts val="2800"/>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rPr>
              <a:t>6 of the categorical variables have an "unknown" value.</a:t>
            </a:r>
            <a:endParaRPr lang="en-US" dirty="0">
              <a:latin typeface="Times New Roman" panose="02020603050405020304" pitchFamily="18" charset="0"/>
              <a:ea typeface="Calibri" panose="020F0502020204030204" pitchFamily="34" charset="0"/>
            </a:endParaRPr>
          </a:p>
          <a:p>
            <a:pPr lvl="0" indent="-457200" algn="l" rtl="0">
              <a:lnSpc>
                <a:spcPct val="90000"/>
              </a:lnSpc>
              <a:spcBef>
                <a:spcPts val="0"/>
              </a:spcBef>
              <a:spcAft>
                <a:spcPts val="0"/>
              </a:spcAft>
              <a:buClr>
                <a:schemeClr val="lt1"/>
              </a:buClr>
              <a:buSzPts val="2800"/>
              <a:buFont typeface="Arial" panose="020B0604020202020204" pitchFamily="34" charset="0"/>
              <a:buChar char="•"/>
            </a:pPr>
            <a:endParaRPr lang="en-US" sz="2800" dirty="0">
              <a:effectLst/>
              <a:latin typeface="Times New Roman" panose="02020603050405020304" pitchFamily="18" charset="0"/>
              <a:ea typeface="Calibri" panose="020F0502020204030204" pitchFamily="34" charset="0"/>
            </a:endParaRPr>
          </a:p>
          <a:p>
            <a:pPr lvl="0" indent="-457200" algn="l" rtl="0">
              <a:lnSpc>
                <a:spcPct val="90000"/>
              </a:lnSpc>
              <a:spcBef>
                <a:spcPts val="0"/>
              </a:spcBef>
              <a:spcAft>
                <a:spcPts val="0"/>
              </a:spcAft>
              <a:buClr>
                <a:schemeClr val="lt1"/>
              </a:buClr>
              <a:buSzPts val="2800"/>
              <a:buFont typeface="Arial" panose="020B0604020202020204" pitchFamily="34" charset="0"/>
              <a:buChar char="•"/>
            </a:pPr>
            <a:r>
              <a:rPr lang="en-US" dirty="0">
                <a:latin typeface="Times New Roman" panose="02020603050405020304" pitchFamily="18" charset="0"/>
                <a:ea typeface="Calibri" panose="020F0502020204030204" pitchFamily="34" charset="0"/>
              </a:rPr>
              <a:t>Replaced them with the most frequent category for the column </a:t>
            </a:r>
            <a:endParaRPr lang="en-US" sz="2800" dirty="0">
              <a:effectLst/>
              <a:latin typeface="Times New Roman" panose="02020603050405020304" pitchFamily="18" charset="0"/>
              <a:ea typeface="Calibri" panose="020F0502020204030204" pitchFamily="34" charset="0"/>
            </a:endParaRP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Preparation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5060374"/>
          </a:xfrm>
          <a:prstGeom prst="rect">
            <a:avLst/>
          </a:prstGeom>
          <a:noFill/>
          <a:ln>
            <a:noFill/>
          </a:ln>
        </p:spPr>
        <p:txBody>
          <a:bodyPr spcFirstLastPara="1" wrap="square" lIns="91425" tIns="45700" rIns="91425" bIns="45700" anchor="t" anchorCtr="0">
            <a:normAutofit fontScale="85000" lnSpcReduction="20000"/>
          </a:bodyPr>
          <a:lstStyle/>
          <a:p>
            <a:pPr marL="0" marR="0">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Logarithmic Transformation is applied to the "age" variable in order to get a more Gaussian-like distribution.</a:t>
            </a:r>
          </a:p>
          <a:p>
            <a:pPr marL="0" marR="0">
              <a:lnSpc>
                <a:spcPct val="115000"/>
              </a:lnSpc>
              <a:spcBef>
                <a:spcPts val="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Yeo-Johnson transformation is applied to duration variable to obtain gaussian like distribution.</a:t>
            </a:r>
          </a:p>
          <a:p>
            <a:pPr marL="0" marR="0" indent="0">
              <a:lnSpc>
                <a:spcPct val="115000"/>
              </a:lnSpc>
              <a:spcBef>
                <a:spcPts val="0"/>
              </a:spcBef>
              <a:spcAft>
                <a:spcPts val="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Binary features, house and loan, values of “yes” and “no” are replaced with “1” and “0”.</a:t>
            </a:r>
          </a:p>
          <a:p>
            <a:pPr marL="0" marR="0" indent="0">
              <a:lnSpc>
                <a:spcPct val="115000"/>
              </a:lnSpc>
              <a:spcBef>
                <a:spcPts val="0"/>
              </a:spcBef>
              <a:spcAft>
                <a:spcPts val="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Ordinal Encoding is done for education column </a:t>
            </a:r>
          </a:p>
          <a:p>
            <a:pPr marL="0" marR="0">
              <a:lnSpc>
                <a:spcPct val="115000"/>
              </a:lnSpc>
              <a:spcBef>
                <a:spcPts val="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Preparation</a:t>
            </a:r>
            <a:endParaRPr dirty="0"/>
          </a:p>
        </p:txBody>
      </p:sp>
    </p:spTree>
    <p:extLst>
      <p:ext uri="{BB962C8B-B14F-4D97-AF65-F5344CB8AC3E}">
        <p14:creationId xmlns:p14="http://schemas.microsoft.com/office/powerpoint/2010/main" val="50972592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1199</TotalTime>
  <Words>1697</Words>
  <Application>Microsoft Office PowerPoint</Application>
  <PresentationFormat>Widescreen</PresentationFormat>
  <Paragraphs>193</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prakash tripathi</dc:creator>
  <cp:lastModifiedBy>Taimoor Razi</cp:lastModifiedBy>
  <cp:revision>31</cp:revision>
  <dcterms:created xsi:type="dcterms:W3CDTF">2019-08-19T15:39:24Z</dcterms:created>
  <dcterms:modified xsi:type="dcterms:W3CDTF">2022-10-01T07:16:58Z</dcterms:modified>
</cp:coreProperties>
</file>