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79" r:id="rId2"/>
    <p:sldId id="282" r:id="rId3"/>
    <p:sldId id="283" r:id="rId4"/>
    <p:sldId id="286" r:id="rId5"/>
    <p:sldId id="285" r:id="rId6"/>
    <p:sldId id="287" r:id="rId7"/>
    <p:sldId id="290" r:id="rId8"/>
    <p:sldId id="257"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262" r:id="rId35"/>
    <p:sldId id="318" r:id="rId36"/>
    <p:sldId id="319" r:id="rId37"/>
    <p:sldId id="28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ülay Yavuz" initials="TY" lastIdx="2" clrIdx="0">
    <p:extLst>
      <p:ext uri="{19B8F6BF-5375-455C-9EA6-DF929625EA0E}">
        <p15:presenceInfo xmlns:p15="http://schemas.microsoft.com/office/powerpoint/2012/main" userId="Tülay Yavu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00" autoAdjust="0"/>
  </p:normalViewPr>
  <p:slideViewPr>
    <p:cSldViewPr snapToGrid="0" snapToObjects="1" showGuides="1">
      <p:cViewPr>
        <p:scale>
          <a:sx n="75" d="100"/>
          <a:sy n="75" d="100"/>
        </p:scale>
        <p:origin x="974" y="-19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1EB3E-6A41-4396-87BA-36B52E8E0597}"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6C75F-2840-4E2B-AB0E-F955E39A2FCF}" type="slidenum">
              <a:rPr lang="en-US" smtClean="0"/>
              <a:t>‹#›</a:t>
            </a:fld>
            <a:endParaRPr lang="en-US"/>
          </a:p>
        </p:txBody>
      </p:sp>
    </p:spTree>
    <p:extLst>
      <p:ext uri="{BB962C8B-B14F-4D97-AF65-F5344CB8AC3E}">
        <p14:creationId xmlns:p14="http://schemas.microsoft.com/office/powerpoint/2010/main" val="138748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and welcome, my name is Taimoor Razi and today I will be presenting to you the results of the Data Glacier Team on our clients Go-to-Market(G2M) strategy.</a:t>
            </a:r>
          </a:p>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1</a:t>
            </a:fld>
            <a:endParaRPr lang="en-US"/>
          </a:p>
        </p:txBody>
      </p:sp>
    </p:spTree>
    <p:extLst>
      <p:ext uri="{BB962C8B-B14F-4D97-AF65-F5344CB8AC3E}">
        <p14:creationId xmlns:p14="http://schemas.microsoft.com/office/powerpoint/2010/main" val="4096017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points to be noted from the continuous variables</a:t>
            </a:r>
          </a:p>
          <a:p>
            <a:r>
              <a:rPr lang="en-US" dirty="0"/>
              <a:t>1. The maximum distance travelled by any passenger within all transactions is 48 km. There is a spike in transactions for the short distances under 5 km. The number of people travelling distances longer than 35 km decreases rapidly.</a:t>
            </a:r>
          </a:p>
          <a:p>
            <a:r>
              <a:rPr lang="en-US" dirty="0"/>
              <a:t>2. The number of transactions being charged more than 500 </a:t>
            </a:r>
            <a:r>
              <a:rPr lang="en-US" dirty="0" err="1"/>
              <a:t>usd</a:t>
            </a:r>
            <a:r>
              <a:rPr lang="en-US" dirty="0"/>
              <a:t> decreases rapidly. This makes sense as less people are travelling very long </a:t>
            </a:r>
            <a:r>
              <a:rPr lang="en-US" dirty="0" err="1"/>
              <a:t>diistanecs</a:t>
            </a:r>
            <a:r>
              <a:rPr lang="en-US" dirty="0"/>
              <a:t> as well. cost of trip also follows a similar trajectory.</a:t>
            </a:r>
          </a:p>
          <a:p>
            <a:r>
              <a:rPr lang="en-US" dirty="0"/>
              <a:t>3. The number of transactions with high profit margins decreases. There are some losses as well.</a:t>
            </a:r>
          </a:p>
          <a:p>
            <a:r>
              <a:rPr lang="en-US" dirty="0"/>
              <a:t>4. Most of the transactions are being done by relatively younger people. The number of transactions decreases for people older than 40 years old. </a:t>
            </a:r>
          </a:p>
          <a:p>
            <a:r>
              <a:rPr lang="en-US" dirty="0"/>
              <a:t>5. People with incomes greater than 25000 have much lower transactions.</a:t>
            </a:r>
          </a:p>
        </p:txBody>
      </p:sp>
      <p:sp>
        <p:nvSpPr>
          <p:cNvPr id="4" name="Slide Number Placeholder 3"/>
          <p:cNvSpPr>
            <a:spLocks noGrp="1"/>
          </p:cNvSpPr>
          <p:nvPr>
            <p:ph type="sldNum" sz="quarter" idx="5"/>
          </p:nvPr>
        </p:nvSpPr>
        <p:spPr/>
        <p:txBody>
          <a:bodyPr/>
          <a:lstStyle/>
          <a:p>
            <a:fld id="{8916C75F-2840-4E2B-AB0E-F955E39A2FCF}" type="slidenum">
              <a:rPr lang="en-US" smtClean="0"/>
              <a:t>10</a:t>
            </a:fld>
            <a:endParaRPr lang="en-US"/>
          </a:p>
        </p:txBody>
      </p:sp>
    </p:spTree>
    <p:extLst>
      <p:ext uri="{BB962C8B-B14F-4D97-AF65-F5344CB8AC3E}">
        <p14:creationId xmlns:p14="http://schemas.microsoft.com/office/powerpoint/2010/main" val="2137725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endParaRPr lang="en-US" dirty="0"/>
          </a:p>
          <a:p>
            <a:r>
              <a:rPr lang="en-US" dirty="0"/>
              <a:t>1. The most number of transactions happened in 2017 followed by 2018 and then 2016. However also not that we do not have the data of </a:t>
            </a:r>
            <a:r>
              <a:rPr lang="en-US" dirty="0" err="1"/>
              <a:t>Janauary</a:t>
            </a:r>
            <a:r>
              <a:rPr lang="en-US" dirty="0"/>
              <a:t> of 2016.</a:t>
            </a:r>
          </a:p>
          <a:p>
            <a:r>
              <a:rPr lang="en-US" dirty="0"/>
              <a:t>2. For the whole period (3 years), more transactions happened in the ending-year months i.e., </a:t>
            </a:r>
            <a:r>
              <a:rPr lang="en-US" dirty="0" err="1"/>
              <a:t>september-december</a:t>
            </a:r>
            <a:r>
              <a:rPr lang="en-US" dirty="0"/>
              <a:t>. </a:t>
            </a:r>
          </a:p>
        </p:txBody>
      </p:sp>
      <p:sp>
        <p:nvSpPr>
          <p:cNvPr id="4" name="Slide Number Placeholder 3"/>
          <p:cNvSpPr>
            <a:spLocks noGrp="1"/>
          </p:cNvSpPr>
          <p:nvPr>
            <p:ph type="sldNum" sz="quarter" idx="5"/>
          </p:nvPr>
        </p:nvSpPr>
        <p:spPr/>
        <p:txBody>
          <a:bodyPr/>
          <a:lstStyle/>
          <a:p>
            <a:fld id="{8916C75F-2840-4E2B-AB0E-F955E39A2FCF}" type="slidenum">
              <a:rPr lang="en-US" smtClean="0"/>
              <a:t>11</a:t>
            </a:fld>
            <a:endParaRPr lang="en-US"/>
          </a:p>
        </p:txBody>
      </p:sp>
    </p:spTree>
    <p:extLst>
      <p:ext uri="{BB962C8B-B14F-4D97-AF65-F5344CB8AC3E}">
        <p14:creationId xmlns:p14="http://schemas.microsoft.com/office/powerpoint/2010/main" val="423907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Points to be noted:</a:t>
            </a:r>
          </a:p>
          <a:p>
            <a:r>
              <a:rPr lang="en-US" dirty="0"/>
              <a:t>1. No difference between both companies when it comes to KM travelled by the passengers. </a:t>
            </a:r>
          </a:p>
          <a:p>
            <a:r>
              <a:rPr lang="en-US" dirty="0"/>
              <a:t>2. Yellow cab charged more price, have higher cost and higher profit than Pink cab. This will be investigated further in Profit(loss) Analysis section. </a:t>
            </a:r>
          </a:p>
          <a:p>
            <a:r>
              <a:rPr lang="en-US" dirty="0"/>
              <a:t>3. There is no difference in the ages and income of the people who choses these two cabs. </a:t>
            </a:r>
          </a:p>
          <a:p>
            <a:r>
              <a:rPr lang="en-US" dirty="0"/>
              <a:t>4. There are negative profit values which means there are losses incurred by the cabs for some transactions. We will go into detail later in Profit(loss) Analysis Section.</a:t>
            </a:r>
          </a:p>
        </p:txBody>
      </p:sp>
      <p:sp>
        <p:nvSpPr>
          <p:cNvPr id="4" name="Slide Number Placeholder 3"/>
          <p:cNvSpPr>
            <a:spLocks noGrp="1"/>
          </p:cNvSpPr>
          <p:nvPr>
            <p:ph type="sldNum" sz="quarter" idx="5"/>
          </p:nvPr>
        </p:nvSpPr>
        <p:spPr/>
        <p:txBody>
          <a:bodyPr/>
          <a:lstStyle/>
          <a:p>
            <a:fld id="{8916C75F-2840-4E2B-AB0E-F955E39A2FCF}" type="slidenum">
              <a:rPr lang="en-US" smtClean="0"/>
              <a:t>12</a:t>
            </a:fld>
            <a:endParaRPr lang="en-US"/>
          </a:p>
        </p:txBody>
      </p:sp>
    </p:spTree>
    <p:extLst>
      <p:ext uri="{BB962C8B-B14F-4D97-AF65-F5344CB8AC3E}">
        <p14:creationId xmlns:p14="http://schemas.microsoft.com/office/powerpoint/2010/main" val="2239239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difference between two cab companies when it comes to gender or payment mode. </a:t>
            </a:r>
          </a:p>
        </p:txBody>
      </p:sp>
      <p:sp>
        <p:nvSpPr>
          <p:cNvPr id="4" name="Slide Number Placeholder 3"/>
          <p:cNvSpPr>
            <a:spLocks noGrp="1"/>
          </p:cNvSpPr>
          <p:nvPr>
            <p:ph type="sldNum" sz="quarter" idx="5"/>
          </p:nvPr>
        </p:nvSpPr>
        <p:spPr/>
        <p:txBody>
          <a:bodyPr/>
          <a:lstStyle/>
          <a:p>
            <a:fld id="{8916C75F-2840-4E2B-AB0E-F955E39A2FCF}" type="slidenum">
              <a:rPr lang="en-US" smtClean="0"/>
              <a:t>13</a:t>
            </a:fld>
            <a:endParaRPr lang="en-US"/>
          </a:p>
        </p:txBody>
      </p:sp>
    </p:spTree>
    <p:extLst>
      <p:ext uri="{BB962C8B-B14F-4D97-AF65-F5344CB8AC3E}">
        <p14:creationId xmlns:p14="http://schemas.microsoft.com/office/powerpoint/2010/main" val="1703046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shows the daily transactions made by yellow and pink cab for the whole period. There is a clear seasonality for both companies and they follow similar pattern.</a:t>
            </a:r>
          </a:p>
          <a:p>
            <a:r>
              <a:rPr lang="en-US" dirty="0"/>
              <a:t>There is a clear upward trend on monthly level. On new year, the daily transactions dips down to the lowest again. But on a yearly level, the trend seems to be almost uniform.</a:t>
            </a:r>
          </a:p>
          <a:p>
            <a:r>
              <a:rPr lang="en-US" dirty="0"/>
              <a:t>Yellow Cab makes a lot more transaction on any given day compared to Pink Cab</a:t>
            </a:r>
          </a:p>
          <a:p>
            <a:r>
              <a:rPr lang="en-US" dirty="0"/>
              <a:t>The highest reported trips for both Cab companies was on 5th of January, 2018 which is shown by the huge spike on the graph. This rise in demand was due to the snow not being cleared on time in New York after the snow storm which lead to bus stops being blocked by snow affecting the public transportation.</a:t>
            </a:r>
          </a:p>
        </p:txBody>
      </p:sp>
      <p:sp>
        <p:nvSpPr>
          <p:cNvPr id="4" name="Slide Number Placeholder 3"/>
          <p:cNvSpPr>
            <a:spLocks noGrp="1"/>
          </p:cNvSpPr>
          <p:nvPr>
            <p:ph type="sldNum" sz="quarter" idx="5"/>
          </p:nvPr>
        </p:nvSpPr>
        <p:spPr/>
        <p:txBody>
          <a:bodyPr/>
          <a:lstStyle/>
          <a:p>
            <a:fld id="{8916C75F-2840-4E2B-AB0E-F955E39A2FCF}" type="slidenum">
              <a:rPr lang="en-US" smtClean="0"/>
              <a:t>14</a:t>
            </a:fld>
            <a:endParaRPr lang="en-US"/>
          </a:p>
        </p:txBody>
      </p:sp>
    </p:spTree>
    <p:extLst>
      <p:ext uri="{BB962C8B-B14F-4D97-AF65-F5344CB8AC3E}">
        <p14:creationId xmlns:p14="http://schemas.microsoft.com/office/powerpoint/2010/main" val="3214491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clearly see that there is a seasonality from the monthly analysis. The number of transactions at the month of February is the lowest and the number of transactions at the month of December is the highest for all the years. For both Cab companies, there is a slight upward trend throughout the years.</a:t>
            </a:r>
          </a:p>
        </p:txBody>
      </p:sp>
      <p:sp>
        <p:nvSpPr>
          <p:cNvPr id="4" name="Slide Number Placeholder 3"/>
          <p:cNvSpPr>
            <a:spLocks noGrp="1"/>
          </p:cNvSpPr>
          <p:nvPr>
            <p:ph type="sldNum" sz="quarter" idx="5"/>
          </p:nvPr>
        </p:nvSpPr>
        <p:spPr/>
        <p:txBody>
          <a:bodyPr/>
          <a:lstStyle/>
          <a:p>
            <a:fld id="{8916C75F-2840-4E2B-AB0E-F955E39A2FCF}" type="slidenum">
              <a:rPr lang="en-US" smtClean="0"/>
              <a:t>15</a:t>
            </a:fld>
            <a:endParaRPr lang="en-US"/>
          </a:p>
        </p:txBody>
      </p:sp>
    </p:spTree>
    <p:extLst>
      <p:ext uri="{BB962C8B-B14F-4D97-AF65-F5344CB8AC3E}">
        <p14:creationId xmlns:p14="http://schemas.microsoft.com/office/powerpoint/2010/main" val="1521616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Pitsburgh</a:t>
            </a:r>
            <a:r>
              <a:rPr lang="en-US" dirty="0"/>
              <a:t>, San Diego, </a:t>
            </a:r>
            <a:r>
              <a:rPr lang="en-US" dirty="0" err="1"/>
              <a:t>Sacremento</a:t>
            </a:r>
            <a:r>
              <a:rPr lang="en-US" dirty="0"/>
              <a:t> and Nashville are the only 4 places where pink cab has more transactions over the period than yellow cab. All the other cities, yellow cab has the majority.</a:t>
            </a:r>
          </a:p>
        </p:txBody>
      </p:sp>
      <p:sp>
        <p:nvSpPr>
          <p:cNvPr id="4" name="Slide Number Placeholder 3"/>
          <p:cNvSpPr>
            <a:spLocks noGrp="1"/>
          </p:cNvSpPr>
          <p:nvPr>
            <p:ph type="sldNum" sz="quarter" idx="5"/>
          </p:nvPr>
        </p:nvSpPr>
        <p:spPr/>
        <p:txBody>
          <a:bodyPr/>
          <a:lstStyle/>
          <a:p>
            <a:fld id="{8916C75F-2840-4E2B-AB0E-F955E39A2FCF}" type="slidenum">
              <a:rPr lang="en-US" smtClean="0"/>
              <a:t>16</a:t>
            </a:fld>
            <a:endParaRPr lang="en-US"/>
          </a:p>
        </p:txBody>
      </p:sp>
    </p:spTree>
    <p:extLst>
      <p:ext uri="{BB962C8B-B14F-4D97-AF65-F5344CB8AC3E}">
        <p14:creationId xmlns:p14="http://schemas.microsoft.com/office/powerpoint/2010/main" val="679631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2016 has a little lower transactions than 2017 and 2018 for both companies. This can be explained by the fact that the data provided does not take into account January,2016 transactions. </a:t>
            </a:r>
          </a:p>
          <a:p>
            <a:r>
              <a:rPr lang="en-US" dirty="0"/>
              <a:t>There is a small decrease in transactions from 2017 to 2018. </a:t>
            </a:r>
          </a:p>
        </p:txBody>
      </p:sp>
      <p:sp>
        <p:nvSpPr>
          <p:cNvPr id="4" name="Slide Number Placeholder 3"/>
          <p:cNvSpPr>
            <a:spLocks noGrp="1"/>
          </p:cNvSpPr>
          <p:nvPr>
            <p:ph type="sldNum" sz="quarter" idx="5"/>
          </p:nvPr>
        </p:nvSpPr>
        <p:spPr/>
        <p:txBody>
          <a:bodyPr/>
          <a:lstStyle/>
          <a:p>
            <a:fld id="{8916C75F-2840-4E2B-AB0E-F955E39A2FCF}" type="slidenum">
              <a:rPr lang="en-US" smtClean="0"/>
              <a:t>17</a:t>
            </a:fld>
            <a:endParaRPr lang="en-US"/>
          </a:p>
        </p:txBody>
      </p:sp>
    </p:spTree>
    <p:extLst>
      <p:ext uri="{BB962C8B-B14F-4D97-AF65-F5344CB8AC3E}">
        <p14:creationId xmlns:p14="http://schemas.microsoft.com/office/powerpoint/2010/main" val="2935684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the same pattern for both the companies.</a:t>
            </a:r>
          </a:p>
          <a:p>
            <a:r>
              <a:rPr lang="en-US" dirty="0"/>
              <a:t>26-39 years old age group taking the most cabs in all 3 years and the senior citizens taking the least. </a:t>
            </a:r>
          </a:p>
        </p:txBody>
      </p:sp>
      <p:sp>
        <p:nvSpPr>
          <p:cNvPr id="4" name="Slide Number Placeholder 3"/>
          <p:cNvSpPr>
            <a:spLocks noGrp="1"/>
          </p:cNvSpPr>
          <p:nvPr>
            <p:ph type="sldNum" sz="quarter" idx="5"/>
          </p:nvPr>
        </p:nvSpPr>
        <p:spPr/>
        <p:txBody>
          <a:bodyPr/>
          <a:lstStyle/>
          <a:p>
            <a:fld id="{8916C75F-2840-4E2B-AB0E-F955E39A2FCF}" type="slidenum">
              <a:rPr lang="en-US" smtClean="0"/>
              <a:t>18</a:t>
            </a:fld>
            <a:endParaRPr lang="en-US"/>
          </a:p>
        </p:txBody>
      </p:sp>
    </p:spTree>
    <p:extLst>
      <p:ext uri="{BB962C8B-B14F-4D97-AF65-F5344CB8AC3E}">
        <p14:creationId xmlns:p14="http://schemas.microsoft.com/office/powerpoint/2010/main" val="1708518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detailed analysis shows that the people take more cabs if they get wealthy up to a certain point. If they fall into the rich class they tend to take less cab (probably buy their own car). </a:t>
            </a:r>
            <a:br>
              <a:rPr lang="en-US" dirty="0"/>
            </a:br>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19</a:t>
            </a:fld>
            <a:endParaRPr lang="en-US"/>
          </a:p>
        </p:txBody>
      </p:sp>
    </p:spTree>
    <p:extLst>
      <p:ext uri="{BB962C8B-B14F-4D97-AF65-F5344CB8AC3E}">
        <p14:creationId xmlns:p14="http://schemas.microsoft.com/office/powerpoint/2010/main" val="60760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Today’s outline will be as follows:</a:t>
            </a:r>
          </a:p>
          <a:p>
            <a:pPr lvl="0"/>
            <a:endParaRPr lang="en-US" dirty="0"/>
          </a:p>
          <a:p>
            <a:pPr lvl="0"/>
            <a:r>
              <a:rPr lang="en-US" dirty="0"/>
              <a:t>1. We will give the executive summary and describe the problem statement of the project to give a high level understanding of the business problem we're tackling and the specific requirements.</a:t>
            </a:r>
          </a:p>
          <a:p>
            <a:pPr lvl="0"/>
            <a:r>
              <a:rPr lang="en-US" dirty="0"/>
              <a:t>2. I will then go over the approach that we followed to complete this task, so that you have complete clarity in how we tackle these kinds of tasks.</a:t>
            </a:r>
          </a:p>
          <a:p>
            <a:pPr lvl="0"/>
            <a:r>
              <a:rPr lang="en-US" dirty="0"/>
              <a:t>3. Finally, I will go over the Data Analysis we performed and all important results and I will present them as a series of insights and visualizations from our analysis.</a:t>
            </a:r>
          </a:p>
          <a:p>
            <a:pPr lvl="0"/>
            <a:r>
              <a:rPr lang="en-US" dirty="0"/>
              <a:t>4.  To wrap up, I will summarize and give recommendations and will be open for any questions on behalf of our team.</a:t>
            </a:r>
          </a:p>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a:t>
            </a:fld>
            <a:endParaRPr lang="en-US"/>
          </a:p>
        </p:txBody>
      </p:sp>
    </p:spTree>
    <p:extLst>
      <p:ext uri="{BB962C8B-B14F-4D97-AF65-F5344CB8AC3E}">
        <p14:creationId xmlns:p14="http://schemas.microsoft.com/office/powerpoint/2010/main" val="480646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cab is making almost 8 times more profits than pink cab over the whole period.</a:t>
            </a:r>
          </a:p>
        </p:txBody>
      </p:sp>
      <p:sp>
        <p:nvSpPr>
          <p:cNvPr id="4" name="Slide Number Placeholder 3"/>
          <p:cNvSpPr>
            <a:spLocks noGrp="1"/>
          </p:cNvSpPr>
          <p:nvPr>
            <p:ph type="sldNum" sz="quarter" idx="5"/>
          </p:nvPr>
        </p:nvSpPr>
        <p:spPr/>
        <p:txBody>
          <a:bodyPr/>
          <a:lstStyle/>
          <a:p>
            <a:fld id="{8916C75F-2840-4E2B-AB0E-F955E39A2FCF}" type="slidenum">
              <a:rPr lang="en-US" smtClean="0"/>
              <a:t>20</a:t>
            </a:fld>
            <a:endParaRPr lang="en-US"/>
          </a:p>
        </p:txBody>
      </p:sp>
    </p:spTree>
    <p:extLst>
      <p:ext uri="{BB962C8B-B14F-4D97-AF65-F5344CB8AC3E}">
        <p14:creationId xmlns:p14="http://schemas.microsoft.com/office/powerpoint/2010/main" val="3727689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cab is making almost 8 times more profits than pink cab every year</a:t>
            </a:r>
          </a:p>
        </p:txBody>
      </p:sp>
      <p:sp>
        <p:nvSpPr>
          <p:cNvPr id="4" name="Slide Number Placeholder 3"/>
          <p:cNvSpPr>
            <a:spLocks noGrp="1"/>
          </p:cNvSpPr>
          <p:nvPr>
            <p:ph type="sldNum" sz="quarter" idx="5"/>
          </p:nvPr>
        </p:nvSpPr>
        <p:spPr/>
        <p:txBody>
          <a:bodyPr/>
          <a:lstStyle/>
          <a:p>
            <a:fld id="{8916C75F-2840-4E2B-AB0E-F955E39A2FCF}" type="slidenum">
              <a:rPr lang="en-US" smtClean="0"/>
              <a:t>21</a:t>
            </a:fld>
            <a:endParaRPr lang="en-US"/>
          </a:p>
        </p:txBody>
      </p:sp>
    </p:spTree>
    <p:extLst>
      <p:ext uri="{BB962C8B-B14F-4D97-AF65-F5344CB8AC3E}">
        <p14:creationId xmlns:p14="http://schemas.microsoft.com/office/powerpoint/2010/main" val="3780937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22</a:t>
            </a:fld>
            <a:endParaRPr lang="en-US"/>
          </a:p>
        </p:txBody>
      </p:sp>
    </p:spTree>
    <p:extLst>
      <p:ext uri="{BB962C8B-B14F-4D97-AF65-F5344CB8AC3E}">
        <p14:creationId xmlns:p14="http://schemas.microsoft.com/office/powerpoint/2010/main" val="2448897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For both cab companies, December is the most profitable month of the year.</a:t>
            </a:r>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23</a:t>
            </a:fld>
            <a:endParaRPr lang="en-US"/>
          </a:p>
        </p:txBody>
      </p:sp>
    </p:spTree>
    <p:extLst>
      <p:ext uri="{BB962C8B-B14F-4D97-AF65-F5344CB8AC3E}">
        <p14:creationId xmlns:p14="http://schemas.microsoft.com/office/powerpoint/2010/main" val="2407924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24</a:t>
            </a:fld>
            <a:endParaRPr lang="en-US"/>
          </a:p>
        </p:txBody>
      </p:sp>
    </p:spTree>
    <p:extLst>
      <p:ext uri="{BB962C8B-B14F-4D97-AF65-F5344CB8AC3E}">
        <p14:creationId xmlns:p14="http://schemas.microsoft.com/office/powerpoint/2010/main" val="3811774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For both cab companies, NY is the most profitable city for business</a:t>
            </a:r>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25</a:t>
            </a:fld>
            <a:endParaRPr lang="en-US"/>
          </a:p>
        </p:txBody>
      </p:sp>
    </p:spTree>
    <p:extLst>
      <p:ext uri="{BB962C8B-B14F-4D97-AF65-F5344CB8AC3E}">
        <p14:creationId xmlns:p14="http://schemas.microsoft.com/office/powerpoint/2010/main" val="3445411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Yellow cab carry 3 times more overall transactions than pink cab, it only carried a little more loss transactions than pink cab. This shows that pink cab has a greater loss transaction ratio than yellow cab.</a:t>
            </a:r>
          </a:p>
        </p:txBody>
      </p:sp>
      <p:sp>
        <p:nvSpPr>
          <p:cNvPr id="4" name="Slide Number Placeholder 3"/>
          <p:cNvSpPr>
            <a:spLocks noGrp="1"/>
          </p:cNvSpPr>
          <p:nvPr>
            <p:ph type="sldNum" sz="quarter" idx="5"/>
          </p:nvPr>
        </p:nvSpPr>
        <p:spPr/>
        <p:txBody>
          <a:bodyPr/>
          <a:lstStyle/>
          <a:p>
            <a:fld id="{8916C75F-2840-4E2B-AB0E-F955E39A2FCF}" type="slidenum">
              <a:rPr lang="en-US" smtClean="0"/>
              <a:t>26</a:t>
            </a:fld>
            <a:endParaRPr lang="en-US"/>
          </a:p>
        </p:txBody>
      </p:sp>
    </p:spTree>
    <p:extLst>
      <p:ext uri="{BB962C8B-B14F-4D97-AF65-F5344CB8AC3E}">
        <p14:creationId xmlns:p14="http://schemas.microsoft.com/office/powerpoint/2010/main" val="1196568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July and August are the months where the most losses occurred for yellow cab. For pink cab May-October has incurred the most losses.</a:t>
            </a:r>
          </a:p>
        </p:txBody>
      </p:sp>
      <p:sp>
        <p:nvSpPr>
          <p:cNvPr id="4" name="Slide Number Placeholder 3"/>
          <p:cNvSpPr>
            <a:spLocks noGrp="1"/>
          </p:cNvSpPr>
          <p:nvPr>
            <p:ph type="sldNum" sz="quarter" idx="5"/>
          </p:nvPr>
        </p:nvSpPr>
        <p:spPr/>
        <p:txBody>
          <a:bodyPr/>
          <a:lstStyle/>
          <a:p>
            <a:fld id="{8916C75F-2840-4E2B-AB0E-F955E39A2FCF}" type="slidenum">
              <a:rPr lang="en-US" smtClean="0"/>
              <a:t>27</a:t>
            </a:fld>
            <a:endParaRPr lang="en-US"/>
          </a:p>
        </p:txBody>
      </p:sp>
    </p:spTree>
    <p:extLst>
      <p:ext uri="{BB962C8B-B14F-4D97-AF65-F5344CB8AC3E}">
        <p14:creationId xmlns:p14="http://schemas.microsoft.com/office/powerpoint/2010/main" val="1187703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yellow cab, Los Angeles, Washington, Chicago and Boston is incurring the most losses.</a:t>
            </a:r>
          </a:p>
          <a:p>
            <a:endParaRPr lang="en-US" dirty="0"/>
          </a:p>
          <a:p>
            <a:r>
              <a:rPr lang="en-US" dirty="0"/>
              <a:t>For pink cab, most of the cities are incurring frequent losses. However, the most transactions with losses are at Los Angeles, Chicago, San Diego and Boston.</a:t>
            </a:r>
          </a:p>
        </p:txBody>
      </p:sp>
      <p:sp>
        <p:nvSpPr>
          <p:cNvPr id="4" name="Slide Number Placeholder 3"/>
          <p:cNvSpPr>
            <a:spLocks noGrp="1"/>
          </p:cNvSpPr>
          <p:nvPr>
            <p:ph type="sldNum" sz="quarter" idx="5"/>
          </p:nvPr>
        </p:nvSpPr>
        <p:spPr/>
        <p:txBody>
          <a:bodyPr/>
          <a:lstStyle/>
          <a:p>
            <a:fld id="{8916C75F-2840-4E2B-AB0E-F955E39A2FCF}" type="slidenum">
              <a:rPr lang="en-US" smtClean="0"/>
              <a:t>28</a:t>
            </a:fld>
            <a:endParaRPr lang="en-US"/>
          </a:p>
        </p:txBody>
      </p:sp>
    </p:spTree>
    <p:extLst>
      <p:ext uri="{BB962C8B-B14F-4D97-AF65-F5344CB8AC3E}">
        <p14:creationId xmlns:p14="http://schemas.microsoft.com/office/powerpoint/2010/main" val="2339783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both Cab companies, short trips results in higher frequency of losses. Losses made during medium trips are roughly the same for both. For long trips, although the frequency is less compared to other two intervals, there is a small probability to make higher losses.  </a:t>
            </a:r>
          </a:p>
          <a:p>
            <a:r>
              <a:rPr lang="en-US" dirty="0"/>
              <a:t>Pink Cab</a:t>
            </a:r>
          </a:p>
          <a:p>
            <a:r>
              <a:rPr lang="en-US" dirty="0"/>
              <a:t> Pink cab has trips with the highest losses compared to it's rival.</a:t>
            </a:r>
          </a:p>
        </p:txBody>
      </p:sp>
      <p:sp>
        <p:nvSpPr>
          <p:cNvPr id="4" name="Slide Number Placeholder 3"/>
          <p:cNvSpPr>
            <a:spLocks noGrp="1"/>
          </p:cNvSpPr>
          <p:nvPr>
            <p:ph type="sldNum" sz="quarter" idx="5"/>
          </p:nvPr>
        </p:nvSpPr>
        <p:spPr/>
        <p:txBody>
          <a:bodyPr/>
          <a:lstStyle/>
          <a:p>
            <a:fld id="{8916C75F-2840-4E2B-AB0E-F955E39A2FCF}" type="slidenum">
              <a:rPr lang="en-US" smtClean="0"/>
              <a:t>29</a:t>
            </a:fld>
            <a:endParaRPr lang="en-US"/>
          </a:p>
        </p:txBody>
      </p:sp>
    </p:spTree>
    <p:extLst>
      <p:ext uri="{BB962C8B-B14F-4D97-AF65-F5344CB8AC3E}">
        <p14:creationId xmlns:p14="http://schemas.microsoft.com/office/powerpoint/2010/main" val="203312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To kick things off let me recap this engagement.</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XYZ is a private equity firm in US. Due to remarkable growth in the Cab Industry in last few years and multiple key players in the market, it is planning for an investment in Cab industry.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Data Glacier are here to help you understand the market and guide you in the right direction.</a:t>
            </a:r>
          </a:p>
        </p:txBody>
      </p:sp>
      <p:sp>
        <p:nvSpPr>
          <p:cNvPr id="4" name="Slide Number Placeholder 3"/>
          <p:cNvSpPr>
            <a:spLocks noGrp="1"/>
          </p:cNvSpPr>
          <p:nvPr>
            <p:ph type="sldNum" sz="quarter" idx="5"/>
          </p:nvPr>
        </p:nvSpPr>
        <p:spPr/>
        <p:txBody>
          <a:bodyPr/>
          <a:lstStyle/>
          <a:p>
            <a:fld id="{8916C75F-2840-4E2B-AB0E-F955E39A2FCF}" type="slidenum">
              <a:rPr lang="en-US" smtClean="0"/>
              <a:t>3</a:t>
            </a:fld>
            <a:endParaRPr lang="en-US"/>
          </a:p>
        </p:txBody>
      </p:sp>
    </p:spTree>
    <p:extLst>
      <p:ext uri="{BB962C8B-B14F-4D97-AF65-F5344CB8AC3E}">
        <p14:creationId xmlns:p14="http://schemas.microsoft.com/office/powerpoint/2010/main" val="1112137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highest profits are almost always made by long distance rides and low profits are made by short distance rides. The import thing to notice here is that the loss is not dependent on the distance as all the distance types make similar proportion of total losses as their proportion of total transactions.</a:t>
            </a:r>
          </a:p>
        </p:txBody>
      </p:sp>
      <p:sp>
        <p:nvSpPr>
          <p:cNvPr id="4" name="Slide Number Placeholder 3"/>
          <p:cNvSpPr>
            <a:spLocks noGrp="1"/>
          </p:cNvSpPr>
          <p:nvPr>
            <p:ph type="sldNum" sz="quarter" idx="5"/>
          </p:nvPr>
        </p:nvSpPr>
        <p:spPr/>
        <p:txBody>
          <a:bodyPr/>
          <a:lstStyle/>
          <a:p>
            <a:fld id="{8916C75F-2840-4E2B-AB0E-F955E39A2FCF}" type="slidenum">
              <a:rPr lang="en-US" smtClean="0"/>
              <a:t>30</a:t>
            </a:fld>
            <a:endParaRPr lang="en-US"/>
          </a:p>
        </p:txBody>
      </p:sp>
    </p:spTree>
    <p:extLst>
      <p:ext uri="{BB962C8B-B14F-4D97-AF65-F5344CB8AC3E}">
        <p14:creationId xmlns:p14="http://schemas.microsoft.com/office/powerpoint/2010/main" val="4146212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who took cab at least 5 times</a:t>
            </a:r>
          </a:p>
        </p:txBody>
      </p:sp>
      <p:sp>
        <p:nvSpPr>
          <p:cNvPr id="4" name="Slide Number Placeholder 3"/>
          <p:cNvSpPr>
            <a:spLocks noGrp="1"/>
          </p:cNvSpPr>
          <p:nvPr>
            <p:ph type="sldNum" sz="quarter" idx="5"/>
          </p:nvPr>
        </p:nvSpPr>
        <p:spPr/>
        <p:txBody>
          <a:bodyPr/>
          <a:lstStyle/>
          <a:p>
            <a:fld id="{8916C75F-2840-4E2B-AB0E-F955E39A2FCF}" type="slidenum">
              <a:rPr lang="en-US" smtClean="0"/>
              <a:t>31</a:t>
            </a:fld>
            <a:endParaRPr lang="en-US"/>
          </a:p>
        </p:txBody>
      </p:sp>
    </p:spTree>
    <p:extLst>
      <p:ext uri="{BB962C8B-B14F-4D97-AF65-F5344CB8AC3E}">
        <p14:creationId xmlns:p14="http://schemas.microsoft.com/office/powerpoint/2010/main" val="3444291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Customers who took cab at least 10 times</a:t>
            </a:r>
          </a:p>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32</a:t>
            </a:fld>
            <a:endParaRPr lang="en-US"/>
          </a:p>
        </p:txBody>
      </p:sp>
    </p:spTree>
    <p:extLst>
      <p:ext uri="{BB962C8B-B14F-4D97-AF65-F5344CB8AC3E}">
        <p14:creationId xmlns:p14="http://schemas.microsoft.com/office/powerpoint/2010/main" val="475111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clearly seen that yellow cab has more loyal customers (of all type) who use their cab multiple times. </a:t>
            </a:r>
          </a:p>
          <a:p>
            <a:r>
              <a:rPr lang="en-US" dirty="0"/>
              <a:t>All the highest loyalty customer who use the cab 20 times or more belong to yellow cab and this shows a clear preference by the regular users for yellow cab. </a:t>
            </a:r>
          </a:p>
        </p:txBody>
      </p:sp>
      <p:sp>
        <p:nvSpPr>
          <p:cNvPr id="4" name="Slide Number Placeholder 3"/>
          <p:cNvSpPr>
            <a:spLocks noGrp="1"/>
          </p:cNvSpPr>
          <p:nvPr>
            <p:ph type="sldNum" sz="quarter" idx="5"/>
          </p:nvPr>
        </p:nvSpPr>
        <p:spPr/>
        <p:txBody>
          <a:bodyPr/>
          <a:lstStyle/>
          <a:p>
            <a:fld id="{8916C75F-2840-4E2B-AB0E-F955E39A2FCF}" type="slidenum">
              <a:rPr lang="en-US" smtClean="0"/>
              <a:t>33</a:t>
            </a:fld>
            <a:endParaRPr lang="en-US"/>
          </a:p>
        </p:txBody>
      </p:sp>
    </p:spTree>
    <p:extLst>
      <p:ext uri="{BB962C8B-B14F-4D97-AF65-F5344CB8AC3E}">
        <p14:creationId xmlns:p14="http://schemas.microsoft.com/office/powerpoint/2010/main" val="3369086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34</a:t>
            </a:fld>
            <a:endParaRPr lang="cs-C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Customer Demand: </a:t>
            </a:r>
            <a:r>
              <a:rPr lang="en-US" sz="1200" dirty="0"/>
              <a:t>Yellow cab has higher customer reach in 25 cities while Pink cab has higher customer reach in 4 cities.</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Customer Loyalty: </a:t>
            </a:r>
            <a:r>
              <a:rPr lang="en-US" sz="1200" dirty="0"/>
              <a:t>Yellow cab is doing far better than Pink cab in retaining customers.</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Company Profits: </a:t>
            </a:r>
            <a:r>
              <a:rPr lang="en-US" sz="1200" dirty="0"/>
              <a:t>Yellow cab is doing better than Pink cab in all the cities when it comes to profits. They have more profits even in the cities with Pink cab majority.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35</a:t>
            </a:fld>
            <a:endParaRPr lang="cs-CZ"/>
          </a:p>
        </p:txBody>
      </p:sp>
    </p:spTree>
    <p:extLst>
      <p:ext uri="{BB962C8B-B14F-4D97-AF65-F5344CB8AC3E}">
        <p14:creationId xmlns:p14="http://schemas.microsoft.com/office/powerpoint/2010/main" val="1791705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36</a:t>
            </a:fld>
            <a:endParaRPr lang="en-US"/>
          </a:p>
        </p:txBody>
      </p:sp>
    </p:spTree>
    <p:extLst>
      <p:ext uri="{BB962C8B-B14F-4D97-AF65-F5344CB8AC3E}">
        <p14:creationId xmlns:p14="http://schemas.microsoft.com/office/powerpoint/2010/main" val="2420319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If you have any questions, please feel free to ask.</a:t>
            </a:r>
          </a:p>
        </p:txBody>
      </p:sp>
      <p:sp>
        <p:nvSpPr>
          <p:cNvPr id="4" name="Slide Number Placeholder 3"/>
          <p:cNvSpPr>
            <a:spLocks noGrp="1"/>
          </p:cNvSpPr>
          <p:nvPr>
            <p:ph type="sldNum" sz="quarter" idx="5"/>
          </p:nvPr>
        </p:nvSpPr>
        <p:spPr/>
        <p:txBody>
          <a:bodyPr/>
          <a:lstStyle/>
          <a:p>
            <a:fld id="{8916C75F-2840-4E2B-AB0E-F955E39A2FCF}" type="slidenum">
              <a:rPr lang="en-US" smtClean="0"/>
              <a:t>37</a:t>
            </a:fld>
            <a:endParaRPr lang="en-US"/>
          </a:p>
        </p:txBody>
      </p:sp>
    </p:spTree>
    <p:extLst>
      <p:ext uri="{BB962C8B-B14F-4D97-AF65-F5344CB8AC3E}">
        <p14:creationId xmlns:p14="http://schemas.microsoft.com/office/powerpoint/2010/main" val="315977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Objective was to provide actionable insights to help XYZ firm in identifying the right company for making investment.</a:t>
            </a:r>
          </a:p>
          <a:p>
            <a:pPr lvl="0"/>
            <a:endParaRPr lang="en-US" dirty="0"/>
          </a:p>
          <a:p>
            <a:pPr lvl="0"/>
            <a:endParaRPr lang="en-US" dirty="0"/>
          </a:p>
          <a:p>
            <a:pPr lvl="0"/>
            <a:r>
              <a:rPr lang="en-US" dirty="0"/>
              <a:t>So, we embarked on a 1 month pilot with XYZ company to focus on 3 main tasks. </a:t>
            </a:r>
          </a:p>
          <a:p>
            <a:pPr marL="410211" lvl="1" indent="-205106">
              <a:lnSpc>
                <a:spcPts val="2660"/>
              </a:lnSpc>
              <a:buFont typeface="Arial"/>
              <a:buChar char="•"/>
            </a:pPr>
            <a:r>
              <a:rPr lang="en-US" sz="1200" spc="-19" dirty="0">
                <a:latin typeface="Graphik Regular" panose="020B0503030202060203" pitchFamily="34" charset="0"/>
              </a:rPr>
              <a:t>Data Intake Report </a:t>
            </a:r>
          </a:p>
          <a:p>
            <a:pPr marL="410211" lvl="1" indent="-205106">
              <a:lnSpc>
                <a:spcPts val="2660"/>
              </a:lnSpc>
              <a:buFont typeface="Arial"/>
              <a:buChar char="•"/>
            </a:pPr>
            <a:r>
              <a:rPr lang="en-US" sz="1200" spc="-19" dirty="0">
                <a:latin typeface="Graphik Regular" panose="020B0503030202060203" pitchFamily="34" charset="0"/>
              </a:rPr>
              <a:t>EDA Notebook</a:t>
            </a:r>
          </a:p>
          <a:p>
            <a:pPr marL="410210" lvl="1" indent="-205105">
              <a:lnSpc>
                <a:spcPts val="2660"/>
              </a:lnSpc>
              <a:buFont typeface="Arial"/>
              <a:buChar char="•"/>
            </a:pPr>
            <a:r>
              <a:rPr lang="en-US" sz="1200" spc="-19" dirty="0">
                <a:latin typeface="Graphik Regular" panose="020B0503030202060203" pitchFamily="34" charset="0"/>
              </a:rPr>
              <a:t>Presentation to XYZ’s Executive team which we are here today to present</a:t>
            </a:r>
          </a:p>
          <a:p>
            <a:endParaRPr lang="en-US" dirty="0"/>
          </a:p>
        </p:txBody>
      </p:sp>
      <p:sp>
        <p:nvSpPr>
          <p:cNvPr id="4" name="Slide Number Placeholder 3"/>
          <p:cNvSpPr>
            <a:spLocks noGrp="1"/>
          </p:cNvSpPr>
          <p:nvPr>
            <p:ph type="sldNum" sz="quarter" idx="5"/>
          </p:nvPr>
        </p:nvSpPr>
        <p:spPr/>
        <p:txBody>
          <a:bodyPr/>
          <a:lstStyle/>
          <a:p>
            <a:fld id="{8916C75F-2840-4E2B-AB0E-F955E39A2FCF}" type="slidenum">
              <a:rPr lang="en-US" smtClean="0"/>
              <a:t>4</a:t>
            </a:fld>
            <a:endParaRPr lang="en-US"/>
          </a:p>
        </p:txBody>
      </p:sp>
    </p:spTree>
    <p:extLst>
      <p:ext uri="{BB962C8B-B14F-4D97-AF65-F5344CB8AC3E}">
        <p14:creationId xmlns:p14="http://schemas.microsoft.com/office/powerpoint/2010/main" val="337627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21.07.2022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r>
              <a:rPr lang="en-US" dirty="0"/>
              <a:t>Well we approached it in 5 </a:t>
            </a:r>
            <a:r>
              <a:rPr lang="en-US"/>
              <a:t>steps:</a:t>
            </a:r>
          </a:p>
          <a:p>
            <a:pPr lvl="0"/>
            <a:endParaRPr lang="en-US"/>
          </a:p>
          <a:p>
            <a:pPr lvl="0"/>
            <a:r>
              <a:rPr lang="en-US"/>
              <a:t>1</a:t>
            </a:r>
            <a:r>
              <a:rPr lang="en-US" dirty="0"/>
              <a:t>. Data understanding - the key to success on any data project is to understand the data in detail. So we took the time to understand the data model and domain of the business you are interested in.</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a quick Data overview. Since today we are here to focus on the analysis and insight, I will quickly go through the Data Overview. </a:t>
            </a:r>
          </a:p>
          <a:p>
            <a:r>
              <a:rPr lang="en-US" dirty="0"/>
              <a:t>After understanding the data needed for us to make the Analysis we extracted 4 different datasets from different sources. The final dataset was made by merging all these datasets into one final Dataset which was used to perform analysis. The details of how the dataset was merged can be find in both data intake report and EDA notebook. </a:t>
            </a:r>
          </a:p>
        </p:txBody>
      </p:sp>
      <p:sp>
        <p:nvSpPr>
          <p:cNvPr id="4" name="Slide Number Placeholder 3"/>
          <p:cNvSpPr>
            <a:spLocks noGrp="1"/>
          </p:cNvSpPr>
          <p:nvPr>
            <p:ph type="sldNum" sz="quarter" idx="5"/>
          </p:nvPr>
        </p:nvSpPr>
        <p:spPr/>
        <p:txBody>
          <a:bodyPr/>
          <a:lstStyle/>
          <a:p>
            <a:fld id="{8916C75F-2840-4E2B-AB0E-F955E39A2FCF}" type="slidenum">
              <a:rPr lang="en-US" smtClean="0"/>
              <a:t>6</a:t>
            </a:fld>
            <a:endParaRPr lang="en-US"/>
          </a:p>
        </p:txBody>
      </p:sp>
    </p:spTree>
    <p:extLst>
      <p:ext uri="{BB962C8B-B14F-4D97-AF65-F5344CB8AC3E}">
        <p14:creationId xmlns:p14="http://schemas.microsoft.com/office/powerpoint/2010/main" val="317924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resulted dataset had 14 features i.e., columns and 359392 data points i.e., rows. All this data is between the period 2016-01 to 2018-12-31. </a:t>
            </a:r>
            <a:br>
              <a:rPr lang="en-US" dirty="0"/>
            </a:br>
            <a:r>
              <a:rPr lang="en-US" dirty="0"/>
              <a:t>Also note that in addition to our original 14 features we created some new features to help with out analysis. These features include year, month and profit. The profit was calculated by subtracting the price charged to the customer minus the cost of the trip. </a:t>
            </a:r>
          </a:p>
        </p:txBody>
      </p:sp>
      <p:sp>
        <p:nvSpPr>
          <p:cNvPr id="4" name="Slide Number Placeholder 3"/>
          <p:cNvSpPr>
            <a:spLocks noGrp="1"/>
          </p:cNvSpPr>
          <p:nvPr>
            <p:ph type="sldNum" sz="quarter" idx="5"/>
          </p:nvPr>
        </p:nvSpPr>
        <p:spPr/>
        <p:txBody>
          <a:bodyPr/>
          <a:lstStyle/>
          <a:p>
            <a:fld id="{8916C75F-2840-4E2B-AB0E-F955E39A2FCF}" type="slidenum">
              <a:rPr lang="en-US" smtClean="0"/>
              <a:t>7</a:t>
            </a:fld>
            <a:endParaRPr lang="en-US"/>
          </a:p>
        </p:txBody>
      </p:sp>
    </p:spTree>
    <p:extLst>
      <p:ext uri="{BB962C8B-B14F-4D97-AF65-F5344CB8AC3E}">
        <p14:creationId xmlns:p14="http://schemas.microsoft.com/office/powerpoint/2010/main" val="3249274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the most important of the day, EDA. </a:t>
            </a:r>
            <a:br>
              <a:rPr lang="en-US" dirty="0"/>
            </a:br>
            <a:r>
              <a:rPr lang="en-US" dirty="0"/>
              <a:t>We divided the EDA into 4 parts. First we did a market overview by doing a categorical and numerical variable analysis. Then we did demand and profit analysis to compare the companies on these basis. Finally, we did a customer loyalty analysis to see which company the customers are most loyal to.</a:t>
            </a:r>
          </a:p>
        </p:txBody>
      </p:sp>
      <p:sp>
        <p:nvSpPr>
          <p:cNvPr id="4" name="Slide Number Placeholder 3"/>
          <p:cNvSpPr>
            <a:spLocks noGrp="1"/>
          </p:cNvSpPr>
          <p:nvPr>
            <p:ph type="sldNum" sz="quarter" idx="5"/>
          </p:nvPr>
        </p:nvSpPr>
        <p:spPr/>
        <p:txBody>
          <a:bodyPr/>
          <a:lstStyle/>
          <a:p>
            <a:fld id="{8916C75F-2840-4E2B-AB0E-F955E39A2FCF}" type="slidenum">
              <a:rPr lang="en-US" smtClean="0"/>
              <a:t>8</a:t>
            </a:fld>
            <a:endParaRPr lang="en-US"/>
          </a:p>
        </p:txBody>
      </p:sp>
    </p:spTree>
    <p:extLst>
      <p:ext uri="{BB962C8B-B14F-4D97-AF65-F5344CB8AC3E}">
        <p14:creationId xmlns:p14="http://schemas.microsoft.com/office/powerpoint/2010/main" val="3009471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points to be noted from the categorical variables</a:t>
            </a:r>
          </a:p>
          <a:p>
            <a:r>
              <a:rPr lang="en-US" dirty="0"/>
              <a:t>1.  There are two cab companies in the market. Yellow cab has much more transactions than pink cab in the whole period (ratio of 3:1).</a:t>
            </a:r>
          </a:p>
          <a:p>
            <a:r>
              <a:rPr lang="en-US" dirty="0"/>
              <a:t>2. The highest number of transactions happened in new </a:t>
            </a:r>
            <a:r>
              <a:rPr lang="en-US" dirty="0" err="1"/>
              <a:t>york</a:t>
            </a:r>
            <a:r>
              <a:rPr lang="en-US" dirty="0"/>
              <a:t> followed by </a:t>
            </a:r>
            <a:r>
              <a:rPr lang="en-US" dirty="0" err="1"/>
              <a:t>chicago</a:t>
            </a:r>
            <a:r>
              <a:rPr lang="en-US" dirty="0"/>
              <a:t>.  </a:t>
            </a:r>
          </a:p>
          <a:p>
            <a:r>
              <a:rPr lang="en-US" dirty="0"/>
              <a:t>3. 60% of transactions happen through the card compared to 40% by cash.</a:t>
            </a:r>
          </a:p>
          <a:p>
            <a:r>
              <a:rPr lang="en-US" dirty="0"/>
              <a:t>4. Around 57.3% of transactions are carried by men compared to 42.7% by women.</a:t>
            </a:r>
          </a:p>
        </p:txBody>
      </p:sp>
      <p:sp>
        <p:nvSpPr>
          <p:cNvPr id="4" name="Slide Number Placeholder 3"/>
          <p:cNvSpPr>
            <a:spLocks noGrp="1"/>
          </p:cNvSpPr>
          <p:nvPr>
            <p:ph type="sldNum" sz="quarter" idx="5"/>
          </p:nvPr>
        </p:nvSpPr>
        <p:spPr/>
        <p:txBody>
          <a:bodyPr/>
          <a:lstStyle/>
          <a:p>
            <a:fld id="{8916C75F-2840-4E2B-AB0E-F955E39A2FCF}" type="slidenum">
              <a:rPr lang="en-US" smtClean="0"/>
              <a:t>9</a:t>
            </a:fld>
            <a:endParaRPr lang="en-US"/>
          </a:p>
        </p:txBody>
      </p:sp>
    </p:spTree>
    <p:extLst>
      <p:ext uri="{BB962C8B-B14F-4D97-AF65-F5344CB8AC3E}">
        <p14:creationId xmlns:p14="http://schemas.microsoft.com/office/powerpoint/2010/main" val="3064523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09157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17037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2358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784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0960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CE964-F870-0E41-9FE5-38142943DD71}"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93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CE964-F870-0E41-9FE5-38142943DD71}" type="datetimeFigureOut">
              <a:rPr lang="en-US" smtClean="0"/>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3649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CE964-F870-0E41-9FE5-38142943DD71}" type="datetimeFigureOut">
              <a:rPr lang="en-US" smtClean="0"/>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9171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CE964-F870-0E41-9FE5-38142943DD71}" type="datetimeFigureOut">
              <a:rPr lang="en-US" smtClean="0"/>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58521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97644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5500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648402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sv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400" y="982029"/>
            <a:ext cx="4484468" cy="4484468"/>
          </a:xfrm>
          <a:prstGeom prst="rect">
            <a:avLst/>
          </a:prstGeom>
        </p:spPr>
      </p:pic>
      <p:sp>
        <p:nvSpPr>
          <p:cNvPr id="2" name="TextBox 1">
            <a:extLst>
              <a:ext uri="{FF2B5EF4-FFF2-40B4-BE49-F238E27FC236}">
                <a16:creationId xmlns:a16="http://schemas.microsoft.com/office/drawing/2014/main" id="{72EFA803-B458-8B45-5392-5FADD1661688}"/>
              </a:ext>
            </a:extLst>
          </p:cNvPr>
          <p:cNvSpPr txBox="1"/>
          <p:nvPr/>
        </p:nvSpPr>
        <p:spPr>
          <a:xfrm>
            <a:off x="2971800" y="4648202"/>
            <a:ext cx="7061200" cy="1200329"/>
          </a:xfrm>
          <a:prstGeom prst="rect">
            <a:avLst/>
          </a:prstGeom>
          <a:noFill/>
        </p:spPr>
        <p:txBody>
          <a:bodyPr wrap="square" rtlCol="0">
            <a:spAutoFit/>
          </a:bodyPr>
          <a:lstStyle/>
          <a:p>
            <a:pPr algn="ctr"/>
            <a:r>
              <a:rPr lang="en-US" sz="3600" dirty="0"/>
              <a:t>Presenter: Taimoor Razi</a:t>
            </a:r>
          </a:p>
          <a:p>
            <a:pPr algn="ctr"/>
            <a:r>
              <a:rPr lang="en-US" sz="3600" dirty="0"/>
              <a:t>Date: 20-07-2022</a:t>
            </a:r>
          </a:p>
        </p:txBody>
      </p:sp>
      <p:sp>
        <p:nvSpPr>
          <p:cNvPr id="3" name="TextBox 2">
            <a:extLst>
              <a:ext uri="{FF2B5EF4-FFF2-40B4-BE49-F238E27FC236}">
                <a16:creationId xmlns:a16="http://schemas.microsoft.com/office/drawing/2014/main" id="{97BF5993-6163-BD22-625E-63111EABC604}"/>
              </a:ext>
            </a:extLst>
          </p:cNvPr>
          <p:cNvSpPr txBox="1"/>
          <p:nvPr/>
        </p:nvSpPr>
        <p:spPr>
          <a:xfrm>
            <a:off x="2400300" y="850733"/>
            <a:ext cx="7861300" cy="1938992"/>
          </a:xfrm>
          <a:prstGeom prst="rect">
            <a:avLst/>
          </a:prstGeom>
          <a:noFill/>
        </p:spPr>
        <p:txBody>
          <a:bodyPr wrap="square" rtlCol="0">
            <a:spAutoFit/>
          </a:bodyPr>
          <a:lstStyle/>
          <a:p>
            <a:pPr algn="ctr"/>
            <a:r>
              <a:rPr lang="en-US" sz="4800" dirty="0"/>
              <a:t>Go-to-Market(G2M) Strategy</a:t>
            </a:r>
          </a:p>
          <a:p>
            <a:pPr algn="ctr"/>
            <a:endParaRPr lang="en-US" sz="3600" dirty="0"/>
          </a:p>
          <a:p>
            <a:pPr algn="ctr"/>
            <a:endParaRPr lang="en-US" sz="3600" dirty="0"/>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35259" y="7107"/>
            <a:ext cx="10725671" cy="1359380"/>
          </a:xfrm>
        </p:spPr>
        <p:txBody>
          <a:bodyPr>
            <a:normAutofit/>
          </a:bodyPr>
          <a:lstStyle/>
          <a:p>
            <a:r>
              <a:rPr lang="en-US" b="1" dirty="0"/>
              <a:t>Market Overview – Numerical Variable Analysis</a:t>
            </a:r>
          </a:p>
        </p:txBody>
      </p:sp>
      <p:pic>
        <p:nvPicPr>
          <p:cNvPr id="3" name="Picture 2">
            <a:extLst>
              <a:ext uri="{FF2B5EF4-FFF2-40B4-BE49-F238E27FC236}">
                <a16:creationId xmlns:a16="http://schemas.microsoft.com/office/drawing/2014/main" id="{FFE6807D-BF97-FFA4-09E9-B14DF6E1F929}"/>
              </a:ext>
            </a:extLst>
          </p:cNvPr>
          <p:cNvPicPr>
            <a:picLocks noChangeAspect="1"/>
          </p:cNvPicPr>
          <p:nvPr/>
        </p:nvPicPr>
        <p:blipFill>
          <a:blip r:embed="rId3"/>
          <a:stretch>
            <a:fillRect/>
          </a:stretch>
        </p:blipFill>
        <p:spPr>
          <a:xfrm>
            <a:off x="3055433" y="1142967"/>
            <a:ext cx="5764712" cy="5452919"/>
          </a:xfrm>
          <a:prstGeom prst="rect">
            <a:avLst/>
          </a:prstGeom>
        </p:spPr>
      </p:pic>
    </p:spTree>
    <p:extLst>
      <p:ext uri="{BB962C8B-B14F-4D97-AF65-F5344CB8AC3E}">
        <p14:creationId xmlns:p14="http://schemas.microsoft.com/office/powerpoint/2010/main" val="404762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546410" y="7107"/>
            <a:ext cx="10714520" cy="1359380"/>
          </a:xfrm>
        </p:spPr>
        <p:txBody>
          <a:bodyPr>
            <a:normAutofit/>
          </a:bodyPr>
          <a:lstStyle/>
          <a:p>
            <a:r>
              <a:rPr lang="en-US" b="1" dirty="0"/>
              <a:t>Market Overview – Numerical Variable Analysis</a:t>
            </a:r>
          </a:p>
        </p:txBody>
      </p:sp>
      <p:pic>
        <p:nvPicPr>
          <p:cNvPr id="4" name="Picture 3">
            <a:extLst>
              <a:ext uri="{FF2B5EF4-FFF2-40B4-BE49-F238E27FC236}">
                <a16:creationId xmlns:a16="http://schemas.microsoft.com/office/drawing/2014/main" id="{1CB0AF2E-2EED-81E5-A8E2-A1F6B7B12B69}"/>
              </a:ext>
            </a:extLst>
          </p:cNvPr>
          <p:cNvPicPr>
            <a:picLocks noChangeAspect="1"/>
          </p:cNvPicPr>
          <p:nvPr/>
        </p:nvPicPr>
        <p:blipFill>
          <a:blip r:embed="rId3"/>
          <a:stretch>
            <a:fillRect/>
          </a:stretch>
        </p:blipFill>
        <p:spPr>
          <a:xfrm>
            <a:off x="2734103" y="1573223"/>
            <a:ext cx="6210838" cy="4938188"/>
          </a:xfrm>
          <a:prstGeom prst="rect">
            <a:avLst/>
          </a:prstGeom>
        </p:spPr>
      </p:pic>
    </p:spTree>
    <p:extLst>
      <p:ext uri="{BB962C8B-B14F-4D97-AF65-F5344CB8AC3E}">
        <p14:creationId xmlns:p14="http://schemas.microsoft.com/office/powerpoint/2010/main" val="202574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b="1" dirty="0"/>
              <a:t>Market Overview – Pink cab vs Yellow cab</a:t>
            </a:r>
          </a:p>
        </p:txBody>
      </p:sp>
      <p:pic>
        <p:nvPicPr>
          <p:cNvPr id="6" name="Picture 5">
            <a:extLst>
              <a:ext uri="{FF2B5EF4-FFF2-40B4-BE49-F238E27FC236}">
                <a16:creationId xmlns:a16="http://schemas.microsoft.com/office/drawing/2014/main" id="{1EC10915-B335-C655-C96A-EB00DBE2047B}"/>
              </a:ext>
            </a:extLst>
          </p:cNvPr>
          <p:cNvPicPr>
            <a:picLocks noChangeAspect="1"/>
          </p:cNvPicPr>
          <p:nvPr/>
        </p:nvPicPr>
        <p:blipFill>
          <a:blip r:embed="rId3"/>
          <a:stretch>
            <a:fillRect/>
          </a:stretch>
        </p:blipFill>
        <p:spPr>
          <a:xfrm>
            <a:off x="1832351" y="1267770"/>
            <a:ext cx="3375516" cy="5263376"/>
          </a:xfrm>
          <a:prstGeom prst="rect">
            <a:avLst/>
          </a:prstGeom>
        </p:spPr>
      </p:pic>
      <p:pic>
        <p:nvPicPr>
          <p:cNvPr id="8" name="Picture 7">
            <a:extLst>
              <a:ext uri="{FF2B5EF4-FFF2-40B4-BE49-F238E27FC236}">
                <a16:creationId xmlns:a16="http://schemas.microsoft.com/office/drawing/2014/main" id="{4F6D178C-520A-74B2-E75C-4A03865DE8D9}"/>
              </a:ext>
            </a:extLst>
          </p:cNvPr>
          <p:cNvPicPr>
            <a:picLocks noChangeAspect="1"/>
          </p:cNvPicPr>
          <p:nvPr/>
        </p:nvPicPr>
        <p:blipFill>
          <a:blip r:embed="rId4"/>
          <a:stretch>
            <a:fillRect/>
          </a:stretch>
        </p:blipFill>
        <p:spPr>
          <a:xfrm>
            <a:off x="7103575" y="1246384"/>
            <a:ext cx="3389972" cy="5324948"/>
          </a:xfrm>
          <a:prstGeom prst="rect">
            <a:avLst/>
          </a:prstGeom>
        </p:spPr>
      </p:pic>
    </p:spTree>
    <p:extLst>
      <p:ext uri="{BB962C8B-B14F-4D97-AF65-F5344CB8AC3E}">
        <p14:creationId xmlns:p14="http://schemas.microsoft.com/office/powerpoint/2010/main" val="229871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b="1" dirty="0"/>
              <a:t>Market Overview – Pink cab vs Yellow cab</a:t>
            </a:r>
          </a:p>
        </p:txBody>
      </p:sp>
      <p:pic>
        <p:nvPicPr>
          <p:cNvPr id="3" name="Picture 2">
            <a:extLst>
              <a:ext uri="{FF2B5EF4-FFF2-40B4-BE49-F238E27FC236}">
                <a16:creationId xmlns:a16="http://schemas.microsoft.com/office/drawing/2014/main" id="{527BABE1-D7D9-E754-5613-642C4241E01A}"/>
              </a:ext>
            </a:extLst>
          </p:cNvPr>
          <p:cNvPicPr>
            <a:picLocks noChangeAspect="1"/>
          </p:cNvPicPr>
          <p:nvPr/>
        </p:nvPicPr>
        <p:blipFill>
          <a:blip r:embed="rId3"/>
          <a:stretch>
            <a:fillRect/>
          </a:stretch>
        </p:blipFill>
        <p:spPr>
          <a:xfrm>
            <a:off x="390774" y="1706820"/>
            <a:ext cx="5508221" cy="4458042"/>
          </a:xfrm>
          <a:prstGeom prst="rect">
            <a:avLst/>
          </a:prstGeom>
        </p:spPr>
      </p:pic>
      <p:pic>
        <p:nvPicPr>
          <p:cNvPr id="5" name="Picture 4">
            <a:extLst>
              <a:ext uri="{FF2B5EF4-FFF2-40B4-BE49-F238E27FC236}">
                <a16:creationId xmlns:a16="http://schemas.microsoft.com/office/drawing/2014/main" id="{BB44197E-FCDE-7F06-6FEB-8F6CD35C7883}"/>
              </a:ext>
            </a:extLst>
          </p:cNvPr>
          <p:cNvPicPr>
            <a:picLocks noChangeAspect="1"/>
          </p:cNvPicPr>
          <p:nvPr/>
        </p:nvPicPr>
        <p:blipFill>
          <a:blip r:embed="rId4"/>
          <a:stretch>
            <a:fillRect/>
          </a:stretch>
        </p:blipFill>
        <p:spPr>
          <a:xfrm>
            <a:off x="6529516" y="1676191"/>
            <a:ext cx="5462291" cy="4488671"/>
          </a:xfrm>
          <a:prstGeom prst="rect">
            <a:avLst/>
          </a:prstGeom>
        </p:spPr>
      </p:pic>
    </p:spTree>
    <p:extLst>
      <p:ext uri="{BB962C8B-B14F-4D97-AF65-F5344CB8AC3E}">
        <p14:creationId xmlns:p14="http://schemas.microsoft.com/office/powerpoint/2010/main" val="30223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b="1" dirty="0"/>
              <a:t>Demand Analysis – Daily Demand</a:t>
            </a:r>
          </a:p>
        </p:txBody>
      </p:sp>
      <p:pic>
        <p:nvPicPr>
          <p:cNvPr id="4" name="Picture 3">
            <a:extLst>
              <a:ext uri="{FF2B5EF4-FFF2-40B4-BE49-F238E27FC236}">
                <a16:creationId xmlns:a16="http://schemas.microsoft.com/office/drawing/2014/main" id="{818810C6-617A-9786-C0D1-ECF1E3958127}"/>
              </a:ext>
            </a:extLst>
          </p:cNvPr>
          <p:cNvPicPr>
            <a:picLocks noChangeAspect="1"/>
          </p:cNvPicPr>
          <p:nvPr/>
        </p:nvPicPr>
        <p:blipFill>
          <a:blip r:embed="rId3"/>
          <a:stretch>
            <a:fillRect/>
          </a:stretch>
        </p:blipFill>
        <p:spPr>
          <a:xfrm>
            <a:off x="221203" y="1810957"/>
            <a:ext cx="5581491" cy="3349383"/>
          </a:xfrm>
          <a:prstGeom prst="rect">
            <a:avLst/>
          </a:prstGeom>
        </p:spPr>
      </p:pic>
      <p:pic>
        <p:nvPicPr>
          <p:cNvPr id="7" name="Picture 6">
            <a:extLst>
              <a:ext uri="{FF2B5EF4-FFF2-40B4-BE49-F238E27FC236}">
                <a16:creationId xmlns:a16="http://schemas.microsoft.com/office/drawing/2014/main" id="{879D93F5-45C3-9D0D-5174-4B37836302CB}"/>
              </a:ext>
            </a:extLst>
          </p:cNvPr>
          <p:cNvPicPr>
            <a:picLocks noChangeAspect="1"/>
          </p:cNvPicPr>
          <p:nvPr/>
        </p:nvPicPr>
        <p:blipFill>
          <a:blip r:embed="rId4"/>
          <a:stretch>
            <a:fillRect/>
          </a:stretch>
        </p:blipFill>
        <p:spPr>
          <a:xfrm>
            <a:off x="6188926" y="1810957"/>
            <a:ext cx="5746595" cy="3349383"/>
          </a:xfrm>
          <a:prstGeom prst="rect">
            <a:avLst/>
          </a:prstGeom>
        </p:spPr>
      </p:pic>
    </p:spTree>
    <p:extLst>
      <p:ext uri="{BB962C8B-B14F-4D97-AF65-F5344CB8AC3E}">
        <p14:creationId xmlns:p14="http://schemas.microsoft.com/office/powerpoint/2010/main" val="231954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b="1" dirty="0"/>
              <a:t>Demand Analysis – Monthly Demand</a:t>
            </a:r>
          </a:p>
        </p:txBody>
      </p:sp>
      <p:pic>
        <p:nvPicPr>
          <p:cNvPr id="3" name="Picture 2">
            <a:extLst>
              <a:ext uri="{FF2B5EF4-FFF2-40B4-BE49-F238E27FC236}">
                <a16:creationId xmlns:a16="http://schemas.microsoft.com/office/drawing/2014/main" id="{5F7EF28D-FDB2-E92F-9180-409ADDC2F379}"/>
              </a:ext>
            </a:extLst>
          </p:cNvPr>
          <p:cNvPicPr>
            <a:picLocks noChangeAspect="1"/>
          </p:cNvPicPr>
          <p:nvPr/>
        </p:nvPicPr>
        <p:blipFill>
          <a:blip r:embed="rId3"/>
          <a:stretch>
            <a:fillRect/>
          </a:stretch>
        </p:blipFill>
        <p:spPr>
          <a:xfrm>
            <a:off x="226757" y="1914900"/>
            <a:ext cx="5463644" cy="3455170"/>
          </a:xfrm>
          <a:prstGeom prst="rect">
            <a:avLst/>
          </a:prstGeom>
        </p:spPr>
      </p:pic>
      <p:pic>
        <p:nvPicPr>
          <p:cNvPr id="6" name="Picture 5">
            <a:extLst>
              <a:ext uri="{FF2B5EF4-FFF2-40B4-BE49-F238E27FC236}">
                <a16:creationId xmlns:a16="http://schemas.microsoft.com/office/drawing/2014/main" id="{CA11F54A-9969-477A-F292-BCD853F9F4CF}"/>
              </a:ext>
            </a:extLst>
          </p:cNvPr>
          <p:cNvPicPr>
            <a:picLocks noChangeAspect="1"/>
          </p:cNvPicPr>
          <p:nvPr/>
        </p:nvPicPr>
        <p:blipFill>
          <a:blip r:embed="rId4"/>
          <a:stretch>
            <a:fillRect/>
          </a:stretch>
        </p:blipFill>
        <p:spPr>
          <a:xfrm>
            <a:off x="6400784" y="1914900"/>
            <a:ext cx="5228368" cy="3455170"/>
          </a:xfrm>
          <a:prstGeom prst="rect">
            <a:avLst/>
          </a:prstGeom>
        </p:spPr>
      </p:pic>
    </p:spTree>
    <p:extLst>
      <p:ext uri="{BB962C8B-B14F-4D97-AF65-F5344CB8AC3E}">
        <p14:creationId xmlns:p14="http://schemas.microsoft.com/office/powerpoint/2010/main" val="2214603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b="1" dirty="0"/>
              <a:t>Demand Analysis – Demand  by City</a:t>
            </a:r>
          </a:p>
        </p:txBody>
      </p:sp>
      <p:pic>
        <p:nvPicPr>
          <p:cNvPr id="30" name="Picture 29">
            <a:extLst>
              <a:ext uri="{FF2B5EF4-FFF2-40B4-BE49-F238E27FC236}">
                <a16:creationId xmlns:a16="http://schemas.microsoft.com/office/drawing/2014/main" id="{867145F0-C5E8-AC9A-16A3-E96D4F4EA5DA}"/>
              </a:ext>
            </a:extLst>
          </p:cNvPr>
          <p:cNvPicPr>
            <a:picLocks noChangeAspect="1"/>
          </p:cNvPicPr>
          <p:nvPr/>
        </p:nvPicPr>
        <p:blipFill>
          <a:blip r:embed="rId3"/>
          <a:stretch>
            <a:fillRect/>
          </a:stretch>
        </p:blipFill>
        <p:spPr>
          <a:xfrm>
            <a:off x="182367" y="2087764"/>
            <a:ext cx="11827265" cy="3398636"/>
          </a:xfrm>
          <a:prstGeom prst="rect">
            <a:avLst/>
          </a:prstGeom>
        </p:spPr>
      </p:pic>
    </p:spTree>
    <p:extLst>
      <p:ext uri="{BB962C8B-B14F-4D97-AF65-F5344CB8AC3E}">
        <p14:creationId xmlns:p14="http://schemas.microsoft.com/office/powerpoint/2010/main" val="82477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t>Demand Analysis – Yearly Demand</a:t>
            </a:r>
          </a:p>
        </p:txBody>
      </p:sp>
      <p:pic>
        <p:nvPicPr>
          <p:cNvPr id="3" name="Picture 2">
            <a:extLst>
              <a:ext uri="{FF2B5EF4-FFF2-40B4-BE49-F238E27FC236}">
                <a16:creationId xmlns:a16="http://schemas.microsoft.com/office/drawing/2014/main" id="{62295004-9F51-38BB-B4CA-6EAE929CFF3A}"/>
              </a:ext>
            </a:extLst>
          </p:cNvPr>
          <p:cNvPicPr>
            <a:picLocks noChangeAspect="1"/>
          </p:cNvPicPr>
          <p:nvPr/>
        </p:nvPicPr>
        <p:blipFill>
          <a:blip r:embed="rId3"/>
          <a:stretch>
            <a:fillRect/>
          </a:stretch>
        </p:blipFill>
        <p:spPr>
          <a:xfrm>
            <a:off x="2563824" y="1652786"/>
            <a:ext cx="7064352" cy="4511431"/>
          </a:xfrm>
          <a:prstGeom prst="rect">
            <a:avLst/>
          </a:prstGeom>
        </p:spPr>
      </p:pic>
    </p:spTree>
    <p:extLst>
      <p:ext uri="{BB962C8B-B14F-4D97-AF65-F5344CB8AC3E}">
        <p14:creationId xmlns:p14="http://schemas.microsoft.com/office/powerpoint/2010/main" val="416106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t>Demand Analysis –By Age Group</a:t>
            </a:r>
          </a:p>
        </p:txBody>
      </p:sp>
      <p:pic>
        <p:nvPicPr>
          <p:cNvPr id="4" name="Picture 3">
            <a:extLst>
              <a:ext uri="{FF2B5EF4-FFF2-40B4-BE49-F238E27FC236}">
                <a16:creationId xmlns:a16="http://schemas.microsoft.com/office/drawing/2014/main" id="{1BFED0DC-BC21-1088-CB83-22DC666B4DCC}"/>
              </a:ext>
            </a:extLst>
          </p:cNvPr>
          <p:cNvPicPr>
            <a:picLocks noChangeAspect="1"/>
          </p:cNvPicPr>
          <p:nvPr/>
        </p:nvPicPr>
        <p:blipFill>
          <a:blip r:embed="rId3"/>
          <a:stretch>
            <a:fillRect/>
          </a:stretch>
        </p:blipFill>
        <p:spPr>
          <a:xfrm>
            <a:off x="414797" y="1857253"/>
            <a:ext cx="11362405" cy="3901778"/>
          </a:xfrm>
          <a:prstGeom prst="rect">
            <a:avLst/>
          </a:prstGeom>
        </p:spPr>
      </p:pic>
    </p:spTree>
    <p:extLst>
      <p:ext uri="{BB962C8B-B14F-4D97-AF65-F5344CB8AC3E}">
        <p14:creationId xmlns:p14="http://schemas.microsoft.com/office/powerpoint/2010/main" val="194728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t>Demand Analysis –By Customer Income</a:t>
            </a:r>
          </a:p>
        </p:txBody>
      </p:sp>
      <p:pic>
        <p:nvPicPr>
          <p:cNvPr id="6" name="Picture 5">
            <a:extLst>
              <a:ext uri="{FF2B5EF4-FFF2-40B4-BE49-F238E27FC236}">
                <a16:creationId xmlns:a16="http://schemas.microsoft.com/office/drawing/2014/main" id="{5C9E1D9C-2D5D-CB92-9576-A6C619318FB7}"/>
              </a:ext>
            </a:extLst>
          </p:cNvPr>
          <p:cNvPicPr>
            <a:picLocks noChangeAspect="1"/>
          </p:cNvPicPr>
          <p:nvPr/>
        </p:nvPicPr>
        <p:blipFill>
          <a:blip r:embed="rId3"/>
          <a:stretch>
            <a:fillRect/>
          </a:stretch>
        </p:blipFill>
        <p:spPr>
          <a:xfrm>
            <a:off x="1564291" y="1648479"/>
            <a:ext cx="9108089" cy="4613425"/>
          </a:xfrm>
          <a:prstGeom prst="rect">
            <a:avLst/>
          </a:prstGeom>
        </p:spPr>
      </p:pic>
    </p:spTree>
    <p:extLst>
      <p:ext uri="{BB962C8B-B14F-4D97-AF65-F5344CB8AC3E}">
        <p14:creationId xmlns:p14="http://schemas.microsoft.com/office/powerpoint/2010/main" val="597481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D99D-689A-09C3-7424-093D0A954713}"/>
              </a:ext>
            </a:extLst>
          </p:cNvPr>
          <p:cNvSpPr>
            <a:spLocks noGrp="1"/>
          </p:cNvSpPr>
          <p:nvPr>
            <p:ph type="title"/>
          </p:nvPr>
        </p:nvSpPr>
        <p:spPr/>
        <p:txBody>
          <a:bodyPr>
            <a:normAutofit/>
          </a:bodyPr>
          <a:lstStyle/>
          <a:p>
            <a:r>
              <a:rPr lang="en-US" sz="5400" dirty="0"/>
              <a:t>Outline</a:t>
            </a:r>
          </a:p>
        </p:txBody>
      </p:sp>
      <p:sp>
        <p:nvSpPr>
          <p:cNvPr id="3" name="Content Placeholder 2">
            <a:extLst>
              <a:ext uri="{FF2B5EF4-FFF2-40B4-BE49-F238E27FC236}">
                <a16:creationId xmlns:a16="http://schemas.microsoft.com/office/drawing/2014/main" id="{0354A17C-E297-293D-D06C-9849339617ED}"/>
              </a:ext>
            </a:extLst>
          </p:cNvPr>
          <p:cNvSpPr>
            <a:spLocks noGrp="1"/>
          </p:cNvSpPr>
          <p:nvPr>
            <p:ph idx="1"/>
          </p:nvPr>
        </p:nvSpPr>
        <p:spPr/>
        <p:txBody>
          <a:bodyPr>
            <a:normAutofit fontScale="85000" lnSpcReduction="20000"/>
          </a:bodyPr>
          <a:lstStyle/>
          <a:p>
            <a:pPr>
              <a:lnSpc>
                <a:spcPct val="150000"/>
              </a:lnSpc>
            </a:pPr>
            <a:r>
              <a:rPr lang="en-US" dirty="0"/>
              <a:t>Executive Summary</a:t>
            </a:r>
          </a:p>
          <a:p>
            <a:pPr>
              <a:lnSpc>
                <a:spcPct val="150000"/>
              </a:lnSpc>
            </a:pPr>
            <a:r>
              <a:rPr lang="en-US" dirty="0"/>
              <a:t>Problem Statement</a:t>
            </a:r>
          </a:p>
          <a:p>
            <a:pPr>
              <a:lnSpc>
                <a:spcPct val="150000"/>
              </a:lnSpc>
            </a:pPr>
            <a:r>
              <a:rPr lang="en-US" dirty="0"/>
              <a:t>Approach</a:t>
            </a:r>
          </a:p>
          <a:p>
            <a:pPr>
              <a:lnSpc>
                <a:spcPct val="150000"/>
              </a:lnSpc>
            </a:pPr>
            <a:r>
              <a:rPr lang="en-US" dirty="0"/>
              <a:t>Data Overview</a:t>
            </a:r>
          </a:p>
          <a:p>
            <a:pPr>
              <a:lnSpc>
                <a:spcPct val="150000"/>
              </a:lnSpc>
            </a:pPr>
            <a:r>
              <a:rPr lang="en-US" dirty="0"/>
              <a:t>Exploratory Data Analysis (EDA)</a:t>
            </a:r>
          </a:p>
          <a:p>
            <a:pPr>
              <a:lnSpc>
                <a:spcPct val="150000"/>
              </a:lnSpc>
            </a:pPr>
            <a:r>
              <a:rPr lang="en-US" dirty="0"/>
              <a:t>EDA Summary</a:t>
            </a:r>
          </a:p>
          <a:p>
            <a:pPr>
              <a:lnSpc>
                <a:spcPct val="150000"/>
              </a:lnSpc>
            </a:pPr>
            <a:r>
              <a:rPr lang="en-US" dirty="0"/>
              <a:t>Recommendations</a:t>
            </a:r>
          </a:p>
        </p:txBody>
      </p:sp>
    </p:spTree>
    <p:extLst>
      <p:ext uri="{BB962C8B-B14F-4D97-AF65-F5344CB8AC3E}">
        <p14:creationId xmlns:p14="http://schemas.microsoft.com/office/powerpoint/2010/main" val="2881298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t>Profit Analysis –Market Profit Share by Cab Company</a:t>
            </a:r>
          </a:p>
        </p:txBody>
      </p:sp>
      <p:pic>
        <p:nvPicPr>
          <p:cNvPr id="3" name="Picture 2">
            <a:extLst>
              <a:ext uri="{FF2B5EF4-FFF2-40B4-BE49-F238E27FC236}">
                <a16:creationId xmlns:a16="http://schemas.microsoft.com/office/drawing/2014/main" id="{E871B2D8-9385-99F7-C5DB-23D3966D3C66}"/>
              </a:ext>
            </a:extLst>
          </p:cNvPr>
          <p:cNvPicPr>
            <a:picLocks noChangeAspect="1"/>
          </p:cNvPicPr>
          <p:nvPr/>
        </p:nvPicPr>
        <p:blipFill>
          <a:blip r:embed="rId3"/>
          <a:stretch>
            <a:fillRect/>
          </a:stretch>
        </p:blipFill>
        <p:spPr>
          <a:xfrm>
            <a:off x="2778139" y="1256244"/>
            <a:ext cx="6172735" cy="5433531"/>
          </a:xfrm>
          <a:prstGeom prst="rect">
            <a:avLst/>
          </a:prstGeom>
          <a:noFill/>
          <a:effectLst>
            <a:outerShdw blurRad="50800" dist="50800" dir="5400000" algn="ctr" rotWithShape="0">
              <a:schemeClr val="bg1"/>
            </a:outerShdw>
          </a:effectLst>
        </p:spPr>
      </p:pic>
    </p:spTree>
    <p:extLst>
      <p:ext uri="{BB962C8B-B14F-4D97-AF65-F5344CB8AC3E}">
        <p14:creationId xmlns:p14="http://schemas.microsoft.com/office/powerpoint/2010/main" val="149486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t>Profit Analysis –Annually</a:t>
            </a:r>
          </a:p>
        </p:txBody>
      </p:sp>
      <p:pic>
        <p:nvPicPr>
          <p:cNvPr id="4" name="Picture 3">
            <a:extLst>
              <a:ext uri="{FF2B5EF4-FFF2-40B4-BE49-F238E27FC236}">
                <a16:creationId xmlns:a16="http://schemas.microsoft.com/office/drawing/2014/main" id="{61BED567-3771-05AE-1B54-8D62400C7909}"/>
              </a:ext>
            </a:extLst>
          </p:cNvPr>
          <p:cNvPicPr>
            <a:picLocks noChangeAspect="1"/>
          </p:cNvPicPr>
          <p:nvPr/>
        </p:nvPicPr>
        <p:blipFill>
          <a:blip r:embed="rId3"/>
          <a:stretch>
            <a:fillRect/>
          </a:stretch>
        </p:blipFill>
        <p:spPr>
          <a:xfrm>
            <a:off x="2303632" y="1594071"/>
            <a:ext cx="7425193" cy="4818304"/>
          </a:xfrm>
          <a:prstGeom prst="rect">
            <a:avLst/>
          </a:prstGeom>
        </p:spPr>
      </p:pic>
    </p:spTree>
    <p:extLst>
      <p:ext uri="{BB962C8B-B14F-4D97-AF65-F5344CB8AC3E}">
        <p14:creationId xmlns:p14="http://schemas.microsoft.com/office/powerpoint/2010/main" val="339917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t>Profit Analysis –Monthly Time Series</a:t>
            </a:r>
          </a:p>
        </p:txBody>
      </p:sp>
      <p:pic>
        <p:nvPicPr>
          <p:cNvPr id="3" name="Picture 2">
            <a:extLst>
              <a:ext uri="{FF2B5EF4-FFF2-40B4-BE49-F238E27FC236}">
                <a16:creationId xmlns:a16="http://schemas.microsoft.com/office/drawing/2014/main" id="{06242127-A1CA-335C-2279-BCCA3F45D266}"/>
              </a:ext>
            </a:extLst>
          </p:cNvPr>
          <p:cNvPicPr>
            <a:picLocks noChangeAspect="1"/>
          </p:cNvPicPr>
          <p:nvPr/>
        </p:nvPicPr>
        <p:blipFill>
          <a:blip r:embed="rId3"/>
          <a:stretch>
            <a:fillRect/>
          </a:stretch>
        </p:blipFill>
        <p:spPr>
          <a:xfrm>
            <a:off x="1663340" y="1686886"/>
            <a:ext cx="8751702" cy="4505570"/>
          </a:xfrm>
          <a:prstGeom prst="rect">
            <a:avLst/>
          </a:prstGeom>
        </p:spPr>
      </p:pic>
    </p:spTree>
    <p:extLst>
      <p:ext uri="{BB962C8B-B14F-4D97-AF65-F5344CB8AC3E}">
        <p14:creationId xmlns:p14="http://schemas.microsoft.com/office/powerpoint/2010/main" val="422227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t>Profit Analysis –Monthly Average</a:t>
            </a:r>
          </a:p>
        </p:txBody>
      </p:sp>
      <p:pic>
        <p:nvPicPr>
          <p:cNvPr id="4" name="Picture 3">
            <a:extLst>
              <a:ext uri="{FF2B5EF4-FFF2-40B4-BE49-F238E27FC236}">
                <a16:creationId xmlns:a16="http://schemas.microsoft.com/office/drawing/2014/main" id="{A8CA5260-33E8-368F-9307-AFEA0F735842}"/>
              </a:ext>
            </a:extLst>
          </p:cNvPr>
          <p:cNvPicPr>
            <a:picLocks noChangeAspect="1"/>
          </p:cNvPicPr>
          <p:nvPr/>
        </p:nvPicPr>
        <p:blipFill>
          <a:blip r:embed="rId3"/>
          <a:stretch>
            <a:fillRect/>
          </a:stretch>
        </p:blipFill>
        <p:spPr>
          <a:xfrm>
            <a:off x="1486506" y="1648852"/>
            <a:ext cx="9381033" cy="4671465"/>
          </a:xfrm>
          <a:prstGeom prst="rect">
            <a:avLst/>
          </a:prstGeom>
        </p:spPr>
      </p:pic>
    </p:spTree>
    <p:extLst>
      <p:ext uri="{BB962C8B-B14F-4D97-AF65-F5344CB8AC3E}">
        <p14:creationId xmlns:p14="http://schemas.microsoft.com/office/powerpoint/2010/main" val="4202915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t>Profit Analysis –Monthly by City</a:t>
            </a:r>
          </a:p>
        </p:txBody>
      </p:sp>
      <p:pic>
        <p:nvPicPr>
          <p:cNvPr id="3" name="Picture 2">
            <a:extLst>
              <a:ext uri="{FF2B5EF4-FFF2-40B4-BE49-F238E27FC236}">
                <a16:creationId xmlns:a16="http://schemas.microsoft.com/office/drawing/2014/main" id="{08177FF8-3229-D493-A1B0-CB1D18DC10F5}"/>
              </a:ext>
            </a:extLst>
          </p:cNvPr>
          <p:cNvPicPr>
            <a:picLocks noChangeAspect="1"/>
          </p:cNvPicPr>
          <p:nvPr/>
        </p:nvPicPr>
        <p:blipFill>
          <a:blip r:embed="rId3"/>
          <a:stretch>
            <a:fillRect/>
          </a:stretch>
        </p:blipFill>
        <p:spPr>
          <a:xfrm>
            <a:off x="2439307" y="1114544"/>
            <a:ext cx="6896698" cy="5601185"/>
          </a:xfrm>
          <a:prstGeom prst="rect">
            <a:avLst/>
          </a:prstGeom>
        </p:spPr>
      </p:pic>
    </p:spTree>
    <p:extLst>
      <p:ext uri="{BB962C8B-B14F-4D97-AF65-F5344CB8AC3E}">
        <p14:creationId xmlns:p14="http://schemas.microsoft.com/office/powerpoint/2010/main" val="35175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t>Profit Analysis –Monthly by City</a:t>
            </a:r>
          </a:p>
        </p:txBody>
      </p:sp>
      <p:pic>
        <p:nvPicPr>
          <p:cNvPr id="4" name="Picture 3">
            <a:extLst>
              <a:ext uri="{FF2B5EF4-FFF2-40B4-BE49-F238E27FC236}">
                <a16:creationId xmlns:a16="http://schemas.microsoft.com/office/drawing/2014/main" id="{AD9854B2-B4B9-7031-5E53-5292EE4077C9}"/>
              </a:ext>
            </a:extLst>
          </p:cNvPr>
          <p:cNvPicPr>
            <a:picLocks noChangeAspect="1"/>
          </p:cNvPicPr>
          <p:nvPr/>
        </p:nvPicPr>
        <p:blipFill>
          <a:blip r:embed="rId3"/>
          <a:stretch>
            <a:fillRect/>
          </a:stretch>
        </p:blipFill>
        <p:spPr>
          <a:xfrm>
            <a:off x="277791" y="1922126"/>
            <a:ext cx="11683443" cy="3471676"/>
          </a:xfrm>
          <a:prstGeom prst="rect">
            <a:avLst/>
          </a:prstGeom>
        </p:spPr>
      </p:pic>
    </p:spTree>
    <p:extLst>
      <p:ext uri="{BB962C8B-B14F-4D97-AF65-F5344CB8AC3E}">
        <p14:creationId xmlns:p14="http://schemas.microsoft.com/office/powerpoint/2010/main" val="409184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t>Profit Analysis – Loss Comparison</a:t>
            </a:r>
          </a:p>
        </p:txBody>
      </p:sp>
      <p:pic>
        <p:nvPicPr>
          <p:cNvPr id="3" name="Picture 2">
            <a:extLst>
              <a:ext uri="{FF2B5EF4-FFF2-40B4-BE49-F238E27FC236}">
                <a16:creationId xmlns:a16="http://schemas.microsoft.com/office/drawing/2014/main" id="{AB5C2C0C-2220-30DD-830C-C757773126EF}"/>
              </a:ext>
            </a:extLst>
          </p:cNvPr>
          <p:cNvPicPr>
            <a:picLocks noChangeAspect="1"/>
          </p:cNvPicPr>
          <p:nvPr/>
        </p:nvPicPr>
        <p:blipFill>
          <a:blip r:embed="rId3"/>
          <a:stretch>
            <a:fillRect/>
          </a:stretch>
        </p:blipFill>
        <p:spPr>
          <a:xfrm>
            <a:off x="1392949" y="1589130"/>
            <a:ext cx="9708792" cy="4313829"/>
          </a:xfrm>
          <a:prstGeom prst="rect">
            <a:avLst/>
          </a:prstGeom>
        </p:spPr>
      </p:pic>
    </p:spTree>
    <p:extLst>
      <p:ext uri="{BB962C8B-B14F-4D97-AF65-F5344CB8AC3E}">
        <p14:creationId xmlns:p14="http://schemas.microsoft.com/office/powerpoint/2010/main" val="3305213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t>Profit Analysis – Loss Comparison by months</a:t>
            </a:r>
          </a:p>
        </p:txBody>
      </p:sp>
      <p:pic>
        <p:nvPicPr>
          <p:cNvPr id="4" name="Picture 3">
            <a:extLst>
              <a:ext uri="{FF2B5EF4-FFF2-40B4-BE49-F238E27FC236}">
                <a16:creationId xmlns:a16="http://schemas.microsoft.com/office/drawing/2014/main" id="{9FE223B9-CBB2-0FCA-7D31-40AB84E8C1FC}"/>
              </a:ext>
            </a:extLst>
          </p:cNvPr>
          <p:cNvPicPr>
            <a:picLocks noChangeAspect="1"/>
          </p:cNvPicPr>
          <p:nvPr/>
        </p:nvPicPr>
        <p:blipFill>
          <a:blip r:embed="rId3"/>
          <a:stretch>
            <a:fillRect/>
          </a:stretch>
        </p:blipFill>
        <p:spPr>
          <a:xfrm>
            <a:off x="1752993" y="1572181"/>
            <a:ext cx="8851679" cy="4705955"/>
          </a:xfrm>
          <a:prstGeom prst="rect">
            <a:avLst/>
          </a:prstGeom>
        </p:spPr>
      </p:pic>
    </p:spTree>
    <p:extLst>
      <p:ext uri="{BB962C8B-B14F-4D97-AF65-F5344CB8AC3E}">
        <p14:creationId xmlns:p14="http://schemas.microsoft.com/office/powerpoint/2010/main" val="1950800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t>Profit Analysis – Loss Comparison by city</a:t>
            </a:r>
          </a:p>
        </p:txBody>
      </p:sp>
      <p:pic>
        <p:nvPicPr>
          <p:cNvPr id="3" name="Picture 2">
            <a:extLst>
              <a:ext uri="{FF2B5EF4-FFF2-40B4-BE49-F238E27FC236}">
                <a16:creationId xmlns:a16="http://schemas.microsoft.com/office/drawing/2014/main" id="{0185D8D8-3B17-3A31-73D1-35D1D328BA0A}"/>
              </a:ext>
            </a:extLst>
          </p:cNvPr>
          <p:cNvPicPr>
            <a:picLocks noChangeAspect="1"/>
          </p:cNvPicPr>
          <p:nvPr/>
        </p:nvPicPr>
        <p:blipFill>
          <a:blip r:embed="rId3"/>
          <a:stretch>
            <a:fillRect/>
          </a:stretch>
        </p:blipFill>
        <p:spPr>
          <a:xfrm>
            <a:off x="1517241" y="1465493"/>
            <a:ext cx="9254837" cy="4653386"/>
          </a:xfrm>
          <a:prstGeom prst="rect">
            <a:avLst/>
          </a:prstGeom>
        </p:spPr>
      </p:pic>
    </p:spTree>
    <p:extLst>
      <p:ext uri="{BB962C8B-B14F-4D97-AF65-F5344CB8AC3E}">
        <p14:creationId xmlns:p14="http://schemas.microsoft.com/office/powerpoint/2010/main" val="86385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t>Profit Analysis – By Distance Travelled (Km)</a:t>
            </a:r>
          </a:p>
        </p:txBody>
      </p:sp>
      <p:pic>
        <p:nvPicPr>
          <p:cNvPr id="4" name="Picture 3">
            <a:extLst>
              <a:ext uri="{FF2B5EF4-FFF2-40B4-BE49-F238E27FC236}">
                <a16:creationId xmlns:a16="http://schemas.microsoft.com/office/drawing/2014/main" id="{01B93ACD-095D-E48B-05A3-0348191A3266}"/>
              </a:ext>
            </a:extLst>
          </p:cNvPr>
          <p:cNvPicPr>
            <a:picLocks noChangeAspect="1"/>
          </p:cNvPicPr>
          <p:nvPr/>
        </p:nvPicPr>
        <p:blipFill>
          <a:blip r:embed="rId3"/>
          <a:stretch>
            <a:fillRect/>
          </a:stretch>
        </p:blipFill>
        <p:spPr>
          <a:xfrm>
            <a:off x="1452791" y="1739904"/>
            <a:ext cx="8776329" cy="4326359"/>
          </a:xfrm>
          <a:prstGeom prst="rect">
            <a:avLst/>
          </a:prstGeom>
        </p:spPr>
      </p:pic>
    </p:spTree>
    <p:extLst>
      <p:ext uri="{BB962C8B-B14F-4D97-AF65-F5344CB8AC3E}">
        <p14:creationId xmlns:p14="http://schemas.microsoft.com/office/powerpoint/2010/main" val="1816673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B492E3-4DAC-FD38-D5C7-BA58F7CAB0E4}"/>
              </a:ext>
            </a:extLst>
          </p:cNvPr>
          <p:cNvSpPr txBox="1"/>
          <p:nvPr/>
        </p:nvSpPr>
        <p:spPr>
          <a:xfrm>
            <a:off x="5671993" y="1624809"/>
            <a:ext cx="6108700" cy="2100575"/>
          </a:xfrm>
          <a:prstGeom prst="rect">
            <a:avLst/>
          </a:prstGeom>
          <a:noFill/>
        </p:spPr>
        <p:txBody>
          <a:bodyPr wrap="square" rtlCol="0">
            <a:spAutoFit/>
          </a:bodyPr>
          <a:lstStyle/>
          <a:p>
            <a:pPr>
              <a:lnSpc>
                <a:spcPts val="2660"/>
              </a:lnSpc>
            </a:pPr>
            <a:r>
              <a:rPr lang="en-US" sz="2000" dirty="0"/>
              <a:t>XYZ is a private equity firm in US. Due to remarkable growth in the Cab Industry in last few years and multiple key players in the market, it is planning for an investment in Cab industry. </a:t>
            </a:r>
          </a:p>
          <a:p>
            <a:pPr>
              <a:lnSpc>
                <a:spcPts val="2660"/>
              </a:lnSpc>
            </a:pPr>
            <a:endParaRPr lang="en-US" sz="2000" dirty="0"/>
          </a:p>
          <a:p>
            <a:endParaRPr lang="en-AU" dirty="0"/>
          </a:p>
        </p:txBody>
      </p:sp>
      <p:pic>
        <p:nvPicPr>
          <p:cNvPr id="8" name="Picture 32">
            <a:extLst>
              <a:ext uri="{FF2B5EF4-FFF2-40B4-BE49-F238E27FC236}">
                <a16:creationId xmlns:a16="http://schemas.microsoft.com/office/drawing/2014/main" id="{4F283076-92E2-B604-413E-7B8B9F45FA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220452" y="1302682"/>
            <a:ext cx="3884947" cy="3893230"/>
          </a:xfrm>
          <a:prstGeom prst="rect">
            <a:avLst/>
          </a:prstGeom>
        </p:spPr>
      </p:pic>
      <p:sp>
        <p:nvSpPr>
          <p:cNvPr id="9" name="TextBox 33">
            <a:extLst>
              <a:ext uri="{FF2B5EF4-FFF2-40B4-BE49-F238E27FC236}">
                <a16:creationId xmlns:a16="http://schemas.microsoft.com/office/drawing/2014/main" id="{0F1C83AD-3266-1035-3E36-D565FFC9E36B}"/>
              </a:ext>
            </a:extLst>
          </p:cNvPr>
          <p:cNvSpPr txBox="1"/>
          <p:nvPr/>
        </p:nvSpPr>
        <p:spPr>
          <a:xfrm>
            <a:off x="1461753" y="2201050"/>
            <a:ext cx="3415047" cy="2492990"/>
          </a:xfrm>
          <a:prstGeom prst="rect">
            <a:avLst/>
          </a:prstGeom>
        </p:spPr>
        <p:txBody>
          <a:bodyPr wrap="square" lIns="0" tIns="0" rIns="0" bIns="0" rtlCol="0" anchor="t">
            <a:spAutoFit/>
          </a:bodyPr>
          <a:lstStyle/>
          <a:p>
            <a:pPr algn="ctr"/>
            <a:r>
              <a:rPr lang="en-US" sz="5400" dirty="0"/>
              <a:t>Executive Summary</a:t>
            </a:r>
          </a:p>
          <a:p>
            <a:pPr algn="ctr"/>
            <a:endParaRPr lang="en-US" sz="5400" spc="-80" dirty="0">
              <a:solidFill>
                <a:srgbClr val="FFFFFF"/>
              </a:solidFill>
              <a:latin typeface="Graphik Regular" panose="020B0503030202060203" pitchFamily="34" charset="0"/>
            </a:endParaRPr>
          </a:p>
        </p:txBody>
      </p:sp>
      <p:sp>
        <p:nvSpPr>
          <p:cNvPr id="7" name="TextBox 6">
            <a:extLst>
              <a:ext uri="{FF2B5EF4-FFF2-40B4-BE49-F238E27FC236}">
                <a16:creationId xmlns:a16="http://schemas.microsoft.com/office/drawing/2014/main" id="{20EFCC1D-1C07-D515-CA06-4A80866B693D}"/>
              </a:ext>
            </a:extLst>
          </p:cNvPr>
          <p:cNvSpPr txBox="1"/>
          <p:nvPr/>
        </p:nvSpPr>
        <p:spPr>
          <a:xfrm>
            <a:off x="5671993" y="3588608"/>
            <a:ext cx="6094268" cy="1105431"/>
          </a:xfrm>
          <a:prstGeom prst="rect">
            <a:avLst/>
          </a:prstGeom>
          <a:noFill/>
        </p:spPr>
        <p:txBody>
          <a:bodyPr wrap="square">
            <a:spAutoFit/>
          </a:bodyPr>
          <a:lstStyle/>
          <a:p>
            <a:pPr>
              <a:lnSpc>
                <a:spcPts val="2660"/>
              </a:lnSpc>
            </a:pPr>
            <a:r>
              <a:rPr lang="en-US" sz="2000" dirty="0"/>
              <a:t>XYZ understanding of the market is limited and they asked us, the Data Glacier team, to help them understand where to invest in the industry.</a:t>
            </a:r>
          </a:p>
        </p:txBody>
      </p:sp>
    </p:spTree>
    <p:extLst>
      <p:ext uri="{BB962C8B-B14F-4D97-AF65-F5344CB8AC3E}">
        <p14:creationId xmlns:p14="http://schemas.microsoft.com/office/powerpoint/2010/main" val="2157177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t>Profit Analysis – By Distance Travelled (Km)</a:t>
            </a:r>
          </a:p>
        </p:txBody>
      </p:sp>
      <p:pic>
        <p:nvPicPr>
          <p:cNvPr id="3" name="Picture 2">
            <a:extLst>
              <a:ext uri="{FF2B5EF4-FFF2-40B4-BE49-F238E27FC236}">
                <a16:creationId xmlns:a16="http://schemas.microsoft.com/office/drawing/2014/main" id="{7AEA4B3F-4FA9-E98C-8B9D-1336E3AA8B6F}"/>
              </a:ext>
            </a:extLst>
          </p:cNvPr>
          <p:cNvPicPr>
            <a:picLocks noChangeAspect="1"/>
          </p:cNvPicPr>
          <p:nvPr/>
        </p:nvPicPr>
        <p:blipFill>
          <a:blip r:embed="rId3"/>
          <a:stretch>
            <a:fillRect/>
          </a:stretch>
        </p:blipFill>
        <p:spPr>
          <a:xfrm>
            <a:off x="1521099" y="1554704"/>
            <a:ext cx="9234368" cy="4556164"/>
          </a:xfrm>
          <a:prstGeom prst="rect">
            <a:avLst/>
          </a:prstGeom>
        </p:spPr>
      </p:pic>
    </p:spTree>
    <p:extLst>
      <p:ext uri="{BB962C8B-B14F-4D97-AF65-F5344CB8AC3E}">
        <p14:creationId xmlns:p14="http://schemas.microsoft.com/office/powerpoint/2010/main" val="3857563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t>Customer Loyalty/Regular Users Analysis</a:t>
            </a:r>
          </a:p>
        </p:txBody>
      </p:sp>
      <p:pic>
        <p:nvPicPr>
          <p:cNvPr id="6" name="Picture 32">
            <a:extLst>
              <a:ext uri="{FF2B5EF4-FFF2-40B4-BE49-F238E27FC236}">
                <a16:creationId xmlns:a16="http://schemas.microsoft.com/office/drawing/2014/main" id="{F6C8B2AB-7253-3CBD-DD24-274ABE134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762000" y="2381421"/>
            <a:ext cx="2711183" cy="2716963"/>
          </a:xfrm>
          <a:prstGeom prst="rect">
            <a:avLst/>
          </a:prstGeom>
        </p:spPr>
      </p:pic>
      <p:sp>
        <p:nvSpPr>
          <p:cNvPr id="5" name="TextBox 4">
            <a:extLst>
              <a:ext uri="{FF2B5EF4-FFF2-40B4-BE49-F238E27FC236}">
                <a16:creationId xmlns:a16="http://schemas.microsoft.com/office/drawing/2014/main" id="{DEF80C54-D4C4-4271-66F7-371C7B10EB14}"/>
              </a:ext>
            </a:extLst>
          </p:cNvPr>
          <p:cNvSpPr txBox="1"/>
          <p:nvPr/>
        </p:nvSpPr>
        <p:spPr>
          <a:xfrm>
            <a:off x="1329687" y="3286713"/>
            <a:ext cx="1852130" cy="769441"/>
          </a:xfrm>
          <a:prstGeom prst="rect">
            <a:avLst/>
          </a:prstGeom>
          <a:noFill/>
        </p:spPr>
        <p:txBody>
          <a:bodyPr wrap="square" rtlCol="0">
            <a:spAutoFit/>
          </a:bodyPr>
          <a:lstStyle/>
          <a:p>
            <a:r>
              <a:rPr lang="en-US" sz="4400" b="1" dirty="0"/>
              <a:t>5 rides </a:t>
            </a:r>
          </a:p>
        </p:txBody>
      </p:sp>
      <p:pic>
        <p:nvPicPr>
          <p:cNvPr id="7" name="Picture 6">
            <a:extLst>
              <a:ext uri="{FF2B5EF4-FFF2-40B4-BE49-F238E27FC236}">
                <a16:creationId xmlns:a16="http://schemas.microsoft.com/office/drawing/2014/main" id="{CE57532E-B690-4117-88EE-EEDE9B0A0FC3}"/>
              </a:ext>
            </a:extLst>
          </p:cNvPr>
          <p:cNvPicPr>
            <a:picLocks noChangeAspect="1"/>
          </p:cNvPicPr>
          <p:nvPr/>
        </p:nvPicPr>
        <p:blipFill>
          <a:blip r:embed="rId5"/>
          <a:stretch>
            <a:fillRect/>
          </a:stretch>
        </p:blipFill>
        <p:spPr>
          <a:xfrm>
            <a:off x="4111485" y="1727196"/>
            <a:ext cx="3538685" cy="3705937"/>
          </a:xfrm>
          <a:prstGeom prst="rect">
            <a:avLst/>
          </a:prstGeom>
        </p:spPr>
      </p:pic>
      <p:pic>
        <p:nvPicPr>
          <p:cNvPr id="8" name="Picture 7">
            <a:extLst>
              <a:ext uri="{FF2B5EF4-FFF2-40B4-BE49-F238E27FC236}">
                <a16:creationId xmlns:a16="http://schemas.microsoft.com/office/drawing/2014/main" id="{B9B23F37-09A2-D729-79BB-5D715AD3FCFF}"/>
              </a:ext>
            </a:extLst>
          </p:cNvPr>
          <p:cNvPicPr>
            <a:picLocks noChangeAspect="1"/>
          </p:cNvPicPr>
          <p:nvPr/>
        </p:nvPicPr>
        <p:blipFill>
          <a:blip r:embed="rId6"/>
          <a:stretch>
            <a:fillRect/>
          </a:stretch>
        </p:blipFill>
        <p:spPr>
          <a:xfrm>
            <a:off x="7867803" y="1727196"/>
            <a:ext cx="3804108" cy="3705937"/>
          </a:xfrm>
          <a:prstGeom prst="rect">
            <a:avLst/>
          </a:prstGeom>
        </p:spPr>
      </p:pic>
    </p:spTree>
    <p:extLst>
      <p:ext uri="{BB962C8B-B14F-4D97-AF65-F5344CB8AC3E}">
        <p14:creationId xmlns:p14="http://schemas.microsoft.com/office/powerpoint/2010/main" val="641014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t>Customer Loyalty/Regular Users Analysis</a:t>
            </a:r>
          </a:p>
        </p:txBody>
      </p:sp>
      <p:pic>
        <p:nvPicPr>
          <p:cNvPr id="6" name="Picture 32">
            <a:extLst>
              <a:ext uri="{FF2B5EF4-FFF2-40B4-BE49-F238E27FC236}">
                <a16:creationId xmlns:a16="http://schemas.microsoft.com/office/drawing/2014/main" id="{F6C8B2AB-7253-3CBD-DD24-274ABE134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762000" y="2381421"/>
            <a:ext cx="2711183" cy="2716963"/>
          </a:xfrm>
          <a:prstGeom prst="rect">
            <a:avLst/>
          </a:prstGeom>
        </p:spPr>
      </p:pic>
      <p:sp>
        <p:nvSpPr>
          <p:cNvPr id="5" name="TextBox 4">
            <a:extLst>
              <a:ext uri="{FF2B5EF4-FFF2-40B4-BE49-F238E27FC236}">
                <a16:creationId xmlns:a16="http://schemas.microsoft.com/office/drawing/2014/main" id="{DEF80C54-D4C4-4271-66F7-371C7B10EB14}"/>
              </a:ext>
            </a:extLst>
          </p:cNvPr>
          <p:cNvSpPr txBox="1"/>
          <p:nvPr/>
        </p:nvSpPr>
        <p:spPr>
          <a:xfrm>
            <a:off x="1145219" y="3286713"/>
            <a:ext cx="2036598" cy="769441"/>
          </a:xfrm>
          <a:prstGeom prst="rect">
            <a:avLst/>
          </a:prstGeom>
          <a:noFill/>
        </p:spPr>
        <p:txBody>
          <a:bodyPr wrap="square" rtlCol="0">
            <a:spAutoFit/>
          </a:bodyPr>
          <a:lstStyle/>
          <a:p>
            <a:r>
              <a:rPr lang="en-US" sz="4400" b="1" dirty="0"/>
              <a:t>10 rides </a:t>
            </a:r>
          </a:p>
        </p:txBody>
      </p:sp>
      <p:pic>
        <p:nvPicPr>
          <p:cNvPr id="10" name="Picture 9">
            <a:extLst>
              <a:ext uri="{FF2B5EF4-FFF2-40B4-BE49-F238E27FC236}">
                <a16:creationId xmlns:a16="http://schemas.microsoft.com/office/drawing/2014/main" id="{94EB02AA-D1BA-EC49-DC1F-32D67E5D7C92}"/>
              </a:ext>
            </a:extLst>
          </p:cNvPr>
          <p:cNvPicPr>
            <a:picLocks noChangeAspect="1"/>
          </p:cNvPicPr>
          <p:nvPr/>
        </p:nvPicPr>
        <p:blipFill>
          <a:blip r:embed="rId5"/>
          <a:stretch>
            <a:fillRect/>
          </a:stretch>
        </p:blipFill>
        <p:spPr>
          <a:xfrm>
            <a:off x="4074712" y="1620317"/>
            <a:ext cx="3575024" cy="3868359"/>
          </a:xfrm>
          <a:prstGeom prst="rect">
            <a:avLst/>
          </a:prstGeom>
        </p:spPr>
      </p:pic>
      <p:pic>
        <p:nvPicPr>
          <p:cNvPr id="12" name="Picture 11">
            <a:extLst>
              <a:ext uri="{FF2B5EF4-FFF2-40B4-BE49-F238E27FC236}">
                <a16:creationId xmlns:a16="http://schemas.microsoft.com/office/drawing/2014/main" id="{4D63D972-A670-F8CA-706B-28BE09DC94B8}"/>
              </a:ext>
            </a:extLst>
          </p:cNvPr>
          <p:cNvPicPr>
            <a:picLocks noChangeAspect="1"/>
          </p:cNvPicPr>
          <p:nvPr/>
        </p:nvPicPr>
        <p:blipFill>
          <a:blip r:embed="rId6"/>
          <a:stretch>
            <a:fillRect/>
          </a:stretch>
        </p:blipFill>
        <p:spPr>
          <a:xfrm>
            <a:off x="7844731" y="1568253"/>
            <a:ext cx="3998658" cy="3920423"/>
          </a:xfrm>
          <a:prstGeom prst="rect">
            <a:avLst/>
          </a:prstGeom>
        </p:spPr>
      </p:pic>
    </p:spTree>
    <p:extLst>
      <p:ext uri="{BB962C8B-B14F-4D97-AF65-F5344CB8AC3E}">
        <p14:creationId xmlns:p14="http://schemas.microsoft.com/office/powerpoint/2010/main" val="2829269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t>Customer Loyalty/Regular Users Analysis</a:t>
            </a:r>
          </a:p>
        </p:txBody>
      </p:sp>
      <p:pic>
        <p:nvPicPr>
          <p:cNvPr id="6" name="Picture 32">
            <a:extLst>
              <a:ext uri="{FF2B5EF4-FFF2-40B4-BE49-F238E27FC236}">
                <a16:creationId xmlns:a16="http://schemas.microsoft.com/office/drawing/2014/main" id="{F6C8B2AB-7253-3CBD-DD24-274ABE134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762000" y="2381421"/>
            <a:ext cx="2711183" cy="2716963"/>
          </a:xfrm>
          <a:prstGeom prst="rect">
            <a:avLst/>
          </a:prstGeom>
        </p:spPr>
      </p:pic>
      <p:sp>
        <p:nvSpPr>
          <p:cNvPr id="5" name="TextBox 4">
            <a:extLst>
              <a:ext uri="{FF2B5EF4-FFF2-40B4-BE49-F238E27FC236}">
                <a16:creationId xmlns:a16="http://schemas.microsoft.com/office/drawing/2014/main" id="{DEF80C54-D4C4-4271-66F7-371C7B10EB14}"/>
              </a:ext>
            </a:extLst>
          </p:cNvPr>
          <p:cNvSpPr txBox="1"/>
          <p:nvPr/>
        </p:nvSpPr>
        <p:spPr>
          <a:xfrm>
            <a:off x="1145219" y="3286713"/>
            <a:ext cx="2036598" cy="769441"/>
          </a:xfrm>
          <a:prstGeom prst="rect">
            <a:avLst/>
          </a:prstGeom>
          <a:noFill/>
        </p:spPr>
        <p:txBody>
          <a:bodyPr wrap="square" rtlCol="0">
            <a:spAutoFit/>
          </a:bodyPr>
          <a:lstStyle/>
          <a:p>
            <a:r>
              <a:rPr lang="en-US" sz="4400" b="1" dirty="0"/>
              <a:t>20 rides </a:t>
            </a:r>
          </a:p>
        </p:txBody>
      </p:sp>
      <p:pic>
        <p:nvPicPr>
          <p:cNvPr id="14" name="Picture 13">
            <a:extLst>
              <a:ext uri="{FF2B5EF4-FFF2-40B4-BE49-F238E27FC236}">
                <a16:creationId xmlns:a16="http://schemas.microsoft.com/office/drawing/2014/main" id="{9A2C5E22-A82F-413E-ABA2-93029F9C3BA7}"/>
              </a:ext>
            </a:extLst>
          </p:cNvPr>
          <p:cNvPicPr>
            <a:picLocks noChangeAspect="1"/>
          </p:cNvPicPr>
          <p:nvPr/>
        </p:nvPicPr>
        <p:blipFill>
          <a:blip r:embed="rId5"/>
          <a:stretch>
            <a:fillRect/>
          </a:stretch>
        </p:blipFill>
        <p:spPr>
          <a:xfrm>
            <a:off x="3772975" y="1568253"/>
            <a:ext cx="3754097" cy="3924308"/>
          </a:xfrm>
          <a:prstGeom prst="rect">
            <a:avLst/>
          </a:prstGeom>
        </p:spPr>
      </p:pic>
      <p:pic>
        <p:nvPicPr>
          <p:cNvPr id="3" name="Picture 2">
            <a:extLst>
              <a:ext uri="{FF2B5EF4-FFF2-40B4-BE49-F238E27FC236}">
                <a16:creationId xmlns:a16="http://schemas.microsoft.com/office/drawing/2014/main" id="{7BB02511-4D72-9485-CDC7-E6ED24A2DDB1}"/>
              </a:ext>
            </a:extLst>
          </p:cNvPr>
          <p:cNvPicPr>
            <a:picLocks noChangeAspect="1"/>
          </p:cNvPicPr>
          <p:nvPr/>
        </p:nvPicPr>
        <p:blipFill>
          <a:blip r:embed="rId6"/>
          <a:stretch>
            <a:fillRect/>
          </a:stretch>
        </p:blipFill>
        <p:spPr>
          <a:xfrm>
            <a:off x="7734442" y="1568253"/>
            <a:ext cx="3775062" cy="3924308"/>
          </a:xfrm>
          <a:prstGeom prst="rect">
            <a:avLst/>
          </a:prstGeom>
        </p:spPr>
      </p:pic>
    </p:spTree>
    <p:extLst>
      <p:ext uri="{BB962C8B-B14F-4D97-AF65-F5344CB8AC3E}">
        <p14:creationId xmlns:p14="http://schemas.microsoft.com/office/powerpoint/2010/main" val="203557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5800" y="4498956"/>
            <a:ext cx="1981479" cy="587839"/>
          </a:xfrm>
          <a:prstGeom prst="rect">
            <a:avLst/>
          </a:prstGeom>
        </p:spPr>
      </p:pic>
      <p:sp>
        <p:nvSpPr>
          <p:cNvPr id="3" name="TextBox 3"/>
          <p:cNvSpPr txBox="1"/>
          <p:nvPr/>
        </p:nvSpPr>
        <p:spPr>
          <a:xfrm>
            <a:off x="685799" y="573943"/>
            <a:ext cx="6952785" cy="820738"/>
          </a:xfrm>
          <a:prstGeom prst="rect">
            <a:avLst/>
          </a:prstGeom>
        </p:spPr>
        <p:txBody>
          <a:bodyPr wrap="square" lIns="0" tIns="0" rIns="0" bIns="0" rtlCol="0" anchor="t">
            <a:spAutoFit/>
          </a:bodyPr>
          <a:lstStyle/>
          <a:p>
            <a:pPr>
              <a:lnSpc>
                <a:spcPts val="6400"/>
              </a:lnSpc>
            </a:pPr>
            <a:r>
              <a:rPr lang="en-US" sz="5334" spc="-53" dirty="0">
                <a:latin typeface="Graphik Regular" panose="020B0503030202060203" pitchFamily="34" charset="0"/>
              </a:rPr>
              <a:t>EDA Summary - Insights</a:t>
            </a:r>
          </a:p>
        </p:txBody>
      </p:sp>
      <p:grpSp>
        <p:nvGrpSpPr>
          <p:cNvPr id="4" name="Group 4"/>
          <p:cNvGrpSpPr/>
          <p:nvPr/>
        </p:nvGrpSpPr>
        <p:grpSpPr>
          <a:xfrm>
            <a:off x="478557" y="5325947"/>
            <a:ext cx="11502517" cy="134471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619754" y="4498956"/>
            <a:ext cx="1981479" cy="587839"/>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647401" y="4498956"/>
            <a:ext cx="1981479" cy="587839"/>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478557" y="3451651"/>
            <a:ext cx="2421815" cy="547842"/>
          </a:xfrm>
          <a:prstGeom prst="rect">
            <a:avLst/>
          </a:prstGeom>
        </p:spPr>
        <p:txBody>
          <a:bodyPr lIns="0" tIns="0" rIns="0" bIns="0" rtlCol="0" anchor="t">
            <a:spAutoFit/>
          </a:bodyPr>
          <a:lstStyle/>
          <a:p>
            <a:pPr algn="ctr">
              <a:lnSpc>
                <a:spcPts val="2239"/>
              </a:lnSpc>
            </a:pPr>
            <a:r>
              <a:rPr lang="en-US" sz="1600" spc="-16" dirty="0">
                <a:latin typeface="Graphik Regular" panose="020B0503030202060203" pitchFamily="34" charset="0"/>
              </a:rPr>
              <a:t>Month with most transactions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478557" y="2073108"/>
            <a:ext cx="2421815" cy="793359"/>
          </a:xfrm>
          <a:prstGeom prst="rect">
            <a:avLst/>
          </a:prstGeom>
        </p:spPr>
        <p:txBody>
          <a:bodyPr lIns="0" tIns="0" rIns="0" bIns="0" rtlCol="0" anchor="t">
            <a:spAutoFit/>
          </a:bodyPr>
          <a:lstStyle/>
          <a:p>
            <a:pPr algn="ctr">
              <a:lnSpc>
                <a:spcPts val="6720"/>
              </a:lnSpc>
            </a:pPr>
            <a:r>
              <a:rPr lang="en-US" sz="4400" spc="-48" dirty="0">
                <a:solidFill>
                  <a:srgbClr val="A100FF"/>
                </a:solidFill>
                <a:latin typeface="Graphik Regular" panose="020B0503030202060203" pitchFamily="34" charset="0"/>
              </a:rPr>
              <a:t>December</a:t>
            </a:r>
          </a:p>
        </p:txBody>
      </p:sp>
      <p:sp>
        <p:nvSpPr>
          <p:cNvPr id="16" name="TextBox 14">
            <a:extLst>
              <a:ext uri="{FF2B5EF4-FFF2-40B4-BE49-F238E27FC236}">
                <a16:creationId xmlns:a16="http://schemas.microsoft.com/office/drawing/2014/main" id="{8A5A536B-2824-40DA-8730-BFF135AAB6BA}"/>
              </a:ext>
            </a:extLst>
          </p:cNvPr>
          <p:cNvSpPr txBox="1"/>
          <p:nvPr/>
        </p:nvSpPr>
        <p:spPr>
          <a:xfrm>
            <a:off x="3255628" y="3451651"/>
            <a:ext cx="2589340" cy="547842"/>
          </a:xfrm>
          <a:prstGeom prst="rect">
            <a:avLst/>
          </a:prstGeom>
        </p:spPr>
        <p:txBody>
          <a:bodyPr lIns="0" tIns="0" rIns="0" bIns="0" rtlCol="0" anchor="t">
            <a:spAutoFit/>
          </a:bodyPr>
          <a:lstStyle/>
          <a:p>
            <a:pPr algn="ctr">
              <a:lnSpc>
                <a:spcPts val="2239"/>
              </a:lnSpc>
            </a:pPr>
            <a:r>
              <a:rPr lang="en-US" sz="1600" spc="-16" dirty="0">
                <a:latin typeface="Graphik Regular" panose="020B0503030202060203" pitchFamily="34" charset="0"/>
              </a:rPr>
              <a:t>Age Group with most transactions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2900372" y="2073108"/>
            <a:ext cx="3112854" cy="784510"/>
          </a:xfrm>
          <a:prstGeom prst="rect">
            <a:avLst/>
          </a:prstGeom>
        </p:spPr>
        <p:txBody>
          <a:bodyPr lIns="0" tIns="0" rIns="0" bIns="0" rtlCol="0" anchor="t">
            <a:spAutoFit/>
          </a:bodyPr>
          <a:lstStyle/>
          <a:p>
            <a:pPr algn="ctr">
              <a:lnSpc>
                <a:spcPts val="6720"/>
              </a:lnSpc>
            </a:pPr>
            <a:r>
              <a:rPr lang="en-US" sz="4800" spc="-48" dirty="0">
                <a:solidFill>
                  <a:srgbClr val="A100FF"/>
                </a:solidFill>
                <a:latin typeface="Clear Sans Regular Bold"/>
              </a:rPr>
              <a:t>26-39</a:t>
            </a:r>
          </a:p>
        </p:txBody>
      </p:sp>
      <p:pic>
        <p:nvPicPr>
          <p:cNvPr id="20" name="Picture 13">
            <a:extLst>
              <a:ext uri="{FF2B5EF4-FFF2-40B4-BE49-F238E27FC236}">
                <a16:creationId xmlns:a16="http://schemas.microsoft.com/office/drawing/2014/main" id="{65573E17-44B8-B469-7DD6-BEF73AEE95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650499" y="4485536"/>
            <a:ext cx="1981479" cy="587839"/>
          </a:xfrm>
          <a:prstGeom prst="rect">
            <a:avLst/>
          </a:prstGeom>
        </p:spPr>
      </p:pic>
      <p:sp>
        <p:nvSpPr>
          <p:cNvPr id="21" name="TextBox 20">
            <a:extLst>
              <a:ext uri="{FF2B5EF4-FFF2-40B4-BE49-F238E27FC236}">
                <a16:creationId xmlns:a16="http://schemas.microsoft.com/office/drawing/2014/main" id="{89168F4A-90A3-8F77-7276-C8E0EE0F0CCB}"/>
              </a:ext>
            </a:extLst>
          </p:cNvPr>
          <p:cNvSpPr txBox="1"/>
          <p:nvPr/>
        </p:nvSpPr>
        <p:spPr>
          <a:xfrm>
            <a:off x="9488271" y="3385941"/>
            <a:ext cx="2255700" cy="547842"/>
          </a:xfrm>
          <a:prstGeom prst="rect">
            <a:avLst/>
          </a:prstGeom>
        </p:spPr>
        <p:txBody>
          <a:bodyPr wrap="square" lIns="0" tIns="0" rIns="0" bIns="0" rtlCol="0" anchor="t">
            <a:spAutoFit/>
          </a:bodyPr>
          <a:lstStyle/>
          <a:p>
            <a:pPr algn="ctr">
              <a:lnSpc>
                <a:spcPts val="2239"/>
              </a:lnSpc>
            </a:pPr>
            <a:r>
              <a:rPr lang="en-US" sz="1600" spc="-16" dirty="0">
                <a:latin typeface="Graphik Regular" panose="020B0503030202060203" pitchFamily="34" charset="0"/>
              </a:rPr>
              <a:t>City  with the most Transactions &amp; Profits</a:t>
            </a:r>
          </a:p>
        </p:txBody>
      </p:sp>
      <p:sp>
        <p:nvSpPr>
          <p:cNvPr id="22" name="TextBox 19">
            <a:extLst>
              <a:ext uri="{FF2B5EF4-FFF2-40B4-BE49-F238E27FC236}">
                <a16:creationId xmlns:a16="http://schemas.microsoft.com/office/drawing/2014/main" id="{21D512DD-7BA9-447C-080C-A0A253E5C433}"/>
              </a:ext>
            </a:extLst>
          </p:cNvPr>
          <p:cNvSpPr txBox="1"/>
          <p:nvPr/>
        </p:nvSpPr>
        <p:spPr>
          <a:xfrm>
            <a:off x="9079146" y="1904849"/>
            <a:ext cx="3112854" cy="784510"/>
          </a:xfrm>
          <a:prstGeom prst="rect">
            <a:avLst/>
          </a:prstGeom>
        </p:spPr>
        <p:txBody>
          <a:bodyPr lIns="0" tIns="0" rIns="0" bIns="0" rtlCol="0" anchor="t">
            <a:spAutoFit/>
          </a:bodyPr>
          <a:lstStyle/>
          <a:p>
            <a:pPr algn="ctr">
              <a:lnSpc>
                <a:spcPts val="6720"/>
              </a:lnSpc>
            </a:pPr>
            <a:r>
              <a:rPr lang="en-US" sz="4000" spc="-48" dirty="0">
                <a:solidFill>
                  <a:srgbClr val="A100FF"/>
                </a:solidFill>
                <a:latin typeface="Clear Sans Regular Bold"/>
              </a:rPr>
              <a:t>New York</a:t>
            </a:r>
          </a:p>
        </p:txBody>
      </p:sp>
      <p:sp>
        <p:nvSpPr>
          <p:cNvPr id="26" name="TextBox 25">
            <a:extLst>
              <a:ext uri="{FF2B5EF4-FFF2-40B4-BE49-F238E27FC236}">
                <a16:creationId xmlns:a16="http://schemas.microsoft.com/office/drawing/2014/main" id="{9949FB10-2C4A-3E4A-1523-BD5921B4F1DC}"/>
              </a:ext>
            </a:extLst>
          </p:cNvPr>
          <p:cNvSpPr txBox="1"/>
          <p:nvPr/>
        </p:nvSpPr>
        <p:spPr>
          <a:xfrm>
            <a:off x="6527817" y="3385941"/>
            <a:ext cx="2255700" cy="547842"/>
          </a:xfrm>
          <a:prstGeom prst="rect">
            <a:avLst/>
          </a:prstGeom>
        </p:spPr>
        <p:txBody>
          <a:bodyPr wrap="square" lIns="0" tIns="0" rIns="0" bIns="0" rtlCol="0" anchor="t">
            <a:spAutoFit/>
          </a:bodyPr>
          <a:lstStyle/>
          <a:p>
            <a:pPr algn="ctr">
              <a:lnSpc>
                <a:spcPts val="2239"/>
              </a:lnSpc>
            </a:pPr>
            <a:r>
              <a:rPr lang="en-US" sz="1600" spc="-16" dirty="0">
                <a:latin typeface="Graphik Regular" panose="020B0503030202060203" pitchFamily="34" charset="0"/>
              </a:rPr>
              <a:t>Income Group with the most transactions</a:t>
            </a:r>
          </a:p>
        </p:txBody>
      </p:sp>
      <p:sp>
        <p:nvSpPr>
          <p:cNvPr id="27" name="TextBox 19">
            <a:extLst>
              <a:ext uri="{FF2B5EF4-FFF2-40B4-BE49-F238E27FC236}">
                <a16:creationId xmlns:a16="http://schemas.microsoft.com/office/drawing/2014/main" id="{7857C60C-7196-4C12-E8FD-9B1C1EF1447B}"/>
              </a:ext>
            </a:extLst>
          </p:cNvPr>
          <p:cNvSpPr txBox="1"/>
          <p:nvPr/>
        </p:nvSpPr>
        <p:spPr>
          <a:xfrm>
            <a:off x="6082157" y="1904849"/>
            <a:ext cx="3112854" cy="1231106"/>
          </a:xfrm>
          <a:prstGeom prst="rect">
            <a:avLst/>
          </a:prstGeom>
        </p:spPr>
        <p:txBody>
          <a:bodyPr wrap="square" lIns="0" tIns="0" rIns="0" bIns="0" rtlCol="0" anchor="t">
            <a:spAutoFit/>
          </a:bodyPr>
          <a:lstStyle/>
          <a:p>
            <a:pPr algn="ctr"/>
            <a:r>
              <a:rPr lang="en-US" sz="4000" spc="-48" dirty="0">
                <a:solidFill>
                  <a:srgbClr val="A100FF"/>
                </a:solidFill>
                <a:latin typeface="Clear Sans Regular Bold"/>
              </a:rPr>
              <a:t>Upper Middle Class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5800" y="4498956"/>
            <a:ext cx="1981479" cy="587839"/>
          </a:xfrm>
          <a:prstGeom prst="rect">
            <a:avLst/>
          </a:prstGeom>
        </p:spPr>
      </p:pic>
      <p:sp>
        <p:nvSpPr>
          <p:cNvPr id="3" name="TextBox 3"/>
          <p:cNvSpPr txBox="1"/>
          <p:nvPr/>
        </p:nvSpPr>
        <p:spPr>
          <a:xfrm>
            <a:off x="685800" y="573943"/>
            <a:ext cx="10946178" cy="820738"/>
          </a:xfrm>
          <a:prstGeom prst="rect">
            <a:avLst/>
          </a:prstGeom>
        </p:spPr>
        <p:txBody>
          <a:bodyPr wrap="square" lIns="0" tIns="0" rIns="0" bIns="0" rtlCol="0" anchor="t">
            <a:spAutoFit/>
          </a:bodyPr>
          <a:lstStyle/>
          <a:p>
            <a:pPr>
              <a:lnSpc>
                <a:spcPts val="6400"/>
              </a:lnSpc>
            </a:pPr>
            <a:r>
              <a:rPr lang="en-US" sz="5334" spc="-53" dirty="0">
                <a:latin typeface="Graphik Regular" panose="020B0503030202060203" pitchFamily="34" charset="0"/>
              </a:rPr>
              <a:t>EDA Summary – Pink vs Yellow Cab</a:t>
            </a:r>
          </a:p>
        </p:txBody>
      </p:sp>
      <p:grpSp>
        <p:nvGrpSpPr>
          <p:cNvPr id="4" name="Group 4"/>
          <p:cNvGrpSpPr/>
          <p:nvPr/>
        </p:nvGrpSpPr>
        <p:grpSpPr>
          <a:xfrm>
            <a:off x="478557" y="5325947"/>
            <a:ext cx="11502517" cy="134471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619754" y="4498956"/>
            <a:ext cx="1981479" cy="587839"/>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647401" y="4498956"/>
            <a:ext cx="1981479" cy="587839"/>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478557" y="3649775"/>
            <a:ext cx="2421815" cy="265714"/>
          </a:xfrm>
          <a:prstGeom prst="rect">
            <a:avLst/>
          </a:prstGeom>
        </p:spPr>
        <p:txBody>
          <a:bodyPr lIns="0" tIns="0" rIns="0" bIns="0" rtlCol="0" anchor="t">
            <a:spAutoFit/>
          </a:bodyPr>
          <a:lstStyle/>
          <a:p>
            <a:pPr algn="ctr">
              <a:lnSpc>
                <a:spcPts val="2239"/>
              </a:lnSpc>
            </a:pPr>
            <a:r>
              <a:rPr lang="en-US" sz="1600" b="1" dirty="0"/>
              <a:t>Customer Demand</a:t>
            </a:r>
            <a:endParaRPr lang="en-US" sz="1600" spc="-16" dirty="0">
              <a:latin typeface="Graphik Regular" panose="020B0503030202060203" pitchFamily="34" charset="0"/>
            </a:endParaRPr>
          </a:p>
        </p:txBody>
      </p:sp>
      <p:sp>
        <p:nvSpPr>
          <p:cNvPr id="15" name="TextBox 13">
            <a:extLst>
              <a:ext uri="{FF2B5EF4-FFF2-40B4-BE49-F238E27FC236}">
                <a16:creationId xmlns:a16="http://schemas.microsoft.com/office/drawing/2014/main" id="{BF1757EB-BE6D-456B-AAE1-9199DF89AC44}"/>
              </a:ext>
            </a:extLst>
          </p:cNvPr>
          <p:cNvSpPr txBox="1"/>
          <p:nvPr/>
        </p:nvSpPr>
        <p:spPr>
          <a:xfrm>
            <a:off x="478557" y="2342596"/>
            <a:ext cx="2421815" cy="793359"/>
          </a:xfrm>
          <a:prstGeom prst="rect">
            <a:avLst/>
          </a:prstGeom>
        </p:spPr>
        <p:txBody>
          <a:bodyPr lIns="0" tIns="0" rIns="0" bIns="0" rtlCol="0" anchor="t">
            <a:spAutoFit/>
          </a:bodyPr>
          <a:lstStyle/>
          <a:p>
            <a:pPr algn="ctr">
              <a:lnSpc>
                <a:spcPts val="6720"/>
              </a:lnSpc>
            </a:pPr>
            <a:r>
              <a:rPr lang="en-US" sz="4400" spc="-48" dirty="0">
                <a:solidFill>
                  <a:srgbClr val="A100FF"/>
                </a:solidFill>
                <a:latin typeface="Graphik Regular" panose="020B0503030202060203" pitchFamily="34" charset="0"/>
              </a:rPr>
              <a:t>Yellow Cab</a:t>
            </a:r>
          </a:p>
        </p:txBody>
      </p:sp>
      <p:sp>
        <p:nvSpPr>
          <p:cNvPr id="16" name="TextBox 14">
            <a:extLst>
              <a:ext uri="{FF2B5EF4-FFF2-40B4-BE49-F238E27FC236}">
                <a16:creationId xmlns:a16="http://schemas.microsoft.com/office/drawing/2014/main" id="{8A5A536B-2824-40DA-8730-BFF135AAB6BA}"/>
              </a:ext>
            </a:extLst>
          </p:cNvPr>
          <p:cNvSpPr txBox="1"/>
          <p:nvPr/>
        </p:nvSpPr>
        <p:spPr>
          <a:xfrm>
            <a:off x="3276518" y="3649775"/>
            <a:ext cx="2589340" cy="265714"/>
          </a:xfrm>
          <a:prstGeom prst="rect">
            <a:avLst/>
          </a:prstGeom>
        </p:spPr>
        <p:txBody>
          <a:bodyPr lIns="0" tIns="0" rIns="0" bIns="0" rtlCol="0" anchor="t">
            <a:spAutoFit/>
          </a:bodyPr>
          <a:lstStyle/>
          <a:p>
            <a:pPr algn="ctr">
              <a:lnSpc>
                <a:spcPts val="2239"/>
              </a:lnSpc>
            </a:pPr>
            <a:r>
              <a:rPr lang="en-US" sz="1600" b="1" dirty="0"/>
              <a:t>Customer Loyalty</a:t>
            </a:r>
            <a:endParaRPr lang="en-US" sz="1600" spc="-16" dirty="0">
              <a:latin typeface="Graphik Regular" panose="020B0503030202060203" pitchFamily="34" charset="0"/>
            </a:endParaRPr>
          </a:p>
        </p:txBody>
      </p:sp>
      <p:sp>
        <p:nvSpPr>
          <p:cNvPr id="17" name="TextBox 16">
            <a:extLst>
              <a:ext uri="{FF2B5EF4-FFF2-40B4-BE49-F238E27FC236}">
                <a16:creationId xmlns:a16="http://schemas.microsoft.com/office/drawing/2014/main" id="{867347A7-B6F4-43D9-AA7B-ECF01491A9FE}"/>
              </a:ext>
            </a:extLst>
          </p:cNvPr>
          <p:cNvSpPr txBox="1"/>
          <p:nvPr/>
        </p:nvSpPr>
        <p:spPr>
          <a:xfrm>
            <a:off x="3056489" y="2351873"/>
            <a:ext cx="3112854" cy="793359"/>
          </a:xfrm>
          <a:prstGeom prst="rect">
            <a:avLst/>
          </a:prstGeom>
        </p:spPr>
        <p:txBody>
          <a:bodyPr lIns="0" tIns="0" rIns="0" bIns="0" rtlCol="0" anchor="t">
            <a:spAutoFit/>
          </a:bodyPr>
          <a:lstStyle/>
          <a:p>
            <a:pPr marL="0" marR="0" lvl="0" indent="0" algn="ctr" defTabSz="457200" rtl="0" eaLnBrk="1" fontAlgn="auto" latinLnBrk="0" hangingPunct="1">
              <a:lnSpc>
                <a:spcPts val="6720"/>
              </a:lnSpc>
              <a:spcBef>
                <a:spcPts val="0"/>
              </a:spcBef>
              <a:spcAft>
                <a:spcPts val="0"/>
              </a:spcAft>
              <a:buClrTx/>
              <a:buSzTx/>
              <a:buFontTx/>
              <a:buNone/>
              <a:tabLst/>
              <a:defRPr/>
            </a:pPr>
            <a:r>
              <a:rPr kumimoji="0" lang="en-US" sz="4400" b="0" i="0" u="none" strike="noStrike" kern="1200" cap="none" spc="-48" normalizeH="0" baseline="0" noProof="0" dirty="0">
                <a:ln>
                  <a:noFill/>
                </a:ln>
                <a:solidFill>
                  <a:srgbClr val="A100FF"/>
                </a:solidFill>
                <a:effectLst/>
                <a:uLnTx/>
                <a:uFillTx/>
                <a:latin typeface="Graphik Regular" panose="020B0503030202060203" pitchFamily="34" charset="0"/>
                <a:ea typeface="+mn-ea"/>
                <a:cs typeface="+mn-cs"/>
              </a:rPr>
              <a:t>Yellow Cab</a:t>
            </a:r>
          </a:p>
        </p:txBody>
      </p:sp>
      <p:sp>
        <p:nvSpPr>
          <p:cNvPr id="19" name="TextBox 19">
            <a:extLst>
              <a:ext uri="{FF2B5EF4-FFF2-40B4-BE49-F238E27FC236}">
                <a16:creationId xmlns:a16="http://schemas.microsoft.com/office/drawing/2014/main" id="{874F02E9-55C1-42F5-91B5-1A4480BA41CC}"/>
              </a:ext>
            </a:extLst>
          </p:cNvPr>
          <p:cNvSpPr txBox="1"/>
          <p:nvPr/>
        </p:nvSpPr>
        <p:spPr>
          <a:xfrm>
            <a:off x="8978712" y="2328363"/>
            <a:ext cx="3112854" cy="784510"/>
          </a:xfrm>
          <a:prstGeom prst="rect">
            <a:avLst/>
          </a:prstGeom>
        </p:spPr>
        <p:txBody>
          <a:bodyPr lIns="0" tIns="0" rIns="0" bIns="0" rtlCol="0" anchor="t">
            <a:spAutoFit/>
          </a:bodyPr>
          <a:lstStyle/>
          <a:p>
            <a:pPr algn="ctr">
              <a:lnSpc>
                <a:spcPts val="6720"/>
              </a:lnSpc>
            </a:pPr>
            <a:r>
              <a:rPr lang="en-US" sz="4000" spc="-48" dirty="0">
                <a:solidFill>
                  <a:srgbClr val="A100FF"/>
                </a:solidFill>
                <a:latin typeface="Clear Sans Regular Bold"/>
              </a:rPr>
              <a:t>Yellow</a:t>
            </a:r>
            <a:r>
              <a:rPr lang="en-US" sz="4800" spc="-48" dirty="0">
                <a:solidFill>
                  <a:srgbClr val="A100FF"/>
                </a:solidFill>
                <a:latin typeface="Clear Sans Regular Bold"/>
              </a:rPr>
              <a:t> </a:t>
            </a:r>
            <a:r>
              <a:rPr lang="en-US" sz="4000" spc="-48" dirty="0">
                <a:solidFill>
                  <a:srgbClr val="A100FF"/>
                </a:solidFill>
                <a:latin typeface="Clear Sans Regular Bold"/>
              </a:rPr>
              <a:t>Cab</a:t>
            </a:r>
            <a:endParaRPr lang="en-US" sz="4800" spc="-48" dirty="0">
              <a:solidFill>
                <a:srgbClr val="A100FF"/>
              </a:solidFill>
              <a:latin typeface="Clear Sans Regular Bold"/>
            </a:endParaRPr>
          </a:p>
        </p:txBody>
      </p:sp>
      <p:pic>
        <p:nvPicPr>
          <p:cNvPr id="20" name="Picture 13">
            <a:extLst>
              <a:ext uri="{FF2B5EF4-FFF2-40B4-BE49-F238E27FC236}">
                <a16:creationId xmlns:a16="http://schemas.microsoft.com/office/drawing/2014/main" id="{65573E17-44B8-B469-7DD6-BEF73AEE95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650499" y="4485536"/>
            <a:ext cx="1981479" cy="587839"/>
          </a:xfrm>
          <a:prstGeom prst="rect">
            <a:avLst/>
          </a:prstGeom>
        </p:spPr>
      </p:pic>
      <p:sp>
        <p:nvSpPr>
          <p:cNvPr id="21" name="TextBox 20">
            <a:extLst>
              <a:ext uri="{FF2B5EF4-FFF2-40B4-BE49-F238E27FC236}">
                <a16:creationId xmlns:a16="http://schemas.microsoft.com/office/drawing/2014/main" id="{89168F4A-90A3-8F77-7276-C8E0EE0F0CCB}"/>
              </a:ext>
            </a:extLst>
          </p:cNvPr>
          <p:cNvSpPr txBox="1"/>
          <p:nvPr/>
        </p:nvSpPr>
        <p:spPr>
          <a:xfrm>
            <a:off x="6274983" y="3649775"/>
            <a:ext cx="2255700" cy="265714"/>
          </a:xfrm>
          <a:prstGeom prst="rect">
            <a:avLst/>
          </a:prstGeom>
        </p:spPr>
        <p:txBody>
          <a:bodyPr wrap="square" lIns="0" tIns="0" rIns="0" bIns="0" rtlCol="0" anchor="t">
            <a:spAutoFit/>
          </a:bodyPr>
          <a:lstStyle/>
          <a:p>
            <a:pPr algn="ctr">
              <a:lnSpc>
                <a:spcPts val="2239"/>
              </a:lnSpc>
            </a:pPr>
            <a:r>
              <a:rPr lang="en-US" sz="1600" b="1" dirty="0"/>
              <a:t>Company Profits</a:t>
            </a:r>
            <a:endParaRPr lang="en-US" sz="1600" spc="-16" dirty="0">
              <a:latin typeface="Graphik Regular" panose="020B0503030202060203" pitchFamily="34" charset="0"/>
            </a:endParaRPr>
          </a:p>
        </p:txBody>
      </p:sp>
      <p:sp>
        <p:nvSpPr>
          <p:cNvPr id="22" name="TextBox 19">
            <a:extLst>
              <a:ext uri="{FF2B5EF4-FFF2-40B4-BE49-F238E27FC236}">
                <a16:creationId xmlns:a16="http://schemas.microsoft.com/office/drawing/2014/main" id="{21D512DD-7BA9-447C-080C-A0A253E5C433}"/>
              </a:ext>
            </a:extLst>
          </p:cNvPr>
          <p:cNvSpPr txBox="1"/>
          <p:nvPr/>
        </p:nvSpPr>
        <p:spPr>
          <a:xfrm>
            <a:off x="5865858" y="2378704"/>
            <a:ext cx="3112854" cy="784510"/>
          </a:xfrm>
          <a:prstGeom prst="rect">
            <a:avLst/>
          </a:prstGeom>
        </p:spPr>
        <p:txBody>
          <a:bodyPr lIns="0" tIns="0" rIns="0" bIns="0" rtlCol="0" anchor="t">
            <a:spAutoFit/>
          </a:bodyPr>
          <a:lstStyle/>
          <a:p>
            <a:pPr algn="ctr">
              <a:lnSpc>
                <a:spcPts val="6720"/>
              </a:lnSpc>
            </a:pPr>
            <a:r>
              <a:rPr lang="en-US" sz="4000" spc="-48" dirty="0">
                <a:solidFill>
                  <a:srgbClr val="A100FF"/>
                </a:solidFill>
                <a:latin typeface="Clear Sans Regular Bold"/>
              </a:rPr>
              <a:t>Yellow Cab</a:t>
            </a:r>
          </a:p>
        </p:txBody>
      </p:sp>
      <p:sp>
        <p:nvSpPr>
          <p:cNvPr id="25" name="TextBox 24">
            <a:extLst>
              <a:ext uri="{FF2B5EF4-FFF2-40B4-BE49-F238E27FC236}">
                <a16:creationId xmlns:a16="http://schemas.microsoft.com/office/drawing/2014/main" id="{AAE5B6C8-AB3C-33C7-8D66-CE34C2013690}"/>
              </a:ext>
            </a:extLst>
          </p:cNvPr>
          <p:cNvSpPr txBox="1"/>
          <p:nvPr/>
        </p:nvSpPr>
        <p:spPr>
          <a:xfrm>
            <a:off x="9240469" y="3649775"/>
            <a:ext cx="2589340" cy="265714"/>
          </a:xfrm>
          <a:prstGeom prst="rect">
            <a:avLst/>
          </a:prstGeom>
        </p:spPr>
        <p:txBody>
          <a:bodyPr lIns="0" tIns="0" rIns="0" bIns="0" rtlCol="0" anchor="t">
            <a:spAutoFit/>
          </a:bodyPr>
          <a:lstStyle/>
          <a:p>
            <a:pPr algn="ctr">
              <a:lnSpc>
                <a:spcPts val="2239"/>
              </a:lnSpc>
            </a:pPr>
            <a:r>
              <a:rPr lang="en-US" sz="1600" b="1" spc="-16" dirty="0">
                <a:latin typeface="Graphik Regular" panose="020B0503030202060203" pitchFamily="34" charset="0"/>
              </a:rPr>
              <a:t>Service</a:t>
            </a:r>
          </a:p>
        </p:txBody>
      </p:sp>
    </p:spTree>
    <p:extLst>
      <p:ext uri="{BB962C8B-B14F-4D97-AF65-F5344CB8AC3E}">
        <p14:creationId xmlns:p14="http://schemas.microsoft.com/office/powerpoint/2010/main" val="212085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2">
            <a:extLst>
              <a:ext uri="{FF2B5EF4-FFF2-40B4-BE49-F238E27FC236}">
                <a16:creationId xmlns:a16="http://schemas.microsoft.com/office/drawing/2014/main" id="{4F283076-92E2-B604-413E-7B8B9F45FA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802637" y="1491713"/>
            <a:ext cx="4135122" cy="4143939"/>
          </a:xfrm>
          <a:prstGeom prst="rect">
            <a:avLst/>
          </a:prstGeom>
        </p:spPr>
      </p:pic>
      <p:sp>
        <p:nvSpPr>
          <p:cNvPr id="9" name="TextBox 33">
            <a:extLst>
              <a:ext uri="{FF2B5EF4-FFF2-40B4-BE49-F238E27FC236}">
                <a16:creationId xmlns:a16="http://schemas.microsoft.com/office/drawing/2014/main" id="{0F1C83AD-3266-1035-3E36-D565FFC9E36B}"/>
              </a:ext>
            </a:extLst>
          </p:cNvPr>
          <p:cNvSpPr txBox="1"/>
          <p:nvPr/>
        </p:nvSpPr>
        <p:spPr>
          <a:xfrm>
            <a:off x="194475" y="3180432"/>
            <a:ext cx="5347240" cy="1231106"/>
          </a:xfrm>
          <a:prstGeom prst="rect">
            <a:avLst/>
          </a:prstGeom>
        </p:spPr>
        <p:txBody>
          <a:bodyPr wrap="square" lIns="0" tIns="0" rIns="0" bIns="0" rtlCol="0" anchor="t">
            <a:spAutoFit/>
          </a:bodyPr>
          <a:lstStyle/>
          <a:p>
            <a:pPr algn="ctr"/>
            <a:r>
              <a:rPr lang="en-US" sz="4000" dirty="0"/>
              <a:t>Recommendations</a:t>
            </a:r>
          </a:p>
          <a:p>
            <a:pPr algn="ctr"/>
            <a:endParaRPr lang="en-US" sz="4000" spc="-80" dirty="0">
              <a:solidFill>
                <a:srgbClr val="FFFFFF"/>
              </a:solidFill>
              <a:latin typeface="Graphik Regular" panose="020B0503030202060203" pitchFamily="34" charset="0"/>
            </a:endParaRPr>
          </a:p>
        </p:txBody>
      </p:sp>
      <p:sp>
        <p:nvSpPr>
          <p:cNvPr id="13" name="TextBox 12">
            <a:extLst>
              <a:ext uri="{FF2B5EF4-FFF2-40B4-BE49-F238E27FC236}">
                <a16:creationId xmlns:a16="http://schemas.microsoft.com/office/drawing/2014/main" id="{A65E9D27-9A82-0316-282D-392B7D35EE35}"/>
              </a:ext>
            </a:extLst>
          </p:cNvPr>
          <p:cNvSpPr txBox="1"/>
          <p:nvPr/>
        </p:nvSpPr>
        <p:spPr>
          <a:xfrm>
            <a:off x="5445760" y="4199595"/>
            <a:ext cx="6094268" cy="1458476"/>
          </a:xfrm>
          <a:prstGeom prst="rect">
            <a:avLst/>
          </a:prstGeom>
          <a:noFill/>
        </p:spPr>
        <p:txBody>
          <a:bodyPr wrap="square">
            <a:spAutoFit/>
          </a:bodyPr>
          <a:lstStyle/>
          <a:p>
            <a:pPr marL="342900" indent="-342900">
              <a:lnSpc>
                <a:spcPts val="2660"/>
              </a:lnSpc>
              <a:buFont typeface="Arial" panose="020B0604020202020204" pitchFamily="34" charset="0"/>
              <a:buChar char="•"/>
            </a:pPr>
            <a:r>
              <a:rPr lang="en-US" sz="2000" dirty="0"/>
              <a:t>Although Chicago is profitable for Yellow Cab, we recommend that the high number of losses be dealt by doing further research which may require the pricing model to be changed in the city.</a:t>
            </a:r>
          </a:p>
        </p:txBody>
      </p:sp>
      <p:sp>
        <p:nvSpPr>
          <p:cNvPr id="19" name="TextBox 18">
            <a:extLst>
              <a:ext uri="{FF2B5EF4-FFF2-40B4-BE49-F238E27FC236}">
                <a16:creationId xmlns:a16="http://schemas.microsoft.com/office/drawing/2014/main" id="{61506D2B-61D9-F98F-3292-1B4E6E901C1A}"/>
              </a:ext>
            </a:extLst>
          </p:cNvPr>
          <p:cNvSpPr txBox="1"/>
          <p:nvPr/>
        </p:nvSpPr>
        <p:spPr>
          <a:xfrm>
            <a:off x="5541715" y="1455434"/>
            <a:ext cx="6094140" cy="400110"/>
          </a:xfrm>
          <a:prstGeom prst="rect">
            <a:avLst/>
          </a:prstGeom>
          <a:noFill/>
        </p:spPr>
        <p:txBody>
          <a:bodyPr wrap="square">
            <a:spAutoFit/>
          </a:bodyPr>
          <a:lstStyle/>
          <a:p>
            <a:pPr marL="285750" indent="-285750">
              <a:buFont typeface="Arial" panose="020B0604020202020204" pitchFamily="34" charset="0"/>
              <a:buChar char="•"/>
            </a:pPr>
            <a:r>
              <a:rPr lang="en-US" sz="2000" dirty="0"/>
              <a:t>We recommend XYZ company to invest in Yellow Cab.</a:t>
            </a:r>
          </a:p>
        </p:txBody>
      </p:sp>
      <p:sp>
        <p:nvSpPr>
          <p:cNvPr id="25" name="TextBox 24">
            <a:extLst>
              <a:ext uri="{FF2B5EF4-FFF2-40B4-BE49-F238E27FC236}">
                <a16:creationId xmlns:a16="http://schemas.microsoft.com/office/drawing/2014/main" id="{C0E76D58-5619-6AAB-6677-04E5713180C6}"/>
              </a:ext>
            </a:extLst>
          </p:cNvPr>
          <p:cNvSpPr txBox="1"/>
          <p:nvPr/>
        </p:nvSpPr>
        <p:spPr>
          <a:xfrm>
            <a:off x="5541715" y="2103864"/>
            <a:ext cx="6094140" cy="1200329"/>
          </a:xfrm>
          <a:prstGeom prst="rect">
            <a:avLst/>
          </a:prstGeom>
          <a:noFill/>
        </p:spPr>
        <p:txBody>
          <a:bodyPr wrap="square">
            <a:spAutoFit/>
          </a:bodyPr>
          <a:lstStyle/>
          <a:p>
            <a:pPr marL="285750" indent="-285750">
              <a:buFont typeface="Arial" panose="020B0604020202020204" pitchFamily="34" charset="0"/>
              <a:buChar char="•"/>
            </a:pPr>
            <a:r>
              <a:rPr lang="en-US" dirty="0"/>
              <a:t>We recommend to Invest before the winter season so XYZ company can reap the high profitability months immediately afterwards and therefore do not encounter cashflow problems.</a:t>
            </a:r>
          </a:p>
        </p:txBody>
      </p:sp>
      <p:sp>
        <p:nvSpPr>
          <p:cNvPr id="10" name="TextBox 9">
            <a:extLst>
              <a:ext uri="{FF2B5EF4-FFF2-40B4-BE49-F238E27FC236}">
                <a16:creationId xmlns:a16="http://schemas.microsoft.com/office/drawing/2014/main" id="{4F6FA000-A7E5-92BC-008F-96731D35B681}"/>
              </a:ext>
            </a:extLst>
          </p:cNvPr>
          <p:cNvSpPr txBox="1"/>
          <p:nvPr/>
        </p:nvSpPr>
        <p:spPr>
          <a:xfrm>
            <a:off x="5539855" y="3448292"/>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The favorite areas to invest for reaping the highest profits are New York NY and Washington DC.</a:t>
            </a:r>
          </a:p>
        </p:txBody>
      </p:sp>
    </p:spTree>
    <p:extLst>
      <p:ext uri="{BB962C8B-B14F-4D97-AF65-F5344CB8AC3E}">
        <p14:creationId xmlns:p14="http://schemas.microsoft.com/office/powerpoint/2010/main" val="3921665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41513" y="2188524"/>
            <a:ext cx="5558973" cy="1655762"/>
          </a:xfrm>
        </p:spPr>
        <p:txBody>
          <a:bodyPr>
            <a:normAutofit/>
          </a:bodyPr>
          <a:lstStyle/>
          <a:p>
            <a:r>
              <a:rPr lang="en-US" sz="7200" b="1" dirty="0">
                <a:solidFill>
                  <a:srgbClr val="FF6600"/>
                </a:solidFill>
              </a:rPr>
              <a:t>Thank You!</a:t>
            </a:r>
          </a:p>
          <a:p>
            <a:endParaRPr lang="en-US" sz="7200" b="1" dirty="0">
              <a:solidFill>
                <a:srgbClr val="FF6600"/>
              </a:solidFill>
            </a:endParaRP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841" y="2840677"/>
            <a:ext cx="4732599" cy="2843724"/>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B492E3-4DAC-FD38-D5C7-BA58F7CAB0E4}"/>
              </a:ext>
            </a:extLst>
          </p:cNvPr>
          <p:cNvSpPr txBox="1"/>
          <p:nvPr/>
        </p:nvSpPr>
        <p:spPr>
          <a:xfrm>
            <a:off x="5479472" y="1395759"/>
            <a:ext cx="6108700" cy="3485570"/>
          </a:xfrm>
          <a:prstGeom prst="rect">
            <a:avLst/>
          </a:prstGeom>
          <a:noFill/>
        </p:spPr>
        <p:txBody>
          <a:bodyPr wrap="square" rtlCol="0">
            <a:spAutoFit/>
          </a:bodyPr>
          <a:lstStyle/>
          <a:p>
            <a:pPr>
              <a:lnSpc>
                <a:spcPts val="2660"/>
              </a:lnSpc>
            </a:pPr>
            <a:endParaRPr lang="en-US" sz="2000" dirty="0"/>
          </a:p>
          <a:p>
            <a:pPr>
              <a:lnSpc>
                <a:spcPts val="2660"/>
              </a:lnSpc>
            </a:pPr>
            <a:r>
              <a:rPr lang="en-US" sz="2000" dirty="0"/>
              <a:t>Data Glacier Objective : Provide actionable insights to help XYZ firm in identifying the right company for making investment.</a:t>
            </a:r>
          </a:p>
          <a:p>
            <a:pPr>
              <a:lnSpc>
                <a:spcPts val="2660"/>
              </a:lnSpc>
            </a:pPr>
            <a:endParaRPr lang="en-US" sz="2000" dirty="0"/>
          </a:p>
          <a:p>
            <a:pPr>
              <a:lnSpc>
                <a:spcPts val="2660"/>
              </a:lnSpc>
            </a:pPr>
            <a:r>
              <a:rPr lang="en-US" sz="1900" spc="-19" dirty="0">
                <a:latin typeface="Graphik Regular" panose="020B0503030202060203" pitchFamily="34" charset="0"/>
              </a:rPr>
              <a:t>Data Glacier did a 3 month pilot focusing on these tasks:</a:t>
            </a:r>
          </a:p>
          <a:p>
            <a:pPr marL="410211" lvl="1" indent="-205106">
              <a:lnSpc>
                <a:spcPts val="2660"/>
              </a:lnSpc>
              <a:buFont typeface="Arial"/>
              <a:buChar char="•"/>
            </a:pPr>
            <a:r>
              <a:rPr lang="en-US" sz="1900" spc="-19" dirty="0">
                <a:latin typeface="Graphik Regular" panose="020B0503030202060203" pitchFamily="34" charset="0"/>
              </a:rPr>
              <a:t>Data Intake Report </a:t>
            </a:r>
          </a:p>
          <a:p>
            <a:pPr marL="410211" lvl="1" indent="-205106">
              <a:lnSpc>
                <a:spcPts val="2660"/>
              </a:lnSpc>
              <a:buFont typeface="Arial"/>
              <a:buChar char="•"/>
            </a:pPr>
            <a:r>
              <a:rPr lang="en-US" sz="1900" spc="-19" dirty="0">
                <a:latin typeface="Graphik Regular" panose="020B0503030202060203" pitchFamily="34" charset="0"/>
              </a:rPr>
              <a:t>EDA Notebook</a:t>
            </a:r>
          </a:p>
          <a:p>
            <a:pPr marL="410210" lvl="1" indent="-205105">
              <a:lnSpc>
                <a:spcPts val="2660"/>
              </a:lnSpc>
              <a:buFont typeface="Arial"/>
              <a:buChar char="•"/>
            </a:pPr>
            <a:r>
              <a:rPr lang="en-US" sz="1900" spc="-19" dirty="0">
                <a:latin typeface="Graphik Regular" panose="020B0503030202060203" pitchFamily="34" charset="0"/>
              </a:rPr>
              <a:t>Presentation to XYZ’s Executive team (Today)</a:t>
            </a:r>
          </a:p>
          <a:p>
            <a:endParaRPr lang="en-AU" dirty="0"/>
          </a:p>
        </p:txBody>
      </p:sp>
      <p:pic>
        <p:nvPicPr>
          <p:cNvPr id="8" name="Picture 32">
            <a:extLst>
              <a:ext uri="{FF2B5EF4-FFF2-40B4-BE49-F238E27FC236}">
                <a16:creationId xmlns:a16="http://schemas.microsoft.com/office/drawing/2014/main" id="{4F283076-92E2-B604-413E-7B8B9F45FA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220452" y="1302682"/>
            <a:ext cx="3884947" cy="3893230"/>
          </a:xfrm>
          <a:prstGeom prst="rect">
            <a:avLst/>
          </a:prstGeom>
        </p:spPr>
      </p:pic>
      <p:sp>
        <p:nvSpPr>
          <p:cNvPr id="9" name="TextBox 33">
            <a:extLst>
              <a:ext uri="{FF2B5EF4-FFF2-40B4-BE49-F238E27FC236}">
                <a16:creationId xmlns:a16="http://schemas.microsoft.com/office/drawing/2014/main" id="{0F1C83AD-3266-1035-3E36-D565FFC9E36B}"/>
              </a:ext>
            </a:extLst>
          </p:cNvPr>
          <p:cNvSpPr txBox="1"/>
          <p:nvPr/>
        </p:nvSpPr>
        <p:spPr>
          <a:xfrm>
            <a:off x="1461753" y="2201050"/>
            <a:ext cx="3415047" cy="2492990"/>
          </a:xfrm>
          <a:prstGeom prst="rect">
            <a:avLst/>
          </a:prstGeom>
        </p:spPr>
        <p:txBody>
          <a:bodyPr wrap="square" lIns="0" tIns="0" rIns="0" bIns="0" rtlCol="0" anchor="t">
            <a:spAutoFit/>
          </a:bodyPr>
          <a:lstStyle/>
          <a:p>
            <a:pPr algn="ctr"/>
            <a:r>
              <a:rPr lang="en-US" sz="5400" dirty="0"/>
              <a:t>Problem Statement</a:t>
            </a:r>
          </a:p>
          <a:p>
            <a:pPr algn="ctr"/>
            <a:endParaRPr lang="en-US" sz="5400" spc="-80" dirty="0">
              <a:solidFill>
                <a:srgbClr val="FFFFFF"/>
              </a:solidFill>
              <a:latin typeface="Graphik Regular" panose="020B0503030202060203" pitchFamily="34" charset="0"/>
            </a:endParaRPr>
          </a:p>
        </p:txBody>
      </p:sp>
    </p:spTree>
    <p:extLst>
      <p:ext uri="{BB962C8B-B14F-4D97-AF65-F5344CB8AC3E}">
        <p14:creationId xmlns:p14="http://schemas.microsoft.com/office/powerpoint/2010/main" val="161303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6864" y="270769"/>
            <a:ext cx="6695023" cy="6316462"/>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268928" y="685261"/>
            <a:ext cx="1236641" cy="1187499"/>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2505836" y="1759987"/>
            <a:ext cx="1236641" cy="1187499"/>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3742745" y="2834712"/>
            <a:ext cx="1236641" cy="1187499"/>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4979654" y="3909437"/>
            <a:ext cx="1236641" cy="1187499"/>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6216562" y="4984163"/>
            <a:ext cx="1236641" cy="1187499"/>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4" name="TextBox 34"/>
          <p:cNvSpPr txBox="1"/>
          <p:nvPr/>
        </p:nvSpPr>
        <p:spPr>
          <a:xfrm>
            <a:off x="1753963" y="914906"/>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1</a:t>
            </a:r>
          </a:p>
        </p:txBody>
      </p:sp>
      <p:sp>
        <p:nvSpPr>
          <p:cNvPr id="35" name="TextBox 35"/>
          <p:cNvSpPr txBox="1"/>
          <p:nvPr/>
        </p:nvSpPr>
        <p:spPr>
          <a:xfrm>
            <a:off x="3023098" y="1989362"/>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2</a:t>
            </a:r>
          </a:p>
        </p:txBody>
      </p:sp>
      <p:sp>
        <p:nvSpPr>
          <p:cNvPr id="36" name="TextBox 36"/>
          <p:cNvSpPr txBox="1"/>
          <p:nvPr/>
        </p:nvSpPr>
        <p:spPr>
          <a:xfrm>
            <a:off x="6738816" y="5219080"/>
            <a:ext cx="819658" cy="615553"/>
          </a:xfrm>
          <a:prstGeom prst="rect">
            <a:avLst/>
          </a:prstGeom>
        </p:spPr>
        <p:txBody>
          <a:bodyPr lIns="0" tIns="0" rIns="0" bIns="0" rtlCol="0" anchor="t">
            <a:spAutoFit/>
          </a:bodyPr>
          <a:lstStyle/>
          <a:p>
            <a:pPr>
              <a:lnSpc>
                <a:spcPts val="4795"/>
              </a:lnSpc>
            </a:pPr>
            <a:r>
              <a:rPr lang="en-US" sz="4795" spc="-427">
                <a:solidFill>
                  <a:srgbClr val="FFFFFF"/>
                </a:solidFill>
                <a:latin typeface="Clear Sans Regular Bold"/>
              </a:rPr>
              <a:t>5</a:t>
            </a:r>
          </a:p>
        </p:txBody>
      </p:sp>
      <p:sp>
        <p:nvSpPr>
          <p:cNvPr id="37" name="TextBox 37"/>
          <p:cNvSpPr txBox="1"/>
          <p:nvPr/>
        </p:nvSpPr>
        <p:spPr>
          <a:xfrm>
            <a:off x="5462587" y="4136511"/>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4</a:t>
            </a:r>
          </a:p>
        </p:txBody>
      </p:sp>
      <p:sp>
        <p:nvSpPr>
          <p:cNvPr id="38" name="TextBox 38"/>
          <p:cNvSpPr txBox="1"/>
          <p:nvPr/>
        </p:nvSpPr>
        <p:spPr>
          <a:xfrm>
            <a:off x="4264500" y="3070168"/>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5153097" y="3217724"/>
            <a:ext cx="4614357" cy="295017"/>
          </a:xfrm>
          <a:prstGeom prst="rect">
            <a:avLst/>
          </a:prstGeom>
        </p:spPr>
        <p:txBody>
          <a:bodyPr wrap="square" lIns="0" tIns="0" rIns="0" bIns="0" rtlCol="0" anchor="t">
            <a:spAutoFit/>
          </a:bodyPr>
          <a:lstStyle/>
          <a:p>
            <a:pPr>
              <a:lnSpc>
                <a:spcPts val="1773"/>
              </a:lnSpc>
            </a:pPr>
            <a:r>
              <a:rPr lang="en-US" sz="3600" spc="-13" dirty="0">
                <a:solidFill>
                  <a:srgbClr val="FFFFFF"/>
                </a:solidFill>
                <a:latin typeface="Graphik Regular" panose="020B0503030202060203" pitchFamily="34" charset="0"/>
              </a:rPr>
              <a:t>Data Cleaning/Modelling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3904210" y="2143268"/>
            <a:ext cx="4198389" cy="295017"/>
          </a:xfrm>
          <a:prstGeom prst="rect">
            <a:avLst/>
          </a:prstGeom>
        </p:spPr>
        <p:txBody>
          <a:bodyPr wrap="square" lIns="0" tIns="0" rIns="0" bIns="0" rtlCol="0" anchor="t">
            <a:spAutoFit/>
          </a:bodyPr>
          <a:lstStyle/>
          <a:p>
            <a:pPr>
              <a:lnSpc>
                <a:spcPts val="1773"/>
              </a:lnSpc>
            </a:pPr>
            <a:r>
              <a:rPr lang="en-US" sz="3600" spc="-13" dirty="0">
                <a:solidFill>
                  <a:srgbClr val="FFFFFF"/>
                </a:solidFill>
                <a:latin typeface="Graphik Regular" panose="020B0503030202060203" pitchFamily="34" charset="0"/>
              </a:rPr>
              <a:t>Data Extraction</a:t>
            </a:r>
          </a:p>
        </p:txBody>
      </p:sp>
      <p:sp>
        <p:nvSpPr>
          <p:cNvPr id="41" name="TextBox 36">
            <a:extLst>
              <a:ext uri="{FF2B5EF4-FFF2-40B4-BE49-F238E27FC236}">
                <a16:creationId xmlns:a16="http://schemas.microsoft.com/office/drawing/2014/main" id="{FC91EAB9-96A1-4064-9846-10A08A7AC0A4}"/>
              </a:ext>
            </a:extLst>
          </p:cNvPr>
          <p:cNvSpPr txBox="1"/>
          <p:nvPr/>
        </p:nvSpPr>
        <p:spPr>
          <a:xfrm>
            <a:off x="2655324" y="1068812"/>
            <a:ext cx="3897876" cy="295017"/>
          </a:xfrm>
          <a:prstGeom prst="rect">
            <a:avLst/>
          </a:prstGeom>
        </p:spPr>
        <p:txBody>
          <a:bodyPr wrap="square" lIns="0" tIns="0" rIns="0" bIns="0" rtlCol="0" anchor="t">
            <a:spAutoFit/>
          </a:bodyPr>
          <a:lstStyle/>
          <a:p>
            <a:pPr>
              <a:lnSpc>
                <a:spcPts val="1773"/>
              </a:lnSpc>
            </a:pPr>
            <a:r>
              <a:rPr lang="en-US" sz="3600" spc="-12" dirty="0">
                <a:solidFill>
                  <a:srgbClr val="FFFFFF"/>
                </a:solidFill>
                <a:latin typeface="Graphik Regular" panose="020B050303020206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6429670" y="4355680"/>
            <a:ext cx="5406255" cy="295017"/>
          </a:xfrm>
          <a:prstGeom prst="rect">
            <a:avLst/>
          </a:prstGeom>
        </p:spPr>
        <p:txBody>
          <a:bodyPr wrap="square" lIns="0" tIns="0" rIns="0" bIns="0" rtlCol="0" anchor="t">
            <a:spAutoFit/>
          </a:bodyPr>
          <a:lstStyle/>
          <a:p>
            <a:pPr>
              <a:lnSpc>
                <a:spcPts val="1773"/>
              </a:lnSpc>
            </a:pPr>
            <a:r>
              <a:rPr lang="en-US" sz="3600" b="1" spc="-13" dirty="0">
                <a:solidFill>
                  <a:srgbClr val="FFC000"/>
                </a:solidFill>
                <a:latin typeface="Graphik Regular" panose="020B0503030202060203" pitchFamily="34" charset="0"/>
              </a:rPr>
              <a:t>Exploratory 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7674894" y="5462749"/>
            <a:ext cx="3551905" cy="295017"/>
          </a:xfrm>
          <a:prstGeom prst="rect">
            <a:avLst/>
          </a:prstGeom>
        </p:spPr>
        <p:txBody>
          <a:bodyPr wrap="square" lIns="0" tIns="0" rIns="0" bIns="0" rtlCol="0" anchor="t">
            <a:spAutoFit/>
          </a:bodyPr>
          <a:lstStyle/>
          <a:p>
            <a:pPr>
              <a:lnSpc>
                <a:spcPts val="1773"/>
              </a:lnSpc>
            </a:pPr>
            <a:r>
              <a:rPr lang="en-US" sz="3600" spc="-13" dirty="0">
                <a:solidFill>
                  <a:srgbClr val="FFFFFF"/>
                </a:solidFill>
                <a:latin typeface="Graphik Regular" panose="020B0503030202060203" pitchFamily="34" charset="0"/>
              </a:rPr>
              <a:t>Recommendations</a:t>
            </a:r>
          </a:p>
        </p:txBody>
      </p:sp>
      <p:pic>
        <p:nvPicPr>
          <p:cNvPr id="44" name="Picture 32">
            <a:extLst>
              <a:ext uri="{FF2B5EF4-FFF2-40B4-BE49-F238E27FC236}">
                <a16:creationId xmlns:a16="http://schemas.microsoft.com/office/drawing/2014/main" id="{6E851FA0-C0A4-F81D-CBC3-408436D89E5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0799999">
            <a:off x="8908798" y="198008"/>
            <a:ext cx="3013292" cy="3019716"/>
          </a:xfrm>
          <a:prstGeom prst="rect">
            <a:avLst/>
          </a:prstGeom>
        </p:spPr>
      </p:pic>
      <p:sp>
        <p:nvSpPr>
          <p:cNvPr id="45" name="TextBox 44">
            <a:extLst>
              <a:ext uri="{FF2B5EF4-FFF2-40B4-BE49-F238E27FC236}">
                <a16:creationId xmlns:a16="http://schemas.microsoft.com/office/drawing/2014/main" id="{801D39E0-E260-5F62-7509-B09CE6B882AB}"/>
              </a:ext>
            </a:extLst>
          </p:cNvPr>
          <p:cNvSpPr txBox="1"/>
          <p:nvPr/>
        </p:nvSpPr>
        <p:spPr>
          <a:xfrm>
            <a:off x="9052628" y="1206459"/>
            <a:ext cx="2967540" cy="923330"/>
          </a:xfrm>
          <a:prstGeom prst="rect">
            <a:avLst/>
          </a:prstGeom>
          <a:noFill/>
        </p:spPr>
        <p:txBody>
          <a:bodyPr wrap="square" rtlCol="0">
            <a:spAutoFit/>
          </a:bodyPr>
          <a:lstStyle/>
          <a:p>
            <a:r>
              <a:rPr lang="en-US" sz="5400" dirty="0"/>
              <a:t>Approach</a:t>
            </a:r>
            <a:endParaRPr lang="en-US"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AA9625D2-03FE-87C2-114C-43C07E680024}"/>
              </a:ext>
            </a:extLst>
          </p:cNvPr>
          <p:cNvSpPr/>
          <p:nvPr/>
        </p:nvSpPr>
        <p:spPr>
          <a:xfrm>
            <a:off x="3852664" y="15595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C9AA9FD2-B138-0306-5771-8E49E9F17141}"/>
              </a:ext>
            </a:extLst>
          </p:cNvPr>
          <p:cNvSpPr/>
          <p:nvPr/>
        </p:nvSpPr>
        <p:spPr>
          <a:xfrm>
            <a:off x="3852664" y="266791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9B6BFE1-F29E-40FB-CB8F-A77E292BE812}"/>
              </a:ext>
            </a:extLst>
          </p:cNvPr>
          <p:cNvSpPr/>
          <p:nvPr/>
        </p:nvSpPr>
        <p:spPr>
          <a:xfrm>
            <a:off x="3852664" y="36308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C462B3D-88C7-DDE7-C6A7-7F26650BE331}"/>
              </a:ext>
            </a:extLst>
          </p:cNvPr>
          <p:cNvSpPr/>
          <p:nvPr/>
        </p:nvSpPr>
        <p:spPr>
          <a:xfrm>
            <a:off x="3864718" y="46214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5CAB9F6-F00D-9DF1-C2C9-3A3A5A3E72B6}"/>
              </a:ext>
            </a:extLst>
          </p:cNvPr>
          <p:cNvSpPr txBox="1"/>
          <p:nvPr/>
        </p:nvSpPr>
        <p:spPr>
          <a:xfrm>
            <a:off x="4964491" y="1452390"/>
            <a:ext cx="3065318" cy="646331"/>
          </a:xfrm>
          <a:prstGeom prst="rect">
            <a:avLst/>
          </a:prstGeom>
          <a:noFill/>
        </p:spPr>
        <p:txBody>
          <a:bodyPr wrap="square" rtlCol="0">
            <a:spAutoFit/>
          </a:bodyPr>
          <a:lstStyle/>
          <a:p>
            <a:r>
              <a:rPr lang="en-US" sz="3600" dirty="0"/>
              <a:t>Cab_Data.csv</a:t>
            </a:r>
          </a:p>
        </p:txBody>
      </p:sp>
      <p:sp>
        <p:nvSpPr>
          <p:cNvPr id="12" name="TextBox 11">
            <a:extLst>
              <a:ext uri="{FF2B5EF4-FFF2-40B4-BE49-F238E27FC236}">
                <a16:creationId xmlns:a16="http://schemas.microsoft.com/office/drawing/2014/main" id="{512E7F1D-4FD4-B8B8-5675-0084951F2DD2}"/>
              </a:ext>
            </a:extLst>
          </p:cNvPr>
          <p:cNvSpPr txBox="1"/>
          <p:nvPr/>
        </p:nvSpPr>
        <p:spPr>
          <a:xfrm>
            <a:off x="4964491" y="2471790"/>
            <a:ext cx="3813464" cy="646331"/>
          </a:xfrm>
          <a:prstGeom prst="rect">
            <a:avLst/>
          </a:prstGeom>
          <a:noFill/>
        </p:spPr>
        <p:txBody>
          <a:bodyPr wrap="square" rtlCol="0">
            <a:spAutoFit/>
          </a:bodyPr>
          <a:lstStyle/>
          <a:p>
            <a:r>
              <a:rPr lang="en-US" sz="3600" dirty="0"/>
              <a:t>Transaction_ID.csv</a:t>
            </a:r>
          </a:p>
        </p:txBody>
      </p:sp>
      <p:sp>
        <p:nvSpPr>
          <p:cNvPr id="13" name="TextBox 12">
            <a:extLst>
              <a:ext uri="{FF2B5EF4-FFF2-40B4-BE49-F238E27FC236}">
                <a16:creationId xmlns:a16="http://schemas.microsoft.com/office/drawing/2014/main" id="{2F5BCE28-F56A-F6C8-6DB7-D72B1CE8069F}"/>
              </a:ext>
            </a:extLst>
          </p:cNvPr>
          <p:cNvSpPr txBox="1"/>
          <p:nvPr/>
        </p:nvSpPr>
        <p:spPr>
          <a:xfrm>
            <a:off x="4964491" y="3444794"/>
            <a:ext cx="4114800" cy="646331"/>
          </a:xfrm>
          <a:prstGeom prst="rect">
            <a:avLst/>
          </a:prstGeom>
          <a:noFill/>
        </p:spPr>
        <p:txBody>
          <a:bodyPr wrap="square" rtlCol="0">
            <a:spAutoFit/>
          </a:bodyPr>
          <a:lstStyle/>
          <a:p>
            <a:r>
              <a:rPr lang="en-US" sz="3600" dirty="0"/>
              <a:t>Customer_ID.csv</a:t>
            </a:r>
          </a:p>
        </p:txBody>
      </p:sp>
      <p:sp>
        <p:nvSpPr>
          <p:cNvPr id="14" name="TextBox 13">
            <a:extLst>
              <a:ext uri="{FF2B5EF4-FFF2-40B4-BE49-F238E27FC236}">
                <a16:creationId xmlns:a16="http://schemas.microsoft.com/office/drawing/2014/main" id="{44C71BD5-05A6-872C-053D-7176BCF16600}"/>
              </a:ext>
            </a:extLst>
          </p:cNvPr>
          <p:cNvSpPr txBox="1"/>
          <p:nvPr/>
        </p:nvSpPr>
        <p:spPr>
          <a:xfrm>
            <a:off x="4964491" y="4459361"/>
            <a:ext cx="2327564" cy="646331"/>
          </a:xfrm>
          <a:prstGeom prst="rect">
            <a:avLst/>
          </a:prstGeom>
          <a:noFill/>
        </p:spPr>
        <p:txBody>
          <a:bodyPr wrap="square" rtlCol="0">
            <a:spAutoFit/>
          </a:bodyPr>
          <a:lstStyle/>
          <a:p>
            <a:r>
              <a:rPr lang="en-US" sz="3600" dirty="0"/>
              <a:t>City.csv</a:t>
            </a:r>
          </a:p>
        </p:txBody>
      </p:sp>
      <p:sp>
        <p:nvSpPr>
          <p:cNvPr id="15" name="Right Brace 14">
            <a:extLst>
              <a:ext uri="{FF2B5EF4-FFF2-40B4-BE49-F238E27FC236}">
                <a16:creationId xmlns:a16="http://schemas.microsoft.com/office/drawing/2014/main" id="{11B84449-57A3-33E2-AB74-F014004AA5EE}"/>
              </a:ext>
            </a:extLst>
          </p:cNvPr>
          <p:cNvSpPr/>
          <p:nvPr/>
        </p:nvSpPr>
        <p:spPr>
          <a:xfrm>
            <a:off x="8549355" y="1631942"/>
            <a:ext cx="685800" cy="34737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16" name="TextBox 15">
            <a:extLst>
              <a:ext uri="{FF2B5EF4-FFF2-40B4-BE49-F238E27FC236}">
                <a16:creationId xmlns:a16="http://schemas.microsoft.com/office/drawing/2014/main" id="{E9A64E6A-FC0C-7A79-83C1-E75443E9361E}"/>
              </a:ext>
            </a:extLst>
          </p:cNvPr>
          <p:cNvSpPr txBox="1"/>
          <p:nvPr/>
        </p:nvSpPr>
        <p:spPr>
          <a:xfrm>
            <a:off x="9359846" y="3118121"/>
            <a:ext cx="3065318" cy="646331"/>
          </a:xfrm>
          <a:prstGeom prst="rect">
            <a:avLst/>
          </a:prstGeom>
          <a:noFill/>
        </p:spPr>
        <p:txBody>
          <a:bodyPr wrap="square" rtlCol="0">
            <a:spAutoFit/>
          </a:bodyPr>
          <a:lstStyle/>
          <a:p>
            <a:r>
              <a:rPr lang="en-US" sz="3600" dirty="0"/>
              <a:t>Final Cab Data</a:t>
            </a:r>
          </a:p>
        </p:txBody>
      </p:sp>
      <p:pic>
        <p:nvPicPr>
          <p:cNvPr id="17" name="Picture 32">
            <a:extLst>
              <a:ext uri="{FF2B5EF4-FFF2-40B4-BE49-F238E27FC236}">
                <a16:creationId xmlns:a16="http://schemas.microsoft.com/office/drawing/2014/main" id="{C6EB2A0B-BFFC-3816-BAED-85CEC139AE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346832" y="1855214"/>
            <a:ext cx="3118374" cy="3125023"/>
          </a:xfrm>
          <a:prstGeom prst="rect">
            <a:avLst/>
          </a:prstGeom>
        </p:spPr>
      </p:pic>
      <p:sp>
        <p:nvSpPr>
          <p:cNvPr id="20" name="TextBox 19">
            <a:extLst>
              <a:ext uri="{FF2B5EF4-FFF2-40B4-BE49-F238E27FC236}">
                <a16:creationId xmlns:a16="http://schemas.microsoft.com/office/drawing/2014/main" id="{6F4AC2AF-CD56-EC1C-9F20-2E766D4C4320}"/>
              </a:ext>
            </a:extLst>
          </p:cNvPr>
          <p:cNvSpPr txBox="1"/>
          <p:nvPr/>
        </p:nvSpPr>
        <p:spPr>
          <a:xfrm>
            <a:off x="448378" y="2275386"/>
            <a:ext cx="3016827" cy="1754326"/>
          </a:xfrm>
          <a:prstGeom prst="rect">
            <a:avLst/>
          </a:prstGeom>
          <a:noFill/>
        </p:spPr>
        <p:txBody>
          <a:bodyPr wrap="square" rtlCol="0">
            <a:spAutoFit/>
          </a:bodyPr>
          <a:lstStyle/>
          <a:p>
            <a:pPr algn="ctr"/>
            <a:r>
              <a:rPr lang="en-US" sz="5400" dirty="0"/>
              <a:t>Data Overview</a:t>
            </a:r>
          </a:p>
        </p:txBody>
      </p:sp>
    </p:spTree>
    <p:extLst>
      <p:ext uri="{BB962C8B-B14F-4D97-AF65-F5344CB8AC3E}">
        <p14:creationId xmlns:p14="http://schemas.microsoft.com/office/powerpoint/2010/main" val="168595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5CAB9F6-F00D-9DF1-C2C9-3A3A5A3E72B6}"/>
              </a:ext>
            </a:extLst>
          </p:cNvPr>
          <p:cNvSpPr txBox="1"/>
          <p:nvPr/>
        </p:nvSpPr>
        <p:spPr>
          <a:xfrm>
            <a:off x="4862945" y="1937022"/>
            <a:ext cx="3065318"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14 Features</a:t>
            </a:r>
          </a:p>
        </p:txBody>
      </p:sp>
      <p:sp>
        <p:nvSpPr>
          <p:cNvPr id="12" name="TextBox 11">
            <a:extLst>
              <a:ext uri="{FF2B5EF4-FFF2-40B4-BE49-F238E27FC236}">
                <a16:creationId xmlns:a16="http://schemas.microsoft.com/office/drawing/2014/main" id="{512E7F1D-4FD4-B8B8-5675-0084951F2DD2}"/>
              </a:ext>
            </a:extLst>
          </p:cNvPr>
          <p:cNvSpPr txBox="1"/>
          <p:nvPr/>
        </p:nvSpPr>
        <p:spPr>
          <a:xfrm>
            <a:off x="4862945" y="2956422"/>
            <a:ext cx="5320146"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359392 data points</a:t>
            </a:r>
          </a:p>
        </p:txBody>
      </p:sp>
      <p:sp>
        <p:nvSpPr>
          <p:cNvPr id="13" name="TextBox 12">
            <a:extLst>
              <a:ext uri="{FF2B5EF4-FFF2-40B4-BE49-F238E27FC236}">
                <a16:creationId xmlns:a16="http://schemas.microsoft.com/office/drawing/2014/main" id="{2F5BCE28-F56A-F6C8-6DB7-D72B1CE8069F}"/>
              </a:ext>
            </a:extLst>
          </p:cNvPr>
          <p:cNvSpPr txBox="1"/>
          <p:nvPr/>
        </p:nvSpPr>
        <p:spPr>
          <a:xfrm>
            <a:off x="4862945" y="3978530"/>
            <a:ext cx="6400800" cy="646331"/>
          </a:xfrm>
          <a:prstGeom prst="rect">
            <a:avLst/>
          </a:prstGeom>
          <a:noFill/>
        </p:spPr>
        <p:txBody>
          <a:bodyPr wrap="square" rtlCol="0">
            <a:spAutoFit/>
          </a:bodyPr>
          <a:lstStyle/>
          <a:p>
            <a:pPr marL="571500" indent="-571500">
              <a:buFont typeface="Arial" panose="020B0604020202020204" pitchFamily="34" charset="0"/>
              <a:buChar char="•"/>
            </a:pPr>
            <a:r>
              <a:rPr lang="en-US" sz="3600" dirty="0"/>
              <a:t>2016-01-31 to 2018-12-31</a:t>
            </a:r>
          </a:p>
        </p:txBody>
      </p:sp>
      <p:sp>
        <p:nvSpPr>
          <p:cNvPr id="14" name="TextBox 13">
            <a:extLst>
              <a:ext uri="{FF2B5EF4-FFF2-40B4-BE49-F238E27FC236}">
                <a16:creationId xmlns:a16="http://schemas.microsoft.com/office/drawing/2014/main" id="{44C71BD5-05A6-872C-053D-7176BCF16600}"/>
              </a:ext>
            </a:extLst>
          </p:cNvPr>
          <p:cNvSpPr txBox="1"/>
          <p:nvPr/>
        </p:nvSpPr>
        <p:spPr>
          <a:xfrm>
            <a:off x="4862945" y="4943993"/>
            <a:ext cx="6192982"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a:t>New features (profit, year, month)</a:t>
            </a:r>
          </a:p>
        </p:txBody>
      </p:sp>
      <p:sp>
        <p:nvSpPr>
          <p:cNvPr id="16" name="TextBox 15">
            <a:extLst>
              <a:ext uri="{FF2B5EF4-FFF2-40B4-BE49-F238E27FC236}">
                <a16:creationId xmlns:a16="http://schemas.microsoft.com/office/drawing/2014/main" id="{E9A64E6A-FC0C-7A79-83C1-E75443E9361E}"/>
              </a:ext>
            </a:extLst>
          </p:cNvPr>
          <p:cNvSpPr txBox="1"/>
          <p:nvPr/>
        </p:nvSpPr>
        <p:spPr>
          <a:xfrm>
            <a:off x="4790209" y="1006448"/>
            <a:ext cx="4010890" cy="830997"/>
          </a:xfrm>
          <a:prstGeom prst="rect">
            <a:avLst/>
          </a:prstGeom>
          <a:noFill/>
        </p:spPr>
        <p:txBody>
          <a:bodyPr wrap="square" rtlCol="0">
            <a:spAutoFit/>
          </a:bodyPr>
          <a:lstStyle/>
          <a:p>
            <a:r>
              <a:rPr lang="en-US" sz="4800" dirty="0"/>
              <a:t>Final Cab Data</a:t>
            </a:r>
          </a:p>
        </p:txBody>
      </p:sp>
      <p:pic>
        <p:nvPicPr>
          <p:cNvPr id="17" name="Picture 32">
            <a:extLst>
              <a:ext uri="{FF2B5EF4-FFF2-40B4-BE49-F238E27FC236}">
                <a16:creationId xmlns:a16="http://schemas.microsoft.com/office/drawing/2014/main" id="{C6EB2A0B-BFFC-3816-BAED-85CEC139AE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600266" y="2190086"/>
            <a:ext cx="3344819" cy="3351950"/>
          </a:xfrm>
          <a:prstGeom prst="rect">
            <a:avLst/>
          </a:prstGeom>
        </p:spPr>
      </p:pic>
      <p:sp>
        <p:nvSpPr>
          <p:cNvPr id="20" name="TextBox 19">
            <a:extLst>
              <a:ext uri="{FF2B5EF4-FFF2-40B4-BE49-F238E27FC236}">
                <a16:creationId xmlns:a16="http://schemas.microsoft.com/office/drawing/2014/main" id="{6F4AC2AF-CD56-EC1C-9F20-2E766D4C4320}"/>
              </a:ext>
            </a:extLst>
          </p:cNvPr>
          <p:cNvSpPr txBox="1"/>
          <p:nvPr/>
        </p:nvSpPr>
        <p:spPr>
          <a:xfrm>
            <a:off x="801473" y="2870535"/>
            <a:ext cx="2991210" cy="1754326"/>
          </a:xfrm>
          <a:prstGeom prst="rect">
            <a:avLst/>
          </a:prstGeom>
          <a:noFill/>
        </p:spPr>
        <p:txBody>
          <a:bodyPr wrap="square" rtlCol="0">
            <a:spAutoFit/>
          </a:bodyPr>
          <a:lstStyle/>
          <a:p>
            <a:pPr algn="ctr"/>
            <a:r>
              <a:rPr lang="en-US" sz="5400" dirty="0"/>
              <a:t>Data Overview</a:t>
            </a:r>
          </a:p>
        </p:txBody>
      </p:sp>
    </p:spTree>
    <p:extLst>
      <p:ext uri="{BB962C8B-B14F-4D97-AF65-F5344CB8AC3E}">
        <p14:creationId xmlns:p14="http://schemas.microsoft.com/office/powerpoint/2010/main" val="412821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5683826" y="1797626"/>
            <a:ext cx="5526661" cy="4164983"/>
          </a:xfrm>
        </p:spPr>
        <p:txBody>
          <a:bodyPr>
            <a:normAutofit/>
          </a:bodyPr>
          <a:lstStyle/>
          <a:p>
            <a:pPr marL="0" indent="0">
              <a:buNone/>
            </a:pPr>
            <a:r>
              <a:rPr lang="en-US" dirty="0"/>
              <a:t>The Exploratory Data Analysis (EDA) has been divided into four parts: </a:t>
            </a:r>
          </a:p>
          <a:p>
            <a:pPr marL="0" indent="0">
              <a:buNone/>
            </a:pPr>
            <a:endParaRPr lang="en-US" dirty="0"/>
          </a:p>
          <a:p>
            <a:r>
              <a:rPr lang="en-US" dirty="0"/>
              <a:t>Market Overview: Categorical and Numerical Variable Analysis</a:t>
            </a:r>
          </a:p>
          <a:p>
            <a:r>
              <a:rPr lang="en-US" dirty="0"/>
              <a:t>Demand Analysis</a:t>
            </a:r>
          </a:p>
          <a:p>
            <a:r>
              <a:rPr lang="en-US" dirty="0"/>
              <a:t>Profit Analysis </a:t>
            </a:r>
          </a:p>
          <a:p>
            <a:r>
              <a:rPr lang="en-US" dirty="0"/>
              <a:t>Customer Loyalty Analysis </a:t>
            </a:r>
          </a:p>
        </p:txBody>
      </p:sp>
      <p:pic>
        <p:nvPicPr>
          <p:cNvPr id="8" name="Picture 32">
            <a:extLst>
              <a:ext uri="{FF2B5EF4-FFF2-40B4-BE49-F238E27FC236}">
                <a16:creationId xmlns:a16="http://schemas.microsoft.com/office/drawing/2014/main" id="{976970ED-02C1-0A20-804A-561D8CCAC9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691375" y="1851277"/>
            <a:ext cx="4105765" cy="4114519"/>
          </a:xfrm>
          <a:prstGeom prst="rect">
            <a:avLst/>
          </a:prstGeom>
        </p:spPr>
      </p:pic>
      <p:sp>
        <p:nvSpPr>
          <p:cNvPr id="9" name="TextBox 37">
            <a:extLst>
              <a:ext uri="{FF2B5EF4-FFF2-40B4-BE49-F238E27FC236}">
                <a16:creationId xmlns:a16="http://schemas.microsoft.com/office/drawing/2014/main" id="{0113FC46-45EF-352C-51B9-209744C4ED10}"/>
              </a:ext>
            </a:extLst>
          </p:cNvPr>
          <p:cNvSpPr txBox="1"/>
          <p:nvPr/>
        </p:nvSpPr>
        <p:spPr>
          <a:xfrm>
            <a:off x="1183301" y="2517818"/>
            <a:ext cx="3154524" cy="2954655"/>
          </a:xfrm>
          <a:prstGeom prst="rect">
            <a:avLst/>
          </a:prstGeom>
        </p:spPr>
        <p:txBody>
          <a:bodyPr wrap="square" lIns="0" tIns="0" rIns="0" bIns="0" rtlCol="0" anchor="t">
            <a:spAutoFit/>
          </a:bodyPr>
          <a:lstStyle/>
          <a:p>
            <a:pPr algn="ctr"/>
            <a:r>
              <a:rPr lang="en-US" sz="4800" b="1" spc="-13" dirty="0">
                <a:solidFill>
                  <a:srgbClr val="FFC000"/>
                </a:solidFill>
                <a:latin typeface="Graphik Regular" panose="020B0503030202060203" pitchFamily="34" charset="0"/>
              </a:rPr>
              <a:t>Exploratory Data Analysis (EDA)</a:t>
            </a:r>
          </a:p>
        </p:txBody>
      </p:sp>
    </p:spTree>
    <p:extLst>
      <p:ext uri="{BB962C8B-B14F-4D97-AF65-F5344CB8AC3E}">
        <p14:creationId xmlns:p14="http://schemas.microsoft.com/office/powerpoint/2010/main" val="350453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427495" y="7107"/>
            <a:ext cx="10833435" cy="1359380"/>
          </a:xfrm>
        </p:spPr>
        <p:txBody>
          <a:bodyPr>
            <a:normAutofit/>
          </a:bodyPr>
          <a:lstStyle/>
          <a:p>
            <a:r>
              <a:rPr lang="en-US" b="1" dirty="0"/>
              <a:t>Market Overview – Categorical Variable Analysis</a:t>
            </a:r>
          </a:p>
        </p:txBody>
      </p:sp>
      <p:pic>
        <p:nvPicPr>
          <p:cNvPr id="7" name="Picture 6">
            <a:extLst>
              <a:ext uri="{FF2B5EF4-FFF2-40B4-BE49-F238E27FC236}">
                <a16:creationId xmlns:a16="http://schemas.microsoft.com/office/drawing/2014/main" id="{E2A02383-0157-9F7D-A671-98D6475F967D}"/>
              </a:ext>
            </a:extLst>
          </p:cNvPr>
          <p:cNvPicPr>
            <a:picLocks noChangeAspect="1"/>
          </p:cNvPicPr>
          <p:nvPr/>
        </p:nvPicPr>
        <p:blipFill>
          <a:blip r:embed="rId3"/>
          <a:stretch>
            <a:fillRect/>
          </a:stretch>
        </p:blipFill>
        <p:spPr>
          <a:xfrm>
            <a:off x="427495" y="1487717"/>
            <a:ext cx="5143499" cy="4795024"/>
          </a:xfrm>
          <a:prstGeom prst="rect">
            <a:avLst/>
          </a:prstGeom>
        </p:spPr>
      </p:pic>
      <p:pic>
        <p:nvPicPr>
          <p:cNvPr id="10" name="Picture 9">
            <a:extLst>
              <a:ext uri="{FF2B5EF4-FFF2-40B4-BE49-F238E27FC236}">
                <a16:creationId xmlns:a16="http://schemas.microsoft.com/office/drawing/2014/main" id="{7F3F2F50-70A3-E78C-2D24-B89FD5C99AA3}"/>
              </a:ext>
            </a:extLst>
          </p:cNvPr>
          <p:cNvPicPr>
            <a:picLocks noChangeAspect="1"/>
          </p:cNvPicPr>
          <p:nvPr/>
        </p:nvPicPr>
        <p:blipFill>
          <a:blip r:embed="rId4"/>
          <a:stretch>
            <a:fillRect/>
          </a:stretch>
        </p:blipFill>
        <p:spPr>
          <a:xfrm>
            <a:off x="6200078" y="1487717"/>
            <a:ext cx="5816892" cy="4837811"/>
          </a:xfrm>
          <a:prstGeom prst="rect">
            <a:avLst/>
          </a:prstGeom>
        </p:spPr>
      </p:pic>
    </p:spTree>
    <p:extLst>
      <p:ext uri="{BB962C8B-B14F-4D97-AF65-F5344CB8AC3E}">
        <p14:creationId xmlns:p14="http://schemas.microsoft.com/office/powerpoint/2010/main" val="3738114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4374</TotalTime>
  <Words>2533</Words>
  <Application>Microsoft Office PowerPoint</Application>
  <PresentationFormat>Widescreen</PresentationFormat>
  <Paragraphs>230</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Clear Sans Regular Bold</vt:lpstr>
      <vt:lpstr>Graphik Regular</vt:lpstr>
      <vt:lpstr>Helvetica Neue</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Market Overview – Categorical Variable Analysis</vt:lpstr>
      <vt:lpstr>Market Overview – Numerical Variable Analysis</vt:lpstr>
      <vt:lpstr>Market Overview – Numerical Variable Analysis</vt:lpstr>
      <vt:lpstr>Market Overview – Pink cab vs Yellow cab</vt:lpstr>
      <vt:lpstr>Market Overview – Pink cab vs Yellow cab</vt:lpstr>
      <vt:lpstr>Demand Analysis – Daily Demand</vt:lpstr>
      <vt:lpstr>Demand Analysis – Monthly Demand</vt:lpstr>
      <vt:lpstr>Demand Analysis – Demand  by City</vt:lpstr>
      <vt:lpstr>Demand Analysis – Yearly Demand</vt:lpstr>
      <vt:lpstr>Demand Analysis –By Age Group</vt:lpstr>
      <vt:lpstr>Demand Analysis –By Customer Income</vt:lpstr>
      <vt:lpstr>Profit Analysis –Market Profit Share by Cab Company</vt:lpstr>
      <vt:lpstr>Profit Analysis –Annually</vt:lpstr>
      <vt:lpstr>Profit Analysis –Monthly Time Series</vt:lpstr>
      <vt:lpstr>Profit Analysis –Monthly Average</vt:lpstr>
      <vt:lpstr>Profit Analysis –Monthly by City</vt:lpstr>
      <vt:lpstr>Profit Analysis –Monthly by City</vt:lpstr>
      <vt:lpstr>Profit Analysis – Loss Comparison</vt:lpstr>
      <vt:lpstr>Profit Analysis – Loss Comparison by months</vt:lpstr>
      <vt:lpstr>Profit Analysis – Loss Comparison by city</vt:lpstr>
      <vt:lpstr>Profit Analysis – By Distance Travelled (Km)</vt:lpstr>
      <vt:lpstr>Profit Analysis – By Distance Travelled (Km)</vt:lpstr>
      <vt:lpstr>Customer Loyalty/Regular Users Analysis</vt:lpstr>
      <vt:lpstr>Customer Loyalty/Regular Users Analysis</vt:lpstr>
      <vt:lpstr>Customer Loyalty/Regular Users Analysis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Tülay Yavuz</cp:lastModifiedBy>
  <cp:revision>157</cp:revision>
  <cp:lastPrinted>2019-08-24T08:13:50Z</cp:lastPrinted>
  <dcterms:created xsi:type="dcterms:W3CDTF">2019-08-19T15:39:24Z</dcterms:created>
  <dcterms:modified xsi:type="dcterms:W3CDTF">2022-07-21T13:47:06Z</dcterms:modified>
</cp:coreProperties>
</file>