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AE9D-F6B1-134D-8CA9-7DB22A8359FA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868A-781E-E244-A836-3E411634B8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17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A497-A580-A0E8-1E9B-3BAD7084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0B42F-8A38-7A75-10E4-B507E74F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EED28-7C90-7BAF-3BE2-9BD8920A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1A9-055D-EB48-A2D7-A7FD69FD42F1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A9194-B156-C54F-77AD-C3D87723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159A8-0CC6-6C2A-F2F9-7700EF6E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70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D3689-A504-FE31-E4F4-0DC7ABE3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A4ECC-F23A-B4E0-8CB0-DB541FC4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7CC7E-268E-1E58-6CA4-733C84F3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6F6F-5FDC-AE4E-809C-EE8FE35ABCD4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68343-74DF-1CC2-D6FD-734081A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78E22-D496-B116-21BC-4AB8025B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0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6959CF-3DF3-3936-7C58-2947AD37B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7414A-CBE9-A763-A460-B71AEC18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C9972-C822-920A-3487-640459B6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BDD8-91F9-8F4B-8B2E-6E897DCD59AF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D249F-EA80-F601-507F-7467677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EA442-BB92-999C-40AF-258FA16F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07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3ED4F-1AF9-CD53-2622-FE8B9D62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1C5B-9FA2-FDC6-119D-30B51B6E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8040D-F35A-C5E6-1E7A-C3ABAD3A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C14-901F-0944-AD56-CA6B18627D25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A1674-4B46-A196-5BC5-D59EFAAA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4CCBE-50E1-3071-A6AB-9AB9B51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4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79C3-BEDF-396C-471F-D6B4FF30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0D252-0982-F1B0-5D1C-8CC6355B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1CA7-9566-6E5F-0C6A-2D4474D4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125C-98D2-4B45-B1DF-85D7444AD342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4DC20-312A-516F-4786-EADBD390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6C7D8-B552-E0F8-2CAC-EA4DFED0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2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1DF1-D4B3-86DB-E204-E3F03E4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F0791-5FBB-455B-9925-23857F14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22638-3B32-117D-0CA2-78A5B38D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C5613-8378-2826-F3DD-9D5037F7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190F-7057-3246-B6FB-0D2BC61C0423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B7929-8517-E41C-362E-B70A9016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84EAF-61CC-988A-2D1A-7C274C12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73192-7ECC-3AB2-E7E0-5382E3C5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D4171-3C24-7386-9874-52B8F120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BBC11-E4E6-3ED2-CD00-46F755C9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0DC4A-AD8C-3412-D310-32FAF39D6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D9092B-2FF9-0D21-E30C-223E659A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47848B-73B0-7979-E248-BC0F7FFE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40C-0139-264E-B25F-4EA9F5FA7C15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1A43F-EAD2-513F-B570-207B58C6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72148-C021-4B11-FEED-7257D06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4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FF8D-F831-5FEB-CF39-A72BE2FD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CAA27-B1E5-37A9-7AEE-CA65C96C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564C-E067-0F45-87A7-70EACFEDBA39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B3BD3-ED2F-C288-3764-DC0C9B05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2655F-0152-79EE-C5F9-F7C95120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226FE-0B98-A04E-B2E1-13EB1365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1C18-7941-784E-AB2F-BD9AAC01F643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4561B-FD7F-3F6D-0B3C-97DB846A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5102B-7ADB-DAC1-30C4-E7D58D61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5EA1D9-AC5E-BD5A-80D2-C1B9E8DA0EC9}"/>
              </a:ext>
            </a:extLst>
          </p:cNvPr>
          <p:cNvSpPr txBox="1"/>
          <p:nvPr userDrawn="1"/>
        </p:nvSpPr>
        <p:spPr>
          <a:xfrm rot="2274561">
            <a:off x="6021050" y="1662776"/>
            <a:ext cx="546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85000"/>
                  </a:schemeClr>
                </a:solidFill>
              </a:rPr>
              <a:t>鲍丹</a:t>
            </a:r>
            <a:endParaRPr kumimoji="1" lang="en-US" altLang="zh-CN" sz="4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4400" dirty="0">
                <a:solidFill>
                  <a:schemeClr val="bg1">
                    <a:lumMod val="85000"/>
                  </a:schemeClr>
                </a:solidFill>
              </a:rPr>
              <a:t>tain198127@163.com</a:t>
            </a:r>
            <a:endParaRPr kumimoji="1"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8BA4EB-1734-A8D3-0B31-41655CA872D9}"/>
              </a:ext>
            </a:extLst>
          </p:cNvPr>
          <p:cNvSpPr txBox="1"/>
          <p:nvPr userDrawn="1"/>
        </p:nvSpPr>
        <p:spPr>
          <a:xfrm rot="2274561">
            <a:off x="3599216" y="2523163"/>
            <a:ext cx="546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85000"/>
                  </a:schemeClr>
                </a:solidFill>
              </a:rPr>
              <a:t>鲍丹</a:t>
            </a:r>
            <a:endParaRPr kumimoji="1" lang="en-US" altLang="zh-CN" sz="4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4400" dirty="0">
                <a:solidFill>
                  <a:schemeClr val="bg1">
                    <a:lumMod val="85000"/>
                  </a:schemeClr>
                </a:solidFill>
              </a:rPr>
              <a:t>tain198127@163.com</a:t>
            </a:r>
            <a:endParaRPr kumimoji="1"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D747FA-EDC3-877A-C0B7-60BF4EF0E622}"/>
              </a:ext>
            </a:extLst>
          </p:cNvPr>
          <p:cNvSpPr txBox="1"/>
          <p:nvPr userDrawn="1"/>
        </p:nvSpPr>
        <p:spPr>
          <a:xfrm rot="2274561">
            <a:off x="259667" y="3363671"/>
            <a:ext cx="546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85000"/>
                  </a:schemeClr>
                </a:solidFill>
              </a:rPr>
              <a:t>鲍丹</a:t>
            </a:r>
            <a:endParaRPr kumimoji="1" lang="en-US" altLang="zh-CN" sz="4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4400" dirty="0">
                <a:solidFill>
                  <a:schemeClr val="bg1">
                    <a:lumMod val="85000"/>
                  </a:schemeClr>
                </a:solidFill>
              </a:rPr>
              <a:t>tain198127@163.com</a:t>
            </a:r>
            <a:endParaRPr kumimoji="1"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2F3F-43F7-69BB-7AA5-BF5D2AB1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E243C-DB75-E026-375C-64F4298D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E7F3A-E8EF-884B-E0B6-CA9D52466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ED4B3-97A4-528A-C9D9-BFD0028A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9204-BB3D-914E-B9DD-165DFF0152B7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AD808-CB7E-4CB4-D04B-FFC949D0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FBB32-62EE-4D1F-EC40-7C9B6C6D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8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A79E-3F40-60BD-629C-F81E935C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F5CFFB-2C24-4545-8367-1F188B9D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EE290-18B5-958C-7B69-8C6A48DA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C1D49-0FF0-352B-6FA6-7F8C1F98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95D-2494-5647-9C0D-1267CB79AE45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C3D31-0FAC-4AEB-D97F-30A47524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65AF8-2923-EC0F-E036-6207687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6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A801B3-288C-8711-0E2D-1B836E90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87358-2B19-3BFB-5CB4-573E3528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C6D8-2056-4210-10F7-F9F4691E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B56-61BC-C844-92D9-29224D7EBEF4}" type="datetime1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4D28D-9888-8243-99C7-D87C7EC18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AE262-A4E4-C449-D54D-17067991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in198127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685D-7E0C-3950-BF78-0857A0F1F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八皇后问题图解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3150C4-AE7D-A514-CA67-8691D68F8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460" y="4615830"/>
            <a:ext cx="4048539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kumimoji="1" lang="zh-CN" altLang="en-US" dirty="0"/>
              <a:t>作者：鲍丹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email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2"/>
              </a:rPr>
              <a:t>tain198127@163.com</a:t>
            </a:r>
            <a:endParaRPr kumimoji="1" lang="en-US" altLang="zh-CN" dirty="0"/>
          </a:p>
          <a:p>
            <a:pPr algn="just"/>
            <a:r>
              <a:rPr kumimoji="1" lang="en-US" altLang="zh-CN" dirty="0" err="1"/>
              <a:t>vx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15811374091</a:t>
            </a:r>
          </a:p>
          <a:p>
            <a:pPr algn="just"/>
            <a:r>
              <a:rPr kumimoji="1" lang="zh-CN" altLang="en-US" dirty="0"/>
              <a:t>原创： 左神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5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6EAF0E-5354-C4C9-7400-798E35E0248F}"/>
              </a:ext>
            </a:extLst>
          </p:cNvPr>
          <p:cNvSpPr txBox="1"/>
          <p:nvPr/>
        </p:nvSpPr>
        <p:spPr>
          <a:xfrm>
            <a:off x="130629" y="141343"/>
            <a:ext cx="4593771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BFDB4F5-1766-6377-67F2-DB84E11BB3CB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21014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" name="图形 3" descr="抵押 纯色填充">
            <a:extLst>
              <a:ext uri="{FF2B5EF4-FFF2-40B4-BE49-F238E27FC236}">
                <a16:creationId xmlns:a16="http://schemas.microsoft.com/office/drawing/2014/main" id="{38343D4C-E926-8D8E-CC31-A3BBED84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210147"/>
            <a:ext cx="386276" cy="386276"/>
          </a:xfrm>
          <a:prstGeom prst="rect">
            <a:avLst/>
          </a:prstGeom>
        </p:spPr>
      </p:pic>
      <p:pic>
        <p:nvPicPr>
          <p:cNvPr id="5" name="图形 4" descr="抵押 纯色填充">
            <a:extLst>
              <a:ext uri="{FF2B5EF4-FFF2-40B4-BE49-F238E27FC236}">
                <a16:creationId xmlns:a16="http://schemas.microsoft.com/office/drawing/2014/main" id="{7355B15A-628D-363F-2AD6-F6D784D0D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468" y="1853113"/>
            <a:ext cx="386276" cy="386276"/>
          </a:xfrm>
          <a:prstGeom prst="rect">
            <a:avLst/>
          </a:prstGeom>
        </p:spPr>
      </p:pic>
      <p:pic>
        <p:nvPicPr>
          <p:cNvPr id="6" name="图形 5" descr="抵押 纯色填充">
            <a:extLst>
              <a:ext uri="{FF2B5EF4-FFF2-40B4-BE49-F238E27FC236}">
                <a16:creationId xmlns:a16="http://schemas.microsoft.com/office/drawing/2014/main" id="{5DE4E67C-4C82-4D37-72D2-72E82A4FE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1430" y="2185726"/>
            <a:ext cx="386276" cy="386276"/>
          </a:xfrm>
          <a:prstGeom prst="rect">
            <a:avLst/>
          </a:prstGeom>
        </p:spPr>
      </p:pic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8D0FE5B4-FA21-0398-4EEB-185AF8CA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4704" y="3517946"/>
            <a:ext cx="386276" cy="386276"/>
          </a:xfrm>
          <a:prstGeom prst="rect">
            <a:avLst/>
          </a:prstGeom>
        </p:spPr>
      </p:pic>
      <p:pic>
        <p:nvPicPr>
          <p:cNvPr id="8" name="图形 7" descr="抵押 纯色填充">
            <a:extLst>
              <a:ext uri="{FF2B5EF4-FFF2-40B4-BE49-F238E27FC236}">
                <a16:creationId xmlns:a16="http://schemas.microsoft.com/office/drawing/2014/main" id="{EF464956-FF1A-A8B0-A3CB-D622EEEBB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2666" y="3850559"/>
            <a:ext cx="386276" cy="386276"/>
          </a:xfrm>
          <a:prstGeom prst="rect">
            <a:avLst/>
          </a:prstGeom>
        </p:spPr>
      </p:pic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9F75261E-11E0-561D-D7EC-6C9B904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3297" y="4262034"/>
            <a:ext cx="386276" cy="386276"/>
          </a:xfrm>
          <a:prstGeom prst="rect">
            <a:avLst/>
          </a:prstGeom>
        </p:spPr>
      </p:pic>
      <p:pic>
        <p:nvPicPr>
          <p:cNvPr id="10" name="图形 9" descr="抵押 纯色填充">
            <a:extLst>
              <a:ext uri="{FF2B5EF4-FFF2-40B4-BE49-F238E27FC236}">
                <a16:creationId xmlns:a16="http://schemas.microsoft.com/office/drawing/2014/main" id="{BB8E8DA2-A2C2-3A7F-7DFE-B0511E86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5148927"/>
            <a:ext cx="386276" cy="386276"/>
          </a:xfrm>
          <a:prstGeom prst="rect">
            <a:avLst/>
          </a:prstGeom>
        </p:spPr>
      </p:pic>
      <p:pic>
        <p:nvPicPr>
          <p:cNvPr id="11" name="图形 10" descr="抵押 纯色填充">
            <a:extLst>
              <a:ext uri="{FF2B5EF4-FFF2-40B4-BE49-F238E27FC236}">
                <a16:creationId xmlns:a16="http://schemas.microsoft.com/office/drawing/2014/main" id="{42FBAB74-BA5B-77B6-6782-15029E9B0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1567" y="5481540"/>
            <a:ext cx="386276" cy="386276"/>
          </a:xfrm>
          <a:prstGeom prst="rect">
            <a:avLst/>
          </a:prstGeom>
        </p:spPr>
      </p:pic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45867C67-8224-52CA-B12D-F90A5DB3F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198" y="5893015"/>
            <a:ext cx="386276" cy="386276"/>
          </a:xfrm>
          <a:prstGeom prst="rect">
            <a:avLst/>
          </a:prstGeom>
        </p:spPr>
      </p:pic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94682562-A338-92EF-0E2E-A37B867F9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776" y="6279291"/>
            <a:ext cx="386276" cy="386276"/>
          </a:xfrm>
          <a:prstGeom prst="rect">
            <a:avLst/>
          </a:prstGeom>
        </p:spPr>
      </p:pic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B6269EA0-552E-F69C-D1FC-5A1336E4968D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185311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D218FBCA-2167-A08F-F07D-CA848BE533E1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3506965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C7C72E20-E856-E4B5-9678-CC3185140682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516081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5A1F6D3-EB6B-DFC0-7260-F2739CA9443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724400" y="500743"/>
            <a:ext cx="5132100" cy="67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4A24176-F6ED-25E8-1A20-5FFB665A40C5}"/>
              </a:ext>
            </a:extLst>
          </p:cNvPr>
          <p:cNvSpPr txBox="1"/>
          <p:nvPr/>
        </p:nvSpPr>
        <p:spPr>
          <a:xfrm>
            <a:off x="7434943" y="4245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=0,j=1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4CE269-6A41-BE8D-C9A8-89C2E7AE3DF6}"/>
              </a:ext>
            </a:extLst>
          </p:cNvPr>
          <p:cNvSpPr txBox="1"/>
          <p:nvPr/>
        </p:nvSpPr>
        <p:spPr>
          <a:xfrm>
            <a:off x="1989205" y="1382335"/>
            <a:ext cx="4593771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213522-6842-DDA4-7029-959825421D17}"/>
              </a:ext>
            </a:extLst>
          </p:cNvPr>
          <p:cNvSpPr/>
          <p:nvPr/>
        </p:nvSpPr>
        <p:spPr>
          <a:xfrm>
            <a:off x="849086" y="1556657"/>
            <a:ext cx="1143000" cy="94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260F582-B04B-92C9-2F42-7E542C63EE02}"/>
              </a:ext>
            </a:extLst>
          </p:cNvPr>
          <p:cNvCxnSpPr>
            <a:endCxn id="23" idx="1"/>
          </p:cNvCxnSpPr>
          <p:nvPr/>
        </p:nvCxnSpPr>
        <p:spPr>
          <a:xfrm>
            <a:off x="1215175" y="1737051"/>
            <a:ext cx="774030" cy="67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B014A6D-3B0F-0592-F898-B6C5EBBD8173}"/>
              </a:ext>
            </a:extLst>
          </p:cNvPr>
          <p:cNvCxnSpPr>
            <a:stCxn id="23" idx="3"/>
          </p:cNvCxnSpPr>
          <p:nvPr/>
        </p:nvCxnSpPr>
        <p:spPr>
          <a:xfrm>
            <a:off x="6582976" y="2413387"/>
            <a:ext cx="3062670" cy="2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20793-9AF0-487B-E098-EA45BE21498D}"/>
              </a:ext>
            </a:extLst>
          </p:cNvPr>
          <p:cNvSpPr txBox="1"/>
          <p:nvPr/>
        </p:nvSpPr>
        <p:spPr>
          <a:xfrm>
            <a:off x="7761514" y="21118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=1;j=3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787DCC-FA34-BAC3-B720-BBEAE1452638}"/>
              </a:ext>
            </a:extLst>
          </p:cNvPr>
          <p:cNvSpPr txBox="1"/>
          <p:nvPr/>
        </p:nvSpPr>
        <p:spPr>
          <a:xfrm>
            <a:off x="3401343" y="2943314"/>
            <a:ext cx="459377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C8B389-2A43-9BB4-FF2E-0B09FBE55A64}"/>
              </a:ext>
            </a:extLst>
          </p:cNvPr>
          <p:cNvSpPr/>
          <p:nvPr/>
        </p:nvSpPr>
        <p:spPr>
          <a:xfrm>
            <a:off x="2569029" y="2720176"/>
            <a:ext cx="1621971" cy="159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46D75C9-0E60-0E50-0ADA-FE6D8C5EF9A0}"/>
              </a:ext>
            </a:extLst>
          </p:cNvPr>
          <p:cNvCxnSpPr>
            <a:endCxn id="30" idx="1"/>
          </p:cNvCxnSpPr>
          <p:nvPr/>
        </p:nvCxnSpPr>
        <p:spPr>
          <a:xfrm>
            <a:off x="3217631" y="2887654"/>
            <a:ext cx="183712" cy="108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E93128E-44D1-E928-2D5A-830E522A6462}"/>
              </a:ext>
            </a:extLst>
          </p:cNvPr>
          <p:cNvCxnSpPr>
            <a:stCxn id="30" idx="3"/>
            <a:endCxn id="15" idx="1"/>
          </p:cNvCxnSpPr>
          <p:nvPr/>
        </p:nvCxnSpPr>
        <p:spPr>
          <a:xfrm>
            <a:off x="7995114" y="3974366"/>
            <a:ext cx="1861386" cy="2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AAE4DB8-1F3F-D588-93DD-489AD704FDC5}"/>
              </a:ext>
            </a:extLst>
          </p:cNvPr>
          <p:cNvSpPr txBox="1"/>
          <p:nvPr/>
        </p:nvSpPr>
        <p:spPr>
          <a:xfrm>
            <a:off x="8686800" y="37991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=2;j=0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3C0F6C-A1C7-196F-3976-2150EB0722D7}"/>
              </a:ext>
            </a:extLst>
          </p:cNvPr>
          <p:cNvSpPr txBox="1"/>
          <p:nvPr/>
        </p:nvSpPr>
        <p:spPr>
          <a:xfrm>
            <a:off x="4337864" y="4612258"/>
            <a:ext cx="459377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873979-B7CB-47F1-70CF-B054334EB1E9}"/>
              </a:ext>
            </a:extLst>
          </p:cNvPr>
          <p:cNvSpPr/>
          <p:nvPr/>
        </p:nvSpPr>
        <p:spPr>
          <a:xfrm>
            <a:off x="3771121" y="4359874"/>
            <a:ext cx="1621971" cy="159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B6A61AF-36A5-19C9-5AB6-AD88D6C63E56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>
            <a:off x="3771121" y="4439677"/>
            <a:ext cx="566743" cy="12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7B0214B-5FA9-378A-0090-89F93AC9BAC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931635" y="5643310"/>
            <a:ext cx="816762" cy="80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6BD492D-BE4D-3216-FD34-49E6D0A79F26}"/>
              </a:ext>
            </a:extLst>
          </p:cNvPr>
          <p:cNvSpPr txBox="1"/>
          <p:nvPr/>
        </p:nvSpPr>
        <p:spPr>
          <a:xfrm>
            <a:off x="8966513" y="53850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=3,j=2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65F5A5-0237-0686-C8EC-8C0D6F3DCA9F}"/>
              </a:ext>
            </a:extLst>
          </p:cNvPr>
          <p:cNvSpPr txBox="1"/>
          <p:nvPr/>
        </p:nvSpPr>
        <p:spPr>
          <a:xfrm>
            <a:off x="1449747" y="458243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=0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665669-69B5-48D0-F130-399879AAE936}"/>
              </a:ext>
            </a:extLst>
          </p:cNvPr>
          <p:cNvSpPr txBox="1"/>
          <p:nvPr/>
        </p:nvSpPr>
        <p:spPr>
          <a:xfrm>
            <a:off x="35998" y="2605747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=1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23227A-6DEE-4E9D-6C2F-AEAE41BF26A4}"/>
              </a:ext>
            </a:extLst>
          </p:cNvPr>
          <p:cNvSpPr txBox="1"/>
          <p:nvPr/>
        </p:nvSpPr>
        <p:spPr>
          <a:xfrm>
            <a:off x="1188284" y="3938868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2876EE7-2894-0D10-6EFB-5E700D1DDAA9}"/>
              </a:ext>
            </a:extLst>
          </p:cNvPr>
          <p:cNvSpPr txBox="1"/>
          <p:nvPr/>
        </p:nvSpPr>
        <p:spPr>
          <a:xfrm>
            <a:off x="2383688" y="5504693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T3:res=0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29828C-F202-2D66-E1DD-6DE82B36EFA2}"/>
              </a:ext>
            </a:extLst>
          </p:cNvPr>
          <p:cNvSpPr txBox="1"/>
          <p:nvPr/>
        </p:nvSpPr>
        <p:spPr>
          <a:xfrm>
            <a:off x="4967899" y="6500611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T4:res=1;i=4;n=4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此时遇到</a:t>
            </a:r>
            <a:r>
              <a:rPr kumimoji="1" lang="en-US" altLang="zh-CN" dirty="0" err="1"/>
              <a:t>basecase</a:t>
            </a:r>
            <a:r>
              <a:rPr kumimoji="1" lang="zh-CN" altLang="en-US" dirty="0"/>
              <a:t>。将</a:t>
            </a:r>
            <a:r>
              <a:rPr kumimoji="1" lang="en-US" altLang="zh-CN" dirty="0"/>
              <a:t>res</a:t>
            </a:r>
            <a:r>
              <a:rPr kumimoji="1" lang="zh-CN" altLang="en-US" dirty="0"/>
              <a:t>弹出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E5C76FB-9C6D-A7CC-F084-7209CBB41908}"/>
              </a:ext>
            </a:extLst>
          </p:cNvPr>
          <p:cNvCxnSpPr>
            <a:endCxn id="54" idx="1"/>
          </p:cNvCxnSpPr>
          <p:nvPr/>
        </p:nvCxnSpPr>
        <p:spPr>
          <a:xfrm>
            <a:off x="4582105" y="6286788"/>
            <a:ext cx="385794" cy="6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67D543A-0564-05E1-4C2B-574047567713}"/>
              </a:ext>
            </a:extLst>
          </p:cNvPr>
          <p:cNvSpPr txBox="1"/>
          <p:nvPr/>
        </p:nvSpPr>
        <p:spPr>
          <a:xfrm>
            <a:off x="7591571" y="596635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T5: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;i=3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DADBD74C-DB76-400A-0AE4-2D48DCDDB5F3}"/>
              </a:ext>
            </a:extLst>
          </p:cNvPr>
          <p:cNvCxnSpPr>
            <a:stCxn id="54" idx="3"/>
            <a:endCxn id="59" idx="2"/>
          </p:cNvCxnSpPr>
          <p:nvPr/>
        </p:nvCxnSpPr>
        <p:spPr>
          <a:xfrm flipV="1">
            <a:off x="8185446" y="6612689"/>
            <a:ext cx="136453" cy="34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37379B2-4A13-DAC9-3103-BB95C82A1545}"/>
              </a:ext>
            </a:extLst>
          </p:cNvPr>
          <p:cNvSpPr txBox="1"/>
          <p:nvPr/>
        </p:nvSpPr>
        <p:spPr>
          <a:xfrm>
            <a:off x="6786636" y="3792349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T6: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;i=2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E0ED293-EBE4-2841-3222-4BC79EDB8539}"/>
              </a:ext>
            </a:extLst>
          </p:cNvPr>
          <p:cNvCxnSpPr>
            <a:stCxn id="59" idx="0"/>
            <a:endCxn id="62" idx="2"/>
          </p:cNvCxnSpPr>
          <p:nvPr/>
        </p:nvCxnSpPr>
        <p:spPr>
          <a:xfrm flipH="1" flipV="1">
            <a:off x="7516964" y="4438680"/>
            <a:ext cx="804935" cy="152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D87B2F9-7EB9-039A-C216-E8346DD7101A}"/>
              </a:ext>
            </a:extLst>
          </p:cNvPr>
          <p:cNvSpPr txBox="1"/>
          <p:nvPr/>
        </p:nvSpPr>
        <p:spPr>
          <a:xfrm>
            <a:off x="5116017" y="1659030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T7: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;i=1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99A5178-D9EF-CEAD-D0E2-69CAC702ABCC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5864519" y="2340215"/>
            <a:ext cx="1652445" cy="145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39AE1E7-D9CB-F66C-3128-9056DB6FA56C}"/>
              </a:ext>
            </a:extLst>
          </p:cNvPr>
          <p:cNvSpPr txBox="1"/>
          <p:nvPr/>
        </p:nvSpPr>
        <p:spPr>
          <a:xfrm>
            <a:off x="3126449" y="28330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T8: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;i=0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16596365-2E3D-E9F7-CB8B-67B73462B93A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3839691" y="951827"/>
            <a:ext cx="1276326" cy="10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57C4708D-D994-286F-3CFF-8FBE3BDF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9E6AA819-A582-E0A2-362E-7336E6F4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74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B29876-FBB7-A4BD-9BE1-DCC5B3AACF12}"/>
              </a:ext>
            </a:extLst>
          </p:cNvPr>
          <p:cNvSpPr txBox="1"/>
          <p:nvPr/>
        </p:nvSpPr>
        <p:spPr>
          <a:xfrm>
            <a:off x="4141657" y="17029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C00000"/>
                </a:solidFill>
              </a:rPr>
              <a:t>八皇后位运算优化法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968C-E02A-39C9-E0F9-E1A0632B5268}"/>
              </a:ext>
            </a:extLst>
          </p:cNvPr>
          <p:cNvSpPr txBox="1"/>
          <p:nvPr/>
        </p:nvSpPr>
        <p:spPr>
          <a:xfrm>
            <a:off x="598714" y="1099457"/>
            <a:ext cx="110337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我们分析每放下一个皇后以后，能对后续操作有哪些影响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所在的列不能再放皇后了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左下斜线不能放皇后了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右下斜线不能放皇后了</a:t>
            </a:r>
            <a:endParaRPr kumimoji="1" lang="en-US" altLang="zh-CN" dirty="0"/>
          </a:p>
          <a:p>
            <a:r>
              <a:rPr kumimoji="1" lang="zh-CN" altLang="en-US" dirty="0"/>
              <a:t>如果我们将对后续皇后列的影响，左下斜线的影响，右下斜线的影响合并在一起。将这个集合作为后续选择</a:t>
            </a:r>
            <a:endParaRPr kumimoji="1" lang="en-US" altLang="zh-CN" dirty="0"/>
          </a:p>
          <a:p>
            <a:r>
              <a:rPr kumimoji="1" lang="zh-CN" altLang="en-US" dirty="0"/>
              <a:t>皇后的条件，并且传递下去。那么这个集合就可以作为筛选所有皇后的条件。</a:t>
            </a:r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966E61-FFB7-6C8C-4B11-2754B2C4E5EC}"/>
              </a:ext>
            </a:extLst>
          </p:cNvPr>
          <p:cNvGraphicFramePr>
            <a:graphicFrameLocks noGrp="1"/>
          </p:cNvGraphicFramePr>
          <p:nvPr/>
        </p:nvGraphicFramePr>
        <p:xfrm>
          <a:off x="3501573" y="346667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B3FB9F-8F03-354C-9CE2-CC0580F5F816}"/>
              </a:ext>
            </a:extLst>
          </p:cNvPr>
          <p:cNvSpPr txBox="1"/>
          <p:nvPr/>
        </p:nvSpPr>
        <p:spPr>
          <a:xfrm>
            <a:off x="957943" y="2928257"/>
            <a:ext cx="690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例如，我们选择了第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列作为皇后。那么其影响的范围将是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EE39FE-995A-81B0-CF7E-61AA13A42945}"/>
              </a:ext>
            </a:extLst>
          </p:cNvPr>
          <p:cNvSpPr txBox="1"/>
          <p:nvPr/>
        </p:nvSpPr>
        <p:spPr>
          <a:xfrm>
            <a:off x="362773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后续列不能选的范围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F63FB1-9A40-5DC7-88B5-9BC056B8A513}"/>
              </a:ext>
            </a:extLst>
          </p:cNvPr>
          <p:cNvSpPr txBox="1"/>
          <p:nvPr/>
        </p:nvSpPr>
        <p:spPr>
          <a:xfrm>
            <a:off x="457200" y="41039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左下斜线不能选的范围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61B966-19D2-E5DE-78D9-1421FB0387CA}"/>
              </a:ext>
            </a:extLst>
          </p:cNvPr>
          <p:cNvGraphicFramePr>
            <a:graphicFrameLocks noGrp="1"/>
          </p:cNvGraphicFramePr>
          <p:nvPr/>
        </p:nvGraphicFramePr>
        <p:xfrm>
          <a:off x="3501573" y="4165539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14677A-A6CA-BB04-A598-BCA8AD69FFC3}"/>
              </a:ext>
            </a:extLst>
          </p:cNvPr>
          <p:cNvSpPr txBox="1"/>
          <p:nvPr/>
        </p:nvSpPr>
        <p:spPr>
          <a:xfrm>
            <a:off x="457200" y="49421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右下斜线不能选的范围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ED56076A-97C2-E95F-7B98-3DEBDDC1BC28}"/>
              </a:ext>
            </a:extLst>
          </p:cNvPr>
          <p:cNvGraphicFramePr>
            <a:graphicFrameLocks noGrp="1"/>
          </p:cNvGraphicFramePr>
          <p:nvPr/>
        </p:nvGraphicFramePr>
        <p:xfrm>
          <a:off x="3501573" y="4864406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11" name="右大括号 10">
            <a:extLst>
              <a:ext uri="{FF2B5EF4-FFF2-40B4-BE49-F238E27FC236}">
                <a16:creationId xmlns:a16="http://schemas.microsoft.com/office/drawing/2014/main" id="{B6E92422-2707-C9FB-5D3B-2633B33FA00E}"/>
              </a:ext>
            </a:extLst>
          </p:cNvPr>
          <p:cNvSpPr/>
          <p:nvPr/>
        </p:nvSpPr>
        <p:spPr>
          <a:xfrm>
            <a:off x="6542314" y="3487997"/>
            <a:ext cx="375903" cy="174724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E9CB06-4D51-2059-1B0A-C957EE4A10FF}"/>
              </a:ext>
            </a:extLst>
          </p:cNvPr>
          <p:cNvSpPr txBox="1"/>
          <p:nvPr/>
        </p:nvSpPr>
        <p:spPr>
          <a:xfrm>
            <a:off x="7717972" y="363488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下一行不能选的范围是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63C74BD-E727-881E-EB4C-68A31140DEC5}"/>
              </a:ext>
            </a:extLst>
          </p:cNvPr>
          <p:cNvGraphicFramePr>
            <a:graphicFrameLocks noGrp="1"/>
          </p:cNvGraphicFramePr>
          <p:nvPr/>
        </p:nvGraphicFramePr>
        <p:xfrm>
          <a:off x="7420430" y="4176201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8AB464C-79BC-3E65-5985-164E352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3026B9C-353B-B057-FD61-505EE7D6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01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77D773-C57C-E040-3325-E91028A9482B}"/>
              </a:ext>
            </a:extLst>
          </p:cNvPr>
          <p:cNvSpPr txBox="1"/>
          <p:nvPr/>
        </p:nvSpPr>
        <p:spPr>
          <a:xfrm>
            <a:off x="133474" y="2438063"/>
            <a:ext cx="2224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当以上原理了解以后，我们将每一行的不能选的范围。继续传播下去，</a:t>
            </a:r>
            <a:endParaRPr kumimoji="1" lang="en-US" altLang="zh-CN" dirty="0"/>
          </a:p>
          <a:p>
            <a:r>
              <a:rPr kumimoji="1" lang="zh-CN" altLang="en-US" dirty="0"/>
              <a:t>将成为解题思路。我们依旧以</a:t>
            </a:r>
            <a:r>
              <a:rPr kumimoji="1" lang="en-US" altLang="zh-CN" dirty="0"/>
              <a:t>4</a:t>
            </a:r>
            <a:r>
              <a:rPr kumimoji="1" lang="zh-CN" altLang="en-US" dirty="0"/>
              <a:t>皇后举例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5081EF5-EAED-CF06-EEC2-A40DD904C21E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574857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F23547-4D94-15FA-E08D-E0667C509530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1020090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EF1686-E215-8F23-E2E3-F64024470948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146532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90DF8AA-90D6-BC8D-3E65-83C8C010F4A2}"/>
              </a:ext>
            </a:extLst>
          </p:cNvPr>
          <p:cNvGraphicFramePr>
            <a:graphicFrameLocks noGrp="1"/>
          </p:cNvGraphicFramePr>
          <p:nvPr/>
        </p:nvGraphicFramePr>
        <p:xfrm>
          <a:off x="6334449" y="1020090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C2F7151-FD4B-5A82-ED18-1768329DE023}"/>
              </a:ext>
            </a:extLst>
          </p:cNvPr>
          <p:cNvSpPr txBox="1"/>
          <p:nvPr/>
        </p:nvSpPr>
        <p:spPr>
          <a:xfrm>
            <a:off x="2881532" y="5851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59FC5-52B6-58D2-604B-A766C25AF943}"/>
              </a:ext>
            </a:extLst>
          </p:cNvPr>
          <p:cNvSpPr txBox="1"/>
          <p:nvPr/>
        </p:nvSpPr>
        <p:spPr>
          <a:xfrm>
            <a:off x="2690019" y="997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B70859-93AD-66E2-F41C-07A857393634}"/>
              </a:ext>
            </a:extLst>
          </p:cNvPr>
          <p:cNvSpPr txBox="1"/>
          <p:nvPr/>
        </p:nvSpPr>
        <p:spPr>
          <a:xfrm>
            <a:off x="2672779" y="1436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0AFAA-7935-F234-39CC-3802AA84A680}"/>
              </a:ext>
            </a:extLst>
          </p:cNvPr>
          <p:cNvSpPr txBox="1"/>
          <p:nvPr/>
        </p:nvSpPr>
        <p:spPr>
          <a:xfrm>
            <a:off x="3797426" y="120338"/>
            <a:ext cx="13516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选择</a:t>
            </a:r>
            <a:r>
              <a:rPr kumimoji="1" lang="en-US" altLang="zh-CN" dirty="0" err="1">
                <a:solidFill>
                  <a:schemeClr val="bg1"/>
                </a:solidFill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</a:rPr>
              <a:t>=0,j=1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3B3AD78C-D7E1-ADF7-5EB3-1ADDEDE5CE17}"/>
              </a:ext>
            </a:extLst>
          </p:cNvPr>
          <p:cNvSpPr/>
          <p:nvPr/>
        </p:nvSpPr>
        <p:spPr>
          <a:xfrm>
            <a:off x="5902650" y="724518"/>
            <a:ext cx="235858" cy="9144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0F8E6FB1-8F7C-BBF3-F647-D5DBB6F5D805}"/>
              </a:ext>
            </a:extLst>
          </p:cNvPr>
          <p:cNvGraphicFramePr>
            <a:graphicFrameLocks noGrp="1"/>
          </p:cNvGraphicFramePr>
          <p:nvPr/>
        </p:nvGraphicFramePr>
        <p:xfrm>
          <a:off x="9268672" y="515429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F65C1CD6-F6EC-6F8B-08D4-7838E0B2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234" y="482772"/>
            <a:ext cx="386276" cy="386276"/>
          </a:xfrm>
          <a:prstGeom prst="rect">
            <a:avLst/>
          </a:prstGeom>
        </p:spPr>
      </p:pic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833846D8-88A4-4977-6C57-3A4FF8A61C82}"/>
              </a:ext>
            </a:extLst>
          </p:cNvPr>
          <p:cNvGraphicFramePr>
            <a:graphicFrameLocks noGrp="1"/>
          </p:cNvGraphicFramePr>
          <p:nvPr/>
        </p:nvGraphicFramePr>
        <p:xfrm>
          <a:off x="9268672" y="2148286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7" name="图形 16" descr="抵押 纯色填充">
            <a:extLst>
              <a:ext uri="{FF2B5EF4-FFF2-40B4-BE49-F238E27FC236}">
                <a16:creationId xmlns:a16="http://schemas.microsoft.com/office/drawing/2014/main" id="{C4391932-3CBC-C10F-3FAC-A6910724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234" y="2115629"/>
            <a:ext cx="386276" cy="386276"/>
          </a:xfrm>
          <a:prstGeom prst="rect">
            <a:avLst/>
          </a:prstGeom>
        </p:spPr>
      </p:pic>
      <p:pic>
        <p:nvPicPr>
          <p:cNvPr id="18" name="图形 17" descr="抵押 纯色填充">
            <a:extLst>
              <a:ext uri="{FF2B5EF4-FFF2-40B4-BE49-F238E27FC236}">
                <a16:creationId xmlns:a16="http://schemas.microsoft.com/office/drawing/2014/main" id="{C38A446F-F0A8-9CBA-A08B-69A9C511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463" y="2527582"/>
            <a:ext cx="386276" cy="386276"/>
          </a:xfrm>
          <a:prstGeom prst="rect">
            <a:avLst/>
          </a:prstGeom>
        </p:spPr>
      </p:pic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0C58B56-C856-4A0B-E8A2-149FAF46F3AC}"/>
              </a:ext>
            </a:extLst>
          </p:cNvPr>
          <p:cNvGraphicFramePr>
            <a:graphicFrameLocks noGrp="1"/>
          </p:cNvGraphicFramePr>
          <p:nvPr/>
        </p:nvGraphicFramePr>
        <p:xfrm>
          <a:off x="3319110" y="2722548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CA6FEAC-5D97-34F1-1AF9-23AF9F03598B}"/>
              </a:ext>
            </a:extLst>
          </p:cNvPr>
          <p:cNvSpPr txBox="1"/>
          <p:nvPr/>
        </p:nvSpPr>
        <p:spPr>
          <a:xfrm>
            <a:off x="6335911" y="622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下一行可选的范围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A0D4FA-6E8B-F21A-CF4C-2A60B0AC8C85}"/>
              </a:ext>
            </a:extLst>
          </p:cNvPr>
          <p:cNvSpPr txBox="1"/>
          <p:nvPr/>
        </p:nvSpPr>
        <p:spPr>
          <a:xfrm>
            <a:off x="3842528" y="2198333"/>
            <a:ext cx="13516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选择</a:t>
            </a:r>
            <a:r>
              <a:rPr kumimoji="1" lang="en-US" altLang="zh-CN" dirty="0" err="1">
                <a:solidFill>
                  <a:schemeClr val="bg1"/>
                </a:solidFill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</a:rPr>
              <a:t>=1,j=4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C822C3-35C4-2CA6-B0F6-15F92B9FECE1}"/>
              </a:ext>
            </a:extLst>
          </p:cNvPr>
          <p:cNvSpPr txBox="1"/>
          <p:nvPr/>
        </p:nvSpPr>
        <p:spPr>
          <a:xfrm>
            <a:off x="2905934" y="2712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453DC823-93FD-8D82-18E2-545B1515631C}"/>
              </a:ext>
            </a:extLst>
          </p:cNvPr>
          <p:cNvGraphicFramePr>
            <a:graphicFrameLocks noGrp="1"/>
          </p:cNvGraphicFramePr>
          <p:nvPr/>
        </p:nvGraphicFramePr>
        <p:xfrm>
          <a:off x="3319110" y="319601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6D99310C-5641-0484-2369-F62651D681AE}"/>
              </a:ext>
            </a:extLst>
          </p:cNvPr>
          <p:cNvSpPr txBox="1"/>
          <p:nvPr/>
        </p:nvSpPr>
        <p:spPr>
          <a:xfrm>
            <a:off x="2690018" y="3192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A073C1-2485-DEF6-CCAE-AD637D5B47F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732937" y="1107014"/>
            <a:ext cx="522270" cy="9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9B4EDA3-2D67-DDFF-D449-255110446EDC}"/>
              </a:ext>
            </a:extLst>
          </p:cNvPr>
          <p:cNvGraphicFramePr>
            <a:graphicFrameLocks noGrp="1"/>
          </p:cNvGraphicFramePr>
          <p:nvPr/>
        </p:nvGraphicFramePr>
        <p:xfrm>
          <a:off x="6332144" y="2900277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A54EDD87-F967-CB35-22A3-29DE65A412AB}"/>
              </a:ext>
            </a:extLst>
          </p:cNvPr>
          <p:cNvSpPr txBox="1"/>
          <p:nvPr/>
        </p:nvSpPr>
        <p:spPr>
          <a:xfrm>
            <a:off x="7161497" y="25037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/>
              <a:t>下一行可选范围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C15A2F6E-3A9B-AF74-2F0E-1CC0C08D4A1B}"/>
              </a:ext>
            </a:extLst>
          </p:cNvPr>
          <p:cNvSpPr/>
          <p:nvPr/>
        </p:nvSpPr>
        <p:spPr>
          <a:xfrm>
            <a:off x="5953430" y="2665616"/>
            <a:ext cx="235858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5ED185-F0A0-0D28-E352-4E1D7D393262}"/>
              </a:ext>
            </a:extLst>
          </p:cNvPr>
          <p:cNvSpPr txBox="1"/>
          <p:nvPr/>
        </p:nvSpPr>
        <p:spPr>
          <a:xfrm>
            <a:off x="7277111" y="1482228"/>
            <a:ext cx="280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C00000"/>
                </a:solidFill>
              </a:rPr>
              <a:t>再加上上一次可选范围。</a:t>
            </a:r>
            <a:endParaRPr kumimoji="1" lang="en-US" altLang="zh-CN" sz="1200" b="1" dirty="0">
              <a:solidFill>
                <a:srgbClr val="C00000"/>
              </a:solidFill>
            </a:endParaRPr>
          </a:p>
          <a:p>
            <a:r>
              <a:rPr kumimoji="1" lang="zh-CN" altLang="en-US" sz="1200" b="1" dirty="0">
                <a:solidFill>
                  <a:srgbClr val="C00000"/>
                </a:solidFill>
              </a:rPr>
              <a:t>列继续往下，左下往左移动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位</a:t>
            </a:r>
            <a:endParaRPr kumimoji="1" lang="en-US" altLang="zh-CN" sz="1200" b="1" dirty="0">
              <a:solidFill>
                <a:srgbClr val="C00000"/>
              </a:solidFill>
            </a:endParaRPr>
          </a:p>
          <a:p>
            <a:r>
              <a:rPr kumimoji="1" lang="zh-CN" altLang="en-US" sz="1200" b="1" dirty="0">
                <a:solidFill>
                  <a:srgbClr val="C00000"/>
                </a:solidFill>
              </a:rPr>
              <a:t>右下的往右移动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位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76B8EB0-E95A-257A-20B8-49412F139D70}"/>
              </a:ext>
            </a:extLst>
          </p:cNvPr>
          <p:cNvCxnSpPr/>
          <p:nvPr/>
        </p:nvCxnSpPr>
        <p:spPr>
          <a:xfrm>
            <a:off x="7150608" y="1389422"/>
            <a:ext cx="0" cy="1501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D71F3BBB-C67B-49BA-4DED-E8A0A2D40873}"/>
              </a:ext>
            </a:extLst>
          </p:cNvPr>
          <p:cNvCxnSpPr/>
          <p:nvPr/>
        </p:nvCxnSpPr>
        <p:spPr>
          <a:xfrm rot="16200000" flipH="1">
            <a:off x="7444218" y="1861709"/>
            <a:ext cx="1477974" cy="5334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6D9AB1D-B779-0729-7D4D-B682322CC72F}"/>
              </a:ext>
            </a:extLst>
          </p:cNvPr>
          <p:cNvSpPr txBox="1"/>
          <p:nvPr/>
        </p:nvSpPr>
        <p:spPr>
          <a:xfrm>
            <a:off x="3741871" y="3787524"/>
            <a:ext cx="15311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j=0</a:t>
            </a:r>
            <a:endParaRPr kumimoji="1" lang="zh-CN" altLang="en-US" dirty="0"/>
          </a:p>
        </p:txBody>
      </p:sp>
      <p:graphicFrame>
        <p:nvGraphicFramePr>
          <p:cNvPr id="45" name="表格 4">
            <a:extLst>
              <a:ext uri="{FF2B5EF4-FFF2-40B4-BE49-F238E27FC236}">
                <a16:creationId xmlns:a16="http://schemas.microsoft.com/office/drawing/2014/main" id="{32D6EF88-2C3C-98E6-C053-67E0BCB08E1C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4290119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6" name="表格 4">
            <a:extLst>
              <a:ext uri="{FF2B5EF4-FFF2-40B4-BE49-F238E27FC236}">
                <a16:creationId xmlns:a16="http://schemas.microsoft.com/office/drawing/2014/main" id="{D4CCE117-4505-7F1D-4B29-763CEEC20AE4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481584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7" name="表格 4">
            <a:extLst>
              <a:ext uri="{FF2B5EF4-FFF2-40B4-BE49-F238E27FC236}">
                <a16:creationId xmlns:a16="http://schemas.microsoft.com/office/drawing/2014/main" id="{532BF8D7-C678-01A9-EFD9-EA376620E0ED}"/>
              </a:ext>
            </a:extLst>
          </p:cNvPr>
          <p:cNvGraphicFramePr>
            <a:graphicFrameLocks noGrp="1"/>
          </p:cNvGraphicFramePr>
          <p:nvPr/>
        </p:nvGraphicFramePr>
        <p:xfrm>
          <a:off x="6321254" y="4501971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8" name="表格 3">
            <a:extLst>
              <a:ext uri="{FF2B5EF4-FFF2-40B4-BE49-F238E27FC236}">
                <a16:creationId xmlns:a16="http://schemas.microsoft.com/office/drawing/2014/main" id="{5F537F94-3932-FB9D-5422-D89ED1B9E7AE}"/>
              </a:ext>
            </a:extLst>
          </p:cNvPr>
          <p:cNvGraphicFramePr>
            <a:graphicFrameLocks noGrp="1"/>
          </p:cNvGraphicFramePr>
          <p:nvPr/>
        </p:nvGraphicFramePr>
        <p:xfrm>
          <a:off x="9244318" y="378286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9" name="图形 48" descr="抵押 纯色填充">
            <a:extLst>
              <a:ext uri="{FF2B5EF4-FFF2-40B4-BE49-F238E27FC236}">
                <a16:creationId xmlns:a16="http://schemas.microsoft.com/office/drawing/2014/main" id="{282666F5-E75B-22FA-35AC-898FD455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880" y="3750204"/>
            <a:ext cx="386276" cy="386276"/>
          </a:xfrm>
          <a:prstGeom prst="rect">
            <a:avLst/>
          </a:prstGeom>
        </p:spPr>
      </p:pic>
      <p:pic>
        <p:nvPicPr>
          <p:cNvPr id="50" name="图形 49" descr="抵押 纯色填充">
            <a:extLst>
              <a:ext uri="{FF2B5EF4-FFF2-40B4-BE49-F238E27FC236}">
                <a16:creationId xmlns:a16="http://schemas.microsoft.com/office/drawing/2014/main" id="{9F0FC154-0A7E-FA13-3A01-C20328C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109" y="4162157"/>
            <a:ext cx="386276" cy="386276"/>
          </a:xfrm>
          <a:prstGeom prst="rect">
            <a:avLst/>
          </a:prstGeom>
        </p:spPr>
      </p:pic>
      <p:pic>
        <p:nvPicPr>
          <p:cNvPr id="51" name="图形 50" descr="抵押 纯色填充">
            <a:extLst>
              <a:ext uri="{FF2B5EF4-FFF2-40B4-BE49-F238E27FC236}">
                <a16:creationId xmlns:a16="http://schemas.microsoft.com/office/drawing/2014/main" id="{33F33EC2-C07B-F681-564D-5EF161D5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2581" y="4531855"/>
            <a:ext cx="386276" cy="386276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09A0DDF-FAB9-85C7-9075-6F1933DA1EB4}"/>
              </a:ext>
            </a:extLst>
          </p:cNvPr>
          <p:cNvCxnSpPr>
            <a:cxnSpLocks/>
          </p:cNvCxnSpPr>
          <p:nvPr/>
        </p:nvCxnSpPr>
        <p:spPr>
          <a:xfrm flipH="1">
            <a:off x="7150608" y="3271117"/>
            <a:ext cx="10889" cy="1421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A8EEA1AC-4BFE-4CDF-BD80-11F421661697}"/>
              </a:ext>
            </a:extLst>
          </p:cNvPr>
          <p:cNvCxnSpPr>
            <a:cxnSpLocks/>
          </p:cNvCxnSpPr>
          <p:nvPr/>
        </p:nvCxnSpPr>
        <p:spPr>
          <a:xfrm flipH="1">
            <a:off x="8392294" y="3280106"/>
            <a:ext cx="10889" cy="1421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25D6AB03-CBDB-4367-443B-FF2177718341}"/>
              </a:ext>
            </a:extLst>
          </p:cNvPr>
          <p:cNvCxnSpPr/>
          <p:nvPr/>
        </p:nvCxnSpPr>
        <p:spPr>
          <a:xfrm rot="5400000">
            <a:off x="6888424" y="3657648"/>
            <a:ext cx="1449003" cy="60716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E4A13B69-CD4E-F126-C1D6-D7A560459C20}"/>
              </a:ext>
            </a:extLst>
          </p:cNvPr>
          <p:cNvSpPr/>
          <p:nvPr/>
        </p:nvSpPr>
        <p:spPr>
          <a:xfrm>
            <a:off x="5927912" y="4293328"/>
            <a:ext cx="155448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0" name="表格 3">
            <a:extLst>
              <a:ext uri="{FF2B5EF4-FFF2-40B4-BE49-F238E27FC236}">
                <a16:creationId xmlns:a16="http://schemas.microsoft.com/office/drawing/2014/main" id="{B606174F-0835-DC62-87BA-50AE79962021}"/>
              </a:ext>
            </a:extLst>
          </p:cNvPr>
          <p:cNvGraphicFramePr>
            <a:graphicFrameLocks noGrp="1"/>
          </p:cNvGraphicFramePr>
          <p:nvPr/>
        </p:nvGraphicFramePr>
        <p:xfrm>
          <a:off x="156821" y="4827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96E9081D-0950-A4A4-C349-1D2705AB2112}"/>
              </a:ext>
            </a:extLst>
          </p:cNvPr>
          <p:cNvSpPr txBox="1"/>
          <p:nvPr/>
        </p:nvSpPr>
        <p:spPr>
          <a:xfrm>
            <a:off x="2839337" y="4284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0D4440D-DF78-721A-2E2E-8BE0E99FC099}"/>
              </a:ext>
            </a:extLst>
          </p:cNvPr>
          <p:cNvSpPr txBox="1"/>
          <p:nvPr/>
        </p:nvSpPr>
        <p:spPr>
          <a:xfrm>
            <a:off x="2646479" y="4770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右下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C3CFE5F-7720-BEFE-D6F3-582F0892343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32937" y="3081750"/>
            <a:ext cx="535735" cy="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6AEAE46-9A47-98A5-57B7-0A220A9BF777}"/>
              </a:ext>
            </a:extLst>
          </p:cNvPr>
          <p:cNvCxnSpPr/>
          <p:nvPr/>
        </p:nvCxnSpPr>
        <p:spPr>
          <a:xfrm>
            <a:off x="8722047" y="4687391"/>
            <a:ext cx="522271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40D4525-5452-76BF-27D9-A4C7B59D3944}"/>
              </a:ext>
            </a:extLst>
          </p:cNvPr>
          <p:cNvSpPr txBox="1"/>
          <p:nvPr/>
        </p:nvSpPr>
        <p:spPr>
          <a:xfrm>
            <a:off x="963521" y="151826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T0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26D55B4-084F-03E6-8C75-95D50E09E72C}"/>
              </a:ext>
            </a:extLst>
          </p:cNvPr>
          <p:cNvSpPr txBox="1"/>
          <p:nvPr/>
        </p:nvSpPr>
        <p:spPr>
          <a:xfrm>
            <a:off x="9333323" y="65256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CA29FEE-51C9-93BD-08B1-3CF8384788EF}"/>
              </a:ext>
            </a:extLst>
          </p:cNvPr>
          <p:cNvSpPr txBox="1"/>
          <p:nvPr/>
        </p:nvSpPr>
        <p:spPr>
          <a:xfrm>
            <a:off x="8811094" y="2115239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CBA6616-1A05-DDDC-FB9E-D4D040D14D26}"/>
              </a:ext>
            </a:extLst>
          </p:cNvPr>
          <p:cNvSpPr txBox="1"/>
          <p:nvPr/>
        </p:nvSpPr>
        <p:spPr>
          <a:xfrm>
            <a:off x="8788724" y="3716933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82" name="表格 3">
            <a:extLst>
              <a:ext uri="{FF2B5EF4-FFF2-40B4-BE49-F238E27FC236}">
                <a16:creationId xmlns:a16="http://schemas.microsoft.com/office/drawing/2014/main" id="{A2432E1B-2945-70DF-7BC7-4B5D1AF3FB73}"/>
              </a:ext>
            </a:extLst>
          </p:cNvPr>
          <p:cNvGraphicFramePr>
            <a:graphicFrameLocks noGrp="1"/>
          </p:cNvGraphicFramePr>
          <p:nvPr/>
        </p:nvGraphicFramePr>
        <p:xfrm>
          <a:off x="9268672" y="545071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83" name="图形 82" descr="抵押 纯色填充">
            <a:extLst>
              <a:ext uri="{FF2B5EF4-FFF2-40B4-BE49-F238E27FC236}">
                <a16:creationId xmlns:a16="http://schemas.microsoft.com/office/drawing/2014/main" id="{AF2283AC-34B4-DCA1-B8DE-A338CB3F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234" y="5418056"/>
            <a:ext cx="386276" cy="386276"/>
          </a:xfrm>
          <a:prstGeom prst="rect">
            <a:avLst/>
          </a:prstGeom>
        </p:spPr>
      </p:pic>
      <p:pic>
        <p:nvPicPr>
          <p:cNvPr id="84" name="图形 83" descr="抵押 纯色填充">
            <a:extLst>
              <a:ext uri="{FF2B5EF4-FFF2-40B4-BE49-F238E27FC236}">
                <a16:creationId xmlns:a16="http://schemas.microsoft.com/office/drawing/2014/main" id="{4E14BAAB-DAB1-21F7-4CDB-27554897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463" y="5830009"/>
            <a:ext cx="386276" cy="386276"/>
          </a:xfrm>
          <a:prstGeom prst="rect">
            <a:avLst/>
          </a:prstGeom>
        </p:spPr>
      </p:pic>
      <p:pic>
        <p:nvPicPr>
          <p:cNvPr id="85" name="图形 84" descr="抵押 纯色填充">
            <a:extLst>
              <a:ext uri="{FF2B5EF4-FFF2-40B4-BE49-F238E27FC236}">
                <a16:creationId xmlns:a16="http://schemas.microsoft.com/office/drawing/2014/main" id="{CDEC75B0-7563-1240-9A08-4EA86852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935" y="6199707"/>
            <a:ext cx="386276" cy="386276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57C671C4-E348-0EAF-DFFF-3AF4D7E10CB2}"/>
              </a:ext>
            </a:extLst>
          </p:cNvPr>
          <p:cNvSpPr txBox="1"/>
          <p:nvPr/>
        </p:nvSpPr>
        <p:spPr>
          <a:xfrm>
            <a:off x="8813078" y="5384785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T4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8AF88A5-940B-60EF-C3FD-F74E2744E0DB}"/>
              </a:ext>
            </a:extLst>
          </p:cNvPr>
          <p:cNvSpPr txBox="1"/>
          <p:nvPr/>
        </p:nvSpPr>
        <p:spPr>
          <a:xfrm>
            <a:off x="3662992" y="5663981"/>
            <a:ext cx="15311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j=2</a:t>
            </a:r>
            <a:endParaRPr kumimoji="1" lang="zh-CN" altLang="en-US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BD6A3CF-B422-85D7-7817-BA9EEF0184F3}"/>
              </a:ext>
            </a:extLst>
          </p:cNvPr>
          <p:cNvCxnSpPr>
            <a:stCxn id="88" idx="3"/>
          </p:cNvCxnSpPr>
          <p:nvPr/>
        </p:nvCxnSpPr>
        <p:spPr>
          <a:xfrm>
            <a:off x="5194180" y="5848647"/>
            <a:ext cx="4061027" cy="100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形 90" descr="抵押 纯色填充">
            <a:extLst>
              <a:ext uri="{FF2B5EF4-FFF2-40B4-BE49-F238E27FC236}">
                <a16:creationId xmlns:a16="http://schemas.microsoft.com/office/drawing/2014/main" id="{194CFEE5-1A8F-992E-0738-77139D90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9961" y="6547797"/>
            <a:ext cx="386276" cy="386276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8EAFF-2E6D-D193-FC39-F408486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058A2-E805-9D50-C828-9E650108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1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A3E34C-89AE-20D7-2F5B-89C448084425}"/>
              </a:ext>
            </a:extLst>
          </p:cNvPr>
          <p:cNvSpPr txBox="1"/>
          <p:nvPr/>
        </p:nvSpPr>
        <p:spPr>
          <a:xfrm>
            <a:off x="347975" y="602665"/>
            <a:ext cx="485709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C7832"/>
                </a:solidFill>
                <a:effectLst/>
              </a:rPr>
              <a:t>private static int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process2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colLimit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leftDiaLimit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 {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</a:t>
            </a:r>
            <a:r>
              <a:rPr lang="en" altLang="zh-CN" sz="1400" dirty="0"/>
              <a:t>(limit == 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pos = limit &amp;(~(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leftDiaLimit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/>
              <a:t>res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zh-CN" sz="1400" dirty="0"/>
              <a:t>(pos!=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zh-CN" altLang="en-US" sz="1400" dirty="0"/>
              <a:t>       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pos &amp;(~pos +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pos = pos-</a:t>
            </a:r>
            <a:r>
              <a:rPr lang="en" altLang="zh-CN" sz="1400" dirty="0" err="1"/>
              <a:t>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400" dirty="0"/>
              <a:t>res += </a:t>
            </a:r>
            <a:r>
              <a:rPr lang="en" altLang="zh-CN" sz="1400" i="1" dirty="0">
                <a:effectLst/>
              </a:rPr>
              <a:t>process2</a:t>
            </a:r>
            <a:r>
              <a:rPr lang="en" altLang="zh-CN" sz="1400" dirty="0"/>
              <a:t>(limit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 err="1"/>
              <a:t>colLimit|mostRightOne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leftDiaLimit|mostRightOne</a:t>
            </a:r>
            <a:r>
              <a:rPr lang="en" altLang="zh-CN" sz="1400" dirty="0"/>
              <a:t>)&lt;&lt;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rightDiaLimit|mostRightOne</a:t>
            </a:r>
            <a:r>
              <a:rPr lang="en" altLang="zh-CN" sz="1400" dirty="0"/>
              <a:t>)&gt;&gt;&gt;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/>
              <a:t>res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/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C91696-5329-F2D1-9FF8-FCA0B7FF0571}"/>
              </a:ext>
            </a:extLst>
          </p:cNvPr>
          <p:cNvSpPr/>
          <p:nvPr/>
        </p:nvSpPr>
        <p:spPr>
          <a:xfrm>
            <a:off x="446314" y="1066800"/>
            <a:ext cx="2471057" cy="42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70B07B-879E-5ACE-973A-C616FF996673}"/>
              </a:ext>
            </a:extLst>
          </p:cNvPr>
          <p:cNvGrpSpPr/>
          <p:nvPr/>
        </p:nvGrpSpPr>
        <p:grpSpPr>
          <a:xfrm>
            <a:off x="7402287" y="664029"/>
            <a:ext cx="4245428" cy="2525485"/>
            <a:chOff x="7402287" y="664029"/>
            <a:chExt cx="4245428" cy="25254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45CC489-DB9E-19B4-EF4A-F44E08F4EC99}"/>
                </a:ext>
              </a:extLst>
            </p:cNvPr>
            <p:cNvSpPr txBox="1"/>
            <p:nvPr/>
          </p:nvSpPr>
          <p:spPr>
            <a:xfrm>
              <a:off x="7402287" y="870857"/>
              <a:ext cx="42454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basecase</a:t>
              </a:r>
              <a:r>
                <a:rPr kumimoji="1" lang="zh-CN" altLang="en-US" dirty="0"/>
                <a:t>，判断完全放满皇后的判断。</a:t>
              </a:r>
              <a:endParaRPr kumimoji="1" lang="en-US" altLang="zh-CN" dirty="0"/>
            </a:p>
            <a:p>
              <a:r>
                <a:rPr kumimoji="1" lang="en-US" altLang="zh-CN" dirty="0"/>
                <a:t>limit</a:t>
              </a:r>
              <a:r>
                <a:rPr kumimoji="1" lang="zh-CN" altLang="en-US" dirty="0"/>
                <a:t>是有几个皇后，右边就有几个</a:t>
              </a:r>
              <a:r>
                <a:rPr kumimoji="1" lang="en-US" altLang="zh-CN" dirty="0"/>
                <a:t>1</a:t>
              </a:r>
            </a:p>
            <a:p>
              <a:r>
                <a:rPr kumimoji="1" lang="zh-CN" altLang="en-US" dirty="0"/>
                <a:t>例如咱们之前讲的</a:t>
              </a:r>
              <a:r>
                <a:rPr kumimoji="1" lang="en-US" altLang="zh-CN" dirty="0"/>
                <a:t>4</a:t>
              </a:r>
              <a:r>
                <a:rPr kumimoji="1" lang="zh-CN" altLang="en-US" dirty="0"/>
                <a:t>皇后，那么这个值就是</a:t>
              </a:r>
              <a:r>
                <a:rPr kumimoji="1" lang="en-US" altLang="zh-CN" dirty="0"/>
                <a:t>00...0001111</a:t>
              </a:r>
              <a:r>
                <a:rPr kumimoji="1" lang="zh-CN" altLang="en-US" dirty="0"/>
                <a:t> 后面是</a:t>
              </a:r>
              <a:r>
                <a:rPr kumimoji="1" lang="en-US" altLang="zh-CN" dirty="0"/>
                <a:t>4</a:t>
              </a:r>
              <a:r>
                <a:rPr kumimoji="1" lang="zh-CN" altLang="en-US" dirty="0"/>
                <a:t>个</a:t>
              </a:r>
              <a:r>
                <a:rPr kumimoji="1" lang="en-US" altLang="zh-CN" dirty="0"/>
                <a:t>1</a:t>
              </a:r>
              <a:r>
                <a:rPr kumimoji="1" lang="zh-CN" altLang="en-US" dirty="0"/>
                <a:t>。</a:t>
              </a:r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045025FA-C149-FECC-75A0-4E51E623A088}"/>
                </a:ext>
              </a:extLst>
            </p:cNvPr>
            <p:cNvSpPr/>
            <p:nvPr/>
          </p:nvSpPr>
          <p:spPr>
            <a:xfrm rot="5400000">
              <a:off x="8002450" y="1699621"/>
              <a:ext cx="172795" cy="76047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0177F01-D9BC-8980-85BE-BD3CA8A34815}"/>
                </a:ext>
              </a:extLst>
            </p:cNvPr>
            <p:cNvSpPr txBox="1"/>
            <p:nvPr/>
          </p:nvSpPr>
          <p:spPr>
            <a:xfrm>
              <a:off x="7824337" y="2166257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28</a:t>
              </a:r>
              <a:r>
                <a:rPr kumimoji="1" lang="zh-CN" altLang="en-US" sz="1200" dirty="0"/>
                <a:t>个</a:t>
              </a:r>
              <a:r>
                <a:rPr kumimoji="1" lang="en-US" altLang="zh-CN" sz="1200" dirty="0"/>
                <a:t>0</a:t>
              </a:r>
              <a:endParaRPr kumimoji="1" lang="zh-CN" altLang="en-US" sz="1200" dirty="0"/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4398977E-0C41-40E2-173B-89C133EC0E78}"/>
                </a:ext>
              </a:extLst>
            </p:cNvPr>
            <p:cNvSpPr/>
            <p:nvPr/>
          </p:nvSpPr>
          <p:spPr>
            <a:xfrm rot="5400000">
              <a:off x="8195276" y="1973935"/>
              <a:ext cx="276999" cy="1250334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2DA956-16A4-1543-E2D6-AA55B268CA97}"/>
                </a:ext>
              </a:extLst>
            </p:cNvPr>
            <p:cNvSpPr txBox="1"/>
            <p:nvPr/>
          </p:nvSpPr>
          <p:spPr>
            <a:xfrm>
              <a:off x="7732325" y="2803268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一共</a:t>
              </a:r>
              <a:r>
                <a:rPr kumimoji="1" lang="en-US" altLang="zh-CN" sz="1200" dirty="0"/>
                <a:t>32</a:t>
              </a:r>
              <a:r>
                <a:rPr kumimoji="1" lang="zh-CN" altLang="en-US" sz="1200" dirty="0"/>
                <a:t>位数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99798EE-48A8-BDE7-0A51-B3ADF1839C13}"/>
                </a:ext>
              </a:extLst>
            </p:cNvPr>
            <p:cNvSpPr/>
            <p:nvPr/>
          </p:nvSpPr>
          <p:spPr>
            <a:xfrm>
              <a:off x="7402287" y="664029"/>
              <a:ext cx="4125684" cy="2525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CE5CAB0-571C-EF7F-7446-D64F5AE9BBAD}"/>
              </a:ext>
            </a:extLst>
          </p:cNvPr>
          <p:cNvSpPr/>
          <p:nvPr/>
        </p:nvSpPr>
        <p:spPr>
          <a:xfrm>
            <a:off x="544285" y="1693820"/>
            <a:ext cx="4595295" cy="2859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A6395871-4BB6-EEA9-94C6-5AE11CEDF584}"/>
              </a:ext>
            </a:extLst>
          </p:cNvPr>
          <p:cNvGraphicFramePr>
            <a:graphicFrameLocks noGrp="1"/>
          </p:cNvGraphicFramePr>
          <p:nvPr/>
        </p:nvGraphicFramePr>
        <p:xfrm>
          <a:off x="6213944" y="3958599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C5D1EE59-1D3B-1DDD-12D8-752D9104E457}"/>
              </a:ext>
            </a:extLst>
          </p:cNvPr>
          <p:cNvGraphicFramePr>
            <a:graphicFrameLocks noGrp="1"/>
          </p:cNvGraphicFramePr>
          <p:nvPr/>
        </p:nvGraphicFramePr>
        <p:xfrm>
          <a:off x="6213944" y="440383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16E002-AED1-4F12-0997-9BF1C5DC9E36}"/>
              </a:ext>
            </a:extLst>
          </p:cNvPr>
          <p:cNvGraphicFramePr>
            <a:graphicFrameLocks noGrp="1"/>
          </p:cNvGraphicFramePr>
          <p:nvPr/>
        </p:nvGraphicFramePr>
        <p:xfrm>
          <a:off x="6213944" y="4849065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1602DCE5-C1DF-05E5-DB14-83E3768635E9}"/>
              </a:ext>
            </a:extLst>
          </p:cNvPr>
          <p:cNvGraphicFramePr>
            <a:graphicFrameLocks noGrp="1"/>
          </p:cNvGraphicFramePr>
          <p:nvPr/>
        </p:nvGraphicFramePr>
        <p:xfrm>
          <a:off x="9240172" y="440383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54258FCE-41A1-C1BD-051C-239D2175FB9A}"/>
              </a:ext>
            </a:extLst>
          </p:cNvPr>
          <p:cNvSpPr txBox="1"/>
          <p:nvPr/>
        </p:nvSpPr>
        <p:spPr>
          <a:xfrm>
            <a:off x="5787255" y="3968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22B33F-4065-6802-9351-83FDFE83036D}"/>
              </a:ext>
            </a:extLst>
          </p:cNvPr>
          <p:cNvSpPr txBox="1"/>
          <p:nvPr/>
        </p:nvSpPr>
        <p:spPr>
          <a:xfrm>
            <a:off x="5595742" y="4380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421F13-2A26-397F-25AE-04F5246950C8}"/>
              </a:ext>
            </a:extLst>
          </p:cNvPr>
          <p:cNvSpPr txBox="1"/>
          <p:nvPr/>
        </p:nvSpPr>
        <p:spPr>
          <a:xfrm>
            <a:off x="5578502" y="4819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右下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0CDAC16C-37E6-D2AE-D4B8-2FF9A1B66E50}"/>
              </a:ext>
            </a:extLst>
          </p:cNvPr>
          <p:cNvSpPr/>
          <p:nvPr/>
        </p:nvSpPr>
        <p:spPr>
          <a:xfrm>
            <a:off x="8808373" y="4108260"/>
            <a:ext cx="235858" cy="9144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9794BA-1675-AB8E-B075-C5805EADD03C}"/>
              </a:ext>
            </a:extLst>
          </p:cNvPr>
          <p:cNvSpPr txBox="1"/>
          <p:nvPr/>
        </p:nvSpPr>
        <p:spPr>
          <a:xfrm>
            <a:off x="9241634" y="40065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下一行可选的范围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964990-A53A-558A-C77A-28F34690F09B}"/>
              </a:ext>
            </a:extLst>
          </p:cNvPr>
          <p:cNvSpPr/>
          <p:nvPr/>
        </p:nvSpPr>
        <p:spPr>
          <a:xfrm>
            <a:off x="5452107" y="3668487"/>
            <a:ext cx="6487886" cy="3004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171955AF-14E2-C2AC-2057-2FEDF8A6C88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917371" y="1279072"/>
            <a:ext cx="4484916" cy="647700"/>
          </a:xfrm>
          <a:prstGeom prst="bentConnector3">
            <a:avLst>
              <a:gd name="adj1" fmla="val 900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0EA5C20-427E-4835-513E-726C7EEEB689}"/>
              </a:ext>
            </a:extLst>
          </p:cNvPr>
          <p:cNvCxnSpPr>
            <a:cxnSpLocks/>
            <a:stCxn id="16" idx="3"/>
            <a:endCxn id="26" idx="0"/>
          </p:cNvCxnSpPr>
          <p:nvPr/>
        </p:nvCxnSpPr>
        <p:spPr>
          <a:xfrm>
            <a:off x="5139580" y="1836785"/>
            <a:ext cx="3556470" cy="18317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4">
            <a:extLst>
              <a:ext uri="{FF2B5EF4-FFF2-40B4-BE49-F238E27FC236}">
                <a16:creationId xmlns:a16="http://schemas.microsoft.com/office/drawing/2014/main" id="{BBCAA357-7984-A056-162D-B5B588E13D4F}"/>
              </a:ext>
            </a:extLst>
          </p:cNvPr>
          <p:cNvGraphicFramePr>
            <a:graphicFrameLocks noGrp="1"/>
          </p:cNvGraphicFramePr>
          <p:nvPr/>
        </p:nvGraphicFramePr>
        <p:xfrm>
          <a:off x="9240172" y="5238717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可选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0ACDAD39-735C-70F6-D24D-6DA33FEB7E2B}"/>
              </a:ext>
            </a:extLst>
          </p:cNvPr>
          <p:cNvSpPr txBox="1"/>
          <p:nvPr/>
        </p:nvSpPr>
        <p:spPr>
          <a:xfrm>
            <a:off x="9234730" y="4829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取反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6C7842-7DEA-25B3-251F-2A34FFE5DAA9}"/>
              </a:ext>
            </a:extLst>
          </p:cNvPr>
          <p:cNvCxnSpPr>
            <a:endCxn id="40" idx="0"/>
          </p:cNvCxnSpPr>
          <p:nvPr/>
        </p:nvCxnSpPr>
        <p:spPr>
          <a:xfrm>
            <a:off x="10439416" y="4774672"/>
            <a:ext cx="0" cy="464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D093021B-E7CD-E11D-BDA5-53082924EAF8}"/>
              </a:ext>
            </a:extLst>
          </p:cNvPr>
          <p:cNvGraphicFramePr>
            <a:graphicFrameLocks noGrp="1"/>
          </p:cNvGraphicFramePr>
          <p:nvPr/>
        </p:nvGraphicFramePr>
        <p:xfrm>
          <a:off x="9276700" y="609879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FB2B0DE-A8FA-B102-C872-B427BE55F51E}"/>
              </a:ext>
            </a:extLst>
          </p:cNvPr>
          <p:cNvCxnSpPr/>
          <p:nvPr/>
        </p:nvCxnSpPr>
        <p:spPr>
          <a:xfrm>
            <a:off x="10450318" y="5634747"/>
            <a:ext cx="0" cy="46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EEA0EB-FE9D-1EAA-016C-A3D5708C58BC}"/>
              </a:ext>
            </a:extLst>
          </p:cNvPr>
          <p:cNvSpPr txBox="1"/>
          <p:nvPr/>
        </p:nvSpPr>
        <p:spPr>
          <a:xfrm>
            <a:off x="8903078" y="568210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limit</a:t>
            </a:r>
            <a:r>
              <a:rPr kumimoji="1" lang="zh-CN" altLang="en-US" dirty="0"/>
              <a:t>取交集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2D69F3-3DCE-FEE3-8FF8-772511ADE9E2}"/>
              </a:ext>
            </a:extLst>
          </p:cNvPr>
          <p:cNvSpPr txBox="1"/>
          <p:nvPr/>
        </p:nvSpPr>
        <p:spPr>
          <a:xfrm>
            <a:off x="5791200" y="5334000"/>
            <a:ext cx="3253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之所以要与</a:t>
            </a:r>
            <a:r>
              <a:rPr kumimoji="1" lang="en-US" altLang="zh-CN" sz="1200" dirty="0"/>
              <a:t>limit</a:t>
            </a:r>
            <a:r>
              <a:rPr kumimoji="1" lang="zh-CN" altLang="en-US" sz="1200" dirty="0"/>
              <a:t>取交集。是因为实际这个数字是整数的二进制表达，只有后面</a:t>
            </a:r>
            <a:r>
              <a:rPr kumimoji="1" lang="en-US" altLang="zh-CN" sz="1200" dirty="0"/>
              <a:t>4</a:t>
            </a:r>
            <a:r>
              <a:rPr kumimoji="1" lang="zh-CN" altLang="en-US" sz="1200" dirty="0"/>
              <a:t>位有意义，但是取反之后，</a:t>
            </a:r>
            <a:r>
              <a:rPr kumimoji="1" lang="en-US" altLang="zh-CN" sz="1200" dirty="0"/>
              <a:t>4</a:t>
            </a:r>
            <a:r>
              <a:rPr kumimoji="1" lang="zh-CN" altLang="en-US" sz="1200" dirty="0"/>
              <a:t>位之前的数字也取反了。会导致计算错误，因此要与</a:t>
            </a:r>
            <a:r>
              <a:rPr kumimoji="1" lang="en-US" altLang="zh-CN" sz="1200" dirty="0"/>
              <a:t>limit</a:t>
            </a:r>
            <a:r>
              <a:rPr kumimoji="1" lang="zh-CN" altLang="en-US" sz="1200" dirty="0"/>
              <a:t>做交集，将多余的数据切割掉</a:t>
            </a:r>
            <a:endParaRPr kumimoji="1" lang="en-US" altLang="zh-CN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AD11689-441B-623B-8FFE-6DCD7C985F22}"/>
              </a:ext>
            </a:extLst>
          </p:cNvPr>
          <p:cNvSpPr/>
          <p:nvPr/>
        </p:nvSpPr>
        <p:spPr>
          <a:xfrm>
            <a:off x="674914" y="2547257"/>
            <a:ext cx="3243943" cy="489857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813BF58-C926-FA6E-6F88-9CB0A52CE0C1}"/>
              </a:ext>
            </a:extLst>
          </p:cNvPr>
          <p:cNvSpPr txBox="1"/>
          <p:nvPr/>
        </p:nvSpPr>
        <p:spPr>
          <a:xfrm>
            <a:off x="598714" y="4778829"/>
            <a:ext cx="4782385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" altLang="zh-CN" sz="1200" dirty="0"/>
              <a:t>pos &amp;(~pos +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/>
              <a:t>)</a:t>
            </a:r>
            <a:r>
              <a:rPr kumimoji="1" lang="zh-CN" altLang="en-US" sz="1200" dirty="0"/>
              <a:t>目的是为了将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最右边的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取出来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r>
              <a:rPr kumimoji="1" lang="zh-CN" altLang="en-US" sz="1200" dirty="0"/>
              <a:t>例如在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皇后问题中，选择第二行的时候，有</a:t>
            </a:r>
            <a:endParaRPr kumimoji="1" lang="en-US" altLang="zh-CN" sz="1200" dirty="0"/>
          </a:p>
          <a:p>
            <a:r>
              <a:rPr kumimoji="1" lang="zh-CN" altLang="en-US" sz="1200" dirty="0"/>
              <a:t>两个选项，需要将两个选项中最右边的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取出来</a:t>
            </a:r>
            <a:endParaRPr kumimoji="1" lang="en-US" altLang="zh-CN" sz="1200" dirty="0"/>
          </a:p>
          <a:p>
            <a:r>
              <a:rPr kumimoji="1" lang="zh-CN" altLang="en-US" sz="1200" dirty="0"/>
              <a:t>时，就使用这种方法。</a:t>
            </a:r>
            <a:endParaRPr kumimoji="1" lang="en-US" altLang="zh-CN" sz="1200" dirty="0"/>
          </a:p>
          <a:p>
            <a:r>
              <a:rPr kumimoji="1" lang="zh-CN" altLang="en-US" sz="1200" dirty="0"/>
              <a:t>例如</a:t>
            </a:r>
            <a:r>
              <a:rPr kumimoji="1" lang="en-US" altLang="zh-CN" sz="1200" dirty="0">
                <a:solidFill>
                  <a:srgbClr val="C00000"/>
                </a:solidFill>
              </a:rPr>
              <a:t>01100</a:t>
            </a:r>
            <a:r>
              <a:rPr kumimoji="1" lang="zh-CN" altLang="en-US" sz="1200" dirty="0"/>
              <a:t>，经过这个算法会得到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00100</a:t>
            </a:r>
            <a:r>
              <a:rPr kumimoji="1" lang="zh-CN" altLang="en-US" sz="1200" dirty="0"/>
              <a:t>。这个</a:t>
            </a:r>
            <a:r>
              <a:rPr kumimoji="1" lang="en-US" altLang="zh-CN" sz="1200" dirty="0"/>
              <a:t>00100</a:t>
            </a:r>
            <a:r>
              <a:rPr kumimoji="1" lang="zh-CN" altLang="en-US" sz="1200" dirty="0"/>
              <a:t>就是做出的选择。</a:t>
            </a:r>
            <a:endParaRPr kumimoji="1" lang="en-US" altLang="zh-CN" sz="1200" dirty="0"/>
          </a:p>
          <a:p>
            <a:r>
              <a:rPr kumimoji="1" lang="zh-CN" altLang="en-US" sz="1200" dirty="0"/>
              <a:t>而</a:t>
            </a:r>
            <a:r>
              <a:rPr lang="en" altLang="zh-CN" sz="1200" dirty="0"/>
              <a:t>pos-</a:t>
            </a:r>
            <a:r>
              <a:rPr lang="en" altLang="zh-CN" sz="1200" dirty="0" err="1"/>
              <a:t>mostRightOne</a:t>
            </a:r>
            <a:r>
              <a:rPr lang="zh-CN" altLang="en" sz="1200" dirty="0"/>
              <a:t>的</a:t>
            </a:r>
            <a:r>
              <a:rPr lang="zh-CN" altLang="en-US" sz="1200" dirty="0"/>
              <a:t>作用就是将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剩下的选择作为下一次的备选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kumimoji="1" lang="zh-CN" altLang="en-US" sz="1200" dirty="0"/>
              <a:t>例如</a:t>
            </a:r>
            <a:r>
              <a:rPr kumimoji="1" lang="en-US" altLang="zh-CN" sz="1200" dirty="0"/>
              <a:t>01100</a:t>
            </a:r>
            <a:r>
              <a:rPr kumimoji="1" lang="zh-CN" altLang="en-US" sz="1200" dirty="0"/>
              <a:t>，选择了</a:t>
            </a:r>
            <a:r>
              <a:rPr kumimoji="1" lang="en-US" altLang="zh-CN" sz="1200" dirty="0"/>
              <a:t>00100</a:t>
            </a:r>
            <a:r>
              <a:rPr kumimoji="1" lang="zh-CN" altLang="en-US" sz="1200" dirty="0"/>
              <a:t>以后，那么剩下的就是</a:t>
            </a:r>
            <a:endParaRPr kumimoji="1" lang="en-US" altLang="zh-CN" sz="1200" dirty="0"/>
          </a:p>
          <a:p>
            <a:r>
              <a:rPr kumimoji="1" lang="en-US" altLang="zh-CN" sz="1200" dirty="0"/>
              <a:t>01100-00100=01000</a:t>
            </a:r>
            <a:r>
              <a:rPr kumimoji="1" lang="zh-CN" altLang="en-US" sz="1200" dirty="0"/>
              <a:t>；即下一次要从</a:t>
            </a:r>
            <a:r>
              <a:rPr kumimoji="1" lang="en-US" altLang="zh-CN" sz="1200" dirty="0"/>
              <a:t>01000</a:t>
            </a:r>
            <a:r>
              <a:rPr kumimoji="1" lang="zh-CN" altLang="en-US" sz="1200" dirty="0"/>
              <a:t>中间选择最优边的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了</a:t>
            </a:r>
            <a:endParaRPr kumimoji="1" lang="en-US" altLang="zh-CN" sz="1200" dirty="0"/>
          </a:p>
          <a:p>
            <a:r>
              <a:rPr kumimoji="1" lang="zh-CN" altLang="en-US" sz="1200" dirty="0"/>
              <a:t>同样，判断</a:t>
            </a:r>
            <a:r>
              <a:rPr kumimoji="1" lang="en-US" altLang="zh-CN" sz="1200" dirty="0"/>
              <a:t>pos</a:t>
            </a:r>
            <a:r>
              <a:rPr kumimoji="1" lang="zh-CN" altLang="en-US" sz="1200" dirty="0"/>
              <a:t>不等于</a:t>
            </a:r>
            <a:r>
              <a:rPr kumimoji="1" lang="en-US" altLang="zh-CN" sz="1200" dirty="0"/>
              <a:t>0</a:t>
            </a:r>
            <a:r>
              <a:rPr kumimoji="1" lang="zh-CN" altLang="en-US" sz="1200" dirty="0"/>
              <a:t>的含义是，经过不断的右移，已经没有选择了</a:t>
            </a:r>
            <a:endParaRPr kumimoji="1" lang="en-US" altLang="zh-CN" sz="1200" dirty="0"/>
          </a:p>
          <a:p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ED7CCAB-360B-71D5-A136-A89A0C4C5E30}"/>
              </a:ext>
            </a:extLst>
          </p:cNvPr>
          <p:cNvCxnSpPr>
            <a:cxnSpLocks/>
          </p:cNvCxnSpPr>
          <p:nvPr/>
        </p:nvCxnSpPr>
        <p:spPr>
          <a:xfrm>
            <a:off x="2307659" y="2970798"/>
            <a:ext cx="698076" cy="184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79B0618-57A0-7B75-5D73-07BCE24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CDCC-C54E-855B-4396-C42AF790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54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DD8B47-FD21-42B6-0163-C55FE8D1559F}"/>
              </a:ext>
            </a:extLst>
          </p:cNvPr>
          <p:cNvSpPr txBox="1"/>
          <p:nvPr/>
        </p:nvSpPr>
        <p:spPr>
          <a:xfrm>
            <a:off x="228232" y="167236"/>
            <a:ext cx="485709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C7832"/>
                </a:solidFill>
                <a:effectLst/>
              </a:rPr>
              <a:t>private static int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process2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colLimit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leftDiaLimit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 {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</a:t>
            </a:r>
            <a:r>
              <a:rPr lang="en" altLang="zh-CN" sz="1400" dirty="0"/>
              <a:t>(limit == 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pos = limit &amp;(~(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leftDiaLimit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/>
              <a:t>res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zh-CN" sz="1400" dirty="0"/>
              <a:t>(pos!=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zh-CN" altLang="en-US" sz="1400" dirty="0"/>
              <a:t>       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pos &amp;(~pos +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pos = pos-</a:t>
            </a:r>
            <a:r>
              <a:rPr lang="en" altLang="zh-CN" sz="1400" dirty="0" err="1"/>
              <a:t>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400" dirty="0"/>
              <a:t>res += </a:t>
            </a:r>
            <a:r>
              <a:rPr lang="en" altLang="zh-CN" sz="1400" i="1" dirty="0">
                <a:effectLst/>
              </a:rPr>
              <a:t>process2</a:t>
            </a:r>
            <a:r>
              <a:rPr lang="en" altLang="zh-CN" sz="1400" dirty="0"/>
              <a:t>(limit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 err="1"/>
              <a:t>colLimit|mostRightOne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leftDiaLimit|mostRightOne</a:t>
            </a:r>
            <a:r>
              <a:rPr lang="en" altLang="zh-CN" sz="1400" dirty="0"/>
              <a:t>)&lt;&lt;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rightDiaLimit|mostRightOne</a:t>
            </a:r>
            <a:r>
              <a:rPr lang="en" altLang="zh-CN" sz="1400" dirty="0"/>
              <a:t>)&gt;&gt;&gt;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/>
              <a:t>res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/>
              <a:t>}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97C35E-E9E7-B4E9-35E1-8CBB600234E6}"/>
              </a:ext>
            </a:extLst>
          </p:cNvPr>
          <p:cNvSpPr/>
          <p:nvPr/>
        </p:nvSpPr>
        <p:spPr>
          <a:xfrm>
            <a:off x="631371" y="2612570"/>
            <a:ext cx="3439886" cy="957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6FA3DE-ABD0-3F4B-7198-28103BD55205}"/>
              </a:ext>
            </a:extLst>
          </p:cNvPr>
          <p:cNvGraphicFramePr>
            <a:graphicFrameLocks noGrp="1"/>
          </p:cNvGraphicFramePr>
          <p:nvPr/>
        </p:nvGraphicFramePr>
        <p:xfrm>
          <a:off x="6349570" y="115626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299B4A-5511-3BF5-7ADA-49CBEE9FAA8E}"/>
              </a:ext>
            </a:extLst>
          </p:cNvPr>
          <p:cNvSpPr txBox="1"/>
          <p:nvPr/>
        </p:nvSpPr>
        <p:spPr>
          <a:xfrm>
            <a:off x="6049658" y="26522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上一次的选择对本行的影响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D08223F-9CC5-5C5B-BFB0-CD3364496ECD}"/>
              </a:ext>
            </a:extLst>
          </p:cNvPr>
          <p:cNvGraphicFramePr>
            <a:graphicFrameLocks noGrp="1"/>
          </p:cNvGraphicFramePr>
          <p:nvPr/>
        </p:nvGraphicFramePr>
        <p:xfrm>
          <a:off x="9409408" y="2902712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112E731-0C79-C9BE-E11B-6D3873EC1C1C}"/>
              </a:ext>
            </a:extLst>
          </p:cNvPr>
          <p:cNvSpPr txBox="1"/>
          <p:nvPr/>
        </p:nvSpPr>
        <p:spPr>
          <a:xfrm>
            <a:off x="9891190" y="189039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本次的选择对下一行的影响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67D84FB6-713B-F959-0164-BACABBBF2BB8}"/>
              </a:ext>
            </a:extLst>
          </p:cNvPr>
          <p:cNvGraphicFramePr>
            <a:graphicFrameLocks noGrp="1"/>
          </p:cNvGraphicFramePr>
          <p:nvPr/>
        </p:nvGraphicFramePr>
        <p:xfrm>
          <a:off x="9428988" y="278410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5D96FF91-B339-64BA-1BC3-B27E52EC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2550" y="245753"/>
            <a:ext cx="386276" cy="386276"/>
          </a:xfrm>
          <a:prstGeom prst="rect">
            <a:avLst/>
          </a:prstGeom>
        </p:spPr>
      </p:pic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5DAFA18-6BCD-BDE7-91D7-017FA61FE580}"/>
              </a:ext>
            </a:extLst>
          </p:cNvPr>
          <p:cNvGraphicFramePr>
            <a:graphicFrameLocks noGrp="1"/>
          </p:cNvGraphicFramePr>
          <p:nvPr/>
        </p:nvGraphicFramePr>
        <p:xfrm>
          <a:off x="6856185" y="212704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4" name="图形 13" descr="抵押 纯色填充">
            <a:extLst>
              <a:ext uri="{FF2B5EF4-FFF2-40B4-BE49-F238E27FC236}">
                <a16:creationId xmlns:a16="http://schemas.microsoft.com/office/drawing/2014/main" id="{BBB313F0-683D-7761-FCFD-F56578E3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747" y="2094387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9546B27E-2542-40FD-380C-57BD5352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976" y="2506340"/>
            <a:ext cx="386276" cy="3862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52B223-B132-A1FE-9A6B-7FA427D9DD6F}"/>
              </a:ext>
            </a:extLst>
          </p:cNvPr>
          <p:cNvSpPr txBox="1"/>
          <p:nvPr/>
        </p:nvSpPr>
        <p:spPr>
          <a:xfrm>
            <a:off x="5656782" y="59165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leftDiaLimit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EA726B-5F96-9436-4ABF-DE4F6DB9C530}"/>
              </a:ext>
            </a:extLst>
          </p:cNvPr>
          <p:cNvSpPr txBox="1"/>
          <p:nvPr/>
        </p:nvSpPr>
        <p:spPr>
          <a:xfrm>
            <a:off x="6897413" y="170167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colLimit</a:t>
            </a:r>
            <a:endParaRPr kumimoji="1"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D7E3C8-DEBC-56CA-5F84-530D8488ED50}"/>
              </a:ext>
            </a:extLst>
          </p:cNvPr>
          <p:cNvSpPr txBox="1"/>
          <p:nvPr/>
        </p:nvSpPr>
        <p:spPr>
          <a:xfrm>
            <a:off x="7504040" y="54924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rightDiaLimit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A5B4CC7-5705-4896-A042-026465C8C959}"/>
              </a:ext>
            </a:extLst>
          </p:cNvPr>
          <p:cNvCxnSpPr>
            <a:stCxn id="16" idx="2"/>
          </p:cNvCxnSpPr>
          <p:nvPr/>
        </p:nvCxnSpPr>
        <p:spPr>
          <a:xfrm>
            <a:off x="6306159" y="960986"/>
            <a:ext cx="346651" cy="192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714FBB9-9628-04BA-3449-AB9868E39F11}"/>
              </a:ext>
            </a:extLst>
          </p:cNvPr>
          <p:cNvCxnSpPr>
            <a:stCxn id="18" idx="2"/>
          </p:cNvCxnSpPr>
          <p:nvPr/>
        </p:nvCxnSpPr>
        <p:spPr>
          <a:xfrm flipH="1">
            <a:off x="7885898" y="918574"/>
            <a:ext cx="343661" cy="237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3D6860A-832D-2141-E64C-1F0E70459B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244624" y="1534469"/>
            <a:ext cx="5159" cy="167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52F28EBB-6FD1-49AC-755D-9D5C4E2EEF1F}"/>
              </a:ext>
            </a:extLst>
          </p:cNvPr>
          <p:cNvGraphicFramePr>
            <a:graphicFrameLocks noGrp="1"/>
          </p:cNvGraphicFramePr>
          <p:nvPr/>
        </p:nvGraphicFramePr>
        <p:xfrm>
          <a:off x="6475746" y="4151918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239096A6-D48E-B39D-D236-3E745D299D10}"/>
              </a:ext>
            </a:extLst>
          </p:cNvPr>
          <p:cNvGraphicFramePr>
            <a:graphicFrameLocks noGrp="1"/>
          </p:cNvGraphicFramePr>
          <p:nvPr/>
        </p:nvGraphicFramePr>
        <p:xfrm>
          <a:off x="6473441" y="5060065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9C95DB92-50ED-0390-0A81-F94F9A89F117}"/>
              </a:ext>
            </a:extLst>
          </p:cNvPr>
          <p:cNvGraphicFramePr>
            <a:graphicFrameLocks noGrp="1"/>
          </p:cNvGraphicFramePr>
          <p:nvPr/>
        </p:nvGraphicFramePr>
        <p:xfrm>
          <a:off x="9445668" y="224887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pic>
        <p:nvPicPr>
          <p:cNvPr id="32" name="图形 31" descr="抵押 纯色填充">
            <a:extLst>
              <a:ext uri="{FF2B5EF4-FFF2-40B4-BE49-F238E27FC236}">
                <a16:creationId xmlns:a16="http://schemas.microsoft.com/office/drawing/2014/main" id="{B167650C-AD1D-EE2F-F643-A3FBEC693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6147" y="2215252"/>
            <a:ext cx="386276" cy="386276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5560036-0757-BF9B-848A-B69139372724}"/>
              </a:ext>
            </a:extLst>
          </p:cNvPr>
          <p:cNvCxnSpPr>
            <a:cxnSpLocks/>
          </p:cNvCxnSpPr>
          <p:nvPr/>
        </p:nvCxnSpPr>
        <p:spPr>
          <a:xfrm>
            <a:off x="11509285" y="2610269"/>
            <a:ext cx="0" cy="27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AE01E41-A05E-2DA2-8508-67FEDA2CED7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977950" y="2601528"/>
            <a:ext cx="531335" cy="28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CBC9598-2AE3-A8F6-458C-5714D2032D43}"/>
              </a:ext>
            </a:extLst>
          </p:cNvPr>
          <p:cNvSpPr txBox="1"/>
          <p:nvPr/>
        </p:nvSpPr>
        <p:spPr>
          <a:xfrm>
            <a:off x="5795880" y="593545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需要将之前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所有总的影响</a:t>
            </a:r>
            <a:endParaRPr kumimoji="1" lang="en-US" altLang="zh-CN" sz="1400" b="1" dirty="0">
              <a:solidFill>
                <a:srgbClr val="C00000"/>
              </a:solidFill>
            </a:endParaRPr>
          </a:p>
          <a:p>
            <a:r>
              <a:rPr kumimoji="1" lang="zh-CN" altLang="en-US" sz="1400" b="1" dirty="0"/>
              <a:t>结合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本次选择的影响</a:t>
            </a:r>
            <a:r>
              <a:rPr kumimoji="1" lang="zh-CN" altLang="en-US" sz="1400" b="1" dirty="0"/>
              <a:t>，计算出来</a:t>
            </a:r>
            <a:endParaRPr kumimoji="1" lang="en-US" altLang="zh-CN" sz="1400" b="1" dirty="0"/>
          </a:p>
          <a:p>
            <a:r>
              <a:rPr kumimoji="1" lang="zh-CN" altLang="en-US" sz="1400" b="1" dirty="0">
                <a:solidFill>
                  <a:srgbClr val="C00000"/>
                </a:solidFill>
              </a:rPr>
              <a:t>下一次总的影响范围</a:t>
            </a:r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FDDF9377-BCB4-39F4-5267-8202683CF60D}"/>
              </a:ext>
            </a:extLst>
          </p:cNvPr>
          <p:cNvCxnSpPr/>
          <p:nvPr/>
        </p:nvCxnSpPr>
        <p:spPr>
          <a:xfrm rot="5400000">
            <a:off x="6205258" y="4512558"/>
            <a:ext cx="596327" cy="583510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形 46" descr="抵押 纯色填充">
            <a:extLst>
              <a:ext uri="{FF2B5EF4-FFF2-40B4-BE49-F238E27FC236}">
                <a16:creationId xmlns:a16="http://schemas.microsoft.com/office/drawing/2014/main" id="{A736114A-1DB7-8A18-C2C7-4CDE109E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437" y="4136689"/>
            <a:ext cx="386276" cy="386276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3DCE524-2F03-B736-FCE3-1422A0064E87}"/>
              </a:ext>
            </a:extLst>
          </p:cNvPr>
          <p:cNvCxnSpPr/>
          <p:nvPr/>
        </p:nvCxnSpPr>
        <p:spPr>
          <a:xfrm>
            <a:off x="7968343" y="4522758"/>
            <a:ext cx="596232" cy="5373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D26E23E-D5F5-DFC9-7451-ABD3D940C05F}"/>
              </a:ext>
            </a:extLst>
          </p:cNvPr>
          <p:cNvCxnSpPr/>
          <p:nvPr/>
        </p:nvCxnSpPr>
        <p:spPr>
          <a:xfrm>
            <a:off x="8564575" y="4537987"/>
            <a:ext cx="69804" cy="52207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CE22418-3A26-4411-D604-1C79D978E41C}"/>
              </a:ext>
            </a:extLst>
          </p:cNvPr>
          <p:cNvCxnSpPr/>
          <p:nvPr/>
        </p:nvCxnSpPr>
        <p:spPr>
          <a:xfrm>
            <a:off x="7346858" y="4530372"/>
            <a:ext cx="0" cy="5296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123D12BB-2290-7DE5-7FEA-325ED20CED37}"/>
              </a:ext>
            </a:extLst>
          </p:cNvPr>
          <p:cNvCxnSpPr>
            <a:stCxn id="47" idx="2"/>
          </p:cNvCxnSpPr>
          <p:nvPr/>
        </p:nvCxnSpPr>
        <p:spPr>
          <a:xfrm flipH="1">
            <a:off x="8057728" y="4522965"/>
            <a:ext cx="506847" cy="57951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A5DA83C-1A21-6154-5D1E-F97382188FED}"/>
              </a:ext>
            </a:extLst>
          </p:cNvPr>
          <p:cNvSpPr/>
          <p:nvPr/>
        </p:nvSpPr>
        <p:spPr>
          <a:xfrm>
            <a:off x="5902007" y="3874898"/>
            <a:ext cx="3523908" cy="1999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90220BE-B4FB-987F-EAF3-79FADA8D93F9}"/>
              </a:ext>
            </a:extLst>
          </p:cNvPr>
          <p:cNvSpPr txBox="1"/>
          <p:nvPr/>
        </p:nvSpPr>
        <p:spPr>
          <a:xfrm>
            <a:off x="285269" y="4906822"/>
            <a:ext cx="47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>
                <a:solidFill>
                  <a:schemeClr val="accent1"/>
                </a:solidFill>
              </a:rPr>
              <a:t>colLimit|mostRightOne</a:t>
            </a:r>
            <a:r>
              <a:rPr lang="zh-CN" altLang="en" sz="1200" dirty="0"/>
              <a:t>表示</a:t>
            </a:r>
            <a:r>
              <a:rPr lang="zh-CN" altLang="en-US" sz="1200" dirty="0"/>
              <a:t>本列以及之前的列影响</a:t>
            </a:r>
            <a:endParaRPr lang="en-US" altLang="zh-CN" sz="1200" dirty="0"/>
          </a:p>
          <a:p>
            <a:r>
              <a:rPr kumimoji="1" lang="zh-CN" altLang="en-US" sz="1200" dirty="0"/>
              <a:t>继续向下影响</a:t>
            </a:r>
            <a:endParaRPr kumimoji="1" lang="en-US" altLang="zh-CN" sz="1200" dirty="0"/>
          </a:p>
          <a:p>
            <a:r>
              <a:rPr lang="en" altLang="zh-CN" sz="1200" dirty="0">
                <a:solidFill>
                  <a:schemeClr val="accent2"/>
                </a:solidFill>
                <a:effectLst/>
              </a:rPr>
              <a:t> </a:t>
            </a:r>
            <a:r>
              <a:rPr lang="en" altLang="zh-CN" sz="1200" dirty="0">
                <a:solidFill>
                  <a:schemeClr val="accent2"/>
                </a:solidFill>
              </a:rPr>
              <a:t>(</a:t>
            </a:r>
            <a:r>
              <a:rPr lang="en" altLang="zh-CN" sz="1200" dirty="0" err="1">
                <a:solidFill>
                  <a:schemeClr val="accent2"/>
                </a:solidFill>
              </a:rPr>
              <a:t>leftDiaLimit|mostRightOne</a:t>
            </a:r>
            <a:r>
              <a:rPr lang="en" altLang="zh-CN" sz="1200" dirty="0">
                <a:solidFill>
                  <a:schemeClr val="accent2"/>
                </a:solidFill>
              </a:rPr>
              <a:t>)</a:t>
            </a:r>
            <a:r>
              <a:rPr lang="en" altLang="zh-CN" sz="1200" dirty="0"/>
              <a:t>&lt;&lt;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kumimoji="1" lang="zh-CN" altLang="en-US" sz="1200" dirty="0">
                <a:solidFill>
                  <a:srgbClr val="6897BB"/>
                </a:solidFill>
                <a:effectLst/>
              </a:rPr>
              <a:t> </a:t>
            </a:r>
            <a:r>
              <a:rPr kumimoji="1" lang="zh-CN" altLang="en-US" sz="1200" dirty="0">
                <a:effectLst/>
              </a:rPr>
              <a:t>表示之前的左下选择，以及本次的选择，向左移动</a:t>
            </a:r>
            <a:r>
              <a:rPr kumimoji="1" lang="en-US" altLang="zh-CN" sz="1200" dirty="0">
                <a:effectLst/>
              </a:rPr>
              <a:t>1</a:t>
            </a:r>
            <a:r>
              <a:rPr kumimoji="1" lang="zh-CN" altLang="en-US" sz="1200" dirty="0">
                <a:effectLst/>
              </a:rPr>
              <a:t>位（这就表示左斜下了）</a:t>
            </a:r>
            <a:endParaRPr kumimoji="1" lang="en-US" altLang="zh-CN" sz="1200" dirty="0">
              <a:effectLst/>
            </a:endParaRPr>
          </a:p>
          <a:p>
            <a:r>
              <a:rPr lang="en" altLang="zh-CN" sz="1200" b="1" dirty="0">
                <a:solidFill>
                  <a:schemeClr val="accent6"/>
                </a:solidFill>
              </a:rPr>
              <a:t>(</a:t>
            </a:r>
            <a:r>
              <a:rPr lang="en" altLang="zh-CN" sz="1200" b="1" dirty="0" err="1">
                <a:solidFill>
                  <a:schemeClr val="accent6"/>
                </a:solidFill>
              </a:rPr>
              <a:t>rightDiaLimit|mostRightOne</a:t>
            </a:r>
            <a:r>
              <a:rPr lang="en" altLang="zh-CN" sz="1200" b="1" dirty="0">
                <a:solidFill>
                  <a:schemeClr val="accent6"/>
                </a:solidFill>
              </a:rPr>
              <a:t>)&gt;&gt;&gt;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zh-CN" altLang="en-US" sz="1200" dirty="0">
                <a:solidFill>
                  <a:srgbClr val="6897BB"/>
                </a:solidFill>
                <a:effectLst/>
              </a:rPr>
              <a:t> </a:t>
            </a:r>
            <a:r>
              <a:rPr lang="zh-CN" altLang="en" sz="1200" dirty="0">
                <a:effectLst/>
              </a:rPr>
              <a:t>表示</a:t>
            </a:r>
            <a:r>
              <a:rPr lang="zh-CN" altLang="en-US" sz="1200" dirty="0">
                <a:effectLst/>
              </a:rPr>
              <a:t>之前的右斜下和本地的选择，向右移动</a:t>
            </a:r>
            <a:r>
              <a:rPr lang="en-US" altLang="zh-CN" sz="1200" dirty="0">
                <a:effectLst/>
              </a:rPr>
              <a:t>1</a:t>
            </a:r>
            <a:r>
              <a:rPr lang="zh-CN" altLang="en-US" sz="1200" dirty="0">
                <a:effectLst/>
              </a:rPr>
              <a:t>位，这就表示右斜下了</a:t>
            </a:r>
            <a:endParaRPr kumimoji="1"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5A42DA-CC0C-FC84-312B-62A3838F74D8}"/>
              </a:ext>
            </a:extLst>
          </p:cNvPr>
          <p:cNvSpPr txBox="1"/>
          <p:nvPr/>
        </p:nvSpPr>
        <p:spPr>
          <a:xfrm>
            <a:off x="9445668" y="4052828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 err="1">
                <a:solidFill>
                  <a:schemeClr val="accent1"/>
                </a:solidFill>
              </a:rPr>
              <a:t>colLimit|mostRightOne</a:t>
            </a:r>
            <a:endParaRPr kumimoji="1"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BC8F3AF-0BC0-50C9-B222-D42E6909EC59}"/>
              </a:ext>
            </a:extLst>
          </p:cNvPr>
          <p:cNvSpPr txBox="1"/>
          <p:nvPr/>
        </p:nvSpPr>
        <p:spPr>
          <a:xfrm>
            <a:off x="9407327" y="4825620"/>
            <a:ext cx="2494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>
                <a:solidFill>
                  <a:schemeClr val="accent6"/>
                </a:solidFill>
                <a:effectLst/>
              </a:rPr>
              <a:t> </a:t>
            </a:r>
            <a:r>
              <a:rPr lang="en" altLang="zh-CN" sz="1200" b="1" dirty="0">
                <a:solidFill>
                  <a:schemeClr val="accent6"/>
                </a:solidFill>
              </a:rPr>
              <a:t>(</a:t>
            </a:r>
            <a:r>
              <a:rPr lang="en" altLang="zh-CN" sz="1200" b="1" dirty="0" err="1">
                <a:solidFill>
                  <a:schemeClr val="accent6"/>
                </a:solidFill>
              </a:rPr>
              <a:t>leftDiaLimit|mostRightOne</a:t>
            </a:r>
            <a:r>
              <a:rPr lang="en" altLang="zh-CN" sz="1200" b="1" dirty="0">
                <a:solidFill>
                  <a:schemeClr val="accent6"/>
                </a:solidFill>
              </a:rPr>
              <a:t>)&lt;&lt;</a:t>
            </a:r>
            <a:r>
              <a:rPr lang="en" altLang="zh-CN" sz="1200" b="1" dirty="0">
                <a:solidFill>
                  <a:schemeClr val="accent6"/>
                </a:solidFill>
                <a:effectLst/>
              </a:rPr>
              <a:t>1</a:t>
            </a:r>
            <a:endParaRPr kumimoji="1"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00C0781-7EA4-14C4-338B-95F4A063180C}"/>
              </a:ext>
            </a:extLst>
          </p:cNvPr>
          <p:cNvSpPr txBox="1"/>
          <p:nvPr/>
        </p:nvSpPr>
        <p:spPr>
          <a:xfrm>
            <a:off x="9436868" y="4432591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>
                <a:solidFill>
                  <a:schemeClr val="accent2"/>
                </a:solidFill>
              </a:rPr>
              <a:t>(</a:t>
            </a:r>
            <a:r>
              <a:rPr lang="en" altLang="zh-CN" sz="1200" b="1" dirty="0" err="1">
                <a:solidFill>
                  <a:schemeClr val="accent2"/>
                </a:solidFill>
              </a:rPr>
              <a:t>rightDiaLimit|mostRightOne</a:t>
            </a:r>
            <a:r>
              <a:rPr lang="en" altLang="zh-CN" sz="1200" b="1" dirty="0">
                <a:solidFill>
                  <a:schemeClr val="accent2"/>
                </a:solidFill>
              </a:rPr>
              <a:t>)&gt;&gt;&gt;</a:t>
            </a:r>
            <a:r>
              <a:rPr lang="en" altLang="zh-CN" sz="1200" b="1" dirty="0">
                <a:solidFill>
                  <a:schemeClr val="accent2"/>
                </a:solidFill>
                <a:effectLst/>
              </a:rPr>
              <a:t>1</a:t>
            </a:r>
            <a:endParaRPr kumimoji="1"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03913B3-1122-EC26-F95C-FE43B8C9EE88}"/>
              </a:ext>
            </a:extLst>
          </p:cNvPr>
          <p:cNvCxnSpPr/>
          <p:nvPr/>
        </p:nvCxnSpPr>
        <p:spPr>
          <a:xfrm>
            <a:off x="8676730" y="4522758"/>
            <a:ext cx="596232" cy="5373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3">
            <a:extLst>
              <a:ext uri="{FF2B5EF4-FFF2-40B4-BE49-F238E27FC236}">
                <a16:creationId xmlns:a16="http://schemas.microsoft.com/office/drawing/2014/main" id="{CDCE5345-F6E7-0226-9B8C-B1D5AC428DDF}"/>
              </a:ext>
            </a:extLst>
          </p:cNvPr>
          <p:cNvGraphicFramePr>
            <a:graphicFrameLocks noGrp="1"/>
          </p:cNvGraphicFramePr>
          <p:nvPr/>
        </p:nvGraphicFramePr>
        <p:xfrm>
          <a:off x="9568732" y="524479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70" name="图形 69" descr="抵押 纯色填充">
            <a:extLst>
              <a:ext uri="{FF2B5EF4-FFF2-40B4-BE49-F238E27FC236}">
                <a16:creationId xmlns:a16="http://schemas.microsoft.com/office/drawing/2014/main" id="{1A148715-64C3-35A4-3CF1-09A23B3B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294" y="5212136"/>
            <a:ext cx="386276" cy="386276"/>
          </a:xfrm>
          <a:prstGeom prst="rect">
            <a:avLst/>
          </a:prstGeom>
        </p:spPr>
      </p:pic>
      <p:pic>
        <p:nvPicPr>
          <p:cNvPr id="71" name="图形 70" descr="抵押 纯色填充">
            <a:extLst>
              <a:ext uri="{FF2B5EF4-FFF2-40B4-BE49-F238E27FC236}">
                <a16:creationId xmlns:a16="http://schemas.microsoft.com/office/drawing/2014/main" id="{C42DBD76-64BD-B95B-FF75-C32ACBBB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3523" y="5624089"/>
            <a:ext cx="386276" cy="386276"/>
          </a:xfrm>
          <a:prstGeom prst="rect">
            <a:avLst/>
          </a:prstGeom>
        </p:spPr>
      </p:pic>
      <p:sp>
        <p:nvSpPr>
          <p:cNvPr id="72" name="任意形状 71">
            <a:extLst>
              <a:ext uri="{FF2B5EF4-FFF2-40B4-BE49-F238E27FC236}">
                <a16:creationId xmlns:a16="http://schemas.microsoft.com/office/drawing/2014/main" id="{A5B79332-A5EB-5F70-0BAB-BF6EA4BCF043}"/>
              </a:ext>
            </a:extLst>
          </p:cNvPr>
          <p:cNvSpPr/>
          <p:nvPr/>
        </p:nvSpPr>
        <p:spPr>
          <a:xfrm>
            <a:off x="8730343" y="889835"/>
            <a:ext cx="653143" cy="459994"/>
          </a:xfrm>
          <a:custGeom>
            <a:avLst/>
            <a:gdLst>
              <a:gd name="connsiteX0" fmla="*/ 0 w 653143"/>
              <a:gd name="connsiteY0" fmla="*/ 459994 h 459994"/>
              <a:gd name="connsiteX1" fmla="*/ 76200 w 653143"/>
              <a:gd name="connsiteY1" fmla="*/ 351136 h 459994"/>
              <a:gd name="connsiteX2" fmla="*/ 97971 w 653143"/>
              <a:gd name="connsiteY2" fmla="*/ 318479 h 459994"/>
              <a:gd name="connsiteX3" fmla="*/ 141514 w 653143"/>
              <a:gd name="connsiteY3" fmla="*/ 274936 h 459994"/>
              <a:gd name="connsiteX4" fmla="*/ 163286 w 653143"/>
              <a:gd name="connsiteY4" fmla="*/ 253165 h 459994"/>
              <a:gd name="connsiteX5" fmla="*/ 206828 w 653143"/>
              <a:gd name="connsiteY5" fmla="*/ 187851 h 459994"/>
              <a:gd name="connsiteX6" fmla="*/ 228600 w 653143"/>
              <a:gd name="connsiteY6" fmla="*/ 166079 h 459994"/>
              <a:gd name="connsiteX7" fmla="*/ 250371 w 653143"/>
              <a:gd name="connsiteY7" fmla="*/ 133422 h 459994"/>
              <a:gd name="connsiteX8" fmla="*/ 293914 w 653143"/>
              <a:gd name="connsiteY8" fmla="*/ 89879 h 459994"/>
              <a:gd name="connsiteX9" fmla="*/ 315686 w 653143"/>
              <a:gd name="connsiteY9" fmla="*/ 68108 h 459994"/>
              <a:gd name="connsiteX10" fmla="*/ 337457 w 653143"/>
              <a:gd name="connsiteY10" fmla="*/ 46336 h 459994"/>
              <a:gd name="connsiteX11" fmla="*/ 402771 w 653143"/>
              <a:gd name="connsiteY11" fmla="*/ 24565 h 459994"/>
              <a:gd name="connsiteX12" fmla="*/ 435428 w 653143"/>
              <a:gd name="connsiteY12" fmla="*/ 2794 h 459994"/>
              <a:gd name="connsiteX13" fmla="*/ 653143 w 653143"/>
              <a:gd name="connsiteY13" fmla="*/ 2794 h 45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143" h="459994">
                <a:moveTo>
                  <a:pt x="0" y="459994"/>
                </a:moveTo>
                <a:lnTo>
                  <a:pt x="76200" y="351136"/>
                </a:lnTo>
                <a:cubicBezTo>
                  <a:pt x="83647" y="340379"/>
                  <a:pt x="88720" y="327730"/>
                  <a:pt x="97971" y="318479"/>
                </a:cubicBezTo>
                <a:lnTo>
                  <a:pt x="141514" y="274936"/>
                </a:lnTo>
                <a:cubicBezTo>
                  <a:pt x="148771" y="267679"/>
                  <a:pt x="157593" y="261705"/>
                  <a:pt x="163286" y="253165"/>
                </a:cubicBezTo>
                <a:cubicBezTo>
                  <a:pt x="177800" y="231394"/>
                  <a:pt x="188326" y="206353"/>
                  <a:pt x="206828" y="187851"/>
                </a:cubicBezTo>
                <a:cubicBezTo>
                  <a:pt x="214085" y="180594"/>
                  <a:pt x="222189" y="174093"/>
                  <a:pt x="228600" y="166079"/>
                </a:cubicBezTo>
                <a:cubicBezTo>
                  <a:pt x="236773" y="155863"/>
                  <a:pt x="241857" y="143355"/>
                  <a:pt x="250371" y="133422"/>
                </a:cubicBezTo>
                <a:cubicBezTo>
                  <a:pt x="263729" y="117837"/>
                  <a:pt x="279400" y="104393"/>
                  <a:pt x="293914" y="89879"/>
                </a:cubicBezTo>
                <a:lnTo>
                  <a:pt x="315686" y="68108"/>
                </a:lnTo>
                <a:cubicBezTo>
                  <a:pt x="322943" y="60851"/>
                  <a:pt x="327720" y="49581"/>
                  <a:pt x="337457" y="46336"/>
                </a:cubicBezTo>
                <a:cubicBezTo>
                  <a:pt x="359228" y="39079"/>
                  <a:pt x="383676" y="37295"/>
                  <a:pt x="402771" y="24565"/>
                </a:cubicBezTo>
                <a:cubicBezTo>
                  <a:pt x="413657" y="17308"/>
                  <a:pt x="422394" y="3927"/>
                  <a:pt x="435428" y="2794"/>
                </a:cubicBezTo>
                <a:cubicBezTo>
                  <a:pt x="507727" y="-3493"/>
                  <a:pt x="580571" y="2794"/>
                  <a:pt x="653143" y="2794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12A8992-7AD9-C705-DCF1-87DB404557A6}"/>
              </a:ext>
            </a:extLst>
          </p:cNvPr>
          <p:cNvSpPr txBox="1"/>
          <p:nvPr/>
        </p:nvSpPr>
        <p:spPr>
          <a:xfrm>
            <a:off x="6011187" y="2174723"/>
            <a:ext cx="80021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200" dirty="0"/>
              <a:t>做出选择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57C7E50-6440-3C8F-B457-03B2DB197206}"/>
              </a:ext>
            </a:extLst>
          </p:cNvPr>
          <p:cNvSpPr txBox="1"/>
          <p:nvPr/>
        </p:nvSpPr>
        <p:spPr>
          <a:xfrm>
            <a:off x="8795657" y="228600"/>
            <a:ext cx="42672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F397FA8-8E5F-6B0C-B2EF-2D7E80821D8C}"/>
              </a:ext>
            </a:extLst>
          </p:cNvPr>
          <p:cNvSpPr txBox="1"/>
          <p:nvPr/>
        </p:nvSpPr>
        <p:spPr>
          <a:xfrm>
            <a:off x="9418186" y="1873642"/>
            <a:ext cx="55175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T0’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C1DAAC1-4932-72BE-0034-CF72E7F5A4AA}"/>
              </a:ext>
            </a:extLst>
          </p:cNvPr>
          <p:cNvSpPr txBox="1"/>
          <p:nvPr/>
        </p:nvSpPr>
        <p:spPr>
          <a:xfrm>
            <a:off x="9055800" y="5912136"/>
            <a:ext cx="42672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8" name="图形 77" descr="指向右边的反手食指 纯色填充">
            <a:extLst>
              <a:ext uri="{FF2B5EF4-FFF2-40B4-BE49-F238E27FC236}">
                <a16:creationId xmlns:a16="http://schemas.microsoft.com/office/drawing/2014/main" id="{EE5A90EB-784A-6F92-AC2F-CF3A5C512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05056">
            <a:off x="8236634" y="2794964"/>
            <a:ext cx="508428" cy="508428"/>
          </a:xfrm>
          <a:prstGeom prst="rect">
            <a:avLst/>
          </a:prstGeom>
        </p:spPr>
      </p:pic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F37BE8E3-86D5-FB0D-2860-CE4F050D32A6}"/>
              </a:ext>
            </a:extLst>
          </p:cNvPr>
          <p:cNvCxnSpPr>
            <a:cxnSpLocks/>
          </p:cNvCxnSpPr>
          <p:nvPr/>
        </p:nvCxnSpPr>
        <p:spPr>
          <a:xfrm flipV="1">
            <a:off x="5551714" y="1731384"/>
            <a:ext cx="6412054" cy="56715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7838DD3-68C7-7FE0-C0E3-209C57E9C154}"/>
              </a:ext>
            </a:extLst>
          </p:cNvPr>
          <p:cNvCxnSpPr>
            <a:cxnSpLocks/>
          </p:cNvCxnSpPr>
          <p:nvPr/>
        </p:nvCxnSpPr>
        <p:spPr>
          <a:xfrm flipV="1">
            <a:off x="5551714" y="3767945"/>
            <a:ext cx="6412054" cy="34148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876FE053-B64B-C6D7-9601-CC454E3D6BA0}"/>
              </a:ext>
            </a:extLst>
          </p:cNvPr>
          <p:cNvSpPr/>
          <p:nvPr/>
        </p:nvSpPr>
        <p:spPr>
          <a:xfrm>
            <a:off x="5203371" y="68358"/>
            <a:ext cx="6899611" cy="6789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F6E01266-FDA0-C200-5A6B-8A5B91277BDF}"/>
              </a:ext>
            </a:extLst>
          </p:cNvPr>
          <p:cNvCxnSpPr>
            <a:stCxn id="3" idx="3"/>
            <a:endCxn id="89" idx="1"/>
          </p:cNvCxnSpPr>
          <p:nvPr/>
        </p:nvCxnSpPr>
        <p:spPr>
          <a:xfrm>
            <a:off x="4071257" y="3091542"/>
            <a:ext cx="1132114" cy="3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任意形状 91">
            <a:extLst>
              <a:ext uri="{FF2B5EF4-FFF2-40B4-BE49-F238E27FC236}">
                <a16:creationId xmlns:a16="http://schemas.microsoft.com/office/drawing/2014/main" id="{857DBBA3-36B9-2834-C0A0-00074A1DF118}"/>
              </a:ext>
            </a:extLst>
          </p:cNvPr>
          <p:cNvSpPr/>
          <p:nvPr/>
        </p:nvSpPr>
        <p:spPr>
          <a:xfrm>
            <a:off x="5334000" y="1360714"/>
            <a:ext cx="1143000" cy="2873906"/>
          </a:xfrm>
          <a:custGeom>
            <a:avLst/>
            <a:gdLst>
              <a:gd name="connsiteX0" fmla="*/ 1001486 w 1143000"/>
              <a:gd name="connsiteY0" fmla="*/ 0 h 2873906"/>
              <a:gd name="connsiteX1" fmla="*/ 914400 w 1143000"/>
              <a:gd name="connsiteY1" fmla="*/ 10886 h 2873906"/>
              <a:gd name="connsiteX2" fmla="*/ 783771 w 1143000"/>
              <a:gd name="connsiteY2" fmla="*/ 21772 h 2873906"/>
              <a:gd name="connsiteX3" fmla="*/ 707571 w 1143000"/>
              <a:gd name="connsiteY3" fmla="*/ 54429 h 2873906"/>
              <a:gd name="connsiteX4" fmla="*/ 664029 w 1143000"/>
              <a:gd name="connsiteY4" fmla="*/ 87086 h 2873906"/>
              <a:gd name="connsiteX5" fmla="*/ 631371 w 1143000"/>
              <a:gd name="connsiteY5" fmla="*/ 97972 h 2873906"/>
              <a:gd name="connsiteX6" fmla="*/ 500743 w 1143000"/>
              <a:gd name="connsiteY6" fmla="*/ 206829 h 2873906"/>
              <a:gd name="connsiteX7" fmla="*/ 457200 w 1143000"/>
              <a:gd name="connsiteY7" fmla="*/ 239486 h 2873906"/>
              <a:gd name="connsiteX8" fmla="*/ 413657 w 1143000"/>
              <a:gd name="connsiteY8" fmla="*/ 283029 h 2873906"/>
              <a:gd name="connsiteX9" fmla="*/ 381000 w 1143000"/>
              <a:gd name="connsiteY9" fmla="*/ 304800 h 2873906"/>
              <a:gd name="connsiteX10" fmla="*/ 283029 w 1143000"/>
              <a:gd name="connsiteY10" fmla="*/ 391886 h 2873906"/>
              <a:gd name="connsiteX11" fmla="*/ 261257 w 1143000"/>
              <a:gd name="connsiteY11" fmla="*/ 413657 h 2873906"/>
              <a:gd name="connsiteX12" fmla="*/ 228600 w 1143000"/>
              <a:gd name="connsiteY12" fmla="*/ 457200 h 2873906"/>
              <a:gd name="connsiteX13" fmla="*/ 185057 w 1143000"/>
              <a:gd name="connsiteY13" fmla="*/ 544286 h 2873906"/>
              <a:gd name="connsiteX14" fmla="*/ 163286 w 1143000"/>
              <a:gd name="connsiteY14" fmla="*/ 587829 h 2873906"/>
              <a:gd name="connsiteX15" fmla="*/ 141514 w 1143000"/>
              <a:gd name="connsiteY15" fmla="*/ 609600 h 2873906"/>
              <a:gd name="connsiteX16" fmla="*/ 108857 w 1143000"/>
              <a:gd name="connsiteY16" fmla="*/ 674915 h 2873906"/>
              <a:gd name="connsiteX17" fmla="*/ 97971 w 1143000"/>
              <a:gd name="connsiteY17" fmla="*/ 707572 h 2873906"/>
              <a:gd name="connsiteX18" fmla="*/ 76200 w 1143000"/>
              <a:gd name="connsiteY18" fmla="*/ 751115 h 2873906"/>
              <a:gd name="connsiteX19" fmla="*/ 43543 w 1143000"/>
              <a:gd name="connsiteY19" fmla="*/ 870857 h 2873906"/>
              <a:gd name="connsiteX20" fmla="*/ 32657 w 1143000"/>
              <a:gd name="connsiteY20" fmla="*/ 914400 h 2873906"/>
              <a:gd name="connsiteX21" fmla="*/ 10886 w 1143000"/>
              <a:gd name="connsiteY21" fmla="*/ 1012372 h 2873906"/>
              <a:gd name="connsiteX22" fmla="*/ 0 w 1143000"/>
              <a:gd name="connsiteY22" fmla="*/ 1099457 h 2873906"/>
              <a:gd name="connsiteX23" fmla="*/ 10886 w 1143000"/>
              <a:gd name="connsiteY23" fmla="*/ 1404257 h 2873906"/>
              <a:gd name="connsiteX24" fmla="*/ 21771 w 1143000"/>
              <a:gd name="connsiteY24" fmla="*/ 1447800 h 2873906"/>
              <a:gd name="connsiteX25" fmla="*/ 32657 w 1143000"/>
              <a:gd name="connsiteY25" fmla="*/ 1513115 h 2873906"/>
              <a:gd name="connsiteX26" fmla="*/ 54429 w 1143000"/>
              <a:gd name="connsiteY26" fmla="*/ 1676400 h 2873906"/>
              <a:gd name="connsiteX27" fmla="*/ 65314 w 1143000"/>
              <a:gd name="connsiteY27" fmla="*/ 1709057 h 2873906"/>
              <a:gd name="connsiteX28" fmla="*/ 76200 w 1143000"/>
              <a:gd name="connsiteY28" fmla="*/ 1763486 h 2873906"/>
              <a:gd name="connsiteX29" fmla="*/ 108857 w 1143000"/>
              <a:gd name="connsiteY29" fmla="*/ 1861457 h 2873906"/>
              <a:gd name="connsiteX30" fmla="*/ 152400 w 1143000"/>
              <a:gd name="connsiteY30" fmla="*/ 1992086 h 2873906"/>
              <a:gd name="connsiteX31" fmla="*/ 163286 w 1143000"/>
              <a:gd name="connsiteY31" fmla="*/ 2024743 h 2873906"/>
              <a:gd name="connsiteX32" fmla="*/ 174171 w 1143000"/>
              <a:gd name="connsiteY32" fmla="*/ 2057400 h 2873906"/>
              <a:gd name="connsiteX33" fmla="*/ 195943 w 1143000"/>
              <a:gd name="connsiteY33" fmla="*/ 2079172 h 2873906"/>
              <a:gd name="connsiteX34" fmla="*/ 272143 w 1143000"/>
              <a:gd name="connsiteY34" fmla="*/ 2177143 h 2873906"/>
              <a:gd name="connsiteX35" fmla="*/ 315686 w 1143000"/>
              <a:gd name="connsiteY35" fmla="*/ 2220686 h 2873906"/>
              <a:gd name="connsiteX36" fmla="*/ 348343 w 1143000"/>
              <a:gd name="connsiteY36" fmla="*/ 2242457 h 2873906"/>
              <a:gd name="connsiteX37" fmla="*/ 391886 w 1143000"/>
              <a:gd name="connsiteY37" fmla="*/ 2286000 h 2873906"/>
              <a:gd name="connsiteX38" fmla="*/ 435429 w 1143000"/>
              <a:gd name="connsiteY38" fmla="*/ 2329543 h 2873906"/>
              <a:gd name="connsiteX39" fmla="*/ 457200 w 1143000"/>
              <a:gd name="connsiteY39" fmla="*/ 2351315 h 2873906"/>
              <a:gd name="connsiteX40" fmla="*/ 489857 w 1143000"/>
              <a:gd name="connsiteY40" fmla="*/ 2362200 h 2873906"/>
              <a:gd name="connsiteX41" fmla="*/ 576943 w 1143000"/>
              <a:gd name="connsiteY41" fmla="*/ 2438400 h 2873906"/>
              <a:gd name="connsiteX42" fmla="*/ 598714 w 1143000"/>
              <a:gd name="connsiteY42" fmla="*/ 2460172 h 2873906"/>
              <a:gd name="connsiteX43" fmla="*/ 696686 w 1143000"/>
              <a:gd name="connsiteY43" fmla="*/ 2525486 h 2873906"/>
              <a:gd name="connsiteX44" fmla="*/ 729343 w 1143000"/>
              <a:gd name="connsiteY44" fmla="*/ 2547257 h 2873906"/>
              <a:gd name="connsiteX45" fmla="*/ 805543 w 1143000"/>
              <a:gd name="connsiteY45" fmla="*/ 2601686 h 2873906"/>
              <a:gd name="connsiteX46" fmla="*/ 892629 w 1143000"/>
              <a:gd name="connsiteY46" fmla="*/ 2667000 h 2873906"/>
              <a:gd name="connsiteX47" fmla="*/ 947057 w 1143000"/>
              <a:gd name="connsiteY47" fmla="*/ 2710543 h 2873906"/>
              <a:gd name="connsiteX48" fmla="*/ 990600 w 1143000"/>
              <a:gd name="connsiteY48" fmla="*/ 2764972 h 2873906"/>
              <a:gd name="connsiteX49" fmla="*/ 1023257 w 1143000"/>
              <a:gd name="connsiteY49" fmla="*/ 2786743 h 2873906"/>
              <a:gd name="connsiteX50" fmla="*/ 1045029 w 1143000"/>
              <a:gd name="connsiteY50" fmla="*/ 2808515 h 2873906"/>
              <a:gd name="connsiteX51" fmla="*/ 1110343 w 1143000"/>
              <a:gd name="connsiteY51" fmla="*/ 2852057 h 2873906"/>
              <a:gd name="connsiteX52" fmla="*/ 1143000 w 1143000"/>
              <a:gd name="connsiteY52" fmla="*/ 2873829 h 28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43000" h="2873906">
                <a:moveTo>
                  <a:pt x="1001486" y="0"/>
                </a:moveTo>
                <a:cubicBezTo>
                  <a:pt x="972457" y="3629"/>
                  <a:pt x="943509" y="7975"/>
                  <a:pt x="914400" y="10886"/>
                </a:cubicBezTo>
                <a:cubicBezTo>
                  <a:pt x="870923" y="15234"/>
                  <a:pt x="827082" y="15997"/>
                  <a:pt x="783771" y="21772"/>
                </a:cubicBezTo>
                <a:cubicBezTo>
                  <a:pt x="764936" y="24283"/>
                  <a:pt x="720058" y="46625"/>
                  <a:pt x="707571" y="54429"/>
                </a:cubicBezTo>
                <a:cubicBezTo>
                  <a:pt x="692186" y="64045"/>
                  <a:pt x="679781" y="78085"/>
                  <a:pt x="664029" y="87086"/>
                </a:cubicBezTo>
                <a:cubicBezTo>
                  <a:pt x="654066" y="92779"/>
                  <a:pt x="642257" y="94343"/>
                  <a:pt x="631371" y="97972"/>
                </a:cubicBezTo>
                <a:cubicBezTo>
                  <a:pt x="570978" y="158365"/>
                  <a:pt x="606786" y="125258"/>
                  <a:pt x="500743" y="206829"/>
                </a:cubicBezTo>
                <a:cubicBezTo>
                  <a:pt x="486363" y="217891"/>
                  <a:pt x="470029" y="226657"/>
                  <a:pt x="457200" y="239486"/>
                </a:cubicBezTo>
                <a:cubicBezTo>
                  <a:pt x="442686" y="254000"/>
                  <a:pt x="429242" y="269671"/>
                  <a:pt x="413657" y="283029"/>
                </a:cubicBezTo>
                <a:cubicBezTo>
                  <a:pt x="403724" y="291543"/>
                  <a:pt x="391646" y="297196"/>
                  <a:pt x="381000" y="304800"/>
                </a:cubicBezTo>
                <a:cubicBezTo>
                  <a:pt x="324936" y="344845"/>
                  <a:pt x="338964" y="335951"/>
                  <a:pt x="283029" y="391886"/>
                </a:cubicBezTo>
                <a:cubicBezTo>
                  <a:pt x="275772" y="399143"/>
                  <a:pt x="267415" y="405446"/>
                  <a:pt x="261257" y="413657"/>
                </a:cubicBezTo>
                <a:cubicBezTo>
                  <a:pt x="250371" y="428171"/>
                  <a:pt x="237742" y="441529"/>
                  <a:pt x="228600" y="457200"/>
                </a:cubicBezTo>
                <a:cubicBezTo>
                  <a:pt x="212247" y="485234"/>
                  <a:pt x="199571" y="515257"/>
                  <a:pt x="185057" y="544286"/>
                </a:cubicBezTo>
                <a:cubicBezTo>
                  <a:pt x="177800" y="558800"/>
                  <a:pt x="174761" y="576355"/>
                  <a:pt x="163286" y="587829"/>
                </a:cubicBezTo>
                <a:lnTo>
                  <a:pt x="141514" y="609600"/>
                </a:lnTo>
                <a:cubicBezTo>
                  <a:pt x="114157" y="691676"/>
                  <a:pt x="151058" y="590513"/>
                  <a:pt x="108857" y="674915"/>
                </a:cubicBezTo>
                <a:cubicBezTo>
                  <a:pt x="103725" y="685178"/>
                  <a:pt x="102491" y="697025"/>
                  <a:pt x="97971" y="707572"/>
                </a:cubicBezTo>
                <a:cubicBezTo>
                  <a:pt x="91579" y="722487"/>
                  <a:pt x="82592" y="736200"/>
                  <a:pt x="76200" y="751115"/>
                </a:cubicBezTo>
                <a:cubicBezTo>
                  <a:pt x="63990" y="779606"/>
                  <a:pt x="46876" y="857524"/>
                  <a:pt x="43543" y="870857"/>
                </a:cubicBezTo>
                <a:lnTo>
                  <a:pt x="32657" y="914400"/>
                </a:lnTo>
                <a:cubicBezTo>
                  <a:pt x="23986" y="949082"/>
                  <a:pt x="16416" y="976429"/>
                  <a:pt x="10886" y="1012372"/>
                </a:cubicBezTo>
                <a:cubicBezTo>
                  <a:pt x="6438" y="1041286"/>
                  <a:pt x="3629" y="1070429"/>
                  <a:pt x="0" y="1099457"/>
                </a:cubicBezTo>
                <a:cubicBezTo>
                  <a:pt x="3629" y="1201057"/>
                  <a:pt x="4544" y="1302790"/>
                  <a:pt x="10886" y="1404257"/>
                </a:cubicBezTo>
                <a:cubicBezTo>
                  <a:pt x="11819" y="1419189"/>
                  <a:pt x="18837" y="1433130"/>
                  <a:pt x="21771" y="1447800"/>
                </a:cubicBezTo>
                <a:cubicBezTo>
                  <a:pt x="26100" y="1469443"/>
                  <a:pt x="29535" y="1491265"/>
                  <a:pt x="32657" y="1513115"/>
                </a:cubicBezTo>
                <a:cubicBezTo>
                  <a:pt x="36631" y="1540933"/>
                  <a:pt x="48259" y="1645550"/>
                  <a:pt x="54429" y="1676400"/>
                </a:cubicBezTo>
                <a:cubicBezTo>
                  <a:pt x="56679" y="1687652"/>
                  <a:pt x="62531" y="1697925"/>
                  <a:pt x="65314" y="1709057"/>
                </a:cubicBezTo>
                <a:cubicBezTo>
                  <a:pt x="69801" y="1727007"/>
                  <a:pt x="71332" y="1745636"/>
                  <a:pt x="76200" y="1763486"/>
                </a:cubicBezTo>
                <a:cubicBezTo>
                  <a:pt x="76206" y="1763508"/>
                  <a:pt x="103411" y="1845118"/>
                  <a:pt x="108857" y="1861457"/>
                </a:cubicBezTo>
                <a:lnTo>
                  <a:pt x="152400" y="1992086"/>
                </a:lnTo>
                <a:lnTo>
                  <a:pt x="163286" y="2024743"/>
                </a:lnTo>
                <a:cubicBezTo>
                  <a:pt x="166914" y="2035629"/>
                  <a:pt x="166057" y="2049286"/>
                  <a:pt x="174171" y="2057400"/>
                </a:cubicBezTo>
                <a:lnTo>
                  <a:pt x="195943" y="2079172"/>
                </a:lnTo>
                <a:cubicBezTo>
                  <a:pt x="216566" y="2141039"/>
                  <a:pt x="198715" y="2103714"/>
                  <a:pt x="272143" y="2177143"/>
                </a:cubicBezTo>
                <a:lnTo>
                  <a:pt x="315686" y="2220686"/>
                </a:lnTo>
                <a:cubicBezTo>
                  <a:pt x="326572" y="2227943"/>
                  <a:pt x="338410" y="2233943"/>
                  <a:pt x="348343" y="2242457"/>
                </a:cubicBezTo>
                <a:cubicBezTo>
                  <a:pt x="363928" y="2255815"/>
                  <a:pt x="377372" y="2271486"/>
                  <a:pt x="391886" y="2286000"/>
                </a:cubicBezTo>
                <a:lnTo>
                  <a:pt x="435429" y="2329543"/>
                </a:lnTo>
                <a:cubicBezTo>
                  <a:pt x="442686" y="2336800"/>
                  <a:pt x="447463" y="2348070"/>
                  <a:pt x="457200" y="2351315"/>
                </a:cubicBezTo>
                <a:lnTo>
                  <a:pt x="489857" y="2362200"/>
                </a:lnTo>
                <a:cubicBezTo>
                  <a:pt x="624163" y="2496506"/>
                  <a:pt x="486925" y="2366385"/>
                  <a:pt x="576943" y="2438400"/>
                </a:cubicBezTo>
                <a:cubicBezTo>
                  <a:pt x="584957" y="2444811"/>
                  <a:pt x="590503" y="2454014"/>
                  <a:pt x="598714" y="2460172"/>
                </a:cubicBezTo>
                <a:cubicBezTo>
                  <a:pt x="598719" y="2460175"/>
                  <a:pt x="680355" y="2514599"/>
                  <a:pt x="696686" y="2525486"/>
                </a:cubicBezTo>
                <a:cubicBezTo>
                  <a:pt x="707572" y="2532743"/>
                  <a:pt x="720092" y="2538006"/>
                  <a:pt x="729343" y="2547257"/>
                </a:cubicBezTo>
                <a:cubicBezTo>
                  <a:pt x="781000" y="2598914"/>
                  <a:pt x="753413" y="2584309"/>
                  <a:pt x="805543" y="2601686"/>
                </a:cubicBezTo>
                <a:cubicBezTo>
                  <a:pt x="868085" y="2664229"/>
                  <a:pt x="835630" y="2648002"/>
                  <a:pt x="892629" y="2667000"/>
                </a:cubicBezTo>
                <a:cubicBezTo>
                  <a:pt x="945192" y="2719565"/>
                  <a:pt x="878402" y="2655619"/>
                  <a:pt x="947057" y="2710543"/>
                </a:cubicBezTo>
                <a:cubicBezTo>
                  <a:pt x="1000922" y="2753635"/>
                  <a:pt x="934019" y="2708391"/>
                  <a:pt x="990600" y="2764972"/>
                </a:cubicBezTo>
                <a:cubicBezTo>
                  <a:pt x="999851" y="2774223"/>
                  <a:pt x="1013041" y="2778570"/>
                  <a:pt x="1023257" y="2786743"/>
                </a:cubicBezTo>
                <a:cubicBezTo>
                  <a:pt x="1031271" y="2793154"/>
                  <a:pt x="1036818" y="2802357"/>
                  <a:pt x="1045029" y="2808515"/>
                </a:cubicBezTo>
                <a:cubicBezTo>
                  <a:pt x="1065962" y="2824214"/>
                  <a:pt x="1091841" y="2833555"/>
                  <a:pt x="1110343" y="2852057"/>
                </a:cubicBezTo>
                <a:cubicBezTo>
                  <a:pt x="1134680" y="2876395"/>
                  <a:pt x="1121851" y="2873829"/>
                  <a:pt x="1143000" y="2873829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任意形状 92">
            <a:extLst>
              <a:ext uri="{FF2B5EF4-FFF2-40B4-BE49-F238E27FC236}">
                <a16:creationId xmlns:a16="http://schemas.microsoft.com/office/drawing/2014/main" id="{D657ADBC-7695-D877-96AD-17A7D6A74E15}"/>
              </a:ext>
            </a:extLst>
          </p:cNvPr>
          <p:cNvSpPr/>
          <p:nvPr/>
        </p:nvSpPr>
        <p:spPr>
          <a:xfrm>
            <a:off x="8882743" y="3287486"/>
            <a:ext cx="1894114" cy="2111828"/>
          </a:xfrm>
          <a:custGeom>
            <a:avLst/>
            <a:gdLst>
              <a:gd name="connsiteX0" fmla="*/ 1894114 w 1894114"/>
              <a:gd name="connsiteY0" fmla="*/ 0 h 2111828"/>
              <a:gd name="connsiteX1" fmla="*/ 1828800 w 1894114"/>
              <a:gd name="connsiteY1" fmla="*/ 76200 h 2111828"/>
              <a:gd name="connsiteX2" fmla="*/ 1763486 w 1894114"/>
              <a:gd name="connsiteY2" fmla="*/ 119743 h 2111828"/>
              <a:gd name="connsiteX3" fmla="*/ 1741714 w 1894114"/>
              <a:gd name="connsiteY3" fmla="*/ 152400 h 2111828"/>
              <a:gd name="connsiteX4" fmla="*/ 1643743 w 1894114"/>
              <a:gd name="connsiteY4" fmla="*/ 250371 h 2111828"/>
              <a:gd name="connsiteX5" fmla="*/ 1589314 w 1894114"/>
              <a:gd name="connsiteY5" fmla="*/ 304800 h 2111828"/>
              <a:gd name="connsiteX6" fmla="*/ 1567543 w 1894114"/>
              <a:gd name="connsiteY6" fmla="*/ 337457 h 2111828"/>
              <a:gd name="connsiteX7" fmla="*/ 1524000 w 1894114"/>
              <a:gd name="connsiteY7" fmla="*/ 381000 h 2111828"/>
              <a:gd name="connsiteX8" fmla="*/ 1502228 w 1894114"/>
              <a:gd name="connsiteY8" fmla="*/ 402771 h 2111828"/>
              <a:gd name="connsiteX9" fmla="*/ 1447800 w 1894114"/>
              <a:gd name="connsiteY9" fmla="*/ 457200 h 2111828"/>
              <a:gd name="connsiteX10" fmla="*/ 1426028 w 1894114"/>
              <a:gd name="connsiteY10" fmla="*/ 489857 h 2111828"/>
              <a:gd name="connsiteX11" fmla="*/ 1393371 w 1894114"/>
              <a:gd name="connsiteY11" fmla="*/ 522514 h 2111828"/>
              <a:gd name="connsiteX12" fmla="*/ 1338943 w 1894114"/>
              <a:gd name="connsiteY12" fmla="*/ 587828 h 2111828"/>
              <a:gd name="connsiteX13" fmla="*/ 1284514 w 1894114"/>
              <a:gd name="connsiteY13" fmla="*/ 642257 h 2111828"/>
              <a:gd name="connsiteX14" fmla="*/ 1219200 w 1894114"/>
              <a:gd name="connsiteY14" fmla="*/ 707571 h 2111828"/>
              <a:gd name="connsiteX15" fmla="*/ 1197428 w 1894114"/>
              <a:gd name="connsiteY15" fmla="*/ 729343 h 2111828"/>
              <a:gd name="connsiteX16" fmla="*/ 1164771 w 1894114"/>
              <a:gd name="connsiteY16" fmla="*/ 762000 h 2111828"/>
              <a:gd name="connsiteX17" fmla="*/ 1121228 w 1894114"/>
              <a:gd name="connsiteY17" fmla="*/ 827314 h 2111828"/>
              <a:gd name="connsiteX18" fmla="*/ 1099457 w 1894114"/>
              <a:gd name="connsiteY18" fmla="*/ 859971 h 2111828"/>
              <a:gd name="connsiteX19" fmla="*/ 1055914 w 1894114"/>
              <a:gd name="connsiteY19" fmla="*/ 957943 h 2111828"/>
              <a:gd name="connsiteX20" fmla="*/ 1045028 w 1894114"/>
              <a:gd name="connsiteY20" fmla="*/ 990600 h 2111828"/>
              <a:gd name="connsiteX21" fmla="*/ 1001486 w 1894114"/>
              <a:gd name="connsiteY21" fmla="*/ 1055914 h 2111828"/>
              <a:gd name="connsiteX22" fmla="*/ 979714 w 1894114"/>
              <a:gd name="connsiteY22" fmla="*/ 1088571 h 2111828"/>
              <a:gd name="connsiteX23" fmla="*/ 903514 w 1894114"/>
              <a:gd name="connsiteY23" fmla="*/ 1164771 h 2111828"/>
              <a:gd name="connsiteX24" fmla="*/ 881743 w 1894114"/>
              <a:gd name="connsiteY24" fmla="*/ 1186543 h 2111828"/>
              <a:gd name="connsiteX25" fmla="*/ 859971 w 1894114"/>
              <a:gd name="connsiteY25" fmla="*/ 1219200 h 2111828"/>
              <a:gd name="connsiteX26" fmla="*/ 849086 w 1894114"/>
              <a:gd name="connsiteY26" fmla="*/ 1251857 h 2111828"/>
              <a:gd name="connsiteX27" fmla="*/ 805543 w 1894114"/>
              <a:gd name="connsiteY27" fmla="*/ 1295400 h 2111828"/>
              <a:gd name="connsiteX28" fmla="*/ 783771 w 1894114"/>
              <a:gd name="connsiteY28" fmla="*/ 1317171 h 2111828"/>
              <a:gd name="connsiteX29" fmla="*/ 751114 w 1894114"/>
              <a:gd name="connsiteY29" fmla="*/ 1328057 h 2111828"/>
              <a:gd name="connsiteX30" fmla="*/ 696686 w 1894114"/>
              <a:gd name="connsiteY30" fmla="*/ 1382485 h 2111828"/>
              <a:gd name="connsiteX31" fmla="*/ 653143 w 1894114"/>
              <a:gd name="connsiteY31" fmla="*/ 1436914 h 2111828"/>
              <a:gd name="connsiteX32" fmla="*/ 631371 w 1894114"/>
              <a:gd name="connsiteY32" fmla="*/ 1458685 h 2111828"/>
              <a:gd name="connsiteX33" fmla="*/ 598714 w 1894114"/>
              <a:gd name="connsiteY33" fmla="*/ 1524000 h 2111828"/>
              <a:gd name="connsiteX34" fmla="*/ 576943 w 1894114"/>
              <a:gd name="connsiteY34" fmla="*/ 1556657 h 2111828"/>
              <a:gd name="connsiteX35" fmla="*/ 555171 w 1894114"/>
              <a:gd name="connsiteY35" fmla="*/ 1578428 h 2111828"/>
              <a:gd name="connsiteX36" fmla="*/ 478971 w 1894114"/>
              <a:gd name="connsiteY36" fmla="*/ 1665514 h 2111828"/>
              <a:gd name="connsiteX37" fmla="*/ 446314 w 1894114"/>
              <a:gd name="connsiteY37" fmla="*/ 1687285 h 2111828"/>
              <a:gd name="connsiteX38" fmla="*/ 370114 w 1894114"/>
              <a:gd name="connsiteY38" fmla="*/ 1752600 h 2111828"/>
              <a:gd name="connsiteX39" fmla="*/ 348343 w 1894114"/>
              <a:gd name="connsiteY39" fmla="*/ 1785257 h 2111828"/>
              <a:gd name="connsiteX40" fmla="*/ 304800 w 1894114"/>
              <a:gd name="connsiteY40" fmla="*/ 1828800 h 2111828"/>
              <a:gd name="connsiteX41" fmla="*/ 228600 w 1894114"/>
              <a:gd name="connsiteY41" fmla="*/ 1905000 h 2111828"/>
              <a:gd name="connsiteX42" fmla="*/ 206828 w 1894114"/>
              <a:gd name="connsiteY42" fmla="*/ 1926771 h 2111828"/>
              <a:gd name="connsiteX43" fmla="*/ 141514 w 1894114"/>
              <a:gd name="connsiteY43" fmla="*/ 1970314 h 2111828"/>
              <a:gd name="connsiteX44" fmla="*/ 119743 w 1894114"/>
              <a:gd name="connsiteY44" fmla="*/ 2002971 h 2111828"/>
              <a:gd name="connsiteX45" fmla="*/ 87086 w 1894114"/>
              <a:gd name="connsiteY45" fmla="*/ 2024743 h 2111828"/>
              <a:gd name="connsiteX46" fmla="*/ 65314 w 1894114"/>
              <a:gd name="connsiteY46" fmla="*/ 2046514 h 2111828"/>
              <a:gd name="connsiteX47" fmla="*/ 10886 w 1894114"/>
              <a:gd name="connsiteY47" fmla="*/ 2090057 h 2111828"/>
              <a:gd name="connsiteX48" fmla="*/ 0 w 1894114"/>
              <a:gd name="connsiteY48" fmla="*/ 2111828 h 2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94114" h="2111828">
                <a:moveTo>
                  <a:pt x="1894114" y="0"/>
                </a:moveTo>
                <a:cubicBezTo>
                  <a:pt x="1872343" y="25400"/>
                  <a:pt x="1853460" y="53594"/>
                  <a:pt x="1828800" y="76200"/>
                </a:cubicBezTo>
                <a:cubicBezTo>
                  <a:pt x="1809512" y="93881"/>
                  <a:pt x="1763486" y="119743"/>
                  <a:pt x="1763486" y="119743"/>
                </a:cubicBezTo>
                <a:cubicBezTo>
                  <a:pt x="1756229" y="130629"/>
                  <a:pt x="1750406" y="142622"/>
                  <a:pt x="1741714" y="152400"/>
                </a:cubicBezTo>
                <a:lnTo>
                  <a:pt x="1643743" y="250371"/>
                </a:lnTo>
                <a:lnTo>
                  <a:pt x="1589314" y="304800"/>
                </a:lnTo>
                <a:cubicBezTo>
                  <a:pt x="1582057" y="315686"/>
                  <a:pt x="1576057" y="327524"/>
                  <a:pt x="1567543" y="337457"/>
                </a:cubicBezTo>
                <a:cubicBezTo>
                  <a:pt x="1554185" y="353042"/>
                  <a:pt x="1538514" y="366486"/>
                  <a:pt x="1524000" y="381000"/>
                </a:cubicBezTo>
                <a:cubicBezTo>
                  <a:pt x="1516743" y="388257"/>
                  <a:pt x="1507921" y="394231"/>
                  <a:pt x="1502228" y="402771"/>
                </a:cubicBezTo>
                <a:cubicBezTo>
                  <a:pt x="1473200" y="446314"/>
                  <a:pt x="1491343" y="428171"/>
                  <a:pt x="1447800" y="457200"/>
                </a:cubicBezTo>
                <a:cubicBezTo>
                  <a:pt x="1440543" y="468086"/>
                  <a:pt x="1434404" y="479806"/>
                  <a:pt x="1426028" y="489857"/>
                </a:cubicBezTo>
                <a:cubicBezTo>
                  <a:pt x="1416173" y="501683"/>
                  <a:pt x="1402319" y="509987"/>
                  <a:pt x="1393371" y="522514"/>
                </a:cubicBezTo>
                <a:cubicBezTo>
                  <a:pt x="1343149" y="592825"/>
                  <a:pt x="1403323" y="544909"/>
                  <a:pt x="1338943" y="587828"/>
                </a:cubicBezTo>
                <a:cubicBezTo>
                  <a:pt x="1294080" y="655121"/>
                  <a:pt x="1343891" y="589477"/>
                  <a:pt x="1284514" y="642257"/>
                </a:cubicBezTo>
                <a:cubicBezTo>
                  <a:pt x="1261502" y="662712"/>
                  <a:pt x="1240971" y="685800"/>
                  <a:pt x="1219200" y="707571"/>
                </a:cubicBezTo>
                <a:lnTo>
                  <a:pt x="1197428" y="729343"/>
                </a:lnTo>
                <a:cubicBezTo>
                  <a:pt x="1186542" y="740229"/>
                  <a:pt x="1173310" y="749191"/>
                  <a:pt x="1164771" y="762000"/>
                </a:cubicBezTo>
                <a:lnTo>
                  <a:pt x="1121228" y="827314"/>
                </a:lnTo>
                <a:cubicBezTo>
                  <a:pt x="1113971" y="838200"/>
                  <a:pt x="1103594" y="847559"/>
                  <a:pt x="1099457" y="859971"/>
                </a:cubicBezTo>
                <a:cubicBezTo>
                  <a:pt x="1043294" y="1028463"/>
                  <a:pt x="1107664" y="854444"/>
                  <a:pt x="1055914" y="957943"/>
                </a:cubicBezTo>
                <a:cubicBezTo>
                  <a:pt x="1050782" y="968206"/>
                  <a:pt x="1050601" y="980569"/>
                  <a:pt x="1045028" y="990600"/>
                </a:cubicBezTo>
                <a:cubicBezTo>
                  <a:pt x="1032321" y="1013473"/>
                  <a:pt x="1016000" y="1034143"/>
                  <a:pt x="1001486" y="1055914"/>
                </a:cubicBezTo>
                <a:cubicBezTo>
                  <a:pt x="994229" y="1066800"/>
                  <a:pt x="988965" y="1079320"/>
                  <a:pt x="979714" y="1088571"/>
                </a:cubicBezTo>
                <a:lnTo>
                  <a:pt x="903514" y="1164771"/>
                </a:lnTo>
                <a:cubicBezTo>
                  <a:pt x="896257" y="1172028"/>
                  <a:pt x="887436" y="1178004"/>
                  <a:pt x="881743" y="1186543"/>
                </a:cubicBezTo>
                <a:lnTo>
                  <a:pt x="859971" y="1219200"/>
                </a:lnTo>
                <a:cubicBezTo>
                  <a:pt x="856343" y="1230086"/>
                  <a:pt x="855755" y="1242520"/>
                  <a:pt x="849086" y="1251857"/>
                </a:cubicBezTo>
                <a:cubicBezTo>
                  <a:pt x="837155" y="1268560"/>
                  <a:pt x="820057" y="1280886"/>
                  <a:pt x="805543" y="1295400"/>
                </a:cubicBezTo>
                <a:cubicBezTo>
                  <a:pt x="798286" y="1302657"/>
                  <a:pt x="793507" y="1313925"/>
                  <a:pt x="783771" y="1317171"/>
                </a:cubicBezTo>
                <a:lnTo>
                  <a:pt x="751114" y="1328057"/>
                </a:lnTo>
                <a:cubicBezTo>
                  <a:pt x="713792" y="1384041"/>
                  <a:pt x="748523" y="1341016"/>
                  <a:pt x="696686" y="1382485"/>
                </a:cubicBezTo>
                <a:cubicBezTo>
                  <a:pt x="667480" y="1405850"/>
                  <a:pt x="678291" y="1405479"/>
                  <a:pt x="653143" y="1436914"/>
                </a:cubicBezTo>
                <a:cubicBezTo>
                  <a:pt x="646732" y="1444928"/>
                  <a:pt x="637782" y="1450671"/>
                  <a:pt x="631371" y="1458685"/>
                </a:cubicBezTo>
                <a:cubicBezTo>
                  <a:pt x="589779" y="1510675"/>
                  <a:pt x="625539" y="1470349"/>
                  <a:pt x="598714" y="1524000"/>
                </a:cubicBezTo>
                <a:cubicBezTo>
                  <a:pt x="592863" y="1535702"/>
                  <a:pt x="585116" y="1546441"/>
                  <a:pt x="576943" y="1556657"/>
                </a:cubicBezTo>
                <a:cubicBezTo>
                  <a:pt x="570532" y="1564671"/>
                  <a:pt x="561582" y="1570414"/>
                  <a:pt x="555171" y="1578428"/>
                </a:cubicBezTo>
                <a:cubicBezTo>
                  <a:pt x="522290" y="1619529"/>
                  <a:pt x="536527" y="1627144"/>
                  <a:pt x="478971" y="1665514"/>
                </a:cubicBezTo>
                <a:cubicBezTo>
                  <a:pt x="468085" y="1672771"/>
                  <a:pt x="456247" y="1678771"/>
                  <a:pt x="446314" y="1687285"/>
                </a:cubicBezTo>
                <a:cubicBezTo>
                  <a:pt x="353918" y="1766481"/>
                  <a:pt x="445091" y="1702614"/>
                  <a:pt x="370114" y="1752600"/>
                </a:cubicBezTo>
                <a:cubicBezTo>
                  <a:pt x="362857" y="1763486"/>
                  <a:pt x="356857" y="1775324"/>
                  <a:pt x="348343" y="1785257"/>
                </a:cubicBezTo>
                <a:cubicBezTo>
                  <a:pt x="334985" y="1800842"/>
                  <a:pt x="319314" y="1814286"/>
                  <a:pt x="304800" y="1828800"/>
                </a:cubicBezTo>
                <a:lnTo>
                  <a:pt x="228600" y="1905000"/>
                </a:lnTo>
                <a:cubicBezTo>
                  <a:pt x="221343" y="1912257"/>
                  <a:pt x="215367" y="1921078"/>
                  <a:pt x="206828" y="1926771"/>
                </a:cubicBezTo>
                <a:lnTo>
                  <a:pt x="141514" y="1970314"/>
                </a:lnTo>
                <a:cubicBezTo>
                  <a:pt x="134257" y="1981200"/>
                  <a:pt x="128994" y="1993720"/>
                  <a:pt x="119743" y="2002971"/>
                </a:cubicBezTo>
                <a:cubicBezTo>
                  <a:pt x="110492" y="2012222"/>
                  <a:pt x="97302" y="2016570"/>
                  <a:pt x="87086" y="2024743"/>
                </a:cubicBezTo>
                <a:cubicBezTo>
                  <a:pt x="79072" y="2031154"/>
                  <a:pt x="73328" y="2040103"/>
                  <a:pt x="65314" y="2046514"/>
                </a:cubicBezTo>
                <a:cubicBezTo>
                  <a:pt x="38531" y="2067940"/>
                  <a:pt x="30601" y="2063771"/>
                  <a:pt x="10886" y="2090057"/>
                </a:cubicBezTo>
                <a:cubicBezTo>
                  <a:pt x="6018" y="2096548"/>
                  <a:pt x="3629" y="2104571"/>
                  <a:pt x="0" y="211182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448557A-B156-5F88-DF3E-322A812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221AFAA-2EA8-E201-40FA-20D96B30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7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13484D27-9A4B-C04B-2AF2-D16F20B26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4350"/>
              </p:ext>
            </p:extLst>
          </p:nvPr>
        </p:nvGraphicFramePr>
        <p:xfrm>
          <a:off x="8920172" y="391622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F1F571D5-911C-109D-AD8A-75473B43F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0619"/>
              </p:ext>
            </p:extLst>
          </p:nvPr>
        </p:nvGraphicFramePr>
        <p:xfrm>
          <a:off x="6283926" y="389483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84E64B7-42AE-1EB3-B1B6-F2B1EA869AAF}"/>
              </a:ext>
            </a:extLst>
          </p:cNvPr>
          <p:cNvSpPr txBox="1"/>
          <p:nvPr/>
        </p:nvSpPr>
        <p:spPr>
          <a:xfrm>
            <a:off x="4769314" y="2087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八皇后问题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4D2EF-CFE7-CD98-1BEE-820E4ECA8567}"/>
              </a:ext>
            </a:extLst>
          </p:cNvPr>
          <p:cNvSpPr txBox="1"/>
          <p:nvPr/>
        </p:nvSpPr>
        <p:spPr>
          <a:xfrm>
            <a:off x="2285999" y="579638"/>
            <a:ext cx="7324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皇后问题是指在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N*N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的棋盘上要摆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个皇后，</a:t>
            </a:r>
            <a:br>
              <a:rPr lang="zh-CN" altLang="en-US" i="1" dirty="0">
                <a:solidFill>
                  <a:srgbClr val="629755"/>
                </a:solidFill>
                <a:effectLst/>
              </a:rPr>
            </a:br>
            <a:r>
              <a:rPr lang="zh-CN" altLang="en-US" i="1" dirty="0">
                <a:solidFill>
                  <a:srgbClr val="629755"/>
                </a:solidFill>
                <a:effectLst/>
              </a:rPr>
              <a:t>* 要求任何两个皇后不同行、不同列， 也不在同一条斜线上</a:t>
            </a:r>
            <a:br>
              <a:rPr lang="zh-CN" altLang="en-US" i="1" dirty="0">
                <a:solidFill>
                  <a:srgbClr val="629755"/>
                </a:solidFill>
                <a:effectLst/>
              </a:rPr>
            </a:br>
            <a:r>
              <a:rPr lang="zh-CN" altLang="en-US" i="1" dirty="0">
                <a:solidFill>
                  <a:srgbClr val="629755"/>
                </a:solidFill>
                <a:effectLst/>
              </a:rPr>
              <a:t>* 给定一个整数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" i="1" dirty="0">
                <a:solidFill>
                  <a:srgbClr val="629755"/>
                </a:solidFill>
                <a:effectLst/>
              </a:rPr>
              <a:t>，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返回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皇后的摆法有多少种。  </a:t>
            </a:r>
            <a:endParaRPr lang="en-US" altLang="zh-CN" i="1" dirty="0">
              <a:solidFill>
                <a:srgbClr val="629755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olidFill>
                  <a:srgbClr val="629755"/>
                </a:solidFill>
              </a:rPr>
              <a:t>例如：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n=1</a:t>
            </a:r>
            <a:r>
              <a:rPr lang="zh-CN" altLang="en" i="1" dirty="0">
                <a:solidFill>
                  <a:srgbClr val="629755"/>
                </a:solidFill>
                <a:effectLst/>
              </a:rPr>
              <a:t>，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返回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1</a:t>
            </a:r>
            <a:r>
              <a:rPr lang="zh-CN" altLang="en-US" i="1" dirty="0">
                <a:solidFill>
                  <a:srgbClr val="629755"/>
                </a:solidFill>
              </a:rPr>
              <a:t> 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i="1" dirty="0">
                <a:solidFill>
                  <a:srgbClr val="629755"/>
                </a:solidFill>
                <a:effectLst/>
              </a:rPr>
              <a:t>n=2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或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3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，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2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皇后和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3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皇后问题无论怎么摆都不行，返回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0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i="1" dirty="0">
                <a:solidFill>
                  <a:srgbClr val="629755"/>
                </a:solidFill>
                <a:effectLst/>
              </a:rPr>
              <a:t>n=8</a:t>
            </a:r>
            <a:r>
              <a:rPr lang="zh-CN" altLang="en" i="1" dirty="0">
                <a:solidFill>
                  <a:srgbClr val="629755"/>
                </a:solidFill>
                <a:effectLst/>
              </a:rPr>
              <a:t>，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返回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92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olidFill>
                  <a:srgbClr val="629755"/>
                </a:solidFill>
                <a:effectLst/>
              </a:rPr>
              <a:t>对于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8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皇后问题，优化方法不能用</a:t>
            </a:r>
            <a:r>
              <a:rPr lang="en" altLang="zh-CN" i="1" dirty="0" err="1">
                <a:solidFill>
                  <a:srgbClr val="629755"/>
                </a:solidFill>
                <a:effectLst/>
              </a:rPr>
              <a:t>dp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方法。只能用位运算方法优化。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olidFill>
                  <a:srgbClr val="629755"/>
                </a:solidFill>
                <a:effectLst/>
              </a:rPr>
              <a:t>这个问题是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O(N^N) 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的复杂度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A40C6-F44C-4639-D1A8-99A4390BB3AF}"/>
              </a:ext>
            </a:extLst>
          </p:cNvPr>
          <p:cNvSpPr txBox="1"/>
          <p:nvPr/>
        </p:nvSpPr>
        <p:spPr>
          <a:xfrm>
            <a:off x="642742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读题思路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0E2A98-B480-9670-B7A3-6D98C094EAF2}"/>
              </a:ext>
            </a:extLst>
          </p:cNvPr>
          <p:cNvGraphicFramePr>
            <a:graphicFrameLocks noGrp="1"/>
          </p:cNvGraphicFramePr>
          <p:nvPr/>
        </p:nvGraphicFramePr>
        <p:xfrm>
          <a:off x="779670" y="4148666"/>
          <a:ext cx="110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98">
                  <a:extLst>
                    <a:ext uri="{9D8B030D-6E8A-4147-A177-3AD203B41FA5}">
                      <a16:colId xmlns:a16="http://schemas.microsoft.com/office/drawing/2014/main" val="1955130298"/>
                    </a:ext>
                  </a:extLst>
                </a:gridCol>
                <a:gridCol w="553998">
                  <a:extLst>
                    <a:ext uri="{9D8B030D-6E8A-4147-A177-3AD203B41FA5}">
                      <a16:colId xmlns:a16="http://schemas.microsoft.com/office/drawing/2014/main" val="68749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2127"/>
                  </a:ext>
                </a:extLst>
              </a:tr>
            </a:tbl>
          </a:graphicData>
        </a:graphic>
      </p:graphicFrame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D0F99004-12A6-74AD-7876-117D67B4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91" y="4148665"/>
            <a:ext cx="386276" cy="386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2DB38C-9A4C-66A9-9A8F-BB3FE4E8058C}"/>
              </a:ext>
            </a:extLst>
          </p:cNvPr>
          <p:cNvSpPr txBox="1"/>
          <p:nvPr/>
        </p:nvSpPr>
        <p:spPr>
          <a:xfrm>
            <a:off x="2449237" y="35255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皇后</a:t>
            </a:r>
          </a:p>
        </p:txBody>
      </p:sp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D03CF8A7-F240-5686-D13B-F3CBFCAA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462" y="4504070"/>
            <a:ext cx="386276" cy="386276"/>
          </a:xfrm>
          <a:prstGeom prst="rect">
            <a:avLst/>
          </a:prstGeom>
        </p:spPr>
      </p:pic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5A2DC177-B786-FB41-D8D5-F962F503CBB7}"/>
              </a:ext>
            </a:extLst>
          </p:cNvPr>
          <p:cNvGraphicFramePr>
            <a:graphicFrameLocks noGrp="1"/>
          </p:cNvGraphicFramePr>
          <p:nvPr/>
        </p:nvGraphicFramePr>
        <p:xfrm>
          <a:off x="4067156" y="4083621"/>
          <a:ext cx="110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98">
                  <a:extLst>
                    <a:ext uri="{9D8B030D-6E8A-4147-A177-3AD203B41FA5}">
                      <a16:colId xmlns:a16="http://schemas.microsoft.com/office/drawing/2014/main" val="1955130298"/>
                    </a:ext>
                  </a:extLst>
                </a:gridCol>
                <a:gridCol w="553998">
                  <a:extLst>
                    <a:ext uri="{9D8B030D-6E8A-4147-A177-3AD203B41FA5}">
                      <a16:colId xmlns:a16="http://schemas.microsoft.com/office/drawing/2014/main" val="68749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2127"/>
                  </a:ext>
                </a:extLst>
              </a:tr>
            </a:tbl>
          </a:graphicData>
        </a:graphic>
      </p:graphicFrame>
      <p:pic>
        <p:nvPicPr>
          <p:cNvPr id="11" name="图形 10" descr="抵押 纯色填充">
            <a:extLst>
              <a:ext uri="{FF2B5EF4-FFF2-40B4-BE49-F238E27FC236}">
                <a16:creationId xmlns:a16="http://schemas.microsoft.com/office/drawing/2014/main" id="{24D96623-84FF-BD19-923E-99683813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877" y="4083620"/>
            <a:ext cx="386276" cy="386276"/>
          </a:xfrm>
          <a:prstGeom prst="rect">
            <a:avLst/>
          </a:prstGeom>
        </p:spPr>
      </p:pic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3092E4A9-702A-E94E-B0BC-EB5C78B6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48" y="4102462"/>
            <a:ext cx="386276" cy="386276"/>
          </a:xfrm>
          <a:prstGeom prst="rect">
            <a:avLst/>
          </a:prstGeom>
        </p:spPr>
      </p:pic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BDFB643A-30B8-F898-05CB-2675B27ED8DE}"/>
              </a:ext>
            </a:extLst>
          </p:cNvPr>
          <p:cNvGraphicFramePr>
            <a:graphicFrameLocks noGrp="1"/>
          </p:cNvGraphicFramePr>
          <p:nvPr/>
        </p:nvGraphicFramePr>
        <p:xfrm>
          <a:off x="2472458" y="4086597"/>
          <a:ext cx="110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98">
                  <a:extLst>
                    <a:ext uri="{9D8B030D-6E8A-4147-A177-3AD203B41FA5}">
                      <a16:colId xmlns:a16="http://schemas.microsoft.com/office/drawing/2014/main" val="1955130298"/>
                    </a:ext>
                  </a:extLst>
                </a:gridCol>
                <a:gridCol w="553998">
                  <a:extLst>
                    <a:ext uri="{9D8B030D-6E8A-4147-A177-3AD203B41FA5}">
                      <a16:colId xmlns:a16="http://schemas.microsoft.com/office/drawing/2014/main" val="68749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2127"/>
                  </a:ext>
                </a:extLst>
              </a:tr>
            </a:tbl>
          </a:graphicData>
        </a:graphic>
      </p:graphicFrame>
      <p:pic>
        <p:nvPicPr>
          <p:cNvPr id="14" name="图形 13" descr="抵押 纯色填充">
            <a:extLst>
              <a:ext uri="{FF2B5EF4-FFF2-40B4-BE49-F238E27FC236}">
                <a16:creationId xmlns:a16="http://schemas.microsoft.com/office/drawing/2014/main" id="{FC708A44-A259-7247-A30F-AAB31C27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179" y="4086596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E0F6AE31-8D66-7C16-8171-BB27FAC6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179" y="4457437"/>
            <a:ext cx="386276" cy="386276"/>
          </a:xfrm>
          <a:prstGeom prst="rect">
            <a:avLst/>
          </a:prstGeom>
        </p:spPr>
      </p:pic>
      <p:pic>
        <p:nvPicPr>
          <p:cNvPr id="17" name="图形 16" descr="关闭 纯色填充">
            <a:extLst>
              <a:ext uri="{FF2B5EF4-FFF2-40B4-BE49-F238E27FC236}">
                <a16:creationId xmlns:a16="http://schemas.microsoft.com/office/drawing/2014/main" id="{D918189B-E885-8325-18F3-DC095B83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796" y="5069941"/>
            <a:ext cx="369332" cy="369332"/>
          </a:xfrm>
          <a:prstGeom prst="rect">
            <a:avLst/>
          </a:prstGeom>
        </p:spPr>
      </p:pic>
      <p:pic>
        <p:nvPicPr>
          <p:cNvPr id="18" name="图形 17" descr="关闭 纯色填充">
            <a:extLst>
              <a:ext uri="{FF2B5EF4-FFF2-40B4-BE49-F238E27FC236}">
                <a16:creationId xmlns:a16="http://schemas.microsoft.com/office/drawing/2014/main" id="{B4E7841B-131E-7A4A-AC12-C80A46D76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558" y="5070884"/>
            <a:ext cx="369332" cy="369332"/>
          </a:xfrm>
          <a:prstGeom prst="rect">
            <a:avLst/>
          </a:prstGeom>
        </p:spPr>
      </p:pic>
      <p:pic>
        <p:nvPicPr>
          <p:cNvPr id="19" name="图形 18" descr="关闭 纯色填充">
            <a:extLst>
              <a:ext uri="{FF2B5EF4-FFF2-40B4-BE49-F238E27FC236}">
                <a16:creationId xmlns:a16="http://schemas.microsoft.com/office/drawing/2014/main" id="{D020EB55-486F-6FAC-4991-D9D8F49DC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9982" y="5069941"/>
            <a:ext cx="369332" cy="3693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11F1D2B-718F-0E1E-02BF-6C9B7E3467A7}"/>
              </a:ext>
            </a:extLst>
          </p:cNvPr>
          <p:cNvSpPr/>
          <p:nvPr/>
        </p:nvSpPr>
        <p:spPr>
          <a:xfrm>
            <a:off x="489857" y="3429000"/>
            <a:ext cx="4946847" cy="2460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3E14DC-0389-7C98-7A25-0B256398CD8E}"/>
              </a:ext>
            </a:extLst>
          </p:cNvPr>
          <p:cNvSpPr txBox="1"/>
          <p:nvPr/>
        </p:nvSpPr>
        <p:spPr>
          <a:xfrm>
            <a:off x="816429" y="6063343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所以，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皇后无论怎么摆，都会打架，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皇后的摆法为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皇后同理</a:t>
            </a:r>
          </a:p>
        </p:txBody>
      </p:sp>
      <p:pic>
        <p:nvPicPr>
          <p:cNvPr id="6" name="图形 5" descr="抵押 纯色填充">
            <a:extLst>
              <a:ext uri="{FF2B5EF4-FFF2-40B4-BE49-F238E27FC236}">
                <a16:creationId xmlns:a16="http://schemas.microsoft.com/office/drawing/2014/main" id="{C61F6ADC-06A8-6614-818D-1A77AC2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1031" y="3882944"/>
            <a:ext cx="386276" cy="386276"/>
          </a:xfrm>
          <a:prstGeom prst="rect">
            <a:avLst/>
          </a:prstGeom>
        </p:spPr>
      </p:pic>
      <p:pic>
        <p:nvPicPr>
          <p:cNvPr id="16" name="图形 15" descr="抵押 纯色填充">
            <a:extLst>
              <a:ext uri="{FF2B5EF4-FFF2-40B4-BE49-F238E27FC236}">
                <a16:creationId xmlns:a16="http://schemas.microsoft.com/office/drawing/2014/main" id="{F77F4FC6-2EC5-B598-9E4A-CB95B13D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8993" y="4215557"/>
            <a:ext cx="386276" cy="386276"/>
          </a:xfrm>
          <a:prstGeom prst="rect">
            <a:avLst/>
          </a:prstGeom>
        </p:spPr>
      </p:pic>
      <p:pic>
        <p:nvPicPr>
          <p:cNvPr id="22" name="图形 21" descr="抵押 纯色填充">
            <a:extLst>
              <a:ext uri="{FF2B5EF4-FFF2-40B4-BE49-F238E27FC236}">
                <a16:creationId xmlns:a16="http://schemas.microsoft.com/office/drawing/2014/main" id="{2411D116-2368-97D6-1237-E9976F09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624" y="4627032"/>
            <a:ext cx="386276" cy="386276"/>
          </a:xfrm>
          <a:prstGeom prst="rect">
            <a:avLst/>
          </a:prstGeom>
        </p:spPr>
      </p:pic>
      <p:pic>
        <p:nvPicPr>
          <p:cNvPr id="23" name="图形 22" descr="抵押 纯色填充">
            <a:extLst>
              <a:ext uri="{FF2B5EF4-FFF2-40B4-BE49-F238E27FC236}">
                <a16:creationId xmlns:a16="http://schemas.microsoft.com/office/drawing/2014/main" id="{2E76D895-7847-8E80-6C87-1892D7574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6202" y="5013308"/>
            <a:ext cx="386276" cy="38627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E1504AC-5AF8-CBE5-6AED-5D1D8781F2AE}"/>
              </a:ext>
            </a:extLst>
          </p:cNvPr>
          <p:cNvSpPr txBox="1"/>
          <p:nvPr/>
        </p:nvSpPr>
        <p:spPr>
          <a:xfrm>
            <a:off x="8036986" y="33515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皇后可行解</a:t>
            </a:r>
          </a:p>
        </p:txBody>
      </p:sp>
      <p:pic>
        <p:nvPicPr>
          <p:cNvPr id="26" name="图形 25" descr="抵押 纯色填充">
            <a:extLst>
              <a:ext uri="{FF2B5EF4-FFF2-40B4-BE49-F238E27FC236}">
                <a16:creationId xmlns:a16="http://schemas.microsoft.com/office/drawing/2014/main" id="{448B10E5-8B5A-9C65-3AE8-8B56B017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2448" y="3894834"/>
            <a:ext cx="386276" cy="386276"/>
          </a:xfrm>
          <a:prstGeom prst="rect">
            <a:avLst/>
          </a:prstGeom>
        </p:spPr>
      </p:pic>
      <p:pic>
        <p:nvPicPr>
          <p:cNvPr id="27" name="图形 26" descr="抵押 纯色填充">
            <a:extLst>
              <a:ext uri="{FF2B5EF4-FFF2-40B4-BE49-F238E27FC236}">
                <a16:creationId xmlns:a16="http://schemas.microsoft.com/office/drawing/2014/main" id="{854C1B95-404E-96D0-C598-134FF3B6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1351" y="4250238"/>
            <a:ext cx="386276" cy="386276"/>
          </a:xfrm>
          <a:prstGeom prst="rect">
            <a:avLst/>
          </a:prstGeom>
        </p:spPr>
      </p:pic>
      <p:pic>
        <p:nvPicPr>
          <p:cNvPr id="28" name="图形 27" descr="抵押 纯色填充">
            <a:extLst>
              <a:ext uri="{FF2B5EF4-FFF2-40B4-BE49-F238E27FC236}">
                <a16:creationId xmlns:a16="http://schemas.microsoft.com/office/drawing/2014/main" id="{DC95AEA3-703C-9E0E-3A59-27A5465C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5066" y="4648422"/>
            <a:ext cx="386276" cy="386276"/>
          </a:xfrm>
          <a:prstGeom prst="rect">
            <a:avLst/>
          </a:prstGeom>
        </p:spPr>
      </p:pic>
      <p:pic>
        <p:nvPicPr>
          <p:cNvPr id="29" name="图形 28" descr="抵押 纯色填充">
            <a:extLst>
              <a:ext uri="{FF2B5EF4-FFF2-40B4-BE49-F238E27FC236}">
                <a16:creationId xmlns:a16="http://schemas.microsoft.com/office/drawing/2014/main" id="{54D5E296-1323-BAA7-91C8-36E5CE933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8250" y="4991918"/>
            <a:ext cx="386276" cy="38627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42EBEEF-3241-249A-040A-FDB181419B4D}"/>
              </a:ext>
            </a:extLst>
          </p:cNvPr>
          <p:cNvSpPr/>
          <p:nvPr/>
        </p:nvSpPr>
        <p:spPr>
          <a:xfrm>
            <a:off x="6212363" y="3371747"/>
            <a:ext cx="5199967" cy="24601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1D88E8-D758-AA75-DE23-7B90705094B9}"/>
              </a:ext>
            </a:extLst>
          </p:cNvPr>
          <p:cNvSpPr txBox="1"/>
          <p:nvPr/>
        </p:nvSpPr>
        <p:spPr>
          <a:xfrm>
            <a:off x="6823512" y="591778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向下向左向右不在一条线上就可以。</a:t>
            </a:r>
            <a:endParaRPr kumimoji="1" lang="en-US" altLang="zh-CN" dirty="0"/>
          </a:p>
          <a:p>
            <a:r>
              <a:rPr kumimoji="1" lang="zh-CN" altLang="en-US" dirty="0"/>
              <a:t>可以不断的从第一列重试。每次重试都从第一行</a:t>
            </a:r>
            <a:endParaRPr kumimoji="1" lang="en-US" altLang="zh-CN" dirty="0"/>
          </a:p>
          <a:p>
            <a:r>
              <a:rPr kumimoji="1" lang="zh-CN" altLang="en-US" dirty="0"/>
              <a:t>开始</a:t>
            </a:r>
          </a:p>
        </p:txBody>
      </p:sp>
      <p:sp>
        <p:nvSpPr>
          <p:cNvPr id="33" name="页脚占位符 32">
            <a:extLst>
              <a:ext uri="{FF2B5EF4-FFF2-40B4-BE49-F238E27FC236}">
                <a16:creationId xmlns:a16="http://schemas.microsoft.com/office/drawing/2014/main" id="{2156F783-23F5-B332-3904-4DF5263B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087AC961-A046-3D8C-E4BF-221A56C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05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064FC-180B-9413-93DB-25EA0D8DB390}"/>
              </a:ext>
            </a:extLst>
          </p:cNvPr>
          <p:cNvSpPr txBox="1"/>
          <p:nvPr/>
        </p:nvSpPr>
        <p:spPr>
          <a:xfrm>
            <a:off x="5359646" y="388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解题思路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75A82FB-2E38-B5F1-ACB2-ABC372712E2A}"/>
              </a:ext>
            </a:extLst>
          </p:cNvPr>
          <p:cNvGraphicFramePr>
            <a:graphicFrameLocks noGrp="1"/>
          </p:cNvGraphicFramePr>
          <p:nvPr/>
        </p:nvGraphicFramePr>
        <p:xfrm>
          <a:off x="631371" y="185057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6912C2B-DC0F-7533-07AC-0A204DDC2748}"/>
              </a:ext>
            </a:extLst>
          </p:cNvPr>
          <p:cNvSpPr txBox="1"/>
          <p:nvPr/>
        </p:nvSpPr>
        <p:spPr>
          <a:xfrm>
            <a:off x="627559" y="459048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从第一行开始，从最左侧第一个格子放上一个皇后。会发现第一行已经不能再放皇后了，第一列也不能</a:t>
            </a:r>
            <a:endParaRPr kumimoji="1" lang="en-US" altLang="zh-CN" dirty="0"/>
          </a:p>
          <a:p>
            <a:r>
              <a:rPr kumimoji="1" lang="zh-CN" altLang="en-US" dirty="0"/>
              <a:t>再放皇后了，而且对应的斜线也不能再放皇后了。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形 4" descr="抵押 纯色填充">
            <a:extLst>
              <a:ext uri="{FF2B5EF4-FFF2-40B4-BE49-F238E27FC236}">
                <a16:creationId xmlns:a16="http://schemas.microsoft.com/office/drawing/2014/main" id="{3F926CB6-9B24-2ECB-B1AB-E80DF1BA7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91" y="1850571"/>
            <a:ext cx="386276" cy="386276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3ECD9E8-8E13-9F81-0A1E-033B0A159E39}"/>
              </a:ext>
            </a:extLst>
          </p:cNvPr>
          <p:cNvCxnSpPr/>
          <p:nvPr/>
        </p:nvCxnSpPr>
        <p:spPr>
          <a:xfrm>
            <a:off x="1130467" y="2024743"/>
            <a:ext cx="164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F5FBFFA-8B50-F54D-AF38-95167234E3F8}"/>
              </a:ext>
            </a:extLst>
          </p:cNvPr>
          <p:cNvCxnSpPr/>
          <p:nvPr/>
        </p:nvCxnSpPr>
        <p:spPr>
          <a:xfrm>
            <a:off x="925286" y="2236847"/>
            <a:ext cx="0" cy="10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F1BD42E-8D7E-5AB7-347C-5646414C3400}"/>
              </a:ext>
            </a:extLst>
          </p:cNvPr>
          <p:cNvCxnSpPr>
            <a:stCxn id="5" idx="3"/>
          </p:cNvCxnSpPr>
          <p:nvPr/>
        </p:nvCxnSpPr>
        <p:spPr>
          <a:xfrm>
            <a:off x="1130467" y="2043709"/>
            <a:ext cx="1438562" cy="111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FFB9A682-6652-4E9D-E2C5-91465FECEEC8}"/>
              </a:ext>
            </a:extLst>
          </p:cNvPr>
          <p:cNvGraphicFramePr>
            <a:graphicFrameLocks noGrp="1"/>
          </p:cNvGraphicFramePr>
          <p:nvPr/>
        </p:nvGraphicFramePr>
        <p:xfrm>
          <a:off x="4171700" y="185057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F12F54BA-C0C4-A8BF-9738-C319E6E6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520" y="1850571"/>
            <a:ext cx="386276" cy="386276"/>
          </a:xfrm>
          <a:prstGeom prst="rect">
            <a:avLst/>
          </a:prstGeom>
        </p:spPr>
      </p:pic>
      <p:sp>
        <p:nvSpPr>
          <p:cNvPr id="20" name="右箭头 19">
            <a:extLst>
              <a:ext uri="{FF2B5EF4-FFF2-40B4-BE49-F238E27FC236}">
                <a16:creationId xmlns:a16="http://schemas.microsoft.com/office/drawing/2014/main" id="{59499497-0748-B3B5-864F-0576E09060C1}"/>
              </a:ext>
            </a:extLst>
          </p:cNvPr>
          <p:cNvSpPr/>
          <p:nvPr/>
        </p:nvSpPr>
        <p:spPr>
          <a:xfrm>
            <a:off x="3094015" y="2410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E6616C-9481-2E2A-8DDC-51FAD6613B3A}"/>
              </a:ext>
            </a:extLst>
          </p:cNvPr>
          <p:cNvSpPr txBox="1"/>
          <p:nvPr/>
        </p:nvSpPr>
        <p:spPr>
          <a:xfrm>
            <a:off x="6481217" y="1783386"/>
            <a:ext cx="168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那么从第二行开始，只能选择那些空白的格子去尝试放。</a:t>
            </a:r>
          </a:p>
        </p:txBody>
      </p:sp>
      <p:graphicFrame>
        <p:nvGraphicFramePr>
          <p:cNvPr id="22" name="表格 3">
            <a:extLst>
              <a:ext uri="{FF2B5EF4-FFF2-40B4-BE49-F238E27FC236}">
                <a16:creationId xmlns:a16="http://schemas.microsoft.com/office/drawing/2014/main" id="{510201A7-FAEB-D0C1-0FD0-445F56224BAD}"/>
              </a:ext>
            </a:extLst>
          </p:cNvPr>
          <p:cNvGraphicFramePr>
            <a:graphicFrameLocks noGrp="1"/>
          </p:cNvGraphicFramePr>
          <p:nvPr/>
        </p:nvGraphicFramePr>
        <p:xfrm>
          <a:off x="1743529" y="417931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23" name="图形 22" descr="抵押 纯色填充">
            <a:extLst>
              <a:ext uri="{FF2B5EF4-FFF2-40B4-BE49-F238E27FC236}">
                <a16:creationId xmlns:a16="http://schemas.microsoft.com/office/drawing/2014/main" id="{24EC0BCA-A50A-84DB-8429-DB82C578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349" y="4179312"/>
            <a:ext cx="386276" cy="386276"/>
          </a:xfrm>
          <a:prstGeom prst="rect">
            <a:avLst/>
          </a:prstGeom>
        </p:spPr>
      </p:pic>
      <p:pic>
        <p:nvPicPr>
          <p:cNvPr id="24" name="图形 23" descr="抵押 纯色填充">
            <a:extLst>
              <a:ext uri="{FF2B5EF4-FFF2-40B4-BE49-F238E27FC236}">
                <a16:creationId xmlns:a16="http://schemas.microsoft.com/office/drawing/2014/main" id="{A0B8B3F7-5BD0-82B3-DBB9-131EF8DD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349" y="4534716"/>
            <a:ext cx="386276" cy="386276"/>
          </a:xfrm>
          <a:prstGeom prst="rect">
            <a:avLst/>
          </a:prstGeom>
        </p:spPr>
      </p:pic>
      <p:sp>
        <p:nvSpPr>
          <p:cNvPr id="25" name="下箭头 24">
            <a:extLst>
              <a:ext uri="{FF2B5EF4-FFF2-40B4-BE49-F238E27FC236}">
                <a16:creationId xmlns:a16="http://schemas.microsoft.com/office/drawing/2014/main" id="{610C3750-C5DB-0350-8548-86EC5BCA6861}"/>
              </a:ext>
            </a:extLst>
          </p:cNvPr>
          <p:cNvSpPr/>
          <p:nvPr/>
        </p:nvSpPr>
        <p:spPr>
          <a:xfrm rot="2646672">
            <a:off x="3647253" y="3439160"/>
            <a:ext cx="484632" cy="63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89A0C0-A6C4-FEDC-022D-CADBEA9D5AC6}"/>
              </a:ext>
            </a:extLst>
          </p:cNvPr>
          <p:cNvSpPr txBox="1"/>
          <p:nvPr/>
        </p:nvSpPr>
        <p:spPr>
          <a:xfrm>
            <a:off x="4621630" y="4408990"/>
            <a:ext cx="2064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当选择了第二行的空白格子放了一个皇后以后</a:t>
            </a:r>
            <a:endParaRPr kumimoji="1" lang="en-US" altLang="zh-CN" sz="1200" dirty="0"/>
          </a:p>
          <a:p>
            <a:r>
              <a:rPr kumimoji="1" lang="zh-CN" altLang="en-US" sz="1200" dirty="0"/>
              <a:t>就会导致第二行，第三列，以及左下斜线，右下斜线都不能再放皇后了，</a:t>
            </a:r>
            <a:r>
              <a:rPr kumimoji="1" lang="zh-CN" altLang="en-US" sz="1200" b="1" dirty="0"/>
              <a:t>因此这种推测就不能继续了</a:t>
            </a:r>
            <a:r>
              <a:rPr kumimoji="1" lang="zh-CN" altLang="en-US" sz="1200" dirty="0"/>
              <a:t>。需要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回到上一步重新选择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.</a:t>
            </a:r>
            <a:endParaRPr kumimoji="1"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908479-AF7E-A916-0680-262DCE528361}"/>
              </a:ext>
            </a:extLst>
          </p:cNvPr>
          <p:cNvSpPr txBox="1"/>
          <p:nvPr/>
        </p:nvSpPr>
        <p:spPr>
          <a:xfrm>
            <a:off x="1742993" y="1407012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F4E12F-1A8B-5CAF-DFD0-7BFA879985CD}"/>
              </a:ext>
            </a:extLst>
          </p:cNvPr>
          <p:cNvSpPr txBox="1"/>
          <p:nvPr/>
        </p:nvSpPr>
        <p:spPr>
          <a:xfrm>
            <a:off x="4670796" y="1421625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4F8594-D34C-1153-83A9-2AD267C9C49F}"/>
              </a:ext>
            </a:extLst>
          </p:cNvPr>
          <p:cNvSpPr txBox="1"/>
          <p:nvPr/>
        </p:nvSpPr>
        <p:spPr>
          <a:xfrm>
            <a:off x="3039240" y="3722450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B15B8703-BE58-678F-DE0E-344A6B60FF1B}"/>
              </a:ext>
            </a:extLst>
          </p:cNvPr>
          <p:cNvGraphicFramePr>
            <a:graphicFrameLocks noGrp="1"/>
          </p:cNvGraphicFramePr>
          <p:nvPr/>
        </p:nvGraphicFramePr>
        <p:xfrm>
          <a:off x="6968335" y="418049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31" name="图形 30" descr="抵押 纯色填充">
            <a:extLst>
              <a:ext uri="{FF2B5EF4-FFF2-40B4-BE49-F238E27FC236}">
                <a16:creationId xmlns:a16="http://schemas.microsoft.com/office/drawing/2014/main" id="{E3419C8D-A6C4-053B-F5EC-AC978B1E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155" y="4180494"/>
            <a:ext cx="386276" cy="386276"/>
          </a:xfrm>
          <a:prstGeom prst="rect">
            <a:avLst/>
          </a:prstGeom>
        </p:spPr>
      </p:pic>
      <p:sp>
        <p:nvSpPr>
          <p:cNvPr id="32" name="下箭头 31">
            <a:extLst>
              <a:ext uri="{FF2B5EF4-FFF2-40B4-BE49-F238E27FC236}">
                <a16:creationId xmlns:a16="http://schemas.microsoft.com/office/drawing/2014/main" id="{BB7D0FE2-6C6E-17EB-ABD7-C4CC888FFCAA}"/>
              </a:ext>
            </a:extLst>
          </p:cNvPr>
          <p:cNvSpPr/>
          <p:nvPr/>
        </p:nvSpPr>
        <p:spPr>
          <a:xfrm rot="13422066">
            <a:off x="4590931" y="3523755"/>
            <a:ext cx="484632" cy="63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92FE84-767C-28CE-D587-69FA8E1F28BA}"/>
              </a:ext>
            </a:extLst>
          </p:cNvPr>
          <p:cNvSpPr txBox="1"/>
          <p:nvPr/>
        </p:nvSpPr>
        <p:spPr>
          <a:xfrm>
            <a:off x="4958634" y="3948108"/>
            <a:ext cx="3064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756D6CFA-8BB3-298F-284A-74099FA42827}"/>
              </a:ext>
            </a:extLst>
          </p:cNvPr>
          <p:cNvSpPr/>
          <p:nvPr/>
        </p:nvSpPr>
        <p:spPr>
          <a:xfrm rot="18298789">
            <a:off x="6436331" y="3425615"/>
            <a:ext cx="484632" cy="63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E1BAD0-9B9D-D4AB-A06D-B9A6BB808273}"/>
              </a:ext>
            </a:extLst>
          </p:cNvPr>
          <p:cNvSpPr txBox="1"/>
          <p:nvPr/>
        </p:nvSpPr>
        <p:spPr>
          <a:xfrm>
            <a:off x="6144976" y="3868810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6" name="图形 35" descr="抵押 纯色填充">
            <a:extLst>
              <a:ext uri="{FF2B5EF4-FFF2-40B4-BE49-F238E27FC236}">
                <a16:creationId xmlns:a16="http://schemas.microsoft.com/office/drawing/2014/main" id="{2D491150-268C-D80B-9FC6-73EDA52C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4798" y="4534716"/>
            <a:ext cx="386276" cy="38627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0258B58-CCA0-A94F-B490-0E2C7CD99E05}"/>
              </a:ext>
            </a:extLst>
          </p:cNvPr>
          <p:cNvSpPr txBox="1"/>
          <p:nvPr/>
        </p:nvSpPr>
        <p:spPr>
          <a:xfrm>
            <a:off x="9697357" y="3254829"/>
            <a:ext cx="2359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虽然在第五步的时候</a:t>
            </a:r>
            <a:endParaRPr kumimoji="1" lang="en-US" altLang="zh-CN" sz="1400" dirty="0"/>
          </a:p>
          <a:p>
            <a:r>
              <a:rPr kumimoji="1" lang="zh-CN" altLang="en-US" sz="1400" dirty="0"/>
              <a:t>我们知道第三行可以选择，但是我们知道最终是无法完成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个皇后相安无事的摆放的。那么从第一步的选择以及后续一系列的选择都返回结果</a:t>
            </a:r>
            <a:r>
              <a:rPr kumimoji="1" lang="en-US" altLang="zh-CN" sz="1400" dirty="0"/>
              <a:t>0.</a:t>
            </a:r>
            <a:r>
              <a:rPr kumimoji="1" lang="zh-CN" altLang="en-US" sz="1400" dirty="0"/>
              <a:t>表示这次的选择没有能成功。那么再回到最开始，重第一步开始，试试放到第一行，第二列。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5CA8EE-6346-F078-A0AB-4AC6E9C3B44C}"/>
              </a:ext>
            </a:extLst>
          </p:cNvPr>
          <p:cNvSpPr txBox="1"/>
          <p:nvPr/>
        </p:nvSpPr>
        <p:spPr>
          <a:xfrm>
            <a:off x="161436" y="44593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我们在第二行</a:t>
            </a:r>
            <a:endParaRPr kumimoji="1" lang="en-US" altLang="zh-CN" dirty="0"/>
          </a:p>
          <a:p>
            <a:r>
              <a:rPr kumimoji="1" lang="zh-CN" altLang="en-US" dirty="0"/>
              <a:t>第三列放一个</a:t>
            </a:r>
            <a:endParaRPr kumimoji="1" lang="en-US" altLang="zh-CN" dirty="0"/>
          </a:p>
          <a:p>
            <a:r>
              <a:rPr kumimoji="1" lang="zh-CN" altLang="en-US" dirty="0"/>
              <a:t>皇后</a:t>
            </a:r>
          </a:p>
        </p:txBody>
      </p:sp>
      <p:graphicFrame>
        <p:nvGraphicFramePr>
          <p:cNvPr id="41" name="表格 3">
            <a:extLst>
              <a:ext uri="{FF2B5EF4-FFF2-40B4-BE49-F238E27FC236}">
                <a16:creationId xmlns:a16="http://schemas.microsoft.com/office/drawing/2014/main" id="{4554C51B-B38F-AC2A-8AA9-CFC8711C7FF2}"/>
              </a:ext>
            </a:extLst>
          </p:cNvPr>
          <p:cNvGraphicFramePr>
            <a:graphicFrameLocks noGrp="1"/>
          </p:cNvGraphicFramePr>
          <p:nvPr/>
        </p:nvGraphicFramePr>
        <p:xfrm>
          <a:off x="9643677" y="162758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2" name="图形 41" descr="抵押 纯色填充">
            <a:extLst>
              <a:ext uri="{FF2B5EF4-FFF2-40B4-BE49-F238E27FC236}">
                <a16:creationId xmlns:a16="http://schemas.microsoft.com/office/drawing/2014/main" id="{19C691C7-8808-80A2-B53D-C2702914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1508" y="1657433"/>
            <a:ext cx="386276" cy="386276"/>
          </a:xfrm>
          <a:prstGeom prst="rect">
            <a:avLst/>
          </a:prstGeom>
        </p:spPr>
      </p:pic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CD8E641-55CD-B0C0-257F-A7AAEC657FB6}"/>
              </a:ext>
            </a:extLst>
          </p:cNvPr>
          <p:cNvCxnSpPr>
            <a:cxnSpLocks/>
          </p:cNvCxnSpPr>
          <p:nvPr/>
        </p:nvCxnSpPr>
        <p:spPr>
          <a:xfrm>
            <a:off x="10809514" y="1801753"/>
            <a:ext cx="97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5466D9D-39FE-B00B-1328-B4C58843C809}"/>
              </a:ext>
            </a:extLst>
          </p:cNvPr>
          <p:cNvCxnSpPr/>
          <p:nvPr/>
        </p:nvCxnSpPr>
        <p:spPr>
          <a:xfrm>
            <a:off x="10416563" y="2092959"/>
            <a:ext cx="0" cy="10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C2215E8-F87E-58AA-70E3-886CD415CF5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617784" y="1850571"/>
            <a:ext cx="1073473" cy="8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箭头 47">
            <a:extLst>
              <a:ext uri="{FF2B5EF4-FFF2-40B4-BE49-F238E27FC236}">
                <a16:creationId xmlns:a16="http://schemas.microsoft.com/office/drawing/2014/main" id="{F6B04A1A-6E2B-84E4-6C0B-DC2333D780B1}"/>
              </a:ext>
            </a:extLst>
          </p:cNvPr>
          <p:cNvSpPr/>
          <p:nvPr/>
        </p:nvSpPr>
        <p:spPr>
          <a:xfrm rot="19281055">
            <a:off x="8839543" y="33499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0F016C-5DBF-B773-4C13-A3E7103A28FE}"/>
              </a:ext>
            </a:extLst>
          </p:cNvPr>
          <p:cNvSpPr txBox="1"/>
          <p:nvPr/>
        </p:nvSpPr>
        <p:spPr>
          <a:xfrm>
            <a:off x="8550004" y="3170665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9290CBF7-985F-5D3A-68AB-0CD3EFE06E20}"/>
              </a:ext>
            </a:extLst>
          </p:cNvPr>
          <p:cNvCxnSpPr>
            <a:stCxn id="27" idx="0"/>
            <a:endCxn id="41" idx="0"/>
          </p:cNvCxnSpPr>
          <p:nvPr/>
        </p:nvCxnSpPr>
        <p:spPr>
          <a:xfrm rot="16200000" flipH="1">
            <a:off x="6215752" y="-2912501"/>
            <a:ext cx="220569" cy="8859595"/>
          </a:xfrm>
          <a:prstGeom prst="bentConnector3">
            <a:avLst>
              <a:gd name="adj1" fmla="val -10364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 descr="抵押 纯色填充">
            <a:extLst>
              <a:ext uri="{FF2B5EF4-FFF2-40B4-BE49-F238E27FC236}">
                <a16:creationId xmlns:a16="http://schemas.microsoft.com/office/drawing/2014/main" id="{038D2B51-061A-4263-7030-565532EF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826" y="4938137"/>
            <a:ext cx="386276" cy="386276"/>
          </a:xfrm>
          <a:prstGeom prst="rect">
            <a:avLst/>
          </a:prstGeom>
        </p:spPr>
      </p:pic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A3BA33A-C2C6-C107-552A-C8913684C6C5}"/>
              </a:ext>
            </a:extLst>
          </p:cNvPr>
          <p:cNvCxnSpPr>
            <a:stCxn id="42" idx="1"/>
          </p:cNvCxnSpPr>
          <p:nvPr/>
        </p:nvCxnSpPr>
        <p:spPr>
          <a:xfrm flipH="1">
            <a:off x="9753600" y="1850571"/>
            <a:ext cx="477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39B8D18-4825-B14B-27E1-3288A822895A}"/>
              </a:ext>
            </a:extLst>
          </p:cNvPr>
          <p:cNvCxnSpPr>
            <a:stCxn id="42" idx="1"/>
          </p:cNvCxnSpPr>
          <p:nvPr/>
        </p:nvCxnSpPr>
        <p:spPr>
          <a:xfrm flipH="1">
            <a:off x="9753600" y="1850571"/>
            <a:ext cx="477908" cy="41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523DE-CAA4-03BD-F946-A0753EC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2825C3-6839-9CAD-18BD-658B5944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0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77DE2B-B4EC-8797-6A56-28AE60BB183D}"/>
              </a:ext>
            </a:extLst>
          </p:cNvPr>
          <p:cNvSpPr txBox="1"/>
          <p:nvPr/>
        </p:nvSpPr>
        <p:spPr>
          <a:xfrm>
            <a:off x="609600" y="424543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只要我们按照上述思路，把所有可能性都遍历一遍。我们就可以得到所有的可能性了。</a:t>
            </a:r>
            <a:endParaRPr kumimoji="1" lang="en-US" altLang="zh-CN" dirty="0"/>
          </a:p>
          <a:p>
            <a:r>
              <a:rPr kumimoji="1" lang="zh-CN" altLang="en-US" dirty="0"/>
              <a:t>实际上我们不难发现，只要按照这套思路，把所有可能的组合都枚举一遍。就可以得到所有可能的八皇后解的</a:t>
            </a:r>
            <a:endParaRPr kumimoji="1" lang="en-US" altLang="zh-CN" dirty="0"/>
          </a:p>
          <a:p>
            <a:r>
              <a:rPr kumimoji="1" lang="zh-CN" altLang="en-US" dirty="0"/>
              <a:t>数量了。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个皇后而言，只有两个解。我们下面只举一个解的例子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3A4CA17-1D75-1A1D-9356-80248834C18C}"/>
              </a:ext>
            </a:extLst>
          </p:cNvPr>
          <p:cNvGraphicFramePr>
            <a:graphicFrameLocks noGrp="1"/>
          </p:cNvGraphicFramePr>
          <p:nvPr/>
        </p:nvGraphicFramePr>
        <p:xfrm>
          <a:off x="522514" y="16248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" name="图形 3" descr="抵押 纯色填充">
            <a:extLst>
              <a:ext uri="{FF2B5EF4-FFF2-40B4-BE49-F238E27FC236}">
                <a16:creationId xmlns:a16="http://schemas.microsoft.com/office/drawing/2014/main" id="{4BD1918F-D9FF-1ADF-DF1E-B443E273D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619" y="1624872"/>
            <a:ext cx="386276" cy="386276"/>
          </a:xfrm>
          <a:prstGeom prst="rect">
            <a:avLst/>
          </a:prstGeom>
        </p:spPr>
      </p:pic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76EC6A85-F8FE-B5F2-E86E-87ABB6082D06}"/>
              </a:ext>
            </a:extLst>
          </p:cNvPr>
          <p:cNvGraphicFramePr>
            <a:graphicFrameLocks noGrp="1"/>
          </p:cNvGraphicFramePr>
          <p:nvPr/>
        </p:nvGraphicFramePr>
        <p:xfrm>
          <a:off x="3627803" y="16248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F577485B-02C9-6B9A-2E5B-45DFBA8A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908" y="1624872"/>
            <a:ext cx="386276" cy="386276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7926B061-9F4E-946C-9289-52FDE74CF378}"/>
              </a:ext>
            </a:extLst>
          </p:cNvPr>
          <p:cNvSpPr/>
          <p:nvPr/>
        </p:nvSpPr>
        <p:spPr>
          <a:xfrm>
            <a:off x="2998303" y="2011148"/>
            <a:ext cx="4056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4CA7C72E-F3EC-FF74-67E8-E5A05090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5822" y="1635853"/>
            <a:ext cx="386276" cy="386276"/>
          </a:xfrm>
          <a:prstGeom prst="rect">
            <a:avLst/>
          </a:prstGeom>
        </p:spPr>
      </p:pic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77BB0FCF-00A9-FCF4-2B24-4457E562C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3784" y="1968466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24835CA4-3C83-D592-B738-1655F267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2275" y="1635853"/>
            <a:ext cx="386276" cy="386276"/>
          </a:xfrm>
          <a:prstGeom prst="rect">
            <a:avLst/>
          </a:prstGeom>
        </p:spPr>
      </p:pic>
      <p:pic>
        <p:nvPicPr>
          <p:cNvPr id="16" name="图形 15" descr="抵押 纯色填充">
            <a:extLst>
              <a:ext uri="{FF2B5EF4-FFF2-40B4-BE49-F238E27FC236}">
                <a16:creationId xmlns:a16="http://schemas.microsoft.com/office/drawing/2014/main" id="{381D52B1-36DE-4ACB-BDDB-21BB4A1E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0237" y="1968466"/>
            <a:ext cx="386276" cy="386276"/>
          </a:xfrm>
          <a:prstGeom prst="rect">
            <a:avLst/>
          </a:prstGeom>
        </p:spPr>
      </p:pic>
      <p:pic>
        <p:nvPicPr>
          <p:cNvPr id="17" name="图形 16" descr="抵押 纯色填充">
            <a:extLst>
              <a:ext uri="{FF2B5EF4-FFF2-40B4-BE49-F238E27FC236}">
                <a16:creationId xmlns:a16="http://schemas.microsoft.com/office/drawing/2014/main" id="{75588AE5-3468-E3CD-85FE-0183324E2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0868" y="2379941"/>
            <a:ext cx="386276" cy="386276"/>
          </a:xfrm>
          <a:prstGeom prst="rect">
            <a:avLst/>
          </a:prstGeom>
        </p:spPr>
      </p:pic>
      <p:pic>
        <p:nvPicPr>
          <p:cNvPr id="19" name="图形 18" descr="抵押 纯色填充">
            <a:extLst>
              <a:ext uri="{FF2B5EF4-FFF2-40B4-BE49-F238E27FC236}">
                <a16:creationId xmlns:a16="http://schemas.microsoft.com/office/drawing/2014/main" id="{C2FFB186-5B8D-51FD-E0A3-2DD6E353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973" y="3863301"/>
            <a:ext cx="386276" cy="386276"/>
          </a:xfrm>
          <a:prstGeom prst="rect">
            <a:avLst/>
          </a:prstGeom>
        </p:spPr>
      </p:pic>
      <p:pic>
        <p:nvPicPr>
          <p:cNvPr id="20" name="图形 19" descr="抵押 纯色填充">
            <a:extLst>
              <a:ext uri="{FF2B5EF4-FFF2-40B4-BE49-F238E27FC236}">
                <a16:creationId xmlns:a16="http://schemas.microsoft.com/office/drawing/2014/main" id="{D42BFA35-D7CD-AE6F-0BD1-EB5D7F7FF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5935" y="4195914"/>
            <a:ext cx="386276" cy="386276"/>
          </a:xfrm>
          <a:prstGeom prst="rect">
            <a:avLst/>
          </a:prstGeom>
        </p:spPr>
      </p:pic>
      <p:pic>
        <p:nvPicPr>
          <p:cNvPr id="21" name="图形 20" descr="抵押 纯色填充">
            <a:extLst>
              <a:ext uri="{FF2B5EF4-FFF2-40B4-BE49-F238E27FC236}">
                <a16:creationId xmlns:a16="http://schemas.microsoft.com/office/drawing/2014/main" id="{7820E2D3-8161-6BC4-4FC3-F11EF563D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6566" y="4607389"/>
            <a:ext cx="386276" cy="386276"/>
          </a:xfrm>
          <a:prstGeom prst="rect">
            <a:avLst/>
          </a:prstGeom>
        </p:spPr>
      </p:pic>
      <p:pic>
        <p:nvPicPr>
          <p:cNvPr id="22" name="图形 21" descr="抵押 纯色填充">
            <a:extLst>
              <a:ext uri="{FF2B5EF4-FFF2-40B4-BE49-F238E27FC236}">
                <a16:creationId xmlns:a16="http://schemas.microsoft.com/office/drawing/2014/main" id="{2F26C9D5-D9D1-147A-C237-83AB491CA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13144" y="4993665"/>
            <a:ext cx="386276" cy="38627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F0E86B6-D109-558E-61AE-1DCF16BE5F1C}"/>
              </a:ext>
            </a:extLst>
          </p:cNvPr>
          <p:cNvSpPr txBox="1"/>
          <p:nvPr/>
        </p:nvSpPr>
        <p:spPr>
          <a:xfrm>
            <a:off x="762000" y="335280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通过这种尝试，我们可以知道，这是一种有效的摆放方法了。</a:t>
            </a:r>
            <a:endParaRPr kumimoji="1" lang="en-US" altLang="zh-CN" dirty="0"/>
          </a:p>
          <a:p>
            <a:r>
              <a:rPr kumimoji="1" lang="zh-CN" altLang="en-US" dirty="0"/>
              <a:t>下面我们尝试用代码来实现</a:t>
            </a:r>
          </a:p>
        </p:txBody>
      </p:sp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1E89E204-28FC-CD68-6543-0E96143B6146}"/>
              </a:ext>
            </a:extLst>
          </p:cNvPr>
          <p:cNvGraphicFramePr>
            <a:graphicFrameLocks noGrp="1"/>
          </p:cNvGraphicFramePr>
          <p:nvPr/>
        </p:nvGraphicFramePr>
        <p:xfrm>
          <a:off x="6638854" y="163585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5" name="表格 3">
            <a:extLst>
              <a:ext uri="{FF2B5EF4-FFF2-40B4-BE49-F238E27FC236}">
                <a16:creationId xmlns:a16="http://schemas.microsoft.com/office/drawing/2014/main" id="{0BFBA504-06A2-A740-7651-115B35D96B65}"/>
              </a:ext>
            </a:extLst>
          </p:cNvPr>
          <p:cNvGraphicFramePr>
            <a:graphicFrameLocks noGrp="1"/>
          </p:cNvGraphicFramePr>
          <p:nvPr/>
        </p:nvGraphicFramePr>
        <p:xfrm>
          <a:off x="9434071" y="16248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6" name="表格 3">
            <a:extLst>
              <a:ext uri="{FF2B5EF4-FFF2-40B4-BE49-F238E27FC236}">
                <a16:creationId xmlns:a16="http://schemas.microsoft.com/office/drawing/2014/main" id="{C6369F4D-1A3C-D70B-CC7F-5E8D30B6150C}"/>
              </a:ext>
            </a:extLst>
          </p:cNvPr>
          <p:cNvGraphicFramePr>
            <a:graphicFrameLocks noGrp="1"/>
          </p:cNvGraphicFramePr>
          <p:nvPr/>
        </p:nvGraphicFramePr>
        <p:xfrm>
          <a:off x="9500868" y="387519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B9EA1-CD52-5F8C-5F2A-0B9BC851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79BF2-DD75-90AE-C080-ADA787F8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76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4DFD99-8B88-F2E2-0541-B53267B445B4}"/>
              </a:ext>
            </a:extLst>
          </p:cNvPr>
          <p:cNvSpPr txBox="1"/>
          <p:nvPr/>
        </p:nvSpPr>
        <p:spPr>
          <a:xfrm>
            <a:off x="555171" y="14151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代码实现</a:t>
            </a:r>
            <a:r>
              <a:rPr kumimoji="1" lang="en-US" altLang="zh-CN" dirty="0"/>
              <a:t>8</a:t>
            </a:r>
            <a:r>
              <a:rPr kumimoji="1" lang="zh-CN" altLang="en-US" dirty="0"/>
              <a:t>皇后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54CF2F-6BEB-1A2E-5212-B0953751A23F}"/>
              </a:ext>
            </a:extLst>
          </p:cNvPr>
          <p:cNvSpPr txBox="1"/>
          <p:nvPr/>
        </p:nvSpPr>
        <p:spPr>
          <a:xfrm>
            <a:off x="511629" y="751114"/>
            <a:ext cx="4325223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protected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standard</a:t>
            </a:r>
            <a:r>
              <a:rPr lang="en" altLang="zh-CN" sz="1600" dirty="0"/>
              <a:t>(Integer data) {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(data &lt;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</a:t>
            </a:r>
            <a:r>
              <a:rPr lang="en" altLang="zh-CN" sz="1600" dirty="0"/>
              <a:t>[] record =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new int</a:t>
            </a:r>
            <a:r>
              <a:rPr lang="en" altLang="zh-CN" sz="1600" dirty="0"/>
              <a:t>[data]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600" dirty="0" err="1"/>
              <a:t>rst</a:t>
            </a:r>
            <a:r>
              <a:rPr lang="en" altLang="zh-CN" sz="1600" dirty="0"/>
              <a:t> = </a:t>
            </a:r>
            <a:r>
              <a:rPr lang="en" altLang="zh-CN" sz="1600" b="1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data)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zh-CN" alt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 err="1"/>
              <a:t>rst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E35287-1737-C7B5-F381-D5AC86E5F242}"/>
              </a:ext>
            </a:extLst>
          </p:cNvPr>
          <p:cNvSpPr txBox="1"/>
          <p:nvPr/>
        </p:nvSpPr>
        <p:spPr>
          <a:xfrm>
            <a:off x="555171" y="2898178"/>
            <a:ext cx="6096000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Integer n) {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== n) {        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k=</a:t>
            </a:r>
            <a:r>
              <a:rPr lang="en" altLang="zh-CN" sz="1600" dirty="0" err="1"/>
              <a:t>i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&lt;</a:t>
            </a:r>
            <a:r>
              <a:rPr lang="en" altLang="zh-CN" sz="1600" dirty="0" err="1"/>
              <a:t>n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++){</a:t>
            </a:r>
            <a:br>
              <a:rPr lang="en" altLang="zh-CN" sz="1600" dirty="0"/>
            </a:br>
            <a:r>
              <a:rPr lang="en" altLang="zh-CN" sz="1600" dirty="0"/>
              <a:t>        record[k]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res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zh-CN" alt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j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j &lt; 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 err="1"/>
              <a:t>j++</a:t>
            </a:r>
            <a:r>
              <a:rPr lang="en" altLang="zh-CN" sz="1600" dirty="0"/>
              <a:t>) {</a:t>
            </a:r>
            <a:br>
              <a:rPr lang="en" altLang="zh-CN" sz="1600" dirty="0"/>
            </a:br>
            <a:r>
              <a:rPr lang="zh-CN" altLang="en-US" sz="1600" dirty="0"/>
              <a:t>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b="1" i="1" dirty="0" err="1">
                <a:effectLst/>
              </a:rPr>
              <a:t>isValid</a:t>
            </a:r>
            <a:r>
              <a:rPr lang="en" altLang="zh-CN" sz="1600" dirty="0"/>
              <a:t>(record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j))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600" dirty="0"/>
              <a:t>record[</a:t>
            </a:r>
            <a:r>
              <a:rPr lang="en" altLang="zh-CN" sz="1600" dirty="0" err="1"/>
              <a:t>i</a:t>
            </a:r>
            <a:r>
              <a:rPr lang="en" altLang="zh-CN" sz="1600" dirty="0"/>
              <a:t>] = j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1600" dirty="0"/>
              <a:t>res += </a:t>
            </a:r>
            <a:r>
              <a:rPr lang="en" altLang="zh-CN" sz="1600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+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n)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/>
              <a:t>res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3278E5-DCDB-94FA-85B8-138935993C61}"/>
              </a:ext>
            </a:extLst>
          </p:cNvPr>
          <p:cNvSpPr txBox="1"/>
          <p:nvPr/>
        </p:nvSpPr>
        <p:spPr>
          <a:xfrm>
            <a:off x="6096000" y="510846"/>
            <a:ext cx="60960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600" dirty="0" err="1">
                <a:solidFill>
                  <a:srgbClr val="FFC66D"/>
                </a:solidFill>
                <a:effectLst/>
              </a:rPr>
              <a:t>isValid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/>
              <a:t>j) {</a:t>
            </a:r>
            <a:br>
              <a:rPr lang="en" altLang="zh-CN" sz="1600" dirty="0"/>
            </a:br>
            <a:r>
              <a:rPr lang="zh-CN" altLang="en-US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 &lt;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k++)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(j == record[k] ||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(record[k] - j) ==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- k)) {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false;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true;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FBA3B-6CF1-B727-E82E-05F9EFF739A8}"/>
              </a:ext>
            </a:extLst>
          </p:cNvPr>
          <p:cNvSpPr/>
          <p:nvPr/>
        </p:nvSpPr>
        <p:spPr>
          <a:xfrm>
            <a:off x="1491343" y="1782165"/>
            <a:ext cx="2438400" cy="25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7A44EE7-850F-7938-1C1C-E75356774CC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74240" y="2013857"/>
            <a:ext cx="928931" cy="8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1F18E1F-FC82-9A24-3CBD-9D693A79AC3F}"/>
              </a:ext>
            </a:extLst>
          </p:cNvPr>
          <p:cNvSpPr/>
          <p:nvPr/>
        </p:nvSpPr>
        <p:spPr>
          <a:xfrm>
            <a:off x="870857" y="5145851"/>
            <a:ext cx="2438400" cy="25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9A6CD26-BB4B-C61E-F043-881E7373061C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3309257" y="1541898"/>
            <a:ext cx="2786743" cy="373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D07BE-B9EC-505E-F965-AF462286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C783C-F95C-779F-04FC-F3D129B4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4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785E83C-4F7D-28EC-E74B-E91DF9BD254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78991"/>
          <a:ext cx="2706880" cy="243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376">
                  <a:extLst>
                    <a:ext uri="{9D8B030D-6E8A-4147-A177-3AD203B41FA5}">
                      <a16:colId xmlns:a16="http://schemas.microsoft.com/office/drawing/2014/main" val="214248379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486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8742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8B8016-4B8C-3377-D2A1-CB13441EDE48}"/>
              </a:ext>
            </a:extLst>
          </p:cNvPr>
          <p:cNvSpPr txBox="1"/>
          <p:nvPr/>
        </p:nvSpPr>
        <p:spPr>
          <a:xfrm>
            <a:off x="293915" y="239485"/>
            <a:ext cx="4325223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protected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standard</a:t>
            </a:r>
            <a:r>
              <a:rPr lang="en" altLang="zh-CN" sz="1600" dirty="0"/>
              <a:t>(Integer data) {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(data &lt;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</a:t>
            </a:r>
            <a:r>
              <a:rPr lang="en" altLang="zh-CN" sz="1600" dirty="0"/>
              <a:t>[] record =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new int</a:t>
            </a:r>
            <a:r>
              <a:rPr lang="en" altLang="zh-CN" sz="1600" dirty="0"/>
              <a:t>[data]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600" dirty="0" err="1"/>
              <a:t>rst</a:t>
            </a:r>
            <a:r>
              <a:rPr lang="en" altLang="zh-CN" sz="1600" dirty="0"/>
              <a:t> = </a:t>
            </a:r>
            <a:r>
              <a:rPr lang="en" altLang="zh-CN" sz="1600" b="1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data)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 err="1"/>
              <a:t>System.</a:t>
            </a:r>
            <a:r>
              <a:rPr lang="en" altLang="zh-CN" sz="16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zh-CN" sz="1600" dirty="0" err="1"/>
              <a:t>.println</a:t>
            </a:r>
            <a:r>
              <a:rPr lang="en" altLang="zh-CN" sz="1600" dirty="0"/>
              <a:t>(</a:t>
            </a:r>
            <a:r>
              <a:rPr lang="en" altLang="zh-CN" sz="1600" dirty="0" err="1"/>
              <a:t>rst</a:t>
            </a:r>
            <a:r>
              <a:rPr lang="en" altLang="zh-CN" sz="1600" dirty="0"/>
              <a:t>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return </a:t>
            </a:r>
            <a:r>
              <a:rPr lang="en" altLang="zh-CN" sz="1600" dirty="0" err="1"/>
              <a:t>rst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3ADC2F-A73D-C0F1-0F01-A4A7F9545A69}"/>
              </a:ext>
            </a:extLst>
          </p:cNvPr>
          <p:cNvSpPr/>
          <p:nvPr/>
        </p:nvSpPr>
        <p:spPr>
          <a:xfrm>
            <a:off x="489857" y="990600"/>
            <a:ext cx="3135086" cy="279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82FE4E-8B81-DDE7-0916-A9724346A60F}"/>
              </a:ext>
            </a:extLst>
          </p:cNvPr>
          <p:cNvSpPr txBox="1"/>
          <p:nvPr/>
        </p:nvSpPr>
        <p:spPr>
          <a:xfrm>
            <a:off x="5052941" y="235089"/>
            <a:ext cx="6845144" cy="2400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，用来表示曾经的选择。</a:t>
            </a:r>
            <a:endParaRPr kumimoji="1" lang="en-US" altLang="zh-CN" dirty="0"/>
          </a:p>
          <a:p>
            <a:r>
              <a:rPr kumimoji="1" lang="zh-CN" altLang="en-US" dirty="0"/>
              <a:t>以</a:t>
            </a:r>
            <a:r>
              <a:rPr kumimoji="1" lang="en-US" altLang="zh-CN" dirty="0"/>
              <a:t>4✖️4</a:t>
            </a:r>
            <a:r>
              <a:rPr kumimoji="1" lang="zh-CN" altLang="en-US" dirty="0"/>
              <a:t>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皇后问题为例。那么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的长度应该是</a:t>
            </a:r>
            <a:endParaRPr kumimoji="1" lang="en-US" altLang="zh-CN" dirty="0"/>
          </a:p>
          <a:p>
            <a:r>
              <a:rPr kumimoji="1" lang="en-US" altLang="zh-CN" dirty="0"/>
              <a:t>[0,0,0,0]</a:t>
            </a:r>
            <a:r>
              <a:rPr kumimoji="1" lang="zh-CN" altLang="en-US" dirty="0"/>
              <a:t>。其中所在的数组下标表示第</a:t>
            </a:r>
            <a:r>
              <a:rPr kumimoji="1" lang="en-US" altLang="zh-CN" dirty="0"/>
              <a:t>N</a:t>
            </a:r>
            <a:r>
              <a:rPr kumimoji="1" lang="zh-CN" altLang="en-US" dirty="0"/>
              <a:t>行，下标中的数字表示</a:t>
            </a:r>
            <a:endParaRPr kumimoji="1" lang="en-US" altLang="zh-CN" dirty="0"/>
          </a:p>
          <a:p>
            <a:r>
              <a:rPr kumimoji="1" lang="zh-CN" altLang="en-US" dirty="0"/>
              <a:t>低</a:t>
            </a:r>
            <a:r>
              <a:rPr kumimoji="1" lang="en-US" altLang="zh-CN" dirty="0"/>
              <a:t>M</a:t>
            </a:r>
            <a:r>
              <a:rPr kumimoji="1" lang="zh-CN" altLang="en-US" dirty="0"/>
              <a:t>列。</a:t>
            </a:r>
            <a:endParaRPr kumimoji="1" lang="en-US" altLang="zh-CN" dirty="0"/>
          </a:p>
          <a:p>
            <a:r>
              <a:rPr kumimoji="1" lang="zh-CN" altLang="en-US" dirty="0"/>
              <a:t>例如我们选择第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列作为皇后，则此时我们的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内容应该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[1,0,0,0]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那么曾经成功的四皇后的例子，其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的内容则应该是</a:t>
            </a:r>
            <a:endParaRPr kumimoji="1" lang="en-US" altLang="zh-CN" dirty="0"/>
          </a:p>
          <a:p>
            <a:r>
              <a:rPr kumimoji="1" lang="en-US" altLang="zh-CN" sz="2400" b="1" dirty="0"/>
              <a:t>[1,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3</a:t>
            </a:r>
            <a:r>
              <a:rPr kumimoji="1" lang="en-US" altLang="zh-CN" sz="2400" b="1" dirty="0"/>
              <a:t>,</a:t>
            </a:r>
            <a:r>
              <a:rPr kumimoji="1" lang="en-US" altLang="zh-CN" sz="2400" b="1" dirty="0">
                <a:solidFill>
                  <a:schemeClr val="accent6"/>
                </a:solidFill>
              </a:rPr>
              <a:t>0</a:t>
            </a:r>
            <a:r>
              <a:rPr kumimoji="1" lang="en-US" altLang="zh-CN" sz="2400" b="1" dirty="0"/>
              <a:t>,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2</a:t>
            </a:r>
            <a:r>
              <a:rPr kumimoji="1" lang="en-US" altLang="zh-CN" sz="2400" b="1" dirty="0"/>
              <a:t>]</a:t>
            </a:r>
            <a:endParaRPr kumimoji="1" lang="zh-CN" altLang="en-US" sz="2400" b="1" dirty="0"/>
          </a:p>
        </p:txBody>
      </p:sp>
      <p:pic>
        <p:nvPicPr>
          <p:cNvPr id="5" name="图形 4" descr="抵押 纯色填充">
            <a:extLst>
              <a:ext uri="{FF2B5EF4-FFF2-40B4-BE49-F238E27FC236}">
                <a16:creationId xmlns:a16="http://schemas.microsoft.com/office/drawing/2014/main" id="{1C385094-B662-B41B-9CC0-B5F90B0E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302" y="3205400"/>
            <a:ext cx="386276" cy="386276"/>
          </a:xfrm>
          <a:prstGeom prst="rect">
            <a:avLst/>
          </a:prstGeom>
        </p:spPr>
      </p:pic>
      <p:pic>
        <p:nvPicPr>
          <p:cNvPr id="6" name="图形 5" descr="抵押 纯色填充">
            <a:extLst>
              <a:ext uri="{FF2B5EF4-FFF2-40B4-BE49-F238E27FC236}">
                <a16:creationId xmlns:a16="http://schemas.microsoft.com/office/drawing/2014/main" id="{958C4B82-74AA-5D54-16A4-E179256D1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4264" y="3706610"/>
            <a:ext cx="386276" cy="386276"/>
          </a:xfrm>
          <a:prstGeom prst="rect">
            <a:avLst/>
          </a:prstGeom>
        </p:spPr>
      </p:pic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AC4ECA89-A61D-9DE2-222C-0AB2858B3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2836" y="4245430"/>
            <a:ext cx="386276" cy="386276"/>
          </a:xfrm>
          <a:prstGeom prst="rect">
            <a:avLst/>
          </a:prstGeom>
        </p:spPr>
      </p:pic>
      <p:pic>
        <p:nvPicPr>
          <p:cNvPr id="8" name="图形 7" descr="抵押 纯色填充">
            <a:extLst>
              <a:ext uri="{FF2B5EF4-FFF2-40B4-BE49-F238E27FC236}">
                <a16:creationId xmlns:a16="http://schemas.microsoft.com/office/drawing/2014/main" id="{8A8A6F7C-A380-5EBF-841A-ABE722938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515" y="4631706"/>
            <a:ext cx="386276" cy="386276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0C4DE-9774-6509-BBB4-5CBFA1F4749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624943" y="1130568"/>
            <a:ext cx="1427998" cy="304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FB666-29FE-311F-BB81-3FCE27D62337}"/>
              </a:ext>
            </a:extLst>
          </p:cNvPr>
          <p:cNvSpPr txBox="1"/>
          <p:nvPr/>
        </p:nvSpPr>
        <p:spPr>
          <a:xfrm>
            <a:off x="416746" y="3130011"/>
            <a:ext cx="417293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process</a:t>
            </a:r>
            <a:r>
              <a:rPr kumimoji="1" lang="zh-CN" altLang="en-US" dirty="0"/>
              <a:t>的第一个参数是从哪行开始计算</a:t>
            </a:r>
            <a:endParaRPr kumimoji="1" lang="en-US" altLang="zh-CN" dirty="0"/>
          </a:p>
          <a:p>
            <a:r>
              <a:rPr kumimoji="1" lang="en-US" altLang="zh-CN" dirty="0"/>
              <a:t>record</a:t>
            </a:r>
            <a:r>
              <a:rPr kumimoji="1" lang="zh-CN" altLang="en-US" dirty="0"/>
              <a:t>是将之前的选择全部填入进去</a:t>
            </a:r>
            <a:endParaRPr kumimoji="1" lang="en-US" altLang="zh-CN" dirty="0"/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就是皇后数量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94F62F-03AE-ED92-4659-12B970316433}"/>
              </a:ext>
            </a:extLst>
          </p:cNvPr>
          <p:cNvSpPr/>
          <p:nvPr/>
        </p:nvSpPr>
        <p:spPr>
          <a:xfrm>
            <a:off x="489857" y="1295449"/>
            <a:ext cx="3135086" cy="2799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4621A2A-27D8-D1D7-4B96-F8C7146A5305}"/>
              </a:ext>
            </a:extLst>
          </p:cNvPr>
          <p:cNvCxnSpPr>
            <a:endCxn id="13" idx="0"/>
          </p:cNvCxnSpPr>
          <p:nvPr/>
        </p:nvCxnSpPr>
        <p:spPr>
          <a:xfrm>
            <a:off x="2057400" y="1646094"/>
            <a:ext cx="445815" cy="148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88D9D15-4596-C72D-A4BA-FAC8959E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F766A6E-2466-2055-802B-3AD7A7C6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8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3080B2-D935-2617-DCD4-073FE8B1AEB2}"/>
              </a:ext>
            </a:extLst>
          </p:cNvPr>
          <p:cNvSpPr txBox="1"/>
          <p:nvPr/>
        </p:nvSpPr>
        <p:spPr>
          <a:xfrm>
            <a:off x="152399" y="133206"/>
            <a:ext cx="6096000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2800" b="1" dirty="0" err="1">
                <a:solidFill>
                  <a:srgbClr val="C00000"/>
                </a:solidFill>
              </a:rPr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Integer n) {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== n) {        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k=</a:t>
            </a:r>
            <a:r>
              <a:rPr lang="en" altLang="zh-CN" sz="1600" dirty="0" err="1"/>
              <a:t>i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&lt;</a:t>
            </a:r>
            <a:r>
              <a:rPr lang="en" altLang="zh-CN" sz="1600" dirty="0" err="1"/>
              <a:t>n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++){</a:t>
            </a:r>
            <a:br>
              <a:rPr lang="en" altLang="zh-CN" sz="1600" dirty="0"/>
            </a:br>
            <a:r>
              <a:rPr lang="en" altLang="zh-CN" sz="1600" dirty="0"/>
              <a:t>        record[k]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res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zh-CN" alt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2800" b="1" dirty="0">
                <a:solidFill>
                  <a:srgbClr val="7030A0"/>
                </a:solidFill>
              </a:rPr>
              <a:t>j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j &lt; 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 err="1"/>
              <a:t>j++</a:t>
            </a:r>
            <a:r>
              <a:rPr lang="en" altLang="zh-CN" sz="1600" dirty="0"/>
              <a:t>) {</a:t>
            </a:r>
            <a:br>
              <a:rPr lang="en" altLang="zh-CN" sz="1600" dirty="0"/>
            </a:br>
            <a:r>
              <a:rPr lang="zh-CN" altLang="en-US" sz="1600" dirty="0"/>
              <a:t>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b="1" i="1" dirty="0" err="1">
                <a:effectLst/>
              </a:rPr>
              <a:t>isValid</a:t>
            </a:r>
            <a:r>
              <a:rPr lang="en" altLang="zh-CN" sz="1600" dirty="0"/>
              <a:t>(record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j))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600" dirty="0"/>
              <a:t>record[</a:t>
            </a:r>
            <a:r>
              <a:rPr lang="en" altLang="zh-CN" sz="1600" dirty="0" err="1"/>
              <a:t>i</a:t>
            </a:r>
            <a:r>
              <a:rPr lang="en" altLang="zh-CN" sz="1600" dirty="0"/>
              <a:t>] = j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1600" dirty="0"/>
              <a:t>res += </a:t>
            </a:r>
            <a:r>
              <a:rPr lang="en" altLang="zh-CN" sz="1600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+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n)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/>
              <a:t>res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48B146-594C-8E0C-8D20-307111CB5503}"/>
              </a:ext>
            </a:extLst>
          </p:cNvPr>
          <p:cNvSpPr/>
          <p:nvPr/>
        </p:nvSpPr>
        <p:spPr>
          <a:xfrm>
            <a:off x="163286" y="402771"/>
            <a:ext cx="1796143" cy="762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BA47DD-0E57-1CC4-6BEE-7F81FEDC0722}"/>
              </a:ext>
            </a:extLst>
          </p:cNvPr>
          <p:cNvSpPr txBox="1"/>
          <p:nvPr/>
        </p:nvSpPr>
        <p:spPr>
          <a:xfrm>
            <a:off x="6694714" y="348343"/>
            <a:ext cx="486591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 err="1"/>
              <a:t>basecase</a:t>
            </a:r>
            <a:r>
              <a:rPr kumimoji="1" lang="zh-CN" altLang="en-US" dirty="0"/>
              <a:t>：表示，如果这种尝试已经到了最后一行了那不用问了，一定是</a:t>
            </a:r>
            <a:r>
              <a:rPr kumimoji="1" lang="en-US" altLang="zh-CN" dirty="0"/>
              <a:t>8</a:t>
            </a:r>
            <a:r>
              <a:rPr kumimoji="1" lang="zh-CN" altLang="en-US" dirty="0"/>
              <a:t>皇后都尝试过了，都成功了。表示这种填写方案是</a:t>
            </a:r>
            <a:r>
              <a:rPr kumimoji="1" lang="en-US" altLang="zh-CN" dirty="0"/>
              <a:t>OK</a:t>
            </a:r>
            <a:r>
              <a:rPr kumimoji="1" lang="zh-CN" altLang="en-US" dirty="0"/>
              <a:t>的，于是返回</a:t>
            </a:r>
            <a:r>
              <a:rPr kumimoji="1" lang="en-US" altLang="zh-CN" dirty="0"/>
              <a:t>1.</a:t>
            </a:r>
            <a:r>
              <a:rPr kumimoji="1" lang="zh-CN" altLang="en-US" dirty="0"/>
              <a:t>表示一种成功的计数。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05ABB68-AFCA-BC52-352D-9422CB1BCBC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959429" y="783771"/>
            <a:ext cx="4735285" cy="16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4907D9D-5C77-ABBF-F624-D4FB71293DE6}"/>
              </a:ext>
            </a:extLst>
          </p:cNvPr>
          <p:cNvSpPr/>
          <p:nvPr/>
        </p:nvSpPr>
        <p:spPr>
          <a:xfrm>
            <a:off x="293914" y="2122714"/>
            <a:ext cx="3875315" cy="15675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FB5D25-2D8A-8EDB-09C2-190D32DC5E3E}"/>
              </a:ext>
            </a:extLst>
          </p:cNvPr>
          <p:cNvSpPr txBox="1"/>
          <p:nvPr/>
        </p:nvSpPr>
        <p:spPr>
          <a:xfrm>
            <a:off x="6607629" y="2351314"/>
            <a:ext cx="5170714" cy="3847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C00000"/>
                </a:solidFill>
              </a:rPr>
              <a:t>i</a:t>
            </a:r>
            <a:r>
              <a:rPr kumimoji="1" lang="zh-CN" altLang="en-US" dirty="0"/>
              <a:t>已经表示行数，</a:t>
            </a:r>
            <a:r>
              <a:rPr kumimoji="1" lang="en-US" altLang="zh-CN" sz="2800" b="1" dirty="0">
                <a:solidFill>
                  <a:srgbClr val="7030A0"/>
                </a:solidFill>
              </a:rPr>
              <a:t>j</a:t>
            </a:r>
            <a:r>
              <a:rPr kumimoji="1" lang="zh-CN" altLang="en-US" dirty="0"/>
              <a:t>表示的是列数。即每一列都要尝试去放个皇后试试。例如，之前第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列已经放了一个皇后。当前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在第一行，那么可以从第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列开始，挨个尝试。可能尝试到第三列才成功。</a:t>
            </a:r>
            <a:endParaRPr kumimoji="1" lang="en-US" altLang="zh-CN" dirty="0"/>
          </a:p>
          <a:p>
            <a:r>
              <a:rPr kumimoji="1" lang="zh-CN" altLang="en-US" dirty="0"/>
              <a:t>此时会将</a:t>
            </a:r>
            <a:r>
              <a:rPr kumimoji="1" lang="en-US" altLang="zh-CN" dirty="0"/>
              <a:t>record[1]</a:t>
            </a:r>
            <a:r>
              <a:rPr kumimoji="1" lang="zh-CN" altLang="en-US" dirty="0"/>
              <a:t>设置为</a:t>
            </a:r>
            <a:r>
              <a:rPr kumimoji="1" lang="en-US" altLang="zh-CN" dirty="0"/>
              <a:t>3.</a:t>
            </a:r>
            <a:r>
              <a:rPr kumimoji="1" lang="zh-CN" altLang="en-US" dirty="0"/>
              <a:t>即：第一行第三列放了一个皇后（</a:t>
            </a:r>
            <a:r>
              <a:rPr lang="zh-CN" altLang="en-US" sz="1800" dirty="0">
                <a:solidFill>
                  <a:srgbClr val="808080"/>
                </a:solidFill>
                <a:effectLst/>
              </a:rPr>
              <a:t> </a:t>
            </a:r>
            <a:r>
              <a:rPr lang="en" altLang="zh-CN" sz="1800" dirty="0"/>
              <a:t>record[</a:t>
            </a:r>
            <a:r>
              <a:rPr lang="en" altLang="zh-CN" sz="1800" dirty="0" err="1"/>
              <a:t>i</a:t>
            </a:r>
            <a:r>
              <a:rPr lang="en" altLang="zh-CN" sz="1800" dirty="0"/>
              <a:t>] = j</a:t>
            </a:r>
            <a:r>
              <a:rPr lang="en" altLang="zh-CN" sz="1800" dirty="0">
                <a:solidFill>
                  <a:srgbClr val="CC7832"/>
                </a:solidFill>
                <a:effectLst/>
              </a:rPr>
              <a:t>;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然后递归调用自己。只不过是要计算下一行的可选的皇后。下一行已经通过</a:t>
            </a:r>
            <a:r>
              <a:rPr kumimoji="1" lang="en-US" altLang="zh-CN" dirty="0"/>
              <a:t>i+1</a:t>
            </a:r>
            <a:r>
              <a:rPr kumimoji="1" lang="zh-CN" altLang="en-US" dirty="0"/>
              <a:t>传递进去了。之前已经选择过的皇后也通过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传递进去了。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所以，对于行数的计算，是依靠递归下去来计算的。而不是用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循环实现的。因此本题，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65D5671-3801-B46F-597D-FB4750F2262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9229" y="2906486"/>
            <a:ext cx="2438400" cy="13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C31A6-F221-A73A-9907-E976597F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757BA7-EED7-FE11-A564-A3EC3F67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94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248503-FD52-831E-685C-5CD9F72EFC6A}"/>
              </a:ext>
            </a:extLst>
          </p:cNvPr>
          <p:cNvSpPr txBox="1"/>
          <p:nvPr/>
        </p:nvSpPr>
        <p:spPr>
          <a:xfrm>
            <a:off x="141514" y="282246"/>
            <a:ext cx="60960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600" dirty="0" err="1">
                <a:solidFill>
                  <a:srgbClr val="FFC66D"/>
                </a:solidFill>
                <a:effectLst/>
              </a:rPr>
              <a:t>isValid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/>
              <a:t>j) {</a:t>
            </a:r>
            <a:br>
              <a:rPr lang="en" altLang="zh-CN" sz="1600" dirty="0"/>
            </a:br>
            <a:r>
              <a:rPr lang="zh-CN" altLang="en-US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 &lt;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k++)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(j == record[k] ||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(record[k] - j) ==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- k)) {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false;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true;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63F7EC-E863-FE96-A4E9-34B1F7E91FC4}"/>
              </a:ext>
            </a:extLst>
          </p:cNvPr>
          <p:cNvSpPr txBox="1"/>
          <p:nvPr/>
        </p:nvSpPr>
        <p:spPr>
          <a:xfrm>
            <a:off x="499596" y="2492828"/>
            <a:ext cx="101104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这个方法，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表示的是之前已经选定的皇后。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表示要放下新皇后的行，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表示要放心的新皇后的列。</a:t>
            </a:r>
            <a:endParaRPr kumimoji="1" lang="en-US" altLang="zh-CN" dirty="0"/>
          </a:p>
          <a:p>
            <a:r>
              <a:rPr kumimoji="1" lang="zh-CN" altLang="en-US" dirty="0"/>
              <a:t>这个方法就是用来判断，要放下的新皇后，跟之前的皇后</a:t>
            </a:r>
            <a:endParaRPr kumimoji="1" lang="en-US" altLang="zh-CN" dirty="0"/>
          </a:p>
          <a:p>
            <a:r>
              <a:rPr kumimoji="1" lang="zh-CN" altLang="en-US" dirty="0"/>
              <a:t>是不是打架。</a:t>
            </a:r>
            <a:endParaRPr kumimoji="1" lang="en-US" altLang="zh-CN" dirty="0"/>
          </a:p>
          <a:p>
            <a:r>
              <a:rPr kumimoji="1" lang="zh-CN" altLang="en-US" dirty="0"/>
              <a:t>是否在同一行上已经不用运算了，因为在之前的计算中，每次都是向下增加一行的。可以不用理会</a:t>
            </a:r>
            <a:endParaRPr kumimoji="1" lang="en-US" altLang="zh-CN" dirty="0"/>
          </a:p>
          <a:p>
            <a:r>
              <a:rPr kumimoji="1" lang="en-US" altLang="zh-CN" dirty="0"/>
              <a:t>record[k]</a:t>
            </a:r>
            <a:r>
              <a:rPr kumimoji="1" lang="zh-CN" altLang="en-US" dirty="0"/>
              <a:t>表示之前所有的皇后有没有跟当前的皇后在一列上的。</a:t>
            </a:r>
            <a:endParaRPr kumimoji="1" lang="en-US" altLang="zh-CN" dirty="0"/>
          </a:p>
          <a:p>
            <a:r>
              <a:rPr lang="en" altLang="zh-CN" sz="1800" dirty="0" err="1"/>
              <a:t>Math.</a:t>
            </a:r>
            <a:r>
              <a:rPr lang="en" altLang="zh-CN" sz="1800" i="1" dirty="0" err="1">
                <a:effectLst/>
              </a:rPr>
              <a:t>abs</a:t>
            </a:r>
            <a:r>
              <a:rPr lang="en" altLang="zh-CN" sz="1800" dirty="0"/>
              <a:t>(record[k] - j) == </a:t>
            </a:r>
            <a:r>
              <a:rPr lang="en" altLang="zh-CN" sz="1800" dirty="0" err="1"/>
              <a:t>Math.</a:t>
            </a:r>
            <a:r>
              <a:rPr lang="en" altLang="zh-CN" sz="1800" i="1" dirty="0" err="1">
                <a:effectLst/>
              </a:rPr>
              <a:t>abs</a:t>
            </a:r>
            <a:r>
              <a:rPr lang="en" altLang="zh-CN" sz="1800" dirty="0"/>
              <a:t>(</a:t>
            </a:r>
            <a:r>
              <a:rPr lang="en" altLang="zh-CN" sz="1800" dirty="0" err="1"/>
              <a:t>i</a:t>
            </a:r>
            <a:r>
              <a:rPr lang="en" altLang="zh-CN" sz="1800" dirty="0"/>
              <a:t> - k)</a:t>
            </a:r>
          </a:p>
          <a:p>
            <a:r>
              <a:rPr kumimoji="1" lang="zh-CN" altLang="en-US" dirty="0"/>
              <a:t>这句话的含义是之前所有皇后的与新来的皇后是不是在一条斜线上。</a:t>
            </a:r>
            <a:endParaRPr kumimoji="1" lang="en-US" altLang="zh-CN" dirty="0"/>
          </a:p>
          <a:p>
            <a:r>
              <a:rPr kumimoji="1" lang="zh-CN" altLang="en-US" dirty="0"/>
              <a:t>即：老皇后所在行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新皇后所在行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老皇后所在列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新皇后所在列？</a:t>
            </a:r>
            <a:endParaRPr kumimoji="1" lang="en-US" altLang="zh-CN" dirty="0"/>
          </a:p>
          <a:p>
            <a:r>
              <a:rPr kumimoji="1" lang="zh-CN" altLang="en-US" dirty="0"/>
              <a:t>例如，老皇后所在的行列是 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列。那么老皇后的斜线应该是</a:t>
            </a:r>
            <a:endParaRPr kumimoji="1" lang="en-US" altLang="zh-CN" dirty="0"/>
          </a:p>
          <a:p>
            <a:r>
              <a:rPr kumimoji="1" lang="en-US" altLang="zh-CN" dirty="0"/>
              <a:t>[1,0],[1,2],[2,3]</a:t>
            </a:r>
            <a:r>
              <a:rPr kumimoji="1" lang="zh-CN" altLang="en-US" dirty="0"/>
              <a:t>。 可以发现</a:t>
            </a:r>
            <a:r>
              <a:rPr kumimoji="1" lang="en-US" altLang="zh-CN" dirty="0"/>
              <a:t>abs(1-0)=abs(0-1)</a:t>
            </a:r>
            <a:r>
              <a:rPr kumimoji="1" lang="zh-CN" altLang="en-US" dirty="0"/>
              <a:t>。 </a:t>
            </a:r>
            <a:r>
              <a:rPr kumimoji="1" lang="en-US" altLang="zh-CN" dirty="0"/>
              <a:t>abs(1-0)=abs(2-1)</a:t>
            </a:r>
          </a:p>
          <a:p>
            <a:r>
              <a:rPr kumimoji="1" lang="en-US" altLang="zh-CN" dirty="0"/>
              <a:t>abs(2-1)=abs(3-1)</a:t>
            </a:r>
            <a:r>
              <a:rPr kumimoji="1" lang="zh-CN" altLang="en-US" dirty="0"/>
              <a:t>。所以后面这一坨就是用来判断斜线的。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81866A0-561E-74BE-1428-68893324BB26}"/>
              </a:ext>
            </a:extLst>
          </p:cNvPr>
          <p:cNvGraphicFramePr>
            <a:graphicFrameLocks noGrp="1"/>
          </p:cNvGraphicFramePr>
          <p:nvPr/>
        </p:nvGraphicFramePr>
        <p:xfrm>
          <a:off x="7903176" y="4061476"/>
          <a:ext cx="2706880" cy="243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376">
                  <a:extLst>
                    <a:ext uri="{9D8B030D-6E8A-4147-A177-3AD203B41FA5}">
                      <a16:colId xmlns:a16="http://schemas.microsoft.com/office/drawing/2014/main" val="214248379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486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8742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8E70B603-D358-2360-1B5E-2755B2C25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3478" y="4587885"/>
            <a:ext cx="386276" cy="386276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BF5BD-F587-3D76-0613-0E6BE77D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75C238-FC81-5377-541F-0B306C10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19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DB91A-D32A-D99D-EB20-D7DED8F0F41A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数形结合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4E1478-9F84-7AD6-3024-8B8F2C62FD0B}"/>
              </a:ext>
            </a:extLst>
          </p:cNvPr>
          <p:cNvSpPr txBox="1"/>
          <p:nvPr/>
        </p:nvSpPr>
        <p:spPr>
          <a:xfrm>
            <a:off x="130629" y="406483"/>
            <a:ext cx="4593771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</a:rPr>
              <a:t>protected </a:t>
            </a:r>
            <a:r>
              <a:rPr lang="en" altLang="zh-CN" sz="1200" dirty="0"/>
              <a:t>Integer </a:t>
            </a:r>
            <a:r>
              <a:rPr lang="en" altLang="zh-CN" sz="1200" dirty="0">
                <a:solidFill>
                  <a:srgbClr val="FFC66D"/>
                </a:solidFill>
                <a:effectLst/>
              </a:rPr>
              <a:t>standard</a:t>
            </a:r>
            <a:r>
              <a:rPr lang="en" altLang="zh-CN" sz="1200" dirty="0"/>
              <a:t>(Integer data) {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(data &lt;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/>
              <a:t>)</a:t>
            </a:r>
            <a:br>
              <a:rPr lang="en" altLang="zh-CN" sz="1200" dirty="0"/>
            </a:br>
            <a:r>
              <a:rPr lang="en" altLang="zh-CN" sz="1200" dirty="0"/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int</a:t>
            </a:r>
            <a:r>
              <a:rPr lang="en" altLang="zh-CN" sz="1200" dirty="0"/>
              <a:t>[] record =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new int</a:t>
            </a:r>
            <a:r>
              <a:rPr lang="en" altLang="zh-CN" sz="1200" dirty="0"/>
              <a:t>[data]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200" dirty="0" err="1"/>
              <a:t>rst</a:t>
            </a:r>
            <a:r>
              <a:rPr lang="en" altLang="zh-CN" sz="1200" dirty="0"/>
              <a:t> = </a:t>
            </a:r>
            <a:r>
              <a:rPr lang="en" altLang="zh-CN" sz="1200" b="1" i="1" dirty="0">
                <a:effectLst/>
              </a:rPr>
              <a:t>process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data)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zh-CN" altLang="en-US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 err="1"/>
              <a:t>rst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3D7992-4E93-D80B-9366-62DE25A5D0E4}"/>
              </a:ext>
            </a:extLst>
          </p:cNvPr>
          <p:cNvSpPr txBox="1"/>
          <p:nvPr/>
        </p:nvSpPr>
        <p:spPr>
          <a:xfrm>
            <a:off x="130629" y="1828629"/>
            <a:ext cx="4593771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200" dirty="0"/>
              <a:t>Integer </a:t>
            </a:r>
            <a:r>
              <a:rPr lang="en" altLang="zh-CN" sz="12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1200" dirty="0"/>
              <a:t>[] 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Integer n) {</a:t>
            </a:r>
            <a:br>
              <a:rPr lang="en" altLang="zh-CN" sz="1200" dirty="0"/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</a:t>
            </a:r>
            <a:r>
              <a:rPr lang="en" altLang="zh-CN" sz="1200" dirty="0" err="1"/>
              <a:t>i</a:t>
            </a:r>
            <a:r>
              <a:rPr lang="en" altLang="zh-CN" sz="1200" dirty="0"/>
              <a:t> == n) {        </a:t>
            </a:r>
            <a:br>
              <a:rPr lang="en" altLang="zh-CN" sz="1200" dirty="0"/>
            </a:br>
            <a:r>
              <a:rPr lang="en" altLang="zh-CN" sz="1200" dirty="0"/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k=</a:t>
            </a:r>
            <a:r>
              <a:rPr lang="en" altLang="zh-CN" sz="1200" dirty="0" err="1"/>
              <a:t>i</a:t>
            </a:r>
            <a:r>
              <a:rPr lang="en" altLang="zh-CN" sz="12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200" dirty="0" err="1"/>
              <a:t>k</a:t>
            </a:r>
            <a:r>
              <a:rPr lang="en" altLang="zh-CN" sz="1200" dirty="0"/>
              <a:t>&lt;</a:t>
            </a:r>
            <a:r>
              <a:rPr lang="en" altLang="zh-CN" sz="1200" dirty="0" err="1"/>
              <a:t>n</a:t>
            </a:r>
            <a:r>
              <a:rPr lang="en" altLang="zh-CN" sz="12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200" dirty="0" err="1"/>
              <a:t>k</a:t>
            </a:r>
            <a:r>
              <a:rPr lang="en" altLang="zh-CN" sz="1200" dirty="0"/>
              <a:t>++){</a:t>
            </a:r>
            <a:br>
              <a:rPr lang="en" altLang="zh-CN" sz="1200" dirty="0"/>
            </a:br>
            <a:r>
              <a:rPr lang="en" altLang="zh-CN" sz="1200" dirty="0"/>
              <a:t>        record[k]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res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zh-CN" altLang="en-US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j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/>
              <a:t>j &lt; n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 err="1"/>
              <a:t>j++</a:t>
            </a:r>
            <a:r>
              <a:rPr lang="en" altLang="zh-CN" sz="1200" dirty="0"/>
              <a:t>) {</a:t>
            </a:r>
            <a:br>
              <a:rPr lang="en" altLang="zh-CN" sz="1200" dirty="0"/>
            </a:br>
            <a:r>
              <a:rPr lang="zh-CN" altLang="en-US" sz="1200" dirty="0"/>
              <a:t>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</a:t>
            </a:r>
            <a:r>
              <a:rPr lang="en" altLang="zh-CN" sz="1200" b="1" i="1" dirty="0" err="1">
                <a:effectLst/>
              </a:rPr>
              <a:t>isValid</a:t>
            </a:r>
            <a:r>
              <a:rPr lang="en" altLang="zh-CN" sz="1200" dirty="0"/>
              <a:t>(record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j)) {</a:t>
            </a:r>
            <a:br>
              <a:rPr lang="zh-CN" altLang="en-US" sz="1200" dirty="0">
                <a:solidFill>
                  <a:srgbClr val="808080"/>
                </a:solidFill>
                <a:effectLst/>
              </a:rPr>
            </a:br>
            <a:r>
              <a:rPr lang="zh-CN" altLang="en-US" sz="12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200" dirty="0"/>
              <a:t>record[</a:t>
            </a:r>
            <a:r>
              <a:rPr lang="en" altLang="zh-CN" sz="1200" dirty="0" err="1"/>
              <a:t>i</a:t>
            </a:r>
            <a:r>
              <a:rPr lang="en" altLang="zh-CN" sz="1200" dirty="0"/>
              <a:t>] = j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1200" dirty="0"/>
              <a:t>res += </a:t>
            </a:r>
            <a:r>
              <a:rPr lang="en" altLang="zh-CN" sz="1200" i="1" dirty="0">
                <a:effectLst/>
              </a:rPr>
              <a:t>process</a:t>
            </a:r>
            <a:r>
              <a:rPr lang="en" altLang="zh-CN" sz="1200" dirty="0"/>
              <a:t>(</a:t>
            </a:r>
            <a:r>
              <a:rPr lang="en" altLang="zh-CN" sz="1200" dirty="0" err="1"/>
              <a:t>i</a:t>
            </a:r>
            <a:r>
              <a:rPr lang="en" altLang="zh-CN" sz="1200" dirty="0"/>
              <a:t> +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n)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/>
              <a:t>res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AFF86D-9FDF-E1B1-30E9-4257816FC2D2}"/>
              </a:ext>
            </a:extLst>
          </p:cNvPr>
          <p:cNvSpPr txBox="1"/>
          <p:nvPr/>
        </p:nvSpPr>
        <p:spPr>
          <a:xfrm>
            <a:off x="130629" y="4912768"/>
            <a:ext cx="459377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2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200" dirty="0" err="1">
                <a:solidFill>
                  <a:srgbClr val="FFC66D"/>
                </a:solidFill>
                <a:effectLst/>
              </a:rPr>
              <a:t>isValid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</a:t>
            </a:r>
            <a:r>
              <a:rPr lang="en" altLang="zh-CN" sz="1200" dirty="0"/>
              <a:t>[] 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200" dirty="0"/>
              <a:t>j) {</a:t>
            </a:r>
            <a:br>
              <a:rPr lang="en" altLang="zh-CN" sz="1200" dirty="0"/>
            </a:br>
            <a:r>
              <a:rPr lang="zh-CN" altLang="en-US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k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/>
              <a:t>k &lt;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/>
              <a:t>k++) {</a:t>
            </a:r>
            <a:br>
              <a:rPr lang="zh-CN" altLang="en-US" sz="1200" dirty="0">
                <a:solidFill>
                  <a:srgbClr val="808080"/>
                </a:solidFill>
                <a:effectLst/>
              </a:rPr>
            </a:br>
            <a:r>
              <a:rPr lang="zh-CN" altLang="en-US" sz="12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(j == record[k] || </a:t>
            </a:r>
            <a:r>
              <a:rPr lang="en" altLang="zh-CN" sz="1200" dirty="0" err="1"/>
              <a:t>Math.</a:t>
            </a:r>
            <a:r>
              <a:rPr lang="en" altLang="zh-CN" sz="1200" i="1" dirty="0" err="1">
                <a:effectLst/>
              </a:rPr>
              <a:t>abs</a:t>
            </a:r>
            <a:r>
              <a:rPr lang="en" altLang="zh-CN" sz="1200" dirty="0"/>
              <a:t>(record[k] - j) == </a:t>
            </a:r>
            <a:r>
              <a:rPr lang="en" altLang="zh-CN" sz="1200" dirty="0" err="1"/>
              <a:t>Math.</a:t>
            </a:r>
            <a:r>
              <a:rPr lang="en" altLang="zh-CN" sz="1200" i="1" dirty="0" err="1">
                <a:effectLst/>
              </a:rPr>
              <a:t>abs</a:t>
            </a:r>
            <a:r>
              <a:rPr lang="en" altLang="zh-CN" sz="1200" dirty="0"/>
              <a:t>(</a:t>
            </a:r>
            <a:r>
              <a:rPr lang="en" altLang="zh-CN" sz="1200" dirty="0" err="1"/>
              <a:t>i</a:t>
            </a:r>
            <a:r>
              <a:rPr lang="en" altLang="zh-CN" sz="1200" dirty="0"/>
              <a:t> - k)) {</a:t>
            </a:r>
            <a:br>
              <a:rPr lang="en" altLang="zh-CN" sz="1200" dirty="0"/>
            </a:br>
            <a:r>
              <a:rPr lang="en" altLang="zh-CN" sz="1200" dirty="0"/>
              <a:t>    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false;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true;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7FCEA8D1-4EA5-7912-6C25-C1B0E749BC47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21014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92874E04-11DB-85D0-8E80-38C27A46A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210147"/>
            <a:ext cx="386276" cy="386276"/>
          </a:xfrm>
          <a:prstGeom prst="rect">
            <a:avLst/>
          </a:prstGeom>
        </p:spPr>
      </p:pic>
      <p:pic>
        <p:nvPicPr>
          <p:cNvPr id="10" name="图形 9" descr="抵押 纯色填充">
            <a:extLst>
              <a:ext uri="{FF2B5EF4-FFF2-40B4-BE49-F238E27FC236}">
                <a16:creationId xmlns:a16="http://schemas.microsoft.com/office/drawing/2014/main" id="{16DE8C6D-F37D-5FD6-698B-7176EBD8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468" y="1853113"/>
            <a:ext cx="386276" cy="386276"/>
          </a:xfrm>
          <a:prstGeom prst="rect">
            <a:avLst/>
          </a:prstGeom>
        </p:spPr>
      </p:pic>
      <p:pic>
        <p:nvPicPr>
          <p:cNvPr id="11" name="图形 10" descr="抵押 纯色填充">
            <a:extLst>
              <a:ext uri="{FF2B5EF4-FFF2-40B4-BE49-F238E27FC236}">
                <a16:creationId xmlns:a16="http://schemas.microsoft.com/office/drawing/2014/main" id="{2D009B8E-1AD8-C5A2-EDD2-38289CF6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1430" y="2185726"/>
            <a:ext cx="386276" cy="386276"/>
          </a:xfrm>
          <a:prstGeom prst="rect">
            <a:avLst/>
          </a:prstGeom>
        </p:spPr>
      </p:pic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04F8141F-F9B7-4A70-219B-0F791F35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4704" y="3517946"/>
            <a:ext cx="386276" cy="386276"/>
          </a:xfrm>
          <a:prstGeom prst="rect">
            <a:avLst/>
          </a:prstGeom>
        </p:spPr>
      </p:pic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5CB2E667-DAD3-4EE4-A8C0-42690A2FF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2666" y="3850559"/>
            <a:ext cx="386276" cy="386276"/>
          </a:xfrm>
          <a:prstGeom prst="rect">
            <a:avLst/>
          </a:prstGeom>
        </p:spPr>
      </p:pic>
      <p:pic>
        <p:nvPicPr>
          <p:cNvPr id="14" name="图形 13" descr="抵押 纯色填充">
            <a:extLst>
              <a:ext uri="{FF2B5EF4-FFF2-40B4-BE49-F238E27FC236}">
                <a16:creationId xmlns:a16="http://schemas.microsoft.com/office/drawing/2014/main" id="{CA8EF3AD-5FAA-92EB-DE8F-44A08FD54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3297" y="4262034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6F9E7084-3EFE-21C6-8652-D0793B47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5148927"/>
            <a:ext cx="386276" cy="386276"/>
          </a:xfrm>
          <a:prstGeom prst="rect">
            <a:avLst/>
          </a:prstGeom>
        </p:spPr>
      </p:pic>
      <p:pic>
        <p:nvPicPr>
          <p:cNvPr id="16" name="图形 15" descr="抵押 纯色填充">
            <a:extLst>
              <a:ext uri="{FF2B5EF4-FFF2-40B4-BE49-F238E27FC236}">
                <a16:creationId xmlns:a16="http://schemas.microsoft.com/office/drawing/2014/main" id="{EB559240-97FA-C00C-A304-05839B2A8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1567" y="5481540"/>
            <a:ext cx="386276" cy="386276"/>
          </a:xfrm>
          <a:prstGeom prst="rect">
            <a:avLst/>
          </a:prstGeom>
        </p:spPr>
      </p:pic>
      <p:pic>
        <p:nvPicPr>
          <p:cNvPr id="17" name="图形 16" descr="抵押 纯色填充">
            <a:extLst>
              <a:ext uri="{FF2B5EF4-FFF2-40B4-BE49-F238E27FC236}">
                <a16:creationId xmlns:a16="http://schemas.microsoft.com/office/drawing/2014/main" id="{45F0B2B9-8345-7775-BAB0-1DDD7D228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198" y="5893015"/>
            <a:ext cx="386276" cy="386276"/>
          </a:xfrm>
          <a:prstGeom prst="rect">
            <a:avLst/>
          </a:prstGeom>
        </p:spPr>
      </p:pic>
      <p:pic>
        <p:nvPicPr>
          <p:cNvPr id="18" name="图形 17" descr="抵押 纯色填充">
            <a:extLst>
              <a:ext uri="{FF2B5EF4-FFF2-40B4-BE49-F238E27FC236}">
                <a16:creationId xmlns:a16="http://schemas.microsoft.com/office/drawing/2014/main" id="{5A13EF74-DC8A-F8AC-345F-529518E9D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776" y="6279291"/>
            <a:ext cx="386276" cy="386276"/>
          </a:xfrm>
          <a:prstGeom prst="rect">
            <a:avLst/>
          </a:prstGeom>
        </p:spPr>
      </p:pic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5B729743-DCF2-CC88-12F8-567042E7CD95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185311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0" name="表格 3">
            <a:extLst>
              <a:ext uri="{FF2B5EF4-FFF2-40B4-BE49-F238E27FC236}">
                <a16:creationId xmlns:a16="http://schemas.microsoft.com/office/drawing/2014/main" id="{5BD86573-0694-E59B-87E0-F1C1CA917190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3506965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1771346F-7A63-D925-9965-FF1EC42E4D86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516081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13CF4A9-1BBC-C6EA-59FD-C44F310BB18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21281" y="951827"/>
            <a:ext cx="6735219" cy="305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C167346-99C6-1A7B-291B-3FF3D1B52C8B}"/>
              </a:ext>
            </a:extLst>
          </p:cNvPr>
          <p:cNvSpPr txBox="1"/>
          <p:nvPr/>
        </p:nvSpPr>
        <p:spPr>
          <a:xfrm>
            <a:off x="4722147" y="24960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=0,j=1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9561A0A-ED10-D5E0-F194-DD15DB96250E}"/>
              </a:ext>
            </a:extLst>
          </p:cNvPr>
          <p:cNvCxnSpPr>
            <a:cxnSpLocks/>
            <a:stCxn id="71" idx="3"/>
            <a:endCxn id="19" idx="1"/>
          </p:cNvCxnSpPr>
          <p:nvPr/>
        </p:nvCxnSpPr>
        <p:spPr>
          <a:xfrm flipV="1">
            <a:off x="3145971" y="2594793"/>
            <a:ext cx="6710529" cy="13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3E3F8F9-48E2-1199-642D-47C4FC0D6BAE}"/>
              </a:ext>
            </a:extLst>
          </p:cNvPr>
          <p:cNvSpPr txBox="1"/>
          <p:nvPr/>
        </p:nvSpPr>
        <p:spPr>
          <a:xfrm>
            <a:off x="5750015" y="2679542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进入递归第一层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=1,j=3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EA7906-9817-6937-5106-64936769F8AA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>
            <a:off x="3145971" y="3988304"/>
            <a:ext cx="6710529" cy="26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12A72A7-A0B7-F5AC-BCB9-D039746B5720}"/>
              </a:ext>
            </a:extLst>
          </p:cNvPr>
          <p:cNvSpPr txBox="1"/>
          <p:nvPr/>
        </p:nvSpPr>
        <p:spPr>
          <a:xfrm>
            <a:off x="6875761" y="334100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进入递归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=2,j=0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CDB6DB8-5DA2-0D40-72FE-0FDA6540004D}"/>
              </a:ext>
            </a:extLst>
          </p:cNvPr>
          <p:cNvCxnSpPr>
            <a:cxnSpLocks/>
            <a:stCxn id="71" idx="3"/>
            <a:endCxn id="21" idx="1"/>
          </p:cNvCxnSpPr>
          <p:nvPr/>
        </p:nvCxnSpPr>
        <p:spPr>
          <a:xfrm>
            <a:off x="3145971" y="3988304"/>
            <a:ext cx="6710529" cy="191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2AB9E3-231B-6ADC-B3A3-E4A7F1EC3E18}"/>
              </a:ext>
            </a:extLst>
          </p:cNvPr>
          <p:cNvSpPr txBox="1"/>
          <p:nvPr/>
        </p:nvSpPr>
        <p:spPr>
          <a:xfrm>
            <a:off x="7601253" y="446494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进入递归</a:t>
            </a:r>
            <a:endParaRPr kumimoji="1" lang="en-US" altLang="zh-CN" dirty="0"/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=3,j=2</a:t>
            </a:r>
            <a:endParaRPr kumimoji="1" lang="zh-CN" altLang="en-US" dirty="0"/>
          </a:p>
        </p:txBody>
      </p: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807981D-35E4-8DD7-836B-6DC81F56F4BE}"/>
              </a:ext>
            </a:extLst>
          </p:cNvPr>
          <p:cNvCxnSpPr>
            <a:stCxn id="24" idx="2"/>
            <a:endCxn id="27" idx="1"/>
          </p:cNvCxnSpPr>
          <p:nvPr/>
        </p:nvCxnSpPr>
        <p:spPr>
          <a:xfrm rot="16200000" flipH="1">
            <a:off x="5389906" y="2642599"/>
            <a:ext cx="137344" cy="58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FFDE24C-EBB0-F2DF-4E8D-28CDB36A8C6D}"/>
              </a:ext>
            </a:extLst>
          </p:cNvPr>
          <p:cNvCxnSpPr>
            <a:stCxn id="27" idx="2"/>
            <a:endCxn id="30" idx="1"/>
          </p:cNvCxnSpPr>
          <p:nvPr/>
        </p:nvCxnSpPr>
        <p:spPr>
          <a:xfrm rot="16200000" flipH="1">
            <a:off x="6530623" y="3457533"/>
            <a:ext cx="476799" cy="213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5A95FF0B-E3F4-B8CA-DD7D-11A2EA5445E1}"/>
              </a:ext>
            </a:extLst>
          </p:cNvPr>
          <p:cNvCxnSpPr>
            <a:stCxn id="30" idx="2"/>
            <a:endCxn id="33" idx="1"/>
          </p:cNvCxnSpPr>
          <p:nvPr/>
        </p:nvCxnSpPr>
        <p:spPr>
          <a:xfrm rot="16200000" flipH="1">
            <a:off x="7184370" y="4509726"/>
            <a:ext cx="662272" cy="171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1016CA3-8A55-E7FB-5AB1-2272B8E919AD}"/>
              </a:ext>
            </a:extLst>
          </p:cNvPr>
          <p:cNvSpPr txBox="1"/>
          <p:nvPr/>
        </p:nvSpPr>
        <p:spPr>
          <a:xfrm>
            <a:off x="5585322" y="5792168"/>
            <a:ext cx="1268296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进入递归</a:t>
            </a:r>
            <a:endParaRPr kumimoji="1" lang="en-US" altLang="zh-CN" sz="1400" dirty="0"/>
          </a:p>
          <a:p>
            <a:r>
              <a:rPr kumimoji="1" lang="zh-CN" altLang="en-US" sz="1400" dirty="0"/>
              <a:t>第四层</a:t>
            </a:r>
            <a:endParaRPr kumimoji="1" lang="en-US" altLang="zh-CN" sz="1400" dirty="0"/>
          </a:p>
          <a:p>
            <a:r>
              <a:rPr kumimoji="1" lang="zh-CN" altLang="en-US" sz="1400" dirty="0"/>
              <a:t>遇到</a:t>
            </a:r>
            <a:r>
              <a:rPr kumimoji="1" lang="en-US" altLang="zh-CN" sz="1400" b="1" dirty="0" err="1">
                <a:highlight>
                  <a:srgbClr val="FFFF00"/>
                </a:highlight>
              </a:rPr>
              <a:t>basecase</a:t>
            </a:r>
            <a:endParaRPr kumimoji="1" lang="en-US" altLang="zh-CN" sz="1400" b="1" dirty="0">
              <a:highlight>
                <a:srgbClr val="FFFF00"/>
              </a:highlight>
            </a:endParaRPr>
          </a:p>
          <a:p>
            <a:r>
              <a:rPr kumimoji="1" lang="zh-CN" altLang="en-US" sz="1400" dirty="0"/>
              <a:t>返回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16824C79-9187-81D2-56BA-A6E24BC1CAFD}"/>
              </a:ext>
            </a:extLst>
          </p:cNvPr>
          <p:cNvCxnSpPr>
            <a:cxnSpLocks/>
            <a:stCxn id="33" idx="2"/>
            <a:endCxn id="43" idx="3"/>
          </p:cNvCxnSpPr>
          <p:nvPr/>
        </p:nvCxnSpPr>
        <p:spPr>
          <a:xfrm rot="5400000">
            <a:off x="7063961" y="5177932"/>
            <a:ext cx="880948" cy="130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上弧形箭头 56">
            <a:extLst>
              <a:ext uri="{FF2B5EF4-FFF2-40B4-BE49-F238E27FC236}">
                <a16:creationId xmlns:a16="http://schemas.microsoft.com/office/drawing/2014/main" id="{DB97920E-DF1D-A021-4AC2-E05088C866D5}"/>
              </a:ext>
            </a:extLst>
          </p:cNvPr>
          <p:cNvSpPr/>
          <p:nvPr/>
        </p:nvSpPr>
        <p:spPr>
          <a:xfrm rot="16200000">
            <a:off x="8365448" y="5340735"/>
            <a:ext cx="1325082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3EBA1F4-1FF3-318C-4FAC-1DF695E11EC7}"/>
              </a:ext>
            </a:extLst>
          </p:cNvPr>
          <p:cNvSpPr txBox="1"/>
          <p:nvPr/>
        </p:nvSpPr>
        <p:spPr>
          <a:xfrm>
            <a:off x="9166386" y="5065050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上弧形箭头 62">
            <a:extLst>
              <a:ext uri="{FF2B5EF4-FFF2-40B4-BE49-F238E27FC236}">
                <a16:creationId xmlns:a16="http://schemas.microsoft.com/office/drawing/2014/main" id="{AAD32749-F27D-8F3C-C37C-79165DBF4121}"/>
              </a:ext>
            </a:extLst>
          </p:cNvPr>
          <p:cNvSpPr/>
          <p:nvPr/>
        </p:nvSpPr>
        <p:spPr>
          <a:xfrm rot="16200000">
            <a:off x="7953224" y="3637520"/>
            <a:ext cx="688636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86A9B5D-3853-095A-B155-98D90444D652}"/>
              </a:ext>
            </a:extLst>
          </p:cNvPr>
          <p:cNvSpPr txBox="1"/>
          <p:nvPr/>
        </p:nvSpPr>
        <p:spPr>
          <a:xfrm>
            <a:off x="8413500" y="2852292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上弧形箭头 64">
            <a:extLst>
              <a:ext uri="{FF2B5EF4-FFF2-40B4-BE49-F238E27FC236}">
                <a16:creationId xmlns:a16="http://schemas.microsoft.com/office/drawing/2014/main" id="{52386EE9-2014-07F8-D299-AE7C030886DF}"/>
              </a:ext>
            </a:extLst>
          </p:cNvPr>
          <p:cNvSpPr/>
          <p:nvPr/>
        </p:nvSpPr>
        <p:spPr>
          <a:xfrm rot="16200000">
            <a:off x="6671703" y="2136086"/>
            <a:ext cx="688636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上弧形箭头 65">
            <a:extLst>
              <a:ext uri="{FF2B5EF4-FFF2-40B4-BE49-F238E27FC236}">
                <a16:creationId xmlns:a16="http://schemas.microsoft.com/office/drawing/2014/main" id="{D8A1BB52-FA0C-1136-C247-03DAF97F717C}"/>
              </a:ext>
            </a:extLst>
          </p:cNvPr>
          <p:cNvSpPr/>
          <p:nvPr/>
        </p:nvSpPr>
        <p:spPr>
          <a:xfrm rot="16200000">
            <a:off x="7754632" y="2843922"/>
            <a:ext cx="688636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9AE385-C708-F30A-8A3F-3D6ABC853F0E}"/>
              </a:ext>
            </a:extLst>
          </p:cNvPr>
          <p:cNvSpPr txBox="1"/>
          <p:nvPr/>
        </p:nvSpPr>
        <p:spPr>
          <a:xfrm>
            <a:off x="7415877" y="2159163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8B2D22-A2A8-F54D-7001-D1395C901407}"/>
              </a:ext>
            </a:extLst>
          </p:cNvPr>
          <p:cNvSpPr txBox="1"/>
          <p:nvPr/>
        </p:nvSpPr>
        <p:spPr>
          <a:xfrm>
            <a:off x="5592084" y="1499728"/>
            <a:ext cx="167545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最终导致</a:t>
            </a:r>
            <a:r>
              <a:rPr kumimoji="1" lang="en-US" altLang="zh-CN" dirty="0">
                <a:solidFill>
                  <a:schemeClr val="bg1"/>
                </a:solidFill>
              </a:rPr>
              <a:t>res+1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EF48457-044B-CFB5-3318-8F387FC642A3}"/>
              </a:ext>
            </a:extLst>
          </p:cNvPr>
          <p:cNvSpPr txBox="1"/>
          <p:nvPr/>
        </p:nvSpPr>
        <p:spPr>
          <a:xfrm>
            <a:off x="8707225" y="3701538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419573-BFFB-BEBA-B7AB-BBD23FECB95C}"/>
              </a:ext>
            </a:extLst>
          </p:cNvPr>
          <p:cNvSpPr/>
          <p:nvPr/>
        </p:nvSpPr>
        <p:spPr>
          <a:xfrm>
            <a:off x="553998" y="3840037"/>
            <a:ext cx="2591973" cy="296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F8888E71-57D4-C439-B7BC-C3EC4537839F}"/>
              </a:ext>
            </a:extLst>
          </p:cNvPr>
          <p:cNvSpPr/>
          <p:nvPr/>
        </p:nvSpPr>
        <p:spPr>
          <a:xfrm>
            <a:off x="9311063" y="371098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08E7750-1D5A-FDAB-A438-52C2FC48004E}"/>
              </a:ext>
            </a:extLst>
          </p:cNvPr>
          <p:cNvSpPr txBox="1"/>
          <p:nvPr/>
        </p:nvSpPr>
        <p:spPr>
          <a:xfrm>
            <a:off x="8375763" y="48896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0</a:t>
            </a:r>
            <a:r>
              <a:rPr kumimoji="1" lang="zh-CN" altLang="en-US" sz="1200" dirty="0"/>
              <a:t>层递归</a:t>
            </a: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4F7A7784-777E-42FC-87A2-F541A1709204}"/>
              </a:ext>
            </a:extLst>
          </p:cNvPr>
          <p:cNvSpPr/>
          <p:nvPr/>
        </p:nvSpPr>
        <p:spPr>
          <a:xfrm>
            <a:off x="9302988" y="2187806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3F6B166-A667-3092-1D5D-3CAF23AE137B}"/>
              </a:ext>
            </a:extLst>
          </p:cNvPr>
          <p:cNvSpPr txBox="1"/>
          <p:nvPr/>
        </p:nvSpPr>
        <p:spPr>
          <a:xfrm>
            <a:off x="8367688" y="23056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第一层递归</a:t>
            </a:r>
          </a:p>
        </p:txBody>
      </p:sp>
      <p:sp>
        <p:nvSpPr>
          <p:cNvPr id="81" name="右箭头 80">
            <a:extLst>
              <a:ext uri="{FF2B5EF4-FFF2-40B4-BE49-F238E27FC236}">
                <a16:creationId xmlns:a16="http://schemas.microsoft.com/office/drawing/2014/main" id="{C4409622-E3E4-AEE5-91E4-872D0595371C}"/>
              </a:ext>
            </a:extLst>
          </p:cNvPr>
          <p:cNvSpPr/>
          <p:nvPr/>
        </p:nvSpPr>
        <p:spPr>
          <a:xfrm>
            <a:off x="9409003" y="4224190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912F968-647B-642B-6145-68057C1FC14A}"/>
              </a:ext>
            </a:extLst>
          </p:cNvPr>
          <p:cNvSpPr txBox="1"/>
          <p:nvPr/>
        </p:nvSpPr>
        <p:spPr>
          <a:xfrm>
            <a:off x="8473703" y="43420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第二层递归</a:t>
            </a:r>
          </a:p>
        </p:txBody>
      </p:sp>
      <p:sp>
        <p:nvSpPr>
          <p:cNvPr id="83" name="右箭头 82">
            <a:extLst>
              <a:ext uri="{FF2B5EF4-FFF2-40B4-BE49-F238E27FC236}">
                <a16:creationId xmlns:a16="http://schemas.microsoft.com/office/drawing/2014/main" id="{409317FE-8A22-3D44-357C-992E67802023}"/>
              </a:ext>
            </a:extLst>
          </p:cNvPr>
          <p:cNvSpPr/>
          <p:nvPr/>
        </p:nvSpPr>
        <p:spPr>
          <a:xfrm>
            <a:off x="9495380" y="6279291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DD1FF1A-4002-AC5C-C0B1-D24CE4BAAA9B}"/>
              </a:ext>
            </a:extLst>
          </p:cNvPr>
          <p:cNvSpPr txBox="1"/>
          <p:nvPr/>
        </p:nvSpPr>
        <p:spPr>
          <a:xfrm>
            <a:off x="8560080" y="63971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第三层递归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8A481-2EDD-F661-8DDB-DA72B26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AED2F-72E1-3188-4CC5-BDC68B01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25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3712</Words>
  <Application>Microsoft Macintosh PowerPoint</Application>
  <PresentationFormat>宽屏</PresentationFormat>
  <Paragraphs>258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八皇后问题图解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八皇后问题</dc:title>
  <dc:creator>鲍 丹</dc:creator>
  <cp:lastModifiedBy>鲍 丹</cp:lastModifiedBy>
  <cp:revision>13</cp:revision>
  <dcterms:created xsi:type="dcterms:W3CDTF">2022-11-10T19:09:44Z</dcterms:created>
  <dcterms:modified xsi:type="dcterms:W3CDTF">2022-11-10T19:23:41Z</dcterms:modified>
</cp:coreProperties>
</file>