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6" r:id="rId10"/>
    <p:sldId id="267" r:id="rId11"/>
    <p:sldId id="265" r:id="rId12"/>
    <p:sldId id="269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4"/>
    <p:restoredTop sz="94694"/>
  </p:normalViewPr>
  <p:slideViewPr>
    <p:cSldViewPr snapToGrid="0">
      <p:cViewPr>
        <p:scale>
          <a:sx n="90" d="100"/>
          <a:sy n="90" d="100"/>
        </p:scale>
        <p:origin x="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0A0EF-5336-0748-A508-77A292AE2103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26CC-7531-FB44-9BEB-E0C2330276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05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26CC-7531-FB44-9BEB-E0C23302767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4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26CC-7531-FB44-9BEB-E0C23302767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96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26CC-7531-FB44-9BEB-E0C23302767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18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4F72-2A2D-5389-7110-1EC8253F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1A55E-F8F9-BCB9-0B4A-E29B6DFBA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08751-D048-8ACD-313D-081BC635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EC3AF-58E5-2BA6-D982-B4030225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2C932-75E8-DFF7-2BBC-AA91E9C5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4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3DA72-57E8-4FD0-5EEB-CD8DD0BF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510EC-9A5C-4EB2-706F-16D8D592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FD373-707D-1E4C-76DC-A0E3B087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0FAFC-B830-58B1-E252-D0B8C9F3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936D6-D6C5-782C-73A7-7AF62AC8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1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093E1-0682-F30F-CF99-2CAC11A40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5178E0-189D-B96C-05E9-5122F8F5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5D441-DF40-575C-C437-DAD1A339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F6C97-6EF7-10AE-925E-F51A5E36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FC422-DC5E-98A0-2196-472AAC80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4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5E40-3409-C09E-4A19-74667710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81C05-988E-ED49-CA55-CE5BA7CB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9EB79-63D6-ABED-33D2-C720F531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05776-219D-6F40-9F47-391384B7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98A46-7A2C-F998-2126-A41C34B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21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A8867-C127-4AA6-3289-1C1BF913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9FA12-44BA-DCCE-1B66-E53FD1BF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C0C06-B46F-CB0F-494D-E64C031B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4EEE8-2B88-6E69-467E-9130F1E7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DEBB9-6DFB-089C-A3B8-95138912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7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68C3-84E7-0D38-6830-F4F18176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F57C2-CB4C-05DA-A79B-C45F1097E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31734-8BD9-4322-26DD-A3CBD5683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95DFF-B1EB-6974-C0C9-DADC8C4B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F19AE-57F7-9C9A-47E8-74EEB0A0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DDCA7-D282-6B82-A40E-EF7856B9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0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4D72E-71F4-1722-5EBD-A0DF0C58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BC23D-7820-28F3-DF68-0085D0A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8748F-48E7-EB6B-46B3-84841B80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5C84E-86EE-3E50-3A4F-C5055CACA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74A7F-E680-D1D9-433C-DA9452B2F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26CEC-E18F-5CAF-8C7A-A67841A0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16EF4F-AD51-13DB-70DE-B96E4F44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7A3FC6-6280-9BB5-D464-BBA9B214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9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FE63-FC7A-AE39-CA26-3C1D245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068A6-B19E-923B-8E3D-7D7C8CCA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B4AE59-F500-5518-1F8C-64841E01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54632-A281-A9CE-B14A-4E79D2CB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5181A2-CA78-384A-5289-C81F87AD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A5B6E-76B2-0946-BD11-4269EF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854A0-1A5E-80EE-2784-12B3E8CD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3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E65D9-DA65-0F73-1D47-40A2EEB4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86296-DF33-7174-3E52-F7EC3D03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95EAA-8102-630B-3FA5-112145D8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F2EA9-E25E-CF72-5570-227DAC14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F6873-E9A7-AC1F-56DB-F9B07378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DE3CB-6F56-9834-0CDB-711A45C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5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AFAE-F871-29C3-49CC-A4D0FC0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61FB9-61E7-7A68-6846-C84D60FE3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335EF-2BB4-E9B7-7E94-483B37AA8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8194A-55B6-F4B9-0E59-25B872DE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D465D-B7C9-0CBF-C3C4-894C9A31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FD1B4-4B3D-4FA3-EF1E-2FCAE32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45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3C0B6-59E0-CC3E-A512-0C43F4E0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9BF55-6550-460B-2ACA-B8E73083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46F2E-7D36-7990-13AF-D5CEAAAAF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FD72-6A43-D74D-B859-533DF65BC0AC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8DAC-4146-2D45-A86A-EC16AA282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31AFD-875E-AAA3-CE99-BF8114001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F7C3-6CCD-2B42-96E6-06F4E61C4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tain19812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8F58EDD9-0685-44E6-9B72-108BB10E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7EE640-2ED3-C932-0784-174CC39B5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46" y="640081"/>
            <a:ext cx="6562262" cy="3849244"/>
          </a:xfrm>
          <a:noFill/>
        </p:spPr>
        <p:txBody>
          <a:bodyPr>
            <a:normAutofit/>
          </a:bodyPr>
          <a:lstStyle/>
          <a:p>
            <a:pPr algn="r"/>
            <a:r>
              <a:rPr kumimoji="1" lang="zh-CN" altLang="en-US"/>
              <a:t>深入浅出动态规划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AAEB2-C979-9597-7424-4B77D1B47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46" y="4627755"/>
            <a:ext cx="6562262" cy="1590165"/>
          </a:xfrm>
          <a:noFill/>
        </p:spPr>
        <p:txBody>
          <a:bodyPr>
            <a:normAutofit/>
          </a:bodyPr>
          <a:lstStyle/>
          <a:p>
            <a:pPr algn="r"/>
            <a:r>
              <a:rPr kumimoji="1" lang="zh-CN" altLang="en-US" dirty="0"/>
              <a:t>作者：鲍丹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DaneBrown</a:t>
            </a:r>
            <a:r>
              <a:rPr kumimoji="1" lang="en-US" altLang="zh-CN" dirty="0"/>
              <a:t>)</a:t>
            </a:r>
          </a:p>
          <a:p>
            <a:pPr algn="r"/>
            <a:r>
              <a:rPr kumimoji="1" lang="en-US" altLang="zh-CN" dirty="0" err="1"/>
              <a:t>github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2"/>
              </a:rPr>
              <a:t>https://github.com/tain198127</a:t>
            </a:r>
            <a:endParaRPr kumimoji="1" lang="en-US" altLang="zh-CN" dirty="0"/>
          </a:p>
          <a:p>
            <a:pPr algn="r"/>
            <a:r>
              <a:rPr kumimoji="1" lang="en-US" altLang="zh-CN" dirty="0"/>
              <a:t>email:</a:t>
            </a:r>
            <a:r>
              <a:rPr kumimoji="1" lang="zh-CN" altLang="en-US" dirty="0"/>
              <a:t>  </a:t>
            </a:r>
            <a:r>
              <a:rPr kumimoji="1" lang="en-US" altLang="zh-CN" dirty="0"/>
              <a:t>tain198127@163.com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7FFD2C1-A0EF-DADC-4F39-3A4DE6EC5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9" r="7919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2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174C-847A-9000-1EC4-72F4F1D4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119"/>
          </a:xfrm>
        </p:spPr>
        <p:txBody>
          <a:bodyPr/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动态规划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1E956B-B91E-B66F-A364-EBB072E58115}"/>
              </a:ext>
            </a:extLst>
          </p:cNvPr>
          <p:cNvSpPr txBox="1"/>
          <p:nvPr/>
        </p:nvSpPr>
        <p:spPr>
          <a:xfrm>
            <a:off x="2366360" y="2186604"/>
            <a:ext cx="2675732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MAX(LPS(2,9), </a:t>
            </a:r>
            <a:r>
              <a:rPr kumimoji="1" lang="en-US" altLang="zh-CN" sz="1400" dirty="0">
                <a:solidFill>
                  <a:srgbClr val="C00000"/>
                </a:solidFill>
                <a:highlight>
                  <a:srgbClr val="00FF00"/>
                </a:highlight>
              </a:rPr>
              <a:t>LPS(1,8)</a:t>
            </a:r>
            <a:r>
              <a:rPr kumimoji="1" lang="en-US" altLang="zh-CN" sz="1400" dirty="0">
                <a:highlight>
                  <a:srgbClr val="00FF00"/>
                </a:highlight>
              </a:rPr>
              <a:t>,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solidFill>
                  <a:srgbClr val="7030A0"/>
                </a:solidFill>
                <a:highlight>
                  <a:srgbClr val="FFFF00"/>
                </a:highlight>
              </a:rPr>
              <a:t>LPS(2,8)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9A9267-4737-3C7C-CB1B-98967959F712}"/>
              </a:ext>
            </a:extLst>
          </p:cNvPr>
          <p:cNvSpPr txBox="1"/>
          <p:nvPr/>
        </p:nvSpPr>
        <p:spPr>
          <a:xfrm>
            <a:off x="5314724" y="2186604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</a:t>
            </a:r>
            <a:r>
              <a:rPr kumimoji="1" lang="en-US" altLang="zh-CN" sz="1400" dirty="0">
                <a:solidFill>
                  <a:srgbClr val="C00000"/>
                </a:solidFill>
                <a:highlight>
                  <a:srgbClr val="00FF00"/>
                </a:highlight>
              </a:rPr>
              <a:t>LPS(1,8)</a:t>
            </a:r>
            <a:r>
              <a:rPr kumimoji="1" lang="en-US" altLang="zh-CN" sz="1400" dirty="0"/>
              <a:t>, LPS(0,7), </a:t>
            </a:r>
            <a:r>
              <a:rPr kumimoji="1" lang="en-US" altLang="zh-CN" sz="1400" dirty="0">
                <a:solidFill>
                  <a:schemeClr val="bg1"/>
                </a:solidFill>
                <a:highlight>
                  <a:srgbClr val="800080"/>
                </a:highlight>
              </a:rPr>
              <a:t>LPS(1,7)</a:t>
            </a:r>
            <a:r>
              <a:rPr kumimoji="1" lang="en-US" altLang="zh-CN" sz="1400" dirty="0">
                <a:solidFill>
                  <a:schemeClr val="bg2"/>
                </a:solidFill>
              </a:rPr>
              <a:t>)</a:t>
            </a:r>
            <a:endParaRPr kumimoji="1"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4342B-85B2-A696-3D08-D29A659B6F09}"/>
              </a:ext>
            </a:extLst>
          </p:cNvPr>
          <p:cNvSpPr txBox="1"/>
          <p:nvPr/>
        </p:nvSpPr>
        <p:spPr>
          <a:xfrm>
            <a:off x="8180896" y="2179133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</a:t>
            </a:r>
            <a:r>
              <a:rPr kumimoji="1" lang="en-US" altLang="zh-CN" sz="1400" dirty="0">
                <a:solidFill>
                  <a:srgbClr val="7030A0"/>
                </a:solidFill>
                <a:highlight>
                  <a:srgbClr val="FFFF00"/>
                </a:highlight>
              </a:rPr>
              <a:t>LPS(2,8)</a:t>
            </a:r>
            <a:r>
              <a:rPr kumimoji="1" lang="en-US" altLang="zh-CN" sz="1400" dirty="0"/>
              <a:t>, </a:t>
            </a:r>
            <a:r>
              <a:rPr kumimoji="1" lang="en-US" altLang="zh-CN" sz="1400" dirty="0">
                <a:solidFill>
                  <a:schemeClr val="bg1"/>
                </a:solidFill>
                <a:highlight>
                  <a:srgbClr val="800080"/>
                </a:highlight>
              </a:rPr>
              <a:t>LPS(1,7)</a:t>
            </a:r>
            <a:r>
              <a:rPr kumimoji="1" lang="en-US" altLang="zh-CN" sz="1400" dirty="0"/>
              <a:t>, LPS(2,7))</a:t>
            </a:r>
            <a:endParaRPr kumimoji="1" lang="zh-CN" altLang="en-US" sz="14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780FB1-5CAE-C6B2-267B-DDF8C9D03AC9}"/>
              </a:ext>
            </a:extLst>
          </p:cNvPr>
          <p:cNvGrpSpPr/>
          <p:nvPr/>
        </p:nvGrpSpPr>
        <p:grpSpPr>
          <a:xfrm>
            <a:off x="5083755" y="646526"/>
            <a:ext cx="2964671" cy="936017"/>
            <a:chOff x="4395362" y="1412151"/>
            <a:chExt cx="2964671" cy="93601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64CD18A-DA28-26A1-201A-8D7D53BB8F41}"/>
                </a:ext>
              </a:extLst>
            </p:cNvPr>
            <p:cNvSpPr txBox="1"/>
            <p:nvPr/>
          </p:nvSpPr>
          <p:spPr>
            <a:xfrm>
              <a:off x="4395362" y="2036694"/>
              <a:ext cx="2964671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max</a:t>
              </a:r>
              <a:endParaRPr kumimoji="1"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6E2F74-C69D-45C4-F25A-9AEB6A76D3B8}"/>
                </a:ext>
              </a:extLst>
            </p:cNvPr>
            <p:cNvSpPr txBox="1"/>
            <p:nvPr/>
          </p:nvSpPr>
          <p:spPr>
            <a:xfrm>
              <a:off x="5565713" y="1412151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LPS(0,9)</a:t>
              </a:r>
              <a:endParaRPr kumimoji="1" lang="zh-CN" altLang="en-US" sz="1400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30AB583-8261-127C-A21F-372F8C699DA9}"/>
                </a:ext>
              </a:extLst>
            </p:cNvPr>
            <p:cNvGrpSpPr/>
            <p:nvPr/>
          </p:nvGrpSpPr>
          <p:grpSpPr>
            <a:xfrm>
              <a:off x="4817123" y="2040391"/>
              <a:ext cx="2342283" cy="307777"/>
              <a:chOff x="4817123" y="2040391"/>
              <a:chExt cx="2342283" cy="307777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E927A7-DEA3-1960-6F35-FB0D8D5B0C35}"/>
                  </a:ext>
                </a:extLst>
              </p:cNvPr>
              <p:cNvSpPr txBox="1"/>
              <p:nvPr/>
            </p:nvSpPr>
            <p:spPr>
              <a:xfrm>
                <a:off x="4817123" y="2040391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LPS(1,9)</a:t>
                </a:r>
                <a:endParaRPr kumimoji="1" lang="zh-CN" altLang="en-US" sz="14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D1B4B4A-324C-679A-9AD2-1B5FB8ADCE0B}"/>
                  </a:ext>
                </a:extLst>
              </p:cNvPr>
              <p:cNvSpPr txBox="1"/>
              <p:nvPr/>
            </p:nvSpPr>
            <p:spPr>
              <a:xfrm>
                <a:off x="5565713" y="2040391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LPS(0,8)</a:t>
                </a:r>
                <a:endParaRPr kumimoji="1" lang="zh-CN" altLang="en-US" sz="14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7D3176-CF20-14F5-3652-840E670097DD}"/>
                  </a:ext>
                </a:extLst>
              </p:cNvPr>
              <p:cNvSpPr txBox="1"/>
              <p:nvPr/>
            </p:nvSpPr>
            <p:spPr>
              <a:xfrm>
                <a:off x="6314303" y="2040391"/>
                <a:ext cx="845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highlight>
                      <a:srgbClr val="00FF00"/>
                    </a:highlight>
                  </a:rPr>
                  <a:t> </a:t>
                </a:r>
                <a:r>
                  <a:rPr kumimoji="1" lang="en-US" altLang="zh-CN" sz="1400" dirty="0">
                    <a:solidFill>
                      <a:srgbClr val="C00000"/>
                    </a:solidFill>
                    <a:highlight>
                      <a:srgbClr val="00FF00"/>
                    </a:highlight>
                  </a:rPr>
                  <a:t>LPS(1,8)</a:t>
                </a:r>
                <a:endParaRPr kumimoji="1" lang="zh-CN" altLang="en-US" sz="1400" dirty="0">
                  <a:solidFill>
                    <a:srgbClr val="C00000"/>
                  </a:solidFill>
                  <a:highlight>
                    <a:srgbClr val="00FF00"/>
                  </a:highlight>
                </a:endParaRPr>
              </a:p>
            </p:txBody>
          </p:sp>
        </p:grp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CC812B4-9608-54A5-2F2D-66075849D51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3704226" y="1582543"/>
            <a:ext cx="2198996" cy="6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B60FDC-8038-CF16-D57A-222440461AB0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6651812" y="1582543"/>
            <a:ext cx="778" cy="6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DC2C228-E6F5-7711-184A-41690EA1320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>
            <a:off x="7425248" y="1582543"/>
            <a:ext cx="2093514" cy="59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E13693-787E-FC1A-D82B-66AFEC542A81}"/>
              </a:ext>
            </a:extLst>
          </p:cNvPr>
          <p:cNvSpPr txBox="1"/>
          <p:nvPr/>
        </p:nvSpPr>
        <p:spPr>
          <a:xfrm>
            <a:off x="1211735" y="289970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6D3539-8519-DB42-E8C9-5526D90D44AB}"/>
              </a:ext>
            </a:extLst>
          </p:cNvPr>
          <p:cNvSpPr txBox="1"/>
          <p:nvPr/>
        </p:nvSpPr>
        <p:spPr>
          <a:xfrm>
            <a:off x="1946231" y="289970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A91F84-E5B6-6BA3-C3D9-03ADD677E46F}"/>
              </a:ext>
            </a:extLst>
          </p:cNvPr>
          <p:cNvSpPr txBox="1"/>
          <p:nvPr/>
        </p:nvSpPr>
        <p:spPr>
          <a:xfrm>
            <a:off x="2680727" y="289970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0D1BB3E-06F1-481C-6004-D2BE36F70610}"/>
              </a:ext>
            </a:extLst>
          </p:cNvPr>
          <p:cNvCxnSpPr>
            <a:endCxn id="25" idx="0"/>
          </p:cNvCxnSpPr>
          <p:nvPr/>
        </p:nvCxnSpPr>
        <p:spPr>
          <a:xfrm flipH="1">
            <a:off x="1578983" y="2397390"/>
            <a:ext cx="1424245" cy="50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9E1961C-5E05-CCFC-5152-219BD8C2EB90}"/>
              </a:ext>
            </a:extLst>
          </p:cNvPr>
          <p:cNvCxnSpPr>
            <a:endCxn id="26" idx="0"/>
          </p:cNvCxnSpPr>
          <p:nvPr/>
        </p:nvCxnSpPr>
        <p:spPr>
          <a:xfrm flipH="1">
            <a:off x="2313479" y="2445885"/>
            <a:ext cx="739176" cy="45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BCEBEF9-FE98-029D-0E74-A08AE5CDEAFD}"/>
              </a:ext>
            </a:extLst>
          </p:cNvPr>
          <p:cNvCxnSpPr>
            <a:endCxn id="27" idx="0"/>
          </p:cNvCxnSpPr>
          <p:nvPr/>
        </p:nvCxnSpPr>
        <p:spPr>
          <a:xfrm flipH="1">
            <a:off x="3047975" y="2421360"/>
            <a:ext cx="92880" cy="47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214AABB-7F88-9983-86FF-430E77C887B7}"/>
              </a:ext>
            </a:extLst>
          </p:cNvPr>
          <p:cNvSpPr txBox="1"/>
          <p:nvPr/>
        </p:nvSpPr>
        <p:spPr>
          <a:xfrm>
            <a:off x="3390510" y="2905307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291CB7-FA78-9E1C-2767-80D96B4C1836}"/>
              </a:ext>
            </a:extLst>
          </p:cNvPr>
          <p:cNvSpPr txBox="1"/>
          <p:nvPr/>
        </p:nvSpPr>
        <p:spPr>
          <a:xfrm>
            <a:off x="4125006" y="29053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705148-9360-19E7-667E-C0BBD21E35BB}"/>
              </a:ext>
            </a:extLst>
          </p:cNvPr>
          <p:cNvSpPr txBox="1"/>
          <p:nvPr/>
        </p:nvSpPr>
        <p:spPr>
          <a:xfrm>
            <a:off x="4859502" y="29053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9385029-4EE4-F143-657C-F40D4DFA2FE5}"/>
              </a:ext>
            </a:extLst>
          </p:cNvPr>
          <p:cNvCxnSpPr>
            <a:endCxn id="34" idx="0"/>
          </p:cNvCxnSpPr>
          <p:nvPr/>
        </p:nvCxnSpPr>
        <p:spPr>
          <a:xfrm flipH="1">
            <a:off x="3757758" y="2397390"/>
            <a:ext cx="61016" cy="50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25243B7-B957-93AF-633C-EA7BF525F11E}"/>
              </a:ext>
            </a:extLst>
          </p:cNvPr>
          <p:cNvCxnSpPr>
            <a:endCxn id="35" idx="0"/>
          </p:cNvCxnSpPr>
          <p:nvPr/>
        </p:nvCxnSpPr>
        <p:spPr>
          <a:xfrm>
            <a:off x="3875351" y="2421360"/>
            <a:ext cx="616903" cy="4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AC9E5F6-C81D-8282-D7DA-F49FCE2E79BA}"/>
              </a:ext>
            </a:extLst>
          </p:cNvPr>
          <p:cNvCxnSpPr>
            <a:endCxn id="36" idx="0"/>
          </p:cNvCxnSpPr>
          <p:nvPr/>
        </p:nvCxnSpPr>
        <p:spPr>
          <a:xfrm>
            <a:off x="3871655" y="2421360"/>
            <a:ext cx="1355095" cy="4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CA0BB3F-5E0E-DD84-CF7A-F9FE524DB74B}"/>
              </a:ext>
            </a:extLst>
          </p:cNvPr>
          <p:cNvSpPr txBox="1"/>
          <p:nvPr/>
        </p:nvSpPr>
        <p:spPr>
          <a:xfrm>
            <a:off x="5693324" y="2899703"/>
            <a:ext cx="54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……………………………………………………………………………………………………………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93D4607-BE2C-6B6F-3761-11506BB91162}"/>
              </a:ext>
            </a:extLst>
          </p:cNvPr>
          <p:cNvCxnSpPr>
            <a:cxnSpLocks/>
          </p:cNvCxnSpPr>
          <p:nvPr/>
        </p:nvCxnSpPr>
        <p:spPr>
          <a:xfrm flipH="1">
            <a:off x="5936533" y="2501852"/>
            <a:ext cx="8402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693D6A3-0534-823E-5E67-995A31FDA460}"/>
              </a:ext>
            </a:extLst>
          </p:cNvPr>
          <p:cNvCxnSpPr/>
          <p:nvPr/>
        </p:nvCxnSpPr>
        <p:spPr>
          <a:xfrm>
            <a:off x="6060572" y="2445885"/>
            <a:ext cx="105986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D644BCD-E025-1EDA-FC58-E870025FFE96}"/>
              </a:ext>
            </a:extLst>
          </p:cNvPr>
          <p:cNvCxnSpPr/>
          <p:nvPr/>
        </p:nvCxnSpPr>
        <p:spPr>
          <a:xfrm>
            <a:off x="6060572" y="2445885"/>
            <a:ext cx="328407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00E40BEA-8205-A0A3-8FAB-578E9259E1C6}"/>
              </a:ext>
            </a:extLst>
          </p:cNvPr>
          <p:cNvCxnSpPr/>
          <p:nvPr/>
        </p:nvCxnSpPr>
        <p:spPr>
          <a:xfrm flipH="1">
            <a:off x="6537260" y="2445885"/>
            <a:ext cx="296562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5002E25-31E7-E943-79A6-7DF5997AD917}"/>
              </a:ext>
            </a:extLst>
          </p:cNvPr>
          <p:cNvCxnSpPr/>
          <p:nvPr/>
        </p:nvCxnSpPr>
        <p:spPr>
          <a:xfrm>
            <a:off x="6916203" y="2494381"/>
            <a:ext cx="0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2F5519A-2C6F-3BDE-B0C0-D20B689BB63C}"/>
              </a:ext>
            </a:extLst>
          </p:cNvPr>
          <p:cNvCxnSpPr/>
          <p:nvPr/>
        </p:nvCxnSpPr>
        <p:spPr>
          <a:xfrm>
            <a:off x="7002696" y="2501852"/>
            <a:ext cx="32539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37DF2B3-3791-B057-EE7A-A6DBF648A9BF}"/>
              </a:ext>
            </a:extLst>
          </p:cNvPr>
          <p:cNvCxnSpPr/>
          <p:nvPr/>
        </p:nvCxnSpPr>
        <p:spPr>
          <a:xfrm flipH="1">
            <a:off x="7425248" y="2494381"/>
            <a:ext cx="199407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2F606C1-2DBA-7B45-3D7D-24CADB7E63E7}"/>
              </a:ext>
            </a:extLst>
          </p:cNvPr>
          <p:cNvCxnSpPr/>
          <p:nvPr/>
        </p:nvCxnSpPr>
        <p:spPr>
          <a:xfrm>
            <a:off x="7624655" y="2486910"/>
            <a:ext cx="0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F74D3C2-D409-347C-2373-25143BD3D7D1}"/>
              </a:ext>
            </a:extLst>
          </p:cNvPr>
          <p:cNvCxnSpPr/>
          <p:nvPr/>
        </p:nvCxnSpPr>
        <p:spPr>
          <a:xfrm>
            <a:off x="7624655" y="2501852"/>
            <a:ext cx="365801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22018D2C-7E30-E887-AB36-6353F8FBAFF2}"/>
              </a:ext>
            </a:extLst>
          </p:cNvPr>
          <p:cNvCxnSpPr>
            <a:cxnSpLocks/>
          </p:cNvCxnSpPr>
          <p:nvPr/>
        </p:nvCxnSpPr>
        <p:spPr>
          <a:xfrm flipH="1">
            <a:off x="8766357" y="2486910"/>
            <a:ext cx="8402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40F223-20CD-685E-2666-5FACB4710B54}"/>
              </a:ext>
            </a:extLst>
          </p:cNvPr>
          <p:cNvCxnSpPr/>
          <p:nvPr/>
        </p:nvCxnSpPr>
        <p:spPr>
          <a:xfrm>
            <a:off x="8890396" y="2430943"/>
            <a:ext cx="105986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381407C-3332-F00A-B412-AB59DF118399}"/>
              </a:ext>
            </a:extLst>
          </p:cNvPr>
          <p:cNvCxnSpPr/>
          <p:nvPr/>
        </p:nvCxnSpPr>
        <p:spPr>
          <a:xfrm>
            <a:off x="8890396" y="2430943"/>
            <a:ext cx="328407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85FCD37-EF5A-3CA2-500B-520A9A75EC5D}"/>
              </a:ext>
            </a:extLst>
          </p:cNvPr>
          <p:cNvCxnSpPr/>
          <p:nvPr/>
        </p:nvCxnSpPr>
        <p:spPr>
          <a:xfrm flipH="1">
            <a:off x="9367084" y="2430943"/>
            <a:ext cx="296562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B601A0C-D9A7-05CE-403B-159772471A15}"/>
              </a:ext>
            </a:extLst>
          </p:cNvPr>
          <p:cNvCxnSpPr/>
          <p:nvPr/>
        </p:nvCxnSpPr>
        <p:spPr>
          <a:xfrm>
            <a:off x="9746027" y="2479439"/>
            <a:ext cx="0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E3003778-31A7-9918-609D-81C15B14992B}"/>
              </a:ext>
            </a:extLst>
          </p:cNvPr>
          <p:cNvCxnSpPr/>
          <p:nvPr/>
        </p:nvCxnSpPr>
        <p:spPr>
          <a:xfrm>
            <a:off x="9832520" y="2486910"/>
            <a:ext cx="32539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954FA77-03A9-AF29-1054-D769528A075E}"/>
              </a:ext>
            </a:extLst>
          </p:cNvPr>
          <p:cNvCxnSpPr/>
          <p:nvPr/>
        </p:nvCxnSpPr>
        <p:spPr>
          <a:xfrm flipH="1">
            <a:off x="10255072" y="2479439"/>
            <a:ext cx="199407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74353DB5-0BC3-754B-CDBB-12922716790D}"/>
              </a:ext>
            </a:extLst>
          </p:cNvPr>
          <p:cNvCxnSpPr/>
          <p:nvPr/>
        </p:nvCxnSpPr>
        <p:spPr>
          <a:xfrm>
            <a:off x="10454479" y="2471968"/>
            <a:ext cx="0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ACF6555-A7E0-F2DC-DE2A-1CC09AD205F6}"/>
              </a:ext>
            </a:extLst>
          </p:cNvPr>
          <p:cNvCxnSpPr/>
          <p:nvPr/>
        </p:nvCxnSpPr>
        <p:spPr>
          <a:xfrm>
            <a:off x="10454479" y="2486910"/>
            <a:ext cx="365801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BC74B4A-5509-6461-83A8-ACD0371CBE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903222" y="954303"/>
            <a:ext cx="748590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57F5DE7-87F8-EBDE-7910-06CD5C413381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6651812" y="954303"/>
            <a:ext cx="0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F93E883-36EC-9BA8-806B-B3FDC64878B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6651812" y="954303"/>
            <a:ext cx="773436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B802726-628D-861F-8923-224FAE77B1D1}"/>
              </a:ext>
            </a:extLst>
          </p:cNvPr>
          <p:cNvSpPr txBox="1"/>
          <p:nvPr/>
        </p:nvSpPr>
        <p:spPr>
          <a:xfrm>
            <a:off x="626804" y="3447424"/>
            <a:ext cx="1156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通过分析，会发现，其实这些计算，</a:t>
            </a:r>
            <a:r>
              <a:rPr kumimoji="1" lang="zh-CN" altLang="en-US" b="1" dirty="0"/>
              <a:t>只有两个变量在变化</a:t>
            </a:r>
            <a:r>
              <a:rPr kumimoji="1" lang="zh-CN" altLang="en-US" dirty="0"/>
              <a:t>，分别是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如果我们把</a:t>
            </a:r>
            <a:r>
              <a:rPr kumimoji="1" lang="en-US" altLang="zh-CN" b="1" dirty="0"/>
              <a:t>L</a:t>
            </a:r>
            <a:r>
              <a:rPr kumimoji="1" lang="zh-CN" altLang="en-US" b="1" dirty="0"/>
              <a:t>和</a:t>
            </a:r>
            <a:r>
              <a:rPr kumimoji="1" lang="en-US" altLang="zh-CN" b="1" dirty="0"/>
              <a:t>R</a:t>
            </a:r>
            <a:r>
              <a:rPr kumimoji="1" lang="zh-CN" altLang="en-US" b="1" dirty="0"/>
              <a:t>组合成一个矩阵。</a:t>
            </a:r>
            <a:endParaRPr kumimoji="1" lang="en-US" altLang="zh-CN" b="1" dirty="0"/>
          </a:p>
          <a:p>
            <a:r>
              <a:rPr kumimoji="1" lang="zh-CN" altLang="en-US" b="1" dirty="0"/>
              <a:t>就形成了动态规划表</a:t>
            </a:r>
            <a:r>
              <a:rPr kumimoji="1" lang="zh-CN" altLang="en-US" dirty="0"/>
              <a:t>（</a:t>
            </a:r>
            <a:r>
              <a:rPr kumimoji="1" lang="zh-CN" altLang="en-US" b="1" dirty="0">
                <a:solidFill>
                  <a:srgbClr val="C00000"/>
                </a:solidFill>
              </a:rPr>
              <a:t>这一步完全是站在前辈的肩膀上，靠一个人的聪明才智想破头也不一定想得到</a:t>
            </a:r>
            <a:r>
              <a:rPr kumimoji="1" lang="zh-CN" altLang="en-US" dirty="0"/>
              <a:t>）。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CC050D9-C1B4-5FAA-789F-7B2090FA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68648"/>
              </p:ext>
            </p:extLst>
          </p:nvPr>
        </p:nvGraphicFramePr>
        <p:xfrm>
          <a:off x="6566090" y="4099162"/>
          <a:ext cx="517236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2210683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460760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510373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791999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31031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310288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535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45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3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7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80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14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052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A1FD9ED-C12F-52F5-549A-8E15C6451E04}"/>
              </a:ext>
            </a:extLst>
          </p:cNvPr>
          <p:cNvSpPr txBox="1"/>
          <p:nvPr/>
        </p:nvSpPr>
        <p:spPr>
          <a:xfrm>
            <a:off x="602274" y="4466736"/>
            <a:ext cx="415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动态规划表中，在编写时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C00000"/>
                </a:solidFill>
              </a:rPr>
              <a:t>首先可以根据</a:t>
            </a:r>
            <a:r>
              <a:rPr kumimoji="1" lang="en-US" altLang="zh-CN" b="1" dirty="0" err="1">
                <a:solidFill>
                  <a:srgbClr val="C00000"/>
                </a:solidFill>
              </a:rPr>
              <a:t>basecase</a:t>
            </a:r>
            <a:r>
              <a:rPr kumimoji="1" lang="zh-CN" altLang="en-US" b="1" dirty="0">
                <a:solidFill>
                  <a:srgbClr val="C00000"/>
                </a:solidFill>
              </a:rPr>
              <a:t>，把</a:t>
            </a:r>
            <a:r>
              <a:rPr kumimoji="1" lang="en-US" altLang="zh-CN" b="1" dirty="0" err="1">
                <a:solidFill>
                  <a:srgbClr val="C00000"/>
                </a:solidFill>
              </a:rPr>
              <a:t>basecase</a:t>
            </a:r>
            <a:r>
              <a:rPr kumimoji="1" lang="zh-CN" altLang="en-US" b="1" dirty="0">
                <a:solidFill>
                  <a:srgbClr val="C00000"/>
                </a:solidFill>
              </a:rPr>
              <a:t>填入到</a:t>
            </a:r>
            <a:r>
              <a:rPr kumimoji="1" lang="en-US" altLang="zh-CN" b="1" dirty="0" err="1">
                <a:solidFill>
                  <a:srgbClr val="C00000"/>
                </a:solidFill>
              </a:rPr>
              <a:t>dp</a:t>
            </a:r>
            <a:r>
              <a:rPr kumimoji="1" lang="zh-CN" altLang="en-US" b="1" dirty="0">
                <a:solidFill>
                  <a:srgbClr val="C00000"/>
                </a:solidFill>
              </a:rPr>
              <a:t>表中</a:t>
            </a:r>
            <a:r>
              <a:rPr kumimoji="1" lang="zh-CN" altLang="en-US" dirty="0"/>
              <a:t>。所有行列相同的节点最大的长度应该是</a:t>
            </a:r>
            <a:r>
              <a:rPr kumimoji="1"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其次，如果列为</a:t>
            </a:r>
            <a:r>
              <a:rPr kumimoji="1" lang="en-US" altLang="zh-CN" dirty="0"/>
              <a:t>L</a:t>
            </a:r>
            <a:r>
              <a:rPr kumimoji="1" lang="zh-CN" altLang="en-US" dirty="0"/>
              <a:t>，行为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，那么不应该出现</a:t>
            </a:r>
            <a:r>
              <a:rPr kumimoji="1" lang="en-US" altLang="zh-CN" dirty="0"/>
              <a:t>L&gt;R</a:t>
            </a:r>
            <a:r>
              <a:rPr kumimoji="1" lang="zh-CN" altLang="en-US" dirty="0"/>
              <a:t>的情况，因此只应该出现上三角矩阵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52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3DE1-6D76-3261-7D40-1D957418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08"/>
            <a:ext cx="10515600" cy="61553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状态依赖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12821CE5-3E90-2524-BF2D-8FAF0A617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76563"/>
              </p:ext>
            </p:extLst>
          </p:nvPr>
        </p:nvGraphicFramePr>
        <p:xfrm>
          <a:off x="310317" y="2073357"/>
          <a:ext cx="578568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71">
                  <a:extLst>
                    <a:ext uri="{9D8B030D-6E8A-4147-A177-3AD203B41FA5}">
                      <a16:colId xmlns:a16="http://schemas.microsoft.com/office/drawing/2014/main" val="1221068376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946076082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351037341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879199930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218468079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31483727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141006355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4042192495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531031796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2031028829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217535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45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7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80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66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?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4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0527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4621E08-08EB-2113-0DFA-6A7551844D92}"/>
              </a:ext>
            </a:extLst>
          </p:cNvPr>
          <p:cNvSpPr txBox="1"/>
          <p:nvPr/>
        </p:nvSpPr>
        <p:spPr>
          <a:xfrm>
            <a:off x="6995282" y="226297"/>
            <a:ext cx="2720617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base-case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L==R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L+1==R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 </a:t>
            </a:r>
            <a:r>
              <a:rPr kumimoji="1" lang="en-US" altLang="zh-CN" dirty="0"/>
              <a:t>str[L]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str[R]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A888B7-F04E-DA2E-783C-5E6D8FCA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17505"/>
              </p:ext>
            </p:extLst>
          </p:nvPr>
        </p:nvGraphicFramePr>
        <p:xfrm>
          <a:off x="135892" y="793654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EEA045BB-0FA2-85E5-6D1D-EB210395FD2D}"/>
              </a:ext>
            </a:extLst>
          </p:cNvPr>
          <p:cNvSpPr/>
          <p:nvPr/>
        </p:nvSpPr>
        <p:spPr>
          <a:xfrm rot="2233622">
            <a:off x="315671" y="3613891"/>
            <a:ext cx="6266828" cy="107898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8E45F2-21CC-BDA0-66A8-C0FC62C19727}"/>
              </a:ext>
            </a:extLst>
          </p:cNvPr>
          <p:cNvSpPr txBox="1"/>
          <p:nvPr/>
        </p:nvSpPr>
        <p:spPr>
          <a:xfrm>
            <a:off x="6023556" y="6238384"/>
            <a:ext cx="1111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end-case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43E125-FFF7-40C3-7311-E221E6304A55}"/>
              </a:ext>
            </a:extLst>
          </p:cNvPr>
          <p:cNvSpPr txBox="1"/>
          <p:nvPr/>
        </p:nvSpPr>
        <p:spPr>
          <a:xfrm>
            <a:off x="6914228" y="1803995"/>
            <a:ext cx="5218616" cy="42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/>
              <a:t>移动规则</a:t>
            </a:r>
            <a:r>
              <a:rPr kumimoji="1" lang="en-US" altLang="zh-CN" sz="1400" b="1" dirty="0"/>
              <a:t>=</a:t>
            </a:r>
            <a:r>
              <a:rPr kumimoji="1" lang="zh-CN" altLang="en-US" sz="1400" b="1" dirty="0"/>
              <a:t>状态依赖</a:t>
            </a:r>
            <a:endParaRPr kumimoji="1" lang="en-US" altLang="zh-CN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b="1" dirty="0"/>
              <a:t>P1: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L</a:t>
            </a:r>
            <a:r>
              <a:rPr kumimoji="1" lang="zh-CN" altLang="en-US" sz="1400" b="1" dirty="0"/>
              <a:t>向右移动</a:t>
            </a:r>
            <a:r>
              <a:rPr kumimoji="1" lang="en-US" altLang="zh-CN" sz="1400" b="1" dirty="0"/>
              <a:t>1</a:t>
            </a:r>
            <a:r>
              <a:rPr kumimoji="1" lang="zh-CN" altLang="en-US" sz="1400" b="1" dirty="0"/>
              <a:t>位，</a:t>
            </a:r>
            <a:r>
              <a:rPr kumimoji="1" lang="en-US" altLang="zh-CN" sz="1400" b="1" dirty="0"/>
              <a:t>R</a:t>
            </a:r>
            <a:r>
              <a:rPr kumimoji="1" lang="zh-CN" altLang="en-US" sz="1400" b="1" dirty="0"/>
              <a:t>不动</a:t>
            </a:r>
            <a:endParaRPr kumimoji="1" lang="en-US" altLang="zh-CN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b="1" dirty="0"/>
              <a:t>P2</a:t>
            </a:r>
            <a:r>
              <a:rPr kumimoji="1" lang="zh-CN" altLang="en-US" sz="1400" b="1" dirty="0"/>
              <a:t>：</a:t>
            </a:r>
            <a:r>
              <a:rPr kumimoji="1" lang="en-US" altLang="zh-CN" sz="1400" b="1" dirty="0"/>
              <a:t>L</a:t>
            </a:r>
            <a:r>
              <a:rPr kumimoji="1" lang="zh-CN" altLang="en-US" sz="1400" b="1" dirty="0"/>
              <a:t>不动，</a:t>
            </a:r>
            <a:r>
              <a:rPr kumimoji="1" lang="en-US" altLang="zh-CN" sz="1400" b="1" dirty="0"/>
              <a:t>R</a:t>
            </a:r>
            <a:r>
              <a:rPr kumimoji="1" lang="zh-CN" altLang="en-US" sz="1400" b="1" dirty="0"/>
              <a:t>向左移动一位</a:t>
            </a:r>
            <a:endParaRPr kumimoji="1" lang="en-US" altLang="zh-CN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b="1" dirty="0"/>
              <a:t>P3</a:t>
            </a:r>
            <a:r>
              <a:rPr kumimoji="1" lang="zh-CN" altLang="en-US" sz="1400" b="1" dirty="0"/>
              <a:t>：</a:t>
            </a:r>
            <a:r>
              <a:rPr kumimoji="1" lang="en-US" altLang="zh-CN" sz="1400" b="1" dirty="0"/>
              <a:t>L</a:t>
            </a:r>
            <a:r>
              <a:rPr kumimoji="1" lang="zh-CN" altLang="en-US" sz="1400" b="1" dirty="0"/>
              <a:t>向左移动，</a:t>
            </a:r>
            <a:r>
              <a:rPr kumimoji="1" lang="en-US" altLang="zh-CN" sz="1400" b="1" dirty="0"/>
              <a:t>R</a:t>
            </a:r>
            <a:r>
              <a:rPr kumimoji="1" lang="zh-CN" altLang="en-US" sz="1400" b="1" dirty="0"/>
              <a:t>向右移，若</a:t>
            </a:r>
            <a:r>
              <a:rPr kumimoji="1" lang="en-US" altLang="zh-CN" sz="1400" b="1" dirty="0"/>
              <a:t>str[L]==str[R]</a:t>
            </a:r>
            <a:r>
              <a:rPr kumimoji="1" lang="zh-CN" altLang="en-US" sz="1400" b="1" dirty="0"/>
              <a:t>还需要再</a:t>
            </a:r>
            <a:r>
              <a:rPr kumimoji="1" lang="en-US" altLang="zh-CN" sz="1400" b="1" dirty="0"/>
              <a:t>+2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b="1" dirty="0" err="1"/>
              <a:t>dp</a:t>
            </a:r>
            <a:r>
              <a:rPr kumimoji="1" lang="en-US" altLang="zh-CN" sz="1400" b="1" dirty="0"/>
              <a:t>[L,R]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=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max(p1,p2,p3)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假设</a:t>
            </a:r>
            <a:r>
              <a:rPr kumimoji="1" lang="en-US" altLang="zh-CN" sz="1400" dirty="0"/>
              <a:t>L=7,R=9</a:t>
            </a:r>
            <a:r>
              <a:rPr kumimoji="1" lang="zh-CN" altLang="en-US" sz="1400" dirty="0"/>
              <a:t>，则他一来的是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P1=L+1=8,R=9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P2=L=7,R=R-1=8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P3=L+1=8,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R-1=8</a:t>
            </a:r>
            <a:endParaRPr kumimoji="1" lang="zh-CN" altLang="en-US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那么，问号</a:t>
            </a:r>
            <a:r>
              <a:rPr kumimoji="1" lang="zh-CN" altLang="en-US" sz="1400" dirty="0">
                <a:highlight>
                  <a:srgbClr val="FFFF00"/>
                </a:highlight>
              </a:rPr>
              <a:t>？</a:t>
            </a:r>
            <a:r>
              <a:rPr kumimoji="1" lang="zh-CN" altLang="en-US" sz="1400" dirty="0"/>
              <a:t>依赖的是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max(</a:t>
            </a:r>
            <a:r>
              <a:rPr kumimoji="1" lang="en-US" altLang="zh-CN" sz="1400" dirty="0" err="1"/>
              <a:t>dp</a:t>
            </a:r>
            <a:r>
              <a:rPr kumimoji="1" lang="en-US" altLang="zh-CN" sz="1400" dirty="0"/>
              <a:t>[8,9],</a:t>
            </a:r>
            <a:r>
              <a:rPr kumimoji="1" lang="en-US" altLang="zh-CN" sz="1400" dirty="0" err="1"/>
              <a:t>dp</a:t>
            </a:r>
            <a:r>
              <a:rPr kumimoji="1" lang="en-US" altLang="zh-CN" sz="1400" dirty="0"/>
              <a:t>[7,8],</a:t>
            </a:r>
            <a:r>
              <a:rPr kumimoji="1" lang="en-US" altLang="zh-CN" sz="1400" dirty="0" err="1"/>
              <a:t>dp</a:t>
            </a:r>
            <a:r>
              <a:rPr kumimoji="1" lang="en-US" altLang="zh-CN" sz="1400" dirty="0"/>
              <a:t>[8,8])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从后以此类推，从下往上更好算一些（这是经验）。从而可以将上三角的结果都求出来</a:t>
            </a:r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5BA785B6-A308-375F-8F1C-910149143F6E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954122" y="964961"/>
            <a:ext cx="6041161" cy="1292784"/>
          </a:xfrm>
          <a:prstGeom prst="curvedConnector3">
            <a:avLst>
              <a:gd name="adj1" fmla="val 1143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77ECA7-2EA8-2BE2-B429-F7E2620588D4}"/>
              </a:ext>
            </a:extLst>
          </p:cNvPr>
          <p:cNvSpPr txBox="1"/>
          <p:nvPr/>
        </p:nvSpPr>
        <p:spPr>
          <a:xfrm>
            <a:off x="6198322" y="20680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42DF4E-70AB-77CF-AA79-B4AD15EB1986}"/>
              </a:ext>
            </a:extLst>
          </p:cNvPr>
          <p:cNvSpPr txBox="1"/>
          <p:nvPr/>
        </p:nvSpPr>
        <p:spPr>
          <a:xfrm>
            <a:off x="450574" y="630803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C3469BD-4DD6-F206-726B-97340BFA0923}"/>
              </a:ext>
            </a:extLst>
          </p:cNvPr>
          <p:cNvGrpSpPr/>
          <p:nvPr/>
        </p:nvGrpSpPr>
        <p:grpSpPr>
          <a:xfrm>
            <a:off x="5420139" y="5221357"/>
            <a:ext cx="424070" cy="397565"/>
            <a:chOff x="5420139" y="5221357"/>
            <a:chExt cx="424070" cy="397565"/>
          </a:xfrm>
        </p:grpSpPr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31FD1EC-CB56-9556-C9B3-10BB3842C801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78881BC-980F-8FE5-D4C5-C7D417885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A3B453C7-C765-8F1A-2883-185468BEE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A6E0C18-83C1-3486-C1BF-39AC24216AD4}"/>
              </a:ext>
            </a:extLst>
          </p:cNvPr>
          <p:cNvSpPr txBox="1"/>
          <p:nvPr/>
        </p:nvSpPr>
        <p:spPr>
          <a:xfrm>
            <a:off x="7246197" y="6072247"/>
            <a:ext cx="449248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最终结果要求的是</a:t>
            </a:r>
            <a:r>
              <a:rPr kumimoji="1" lang="en-US" altLang="zh-CN" dirty="0"/>
              <a:t>0-9</a:t>
            </a:r>
            <a:r>
              <a:rPr kumimoji="1" lang="zh-CN" altLang="en-US" dirty="0"/>
              <a:t>上的最长，因此只要计算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[0,9]</a:t>
            </a:r>
            <a:r>
              <a:rPr kumimoji="1" lang="zh-CN" altLang="en-US" dirty="0"/>
              <a:t>，即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FF0000"/>
                </a:highlight>
              </a:rPr>
              <a:t>P</a:t>
            </a:r>
            <a:r>
              <a:rPr kumimoji="1" lang="zh-CN" altLang="en-US" dirty="0"/>
              <a:t>位置的值就可以了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2D70F1-9A8F-E0FF-A15D-76F124C93735}"/>
              </a:ext>
            </a:extLst>
          </p:cNvPr>
          <p:cNvGrpSpPr/>
          <p:nvPr/>
        </p:nvGrpSpPr>
        <p:grpSpPr>
          <a:xfrm>
            <a:off x="4955686" y="4815371"/>
            <a:ext cx="424070" cy="397565"/>
            <a:chOff x="5420139" y="5221357"/>
            <a:chExt cx="424070" cy="397565"/>
          </a:xfrm>
        </p:grpSpPr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78953D7B-2852-8252-D21A-ABDB38C60D2F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C96281BE-04BE-1438-24AA-9683B535A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459F72C-20BE-F092-1216-D8025AB8D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F59D5B-262F-0AF5-223A-FF9040B5DF7F}"/>
              </a:ext>
            </a:extLst>
          </p:cNvPr>
          <p:cNvGrpSpPr/>
          <p:nvPr/>
        </p:nvGrpSpPr>
        <p:grpSpPr>
          <a:xfrm>
            <a:off x="5437154" y="4779758"/>
            <a:ext cx="424070" cy="397565"/>
            <a:chOff x="5420139" y="5221357"/>
            <a:chExt cx="424070" cy="397565"/>
          </a:xfrm>
        </p:grpSpPr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33B42FF6-5816-009B-1B3C-EAD638233DFE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D6084881-C925-CCF9-BB37-4C8AE8CFC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9B9A7E9-802E-DA0B-71CD-18D78B108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E63A54B2-2DDA-0BF2-5633-8EBB8C6EE054}"/>
              </a:ext>
            </a:extLst>
          </p:cNvPr>
          <p:cNvSpPr/>
          <p:nvPr/>
        </p:nvSpPr>
        <p:spPr>
          <a:xfrm>
            <a:off x="3432313" y="2650435"/>
            <a:ext cx="2398644" cy="1881808"/>
          </a:xfrm>
          <a:custGeom>
            <a:avLst/>
            <a:gdLst>
              <a:gd name="connsiteX0" fmla="*/ 2014330 w 2398644"/>
              <a:gd name="connsiteY0" fmla="*/ 1881808 h 1881808"/>
              <a:gd name="connsiteX1" fmla="*/ 1921565 w 2398644"/>
              <a:gd name="connsiteY1" fmla="*/ 1815548 h 1881808"/>
              <a:gd name="connsiteX2" fmla="*/ 1895061 w 2398644"/>
              <a:gd name="connsiteY2" fmla="*/ 1789043 h 1881808"/>
              <a:gd name="connsiteX3" fmla="*/ 1855304 w 2398644"/>
              <a:gd name="connsiteY3" fmla="*/ 1775791 h 1881808"/>
              <a:gd name="connsiteX4" fmla="*/ 1775791 w 2398644"/>
              <a:gd name="connsiteY4" fmla="*/ 1722782 h 1881808"/>
              <a:gd name="connsiteX5" fmla="*/ 1736035 w 2398644"/>
              <a:gd name="connsiteY5" fmla="*/ 1696278 h 1881808"/>
              <a:gd name="connsiteX6" fmla="*/ 1683026 w 2398644"/>
              <a:gd name="connsiteY6" fmla="*/ 1643269 h 1881808"/>
              <a:gd name="connsiteX7" fmla="*/ 1590261 w 2398644"/>
              <a:gd name="connsiteY7" fmla="*/ 1563756 h 1881808"/>
              <a:gd name="connsiteX8" fmla="*/ 1537252 w 2398644"/>
              <a:gd name="connsiteY8" fmla="*/ 1497495 h 1881808"/>
              <a:gd name="connsiteX9" fmla="*/ 1510748 w 2398644"/>
              <a:gd name="connsiteY9" fmla="*/ 1457739 h 1881808"/>
              <a:gd name="connsiteX10" fmla="*/ 1470991 w 2398644"/>
              <a:gd name="connsiteY10" fmla="*/ 1431235 h 1881808"/>
              <a:gd name="connsiteX11" fmla="*/ 1404730 w 2398644"/>
              <a:gd name="connsiteY11" fmla="*/ 1391478 h 1881808"/>
              <a:gd name="connsiteX12" fmla="*/ 1364974 w 2398644"/>
              <a:gd name="connsiteY12" fmla="*/ 1364974 h 1881808"/>
              <a:gd name="connsiteX13" fmla="*/ 1338470 w 2398644"/>
              <a:gd name="connsiteY13" fmla="*/ 1338469 h 1881808"/>
              <a:gd name="connsiteX14" fmla="*/ 1298713 w 2398644"/>
              <a:gd name="connsiteY14" fmla="*/ 1325217 h 1881808"/>
              <a:gd name="connsiteX15" fmla="*/ 1192696 w 2398644"/>
              <a:gd name="connsiteY15" fmla="*/ 1232452 h 1881808"/>
              <a:gd name="connsiteX16" fmla="*/ 1166191 w 2398644"/>
              <a:gd name="connsiteY16" fmla="*/ 1205948 h 1881808"/>
              <a:gd name="connsiteX17" fmla="*/ 1126435 w 2398644"/>
              <a:gd name="connsiteY17" fmla="*/ 1192695 h 1881808"/>
              <a:gd name="connsiteX18" fmla="*/ 1099930 w 2398644"/>
              <a:gd name="connsiteY18" fmla="*/ 1166191 h 1881808"/>
              <a:gd name="connsiteX19" fmla="*/ 980661 w 2398644"/>
              <a:gd name="connsiteY19" fmla="*/ 1086678 h 1881808"/>
              <a:gd name="connsiteX20" fmla="*/ 940904 w 2398644"/>
              <a:gd name="connsiteY20" fmla="*/ 1060174 h 1881808"/>
              <a:gd name="connsiteX21" fmla="*/ 874644 w 2398644"/>
              <a:gd name="connsiteY21" fmla="*/ 1007165 h 1881808"/>
              <a:gd name="connsiteX22" fmla="*/ 848139 w 2398644"/>
              <a:gd name="connsiteY22" fmla="*/ 980661 h 1881808"/>
              <a:gd name="connsiteX23" fmla="*/ 808383 w 2398644"/>
              <a:gd name="connsiteY23" fmla="*/ 967408 h 1881808"/>
              <a:gd name="connsiteX24" fmla="*/ 742122 w 2398644"/>
              <a:gd name="connsiteY24" fmla="*/ 927652 h 1881808"/>
              <a:gd name="connsiteX25" fmla="*/ 675861 w 2398644"/>
              <a:gd name="connsiteY25" fmla="*/ 887895 h 1881808"/>
              <a:gd name="connsiteX26" fmla="*/ 609600 w 2398644"/>
              <a:gd name="connsiteY26" fmla="*/ 834887 h 1881808"/>
              <a:gd name="connsiteX27" fmla="*/ 556591 w 2398644"/>
              <a:gd name="connsiteY27" fmla="*/ 781878 h 1881808"/>
              <a:gd name="connsiteX28" fmla="*/ 490330 w 2398644"/>
              <a:gd name="connsiteY28" fmla="*/ 728869 h 1881808"/>
              <a:gd name="connsiteX29" fmla="*/ 450574 w 2398644"/>
              <a:gd name="connsiteY29" fmla="*/ 702365 h 1881808"/>
              <a:gd name="connsiteX30" fmla="*/ 424070 w 2398644"/>
              <a:gd name="connsiteY30" fmla="*/ 662608 h 1881808"/>
              <a:gd name="connsiteX31" fmla="*/ 357809 w 2398644"/>
              <a:gd name="connsiteY31" fmla="*/ 596348 h 1881808"/>
              <a:gd name="connsiteX32" fmla="*/ 331304 w 2398644"/>
              <a:gd name="connsiteY32" fmla="*/ 569843 h 1881808"/>
              <a:gd name="connsiteX33" fmla="*/ 304800 w 2398644"/>
              <a:gd name="connsiteY33" fmla="*/ 530087 h 1881808"/>
              <a:gd name="connsiteX34" fmla="*/ 251791 w 2398644"/>
              <a:gd name="connsiteY34" fmla="*/ 477078 h 1881808"/>
              <a:gd name="connsiteX35" fmla="*/ 225287 w 2398644"/>
              <a:gd name="connsiteY35" fmla="*/ 437322 h 1881808"/>
              <a:gd name="connsiteX36" fmla="*/ 172278 w 2398644"/>
              <a:gd name="connsiteY36" fmla="*/ 384313 h 1881808"/>
              <a:gd name="connsiteX37" fmla="*/ 145774 w 2398644"/>
              <a:gd name="connsiteY37" fmla="*/ 357808 h 1881808"/>
              <a:gd name="connsiteX38" fmla="*/ 119270 w 2398644"/>
              <a:gd name="connsiteY38" fmla="*/ 318052 h 1881808"/>
              <a:gd name="connsiteX39" fmla="*/ 66261 w 2398644"/>
              <a:gd name="connsiteY39" fmla="*/ 265043 h 1881808"/>
              <a:gd name="connsiteX40" fmla="*/ 13252 w 2398644"/>
              <a:gd name="connsiteY40" fmla="*/ 198782 h 1881808"/>
              <a:gd name="connsiteX41" fmla="*/ 0 w 2398644"/>
              <a:gd name="connsiteY41" fmla="*/ 159026 h 1881808"/>
              <a:gd name="connsiteX42" fmla="*/ 13252 w 2398644"/>
              <a:gd name="connsiteY42" fmla="*/ 92765 h 1881808"/>
              <a:gd name="connsiteX43" fmla="*/ 53009 w 2398644"/>
              <a:gd name="connsiteY43" fmla="*/ 79513 h 1881808"/>
              <a:gd name="connsiteX44" fmla="*/ 119270 w 2398644"/>
              <a:gd name="connsiteY44" fmla="*/ 66261 h 1881808"/>
              <a:gd name="connsiteX45" fmla="*/ 331304 w 2398644"/>
              <a:gd name="connsiteY45" fmla="*/ 79513 h 1881808"/>
              <a:gd name="connsiteX46" fmla="*/ 410817 w 2398644"/>
              <a:gd name="connsiteY46" fmla="*/ 106017 h 1881808"/>
              <a:gd name="connsiteX47" fmla="*/ 450574 w 2398644"/>
              <a:gd name="connsiteY47" fmla="*/ 132522 h 1881808"/>
              <a:gd name="connsiteX48" fmla="*/ 490330 w 2398644"/>
              <a:gd name="connsiteY48" fmla="*/ 145774 h 1881808"/>
              <a:gd name="connsiteX49" fmla="*/ 556591 w 2398644"/>
              <a:gd name="connsiteY49" fmla="*/ 185530 h 1881808"/>
              <a:gd name="connsiteX50" fmla="*/ 583096 w 2398644"/>
              <a:gd name="connsiteY50" fmla="*/ 212035 h 1881808"/>
              <a:gd name="connsiteX51" fmla="*/ 609600 w 2398644"/>
              <a:gd name="connsiteY51" fmla="*/ 251791 h 1881808"/>
              <a:gd name="connsiteX52" fmla="*/ 649357 w 2398644"/>
              <a:gd name="connsiteY52" fmla="*/ 278295 h 1881808"/>
              <a:gd name="connsiteX53" fmla="*/ 675861 w 2398644"/>
              <a:gd name="connsiteY53" fmla="*/ 304800 h 1881808"/>
              <a:gd name="connsiteX54" fmla="*/ 755374 w 2398644"/>
              <a:gd name="connsiteY54" fmla="*/ 331304 h 1881808"/>
              <a:gd name="connsiteX55" fmla="*/ 834887 w 2398644"/>
              <a:gd name="connsiteY55" fmla="*/ 357808 h 1881808"/>
              <a:gd name="connsiteX56" fmla="*/ 874644 w 2398644"/>
              <a:gd name="connsiteY56" fmla="*/ 371061 h 1881808"/>
              <a:gd name="connsiteX57" fmla="*/ 954157 w 2398644"/>
              <a:gd name="connsiteY57" fmla="*/ 424069 h 1881808"/>
              <a:gd name="connsiteX58" fmla="*/ 993913 w 2398644"/>
              <a:gd name="connsiteY58" fmla="*/ 437322 h 1881808"/>
              <a:gd name="connsiteX59" fmla="*/ 1033670 w 2398644"/>
              <a:gd name="connsiteY59" fmla="*/ 463826 h 1881808"/>
              <a:gd name="connsiteX60" fmla="*/ 1099930 w 2398644"/>
              <a:gd name="connsiteY60" fmla="*/ 530087 h 1881808"/>
              <a:gd name="connsiteX61" fmla="*/ 1179444 w 2398644"/>
              <a:gd name="connsiteY61" fmla="*/ 569843 h 1881808"/>
              <a:gd name="connsiteX62" fmla="*/ 1205948 w 2398644"/>
              <a:gd name="connsiteY62" fmla="*/ 596348 h 1881808"/>
              <a:gd name="connsiteX63" fmla="*/ 1245704 w 2398644"/>
              <a:gd name="connsiteY63" fmla="*/ 609600 h 1881808"/>
              <a:gd name="connsiteX64" fmla="*/ 1272209 w 2398644"/>
              <a:gd name="connsiteY64" fmla="*/ 636104 h 1881808"/>
              <a:gd name="connsiteX65" fmla="*/ 1298713 w 2398644"/>
              <a:gd name="connsiteY65" fmla="*/ 675861 h 1881808"/>
              <a:gd name="connsiteX66" fmla="*/ 1378226 w 2398644"/>
              <a:gd name="connsiteY66" fmla="*/ 728869 h 1881808"/>
              <a:gd name="connsiteX67" fmla="*/ 1431235 w 2398644"/>
              <a:gd name="connsiteY67" fmla="*/ 781878 h 1881808"/>
              <a:gd name="connsiteX68" fmla="*/ 1470991 w 2398644"/>
              <a:gd name="connsiteY68" fmla="*/ 808382 h 1881808"/>
              <a:gd name="connsiteX69" fmla="*/ 1537252 w 2398644"/>
              <a:gd name="connsiteY69" fmla="*/ 874643 h 1881808"/>
              <a:gd name="connsiteX70" fmla="*/ 1563757 w 2398644"/>
              <a:gd name="connsiteY70" fmla="*/ 901148 h 1881808"/>
              <a:gd name="connsiteX71" fmla="*/ 1590261 w 2398644"/>
              <a:gd name="connsiteY71" fmla="*/ 940904 h 1881808"/>
              <a:gd name="connsiteX72" fmla="*/ 1630017 w 2398644"/>
              <a:gd name="connsiteY72" fmla="*/ 967408 h 1881808"/>
              <a:gd name="connsiteX73" fmla="*/ 1656522 w 2398644"/>
              <a:gd name="connsiteY73" fmla="*/ 993913 h 1881808"/>
              <a:gd name="connsiteX74" fmla="*/ 1736035 w 2398644"/>
              <a:gd name="connsiteY74" fmla="*/ 1033669 h 1881808"/>
              <a:gd name="connsiteX75" fmla="*/ 1842052 w 2398644"/>
              <a:gd name="connsiteY75" fmla="*/ 1086678 h 1881808"/>
              <a:gd name="connsiteX76" fmla="*/ 1881809 w 2398644"/>
              <a:gd name="connsiteY76" fmla="*/ 1099930 h 1881808"/>
              <a:gd name="connsiteX77" fmla="*/ 1987826 w 2398644"/>
              <a:gd name="connsiteY77" fmla="*/ 1152939 h 1881808"/>
              <a:gd name="connsiteX78" fmla="*/ 2027583 w 2398644"/>
              <a:gd name="connsiteY78" fmla="*/ 1166191 h 1881808"/>
              <a:gd name="connsiteX79" fmla="*/ 2093844 w 2398644"/>
              <a:gd name="connsiteY79" fmla="*/ 1219200 h 1881808"/>
              <a:gd name="connsiteX80" fmla="*/ 2107096 w 2398644"/>
              <a:gd name="connsiteY80" fmla="*/ 1258956 h 1881808"/>
              <a:gd name="connsiteX81" fmla="*/ 2213113 w 2398644"/>
              <a:gd name="connsiteY81" fmla="*/ 1338469 h 1881808"/>
              <a:gd name="connsiteX82" fmla="*/ 2292626 w 2398644"/>
              <a:gd name="connsiteY82" fmla="*/ 1364974 h 1881808"/>
              <a:gd name="connsiteX83" fmla="*/ 2332383 w 2398644"/>
              <a:gd name="connsiteY83" fmla="*/ 1378226 h 1881808"/>
              <a:gd name="connsiteX84" fmla="*/ 2385391 w 2398644"/>
              <a:gd name="connsiteY84" fmla="*/ 1364974 h 1881808"/>
              <a:gd name="connsiteX85" fmla="*/ 2398644 w 2398644"/>
              <a:gd name="connsiteY85" fmla="*/ 1325217 h 1881808"/>
              <a:gd name="connsiteX86" fmla="*/ 2372139 w 2398644"/>
              <a:gd name="connsiteY86" fmla="*/ 1179443 h 1881808"/>
              <a:gd name="connsiteX87" fmla="*/ 2305878 w 2398644"/>
              <a:gd name="connsiteY87" fmla="*/ 1113182 h 1881808"/>
              <a:gd name="connsiteX88" fmla="*/ 2239617 w 2398644"/>
              <a:gd name="connsiteY88" fmla="*/ 1046922 h 1881808"/>
              <a:gd name="connsiteX89" fmla="*/ 2213113 w 2398644"/>
              <a:gd name="connsiteY89" fmla="*/ 1020417 h 1881808"/>
              <a:gd name="connsiteX90" fmla="*/ 2160104 w 2398644"/>
              <a:gd name="connsiteY90" fmla="*/ 954156 h 1881808"/>
              <a:gd name="connsiteX91" fmla="*/ 2133600 w 2398644"/>
              <a:gd name="connsiteY91" fmla="*/ 914400 h 1881808"/>
              <a:gd name="connsiteX92" fmla="*/ 2093844 w 2398644"/>
              <a:gd name="connsiteY92" fmla="*/ 887895 h 1881808"/>
              <a:gd name="connsiteX93" fmla="*/ 2027583 w 2398644"/>
              <a:gd name="connsiteY93" fmla="*/ 848139 h 1881808"/>
              <a:gd name="connsiteX94" fmla="*/ 1961322 w 2398644"/>
              <a:gd name="connsiteY94" fmla="*/ 808382 h 1881808"/>
              <a:gd name="connsiteX95" fmla="*/ 1934817 w 2398644"/>
              <a:gd name="connsiteY95" fmla="*/ 781878 h 1881808"/>
              <a:gd name="connsiteX96" fmla="*/ 1855304 w 2398644"/>
              <a:gd name="connsiteY96" fmla="*/ 728869 h 1881808"/>
              <a:gd name="connsiteX97" fmla="*/ 1815548 w 2398644"/>
              <a:gd name="connsiteY97" fmla="*/ 702365 h 1881808"/>
              <a:gd name="connsiteX98" fmla="*/ 1775791 w 2398644"/>
              <a:gd name="connsiteY98" fmla="*/ 675861 h 1881808"/>
              <a:gd name="connsiteX99" fmla="*/ 1749287 w 2398644"/>
              <a:gd name="connsiteY99" fmla="*/ 649356 h 1881808"/>
              <a:gd name="connsiteX100" fmla="*/ 1669774 w 2398644"/>
              <a:gd name="connsiteY100" fmla="*/ 596348 h 1881808"/>
              <a:gd name="connsiteX101" fmla="*/ 1603513 w 2398644"/>
              <a:gd name="connsiteY101" fmla="*/ 543339 h 1881808"/>
              <a:gd name="connsiteX102" fmla="*/ 1563757 w 2398644"/>
              <a:gd name="connsiteY102" fmla="*/ 530087 h 1881808"/>
              <a:gd name="connsiteX103" fmla="*/ 1497496 w 2398644"/>
              <a:gd name="connsiteY103" fmla="*/ 490330 h 1881808"/>
              <a:gd name="connsiteX104" fmla="*/ 1391478 w 2398644"/>
              <a:gd name="connsiteY104" fmla="*/ 397565 h 1881808"/>
              <a:gd name="connsiteX105" fmla="*/ 1351722 w 2398644"/>
              <a:gd name="connsiteY105" fmla="*/ 384313 h 1881808"/>
              <a:gd name="connsiteX106" fmla="*/ 1232452 w 2398644"/>
              <a:gd name="connsiteY106" fmla="*/ 331304 h 1881808"/>
              <a:gd name="connsiteX107" fmla="*/ 1192696 w 2398644"/>
              <a:gd name="connsiteY107" fmla="*/ 318052 h 1881808"/>
              <a:gd name="connsiteX108" fmla="*/ 1126435 w 2398644"/>
              <a:gd name="connsiteY108" fmla="*/ 278295 h 1881808"/>
              <a:gd name="connsiteX109" fmla="*/ 1099930 w 2398644"/>
              <a:gd name="connsiteY109" fmla="*/ 251791 h 1881808"/>
              <a:gd name="connsiteX110" fmla="*/ 1060174 w 2398644"/>
              <a:gd name="connsiteY110" fmla="*/ 225287 h 1881808"/>
              <a:gd name="connsiteX111" fmla="*/ 967409 w 2398644"/>
              <a:gd name="connsiteY111" fmla="*/ 159026 h 1881808"/>
              <a:gd name="connsiteX112" fmla="*/ 967409 w 2398644"/>
              <a:gd name="connsiteY112" fmla="*/ 53008 h 1881808"/>
              <a:gd name="connsiteX113" fmla="*/ 1046922 w 2398644"/>
              <a:gd name="connsiteY113" fmla="*/ 0 h 1881808"/>
              <a:gd name="connsiteX114" fmla="*/ 1245704 w 2398644"/>
              <a:gd name="connsiteY114" fmla="*/ 13252 h 1881808"/>
              <a:gd name="connsiteX115" fmla="*/ 1325217 w 2398644"/>
              <a:gd name="connsiteY115" fmla="*/ 39756 h 1881808"/>
              <a:gd name="connsiteX116" fmla="*/ 1364974 w 2398644"/>
              <a:gd name="connsiteY116" fmla="*/ 53008 h 1881808"/>
              <a:gd name="connsiteX117" fmla="*/ 1391478 w 2398644"/>
              <a:gd name="connsiteY117" fmla="*/ 79513 h 1881808"/>
              <a:gd name="connsiteX118" fmla="*/ 1470991 w 2398644"/>
              <a:gd name="connsiteY118" fmla="*/ 119269 h 1881808"/>
              <a:gd name="connsiteX119" fmla="*/ 1497496 w 2398644"/>
              <a:gd name="connsiteY119" fmla="*/ 145774 h 1881808"/>
              <a:gd name="connsiteX120" fmla="*/ 1537252 w 2398644"/>
              <a:gd name="connsiteY120" fmla="*/ 172278 h 1881808"/>
              <a:gd name="connsiteX121" fmla="*/ 1563757 w 2398644"/>
              <a:gd name="connsiteY121" fmla="*/ 198782 h 1881808"/>
              <a:gd name="connsiteX122" fmla="*/ 1603513 w 2398644"/>
              <a:gd name="connsiteY122" fmla="*/ 212035 h 1881808"/>
              <a:gd name="connsiteX123" fmla="*/ 1683026 w 2398644"/>
              <a:gd name="connsiteY123" fmla="*/ 265043 h 1881808"/>
              <a:gd name="connsiteX124" fmla="*/ 1709530 w 2398644"/>
              <a:gd name="connsiteY124" fmla="*/ 291548 h 1881808"/>
              <a:gd name="connsiteX125" fmla="*/ 1749287 w 2398644"/>
              <a:gd name="connsiteY125" fmla="*/ 304800 h 1881808"/>
              <a:gd name="connsiteX126" fmla="*/ 1789044 w 2398644"/>
              <a:gd name="connsiteY126" fmla="*/ 331304 h 1881808"/>
              <a:gd name="connsiteX127" fmla="*/ 1815548 w 2398644"/>
              <a:gd name="connsiteY127" fmla="*/ 371061 h 1881808"/>
              <a:gd name="connsiteX128" fmla="*/ 1855304 w 2398644"/>
              <a:gd name="connsiteY128" fmla="*/ 397565 h 1881808"/>
              <a:gd name="connsiteX129" fmla="*/ 1868557 w 2398644"/>
              <a:gd name="connsiteY129" fmla="*/ 437322 h 1881808"/>
              <a:gd name="connsiteX130" fmla="*/ 1948070 w 2398644"/>
              <a:gd name="connsiteY130" fmla="*/ 490330 h 1881808"/>
              <a:gd name="connsiteX131" fmla="*/ 2027583 w 2398644"/>
              <a:gd name="connsiteY131" fmla="*/ 530087 h 1881808"/>
              <a:gd name="connsiteX132" fmla="*/ 2067339 w 2398644"/>
              <a:gd name="connsiteY132" fmla="*/ 556591 h 1881808"/>
              <a:gd name="connsiteX133" fmla="*/ 2093844 w 2398644"/>
              <a:gd name="connsiteY133" fmla="*/ 583095 h 1881808"/>
              <a:gd name="connsiteX134" fmla="*/ 2133600 w 2398644"/>
              <a:gd name="connsiteY134" fmla="*/ 596348 h 1881808"/>
              <a:gd name="connsiteX135" fmla="*/ 2213113 w 2398644"/>
              <a:gd name="connsiteY135" fmla="*/ 649356 h 1881808"/>
              <a:gd name="connsiteX136" fmla="*/ 2239617 w 2398644"/>
              <a:gd name="connsiteY136" fmla="*/ 675861 h 1881808"/>
              <a:gd name="connsiteX137" fmla="*/ 2279374 w 2398644"/>
              <a:gd name="connsiteY137" fmla="*/ 689113 h 1881808"/>
              <a:gd name="connsiteX138" fmla="*/ 2345635 w 2398644"/>
              <a:gd name="connsiteY138" fmla="*/ 675861 h 1881808"/>
              <a:gd name="connsiteX139" fmla="*/ 2305878 w 2398644"/>
              <a:gd name="connsiteY139" fmla="*/ 596348 h 1881808"/>
              <a:gd name="connsiteX140" fmla="*/ 2239617 w 2398644"/>
              <a:gd name="connsiteY140" fmla="*/ 530087 h 1881808"/>
              <a:gd name="connsiteX141" fmla="*/ 2213113 w 2398644"/>
              <a:gd name="connsiteY141" fmla="*/ 503582 h 1881808"/>
              <a:gd name="connsiteX142" fmla="*/ 2173357 w 2398644"/>
              <a:gd name="connsiteY142" fmla="*/ 477078 h 1881808"/>
              <a:gd name="connsiteX143" fmla="*/ 2133600 w 2398644"/>
              <a:gd name="connsiteY143" fmla="*/ 410817 h 1881808"/>
              <a:gd name="connsiteX144" fmla="*/ 2120348 w 2398644"/>
              <a:gd name="connsiteY144" fmla="*/ 371061 h 1881808"/>
              <a:gd name="connsiteX145" fmla="*/ 2093844 w 2398644"/>
              <a:gd name="connsiteY145" fmla="*/ 344556 h 1881808"/>
              <a:gd name="connsiteX146" fmla="*/ 2067339 w 2398644"/>
              <a:gd name="connsiteY146" fmla="*/ 304800 h 1881808"/>
              <a:gd name="connsiteX147" fmla="*/ 2027583 w 2398644"/>
              <a:gd name="connsiteY147" fmla="*/ 278295 h 1881808"/>
              <a:gd name="connsiteX148" fmla="*/ 1961322 w 2398644"/>
              <a:gd name="connsiteY148" fmla="*/ 238539 h 1881808"/>
              <a:gd name="connsiteX149" fmla="*/ 1908313 w 2398644"/>
              <a:gd name="connsiteY149" fmla="*/ 185530 h 1881808"/>
              <a:gd name="connsiteX150" fmla="*/ 1855304 w 2398644"/>
              <a:gd name="connsiteY150" fmla="*/ 119269 h 1881808"/>
              <a:gd name="connsiteX151" fmla="*/ 1868557 w 2398644"/>
              <a:gd name="connsiteY151" fmla="*/ 26504 h 1881808"/>
              <a:gd name="connsiteX152" fmla="*/ 1974574 w 2398644"/>
              <a:gd name="connsiteY152" fmla="*/ 53008 h 1881808"/>
              <a:gd name="connsiteX153" fmla="*/ 2054087 w 2398644"/>
              <a:gd name="connsiteY153" fmla="*/ 53008 h 188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2398644" h="1881808">
                <a:moveTo>
                  <a:pt x="2014330" y="1881808"/>
                </a:moveTo>
                <a:cubicBezTo>
                  <a:pt x="1983408" y="1859721"/>
                  <a:pt x="1951560" y="1838878"/>
                  <a:pt x="1921565" y="1815548"/>
                </a:cubicBezTo>
                <a:cubicBezTo>
                  <a:pt x="1911703" y="1807877"/>
                  <a:pt x="1905775" y="1795471"/>
                  <a:pt x="1895061" y="1789043"/>
                </a:cubicBezTo>
                <a:cubicBezTo>
                  <a:pt x="1883083" y="1781856"/>
                  <a:pt x="1868556" y="1780208"/>
                  <a:pt x="1855304" y="1775791"/>
                </a:cubicBezTo>
                <a:lnTo>
                  <a:pt x="1775791" y="1722782"/>
                </a:lnTo>
                <a:cubicBezTo>
                  <a:pt x="1762539" y="1713947"/>
                  <a:pt x="1747297" y="1707540"/>
                  <a:pt x="1736035" y="1696278"/>
                </a:cubicBezTo>
                <a:cubicBezTo>
                  <a:pt x="1718365" y="1678608"/>
                  <a:pt x="1703818" y="1657130"/>
                  <a:pt x="1683026" y="1643269"/>
                </a:cubicBezTo>
                <a:cubicBezTo>
                  <a:pt x="1647057" y="1619289"/>
                  <a:pt x="1615969" y="1602319"/>
                  <a:pt x="1590261" y="1563756"/>
                </a:cubicBezTo>
                <a:cubicBezTo>
                  <a:pt x="1508686" y="1441394"/>
                  <a:pt x="1612785" y="1591910"/>
                  <a:pt x="1537252" y="1497495"/>
                </a:cubicBezTo>
                <a:cubicBezTo>
                  <a:pt x="1527303" y="1485058"/>
                  <a:pt x="1522010" y="1469001"/>
                  <a:pt x="1510748" y="1457739"/>
                </a:cubicBezTo>
                <a:cubicBezTo>
                  <a:pt x="1499486" y="1446477"/>
                  <a:pt x="1483428" y="1441185"/>
                  <a:pt x="1470991" y="1431235"/>
                </a:cubicBezTo>
                <a:cubicBezTo>
                  <a:pt x="1419015" y="1389654"/>
                  <a:pt x="1473775" y="1414493"/>
                  <a:pt x="1404730" y="1391478"/>
                </a:cubicBezTo>
                <a:cubicBezTo>
                  <a:pt x="1391478" y="1382643"/>
                  <a:pt x="1377411" y="1374924"/>
                  <a:pt x="1364974" y="1364974"/>
                </a:cubicBezTo>
                <a:cubicBezTo>
                  <a:pt x="1355218" y="1357169"/>
                  <a:pt x="1349184" y="1344897"/>
                  <a:pt x="1338470" y="1338469"/>
                </a:cubicBezTo>
                <a:cubicBezTo>
                  <a:pt x="1326492" y="1331282"/>
                  <a:pt x="1311965" y="1329634"/>
                  <a:pt x="1298713" y="1325217"/>
                </a:cubicBezTo>
                <a:cubicBezTo>
                  <a:pt x="1232966" y="1281386"/>
                  <a:pt x="1270222" y="1309977"/>
                  <a:pt x="1192696" y="1232452"/>
                </a:cubicBezTo>
                <a:cubicBezTo>
                  <a:pt x="1183861" y="1223617"/>
                  <a:pt x="1178044" y="1209899"/>
                  <a:pt x="1166191" y="1205948"/>
                </a:cubicBezTo>
                <a:lnTo>
                  <a:pt x="1126435" y="1192695"/>
                </a:lnTo>
                <a:cubicBezTo>
                  <a:pt x="1117600" y="1183860"/>
                  <a:pt x="1109925" y="1173688"/>
                  <a:pt x="1099930" y="1166191"/>
                </a:cubicBezTo>
                <a:cubicBezTo>
                  <a:pt x="1099929" y="1166191"/>
                  <a:pt x="1000540" y="1099930"/>
                  <a:pt x="980661" y="1086678"/>
                </a:cubicBezTo>
                <a:cubicBezTo>
                  <a:pt x="967409" y="1077843"/>
                  <a:pt x="952166" y="1071436"/>
                  <a:pt x="940904" y="1060174"/>
                </a:cubicBezTo>
                <a:cubicBezTo>
                  <a:pt x="876918" y="996186"/>
                  <a:pt x="958219" y="1074024"/>
                  <a:pt x="874644" y="1007165"/>
                </a:cubicBezTo>
                <a:cubicBezTo>
                  <a:pt x="864888" y="999360"/>
                  <a:pt x="858853" y="987089"/>
                  <a:pt x="848139" y="980661"/>
                </a:cubicBezTo>
                <a:cubicBezTo>
                  <a:pt x="836161" y="973474"/>
                  <a:pt x="821635" y="971826"/>
                  <a:pt x="808383" y="967408"/>
                </a:cubicBezTo>
                <a:cubicBezTo>
                  <a:pt x="741225" y="900252"/>
                  <a:pt x="828139" y="979261"/>
                  <a:pt x="742122" y="927652"/>
                </a:cubicBezTo>
                <a:cubicBezTo>
                  <a:pt x="651162" y="873077"/>
                  <a:pt x="788489" y="925440"/>
                  <a:pt x="675861" y="887895"/>
                </a:cubicBezTo>
                <a:cubicBezTo>
                  <a:pt x="611278" y="791020"/>
                  <a:pt x="691069" y="893079"/>
                  <a:pt x="609600" y="834887"/>
                </a:cubicBezTo>
                <a:cubicBezTo>
                  <a:pt x="589266" y="820363"/>
                  <a:pt x="577383" y="795739"/>
                  <a:pt x="556591" y="781878"/>
                </a:cubicBezTo>
                <a:cubicBezTo>
                  <a:pt x="434229" y="700303"/>
                  <a:pt x="584745" y="804402"/>
                  <a:pt x="490330" y="728869"/>
                </a:cubicBezTo>
                <a:cubicBezTo>
                  <a:pt x="477893" y="718920"/>
                  <a:pt x="463826" y="711200"/>
                  <a:pt x="450574" y="702365"/>
                </a:cubicBezTo>
                <a:cubicBezTo>
                  <a:pt x="441739" y="689113"/>
                  <a:pt x="434558" y="674594"/>
                  <a:pt x="424070" y="662608"/>
                </a:cubicBezTo>
                <a:cubicBezTo>
                  <a:pt x="403501" y="639101"/>
                  <a:pt x="379896" y="618435"/>
                  <a:pt x="357809" y="596348"/>
                </a:cubicBezTo>
                <a:cubicBezTo>
                  <a:pt x="348974" y="587513"/>
                  <a:pt x="338235" y="580239"/>
                  <a:pt x="331304" y="569843"/>
                </a:cubicBezTo>
                <a:cubicBezTo>
                  <a:pt x="322469" y="556591"/>
                  <a:pt x="315165" y="542180"/>
                  <a:pt x="304800" y="530087"/>
                </a:cubicBezTo>
                <a:cubicBezTo>
                  <a:pt x="288538" y="511114"/>
                  <a:pt x="265652" y="497870"/>
                  <a:pt x="251791" y="477078"/>
                </a:cubicBezTo>
                <a:cubicBezTo>
                  <a:pt x="242956" y="463826"/>
                  <a:pt x="235652" y="449415"/>
                  <a:pt x="225287" y="437322"/>
                </a:cubicBezTo>
                <a:cubicBezTo>
                  <a:pt x="209025" y="418349"/>
                  <a:pt x="189948" y="401983"/>
                  <a:pt x="172278" y="384313"/>
                </a:cubicBezTo>
                <a:cubicBezTo>
                  <a:pt x="163443" y="375478"/>
                  <a:pt x="152705" y="368204"/>
                  <a:pt x="145774" y="357808"/>
                </a:cubicBezTo>
                <a:cubicBezTo>
                  <a:pt x="136939" y="344556"/>
                  <a:pt x="129635" y="330145"/>
                  <a:pt x="119270" y="318052"/>
                </a:cubicBezTo>
                <a:cubicBezTo>
                  <a:pt x="103008" y="299079"/>
                  <a:pt x="80122" y="285835"/>
                  <a:pt x="66261" y="265043"/>
                </a:cubicBezTo>
                <a:cubicBezTo>
                  <a:pt x="32826" y="214891"/>
                  <a:pt x="51019" y="236549"/>
                  <a:pt x="13252" y="198782"/>
                </a:cubicBezTo>
                <a:cubicBezTo>
                  <a:pt x="8835" y="185530"/>
                  <a:pt x="0" y="172995"/>
                  <a:pt x="0" y="159026"/>
                </a:cubicBezTo>
                <a:cubicBezTo>
                  <a:pt x="0" y="136502"/>
                  <a:pt x="758" y="111506"/>
                  <a:pt x="13252" y="92765"/>
                </a:cubicBezTo>
                <a:cubicBezTo>
                  <a:pt x="21001" y="81142"/>
                  <a:pt x="39457" y="82901"/>
                  <a:pt x="53009" y="79513"/>
                </a:cubicBezTo>
                <a:cubicBezTo>
                  <a:pt x="74861" y="74050"/>
                  <a:pt x="97183" y="70678"/>
                  <a:pt x="119270" y="66261"/>
                </a:cubicBezTo>
                <a:cubicBezTo>
                  <a:pt x="189948" y="70678"/>
                  <a:pt x="261137" y="69945"/>
                  <a:pt x="331304" y="79513"/>
                </a:cubicBezTo>
                <a:cubicBezTo>
                  <a:pt x="358986" y="83288"/>
                  <a:pt x="410817" y="106017"/>
                  <a:pt x="410817" y="106017"/>
                </a:cubicBezTo>
                <a:cubicBezTo>
                  <a:pt x="424069" y="114852"/>
                  <a:pt x="436328" y="125399"/>
                  <a:pt x="450574" y="132522"/>
                </a:cubicBezTo>
                <a:cubicBezTo>
                  <a:pt x="463068" y="138769"/>
                  <a:pt x="478352" y="138587"/>
                  <a:pt x="490330" y="145774"/>
                </a:cubicBezTo>
                <a:cubicBezTo>
                  <a:pt x="581285" y="200346"/>
                  <a:pt x="443970" y="147990"/>
                  <a:pt x="556591" y="185530"/>
                </a:cubicBezTo>
                <a:cubicBezTo>
                  <a:pt x="565426" y="194365"/>
                  <a:pt x="575291" y="202278"/>
                  <a:pt x="583096" y="212035"/>
                </a:cubicBezTo>
                <a:cubicBezTo>
                  <a:pt x="593045" y="224472"/>
                  <a:pt x="598338" y="240529"/>
                  <a:pt x="609600" y="251791"/>
                </a:cubicBezTo>
                <a:cubicBezTo>
                  <a:pt x="620862" y="263053"/>
                  <a:pt x="636920" y="268345"/>
                  <a:pt x="649357" y="278295"/>
                </a:cubicBezTo>
                <a:cubicBezTo>
                  <a:pt x="659113" y="286100"/>
                  <a:pt x="664686" y="299212"/>
                  <a:pt x="675861" y="304800"/>
                </a:cubicBezTo>
                <a:cubicBezTo>
                  <a:pt x="700849" y="317294"/>
                  <a:pt x="728870" y="322469"/>
                  <a:pt x="755374" y="331304"/>
                </a:cubicBezTo>
                <a:lnTo>
                  <a:pt x="834887" y="357808"/>
                </a:lnTo>
                <a:cubicBezTo>
                  <a:pt x="848139" y="362226"/>
                  <a:pt x="863021" y="363312"/>
                  <a:pt x="874644" y="371061"/>
                </a:cubicBezTo>
                <a:cubicBezTo>
                  <a:pt x="901148" y="388730"/>
                  <a:pt x="923938" y="413995"/>
                  <a:pt x="954157" y="424069"/>
                </a:cubicBezTo>
                <a:cubicBezTo>
                  <a:pt x="967409" y="428487"/>
                  <a:pt x="981419" y="431075"/>
                  <a:pt x="993913" y="437322"/>
                </a:cubicBezTo>
                <a:cubicBezTo>
                  <a:pt x="1008159" y="444445"/>
                  <a:pt x="1021684" y="453338"/>
                  <a:pt x="1033670" y="463826"/>
                </a:cubicBezTo>
                <a:cubicBezTo>
                  <a:pt x="1057177" y="484395"/>
                  <a:pt x="1070297" y="520210"/>
                  <a:pt x="1099930" y="530087"/>
                </a:cubicBezTo>
                <a:cubicBezTo>
                  <a:pt x="1141920" y="544083"/>
                  <a:pt x="1142746" y="540484"/>
                  <a:pt x="1179444" y="569843"/>
                </a:cubicBezTo>
                <a:cubicBezTo>
                  <a:pt x="1189200" y="577648"/>
                  <a:pt x="1195234" y="589920"/>
                  <a:pt x="1205948" y="596348"/>
                </a:cubicBezTo>
                <a:cubicBezTo>
                  <a:pt x="1217926" y="603535"/>
                  <a:pt x="1232452" y="605183"/>
                  <a:pt x="1245704" y="609600"/>
                </a:cubicBezTo>
                <a:cubicBezTo>
                  <a:pt x="1254539" y="618435"/>
                  <a:pt x="1264404" y="626348"/>
                  <a:pt x="1272209" y="636104"/>
                </a:cubicBezTo>
                <a:cubicBezTo>
                  <a:pt x="1282159" y="648541"/>
                  <a:pt x="1286727" y="665373"/>
                  <a:pt x="1298713" y="675861"/>
                </a:cubicBezTo>
                <a:cubicBezTo>
                  <a:pt x="1322686" y="696837"/>
                  <a:pt x="1355702" y="706345"/>
                  <a:pt x="1378226" y="728869"/>
                </a:cubicBezTo>
                <a:cubicBezTo>
                  <a:pt x="1395896" y="746539"/>
                  <a:pt x="1410443" y="768017"/>
                  <a:pt x="1431235" y="781878"/>
                </a:cubicBezTo>
                <a:cubicBezTo>
                  <a:pt x="1444487" y="790713"/>
                  <a:pt x="1459005" y="797894"/>
                  <a:pt x="1470991" y="808382"/>
                </a:cubicBezTo>
                <a:cubicBezTo>
                  <a:pt x="1494498" y="828951"/>
                  <a:pt x="1515165" y="852556"/>
                  <a:pt x="1537252" y="874643"/>
                </a:cubicBezTo>
                <a:cubicBezTo>
                  <a:pt x="1546087" y="883478"/>
                  <a:pt x="1556826" y="890752"/>
                  <a:pt x="1563757" y="901148"/>
                </a:cubicBezTo>
                <a:cubicBezTo>
                  <a:pt x="1572592" y="914400"/>
                  <a:pt x="1578999" y="929642"/>
                  <a:pt x="1590261" y="940904"/>
                </a:cubicBezTo>
                <a:cubicBezTo>
                  <a:pt x="1601523" y="952166"/>
                  <a:pt x="1617580" y="957459"/>
                  <a:pt x="1630017" y="967408"/>
                </a:cubicBezTo>
                <a:cubicBezTo>
                  <a:pt x="1639774" y="975213"/>
                  <a:pt x="1646765" y="986108"/>
                  <a:pt x="1656522" y="993913"/>
                </a:cubicBezTo>
                <a:cubicBezTo>
                  <a:pt x="1693221" y="1023273"/>
                  <a:pt x="1694044" y="1019672"/>
                  <a:pt x="1736035" y="1033669"/>
                </a:cubicBezTo>
                <a:cubicBezTo>
                  <a:pt x="1782294" y="1079929"/>
                  <a:pt x="1750686" y="1056223"/>
                  <a:pt x="1842052" y="1086678"/>
                </a:cubicBezTo>
                <a:lnTo>
                  <a:pt x="1881809" y="1099930"/>
                </a:lnTo>
                <a:cubicBezTo>
                  <a:pt x="1928068" y="1146190"/>
                  <a:pt x="1896460" y="1122484"/>
                  <a:pt x="1987826" y="1152939"/>
                </a:cubicBezTo>
                <a:lnTo>
                  <a:pt x="2027583" y="1166191"/>
                </a:lnTo>
                <a:cubicBezTo>
                  <a:pt x="2045641" y="1178230"/>
                  <a:pt x="2081255" y="1198218"/>
                  <a:pt x="2093844" y="1219200"/>
                </a:cubicBezTo>
                <a:cubicBezTo>
                  <a:pt x="2101031" y="1231178"/>
                  <a:pt x="2099909" y="1246978"/>
                  <a:pt x="2107096" y="1258956"/>
                </a:cubicBezTo>
                <a:cubicBezTo>
                  <a:pt x="2122795" y="1285121"/>
                  <a:pt x="2208176" y="1336823"/>
                  <a:pt x="2213113" y="1338469"/>
                </a:cubicBezTo>
                <a:lnTo>
                  <a:pt x="2292626" y="1364974"/>
                </a:lnTo>
                <a:lnTo>
                  <a:pt x="2332383" y="1378226"/>
                </a:lnTo>
                <a:cubicBezTo>
                  <a:pt x="2350052" y="1373809"/>
                  <a:pt x="2371169" y="1376352"/>
                  <a:pt x="2385391" y="1364974"/>
                </a:cubicBezTo>
                <a:cubicBezTo>
                  <a:pt x="2396299" y="1356247"/>
                  <a:pt x="2398644" y="1339186"/>
                  <a:pt x="2398644" y="1325217"/>
                </a:cubicBezTo>
                <a:cubicBezTo>
                  <a:pt x="2398644" y="1297811"/>
                  <a:pt x="2390775" y="1216715"/>
                  <a:pt x="2372139" y="1179443"/>
                </a:cubicBezTo>
                <a:cubicBezTo>
                  <a:pt x="2342691" y="1120547"/>
                  <a:pt x="2352995" y="1154409"/>
                  <a:pt x="2305878" y="1113182"/>
                </a:cubicBezTo>
                <a:cubicBezTo>
                  <a:pt x="2282371" y="1092613"/>
                  <a:pt x="2261704" y="1069009"/>
                  <a:pt x="2239617" y="1046922"/>
                </a:cubicBezTo>
                <a:cubicBezTo>
                  <a:pt x="2230782" y="1038087"/>
                  <a:pt x="2220044" y="1030813"/>
                  <a:pt x="2213113" y="1020417"/>
                </a:cubicBezTo>
                <a:cubicBezTo>
                  <a:pt x="2131538" y="898055"/>
                  <a:pt x="2235637" y="1048571"/>
                  <a:pt x="2160104" y="954156"/>
                </a:cubicBezTo>
                <a:cubicBezTo>
                  <a:pt x="2150155" y="941719"/>
                  <a:pt x="2144862" y="925662"/>
                  <a:pt x="2133600" y="914400"/>
                </a:cubicBezTo>
                <a:cubicBezTo>
                  <a:pt x="2122338" y="903138"/>
                  <a:pt x="2106281" y="897845"/>
                  <a:pt x="2093844" y="887895"/>
                </a:cubicBezTo>
                <a:cubicBezTo>
                  <a:pt x="2041872" y="846317"/>
                  <a:pt x="2096621" y="871152"/>
                  <a:pt x="2027583" y="848139"/>
                </a:cubicBezTo>
                <a:cubicBezTo>
                  <a:pt x="1960425" y="780984"/>
                  <a:pt x="2047338" y="859992"/>
                  <a:pt x="1961322" y="808382"/>
                </a:cubicBezTo>
                <a:cubicBezTo>
                  <a:pt x="1950608" y="801954"/>
                  <a:pt x="1944812" y="789375"/>
                  <a:pt x="1934817" y="781878"/>
                </a:cubicBezTo>
                <a:cubicBezTo>
                  <a:pt x="1909333" y="762765"/>
                  <a:pt x="1881808" y="746539"/>
                  <a:pt x="1855304" y="728869"/>
                </a:cubicBezTo>
                <a:lnTo>
                  <a:pt x="1815548" y="702365"/>
                </a:lnTo>
                <a:cubicBezTo>
                  <a:pt x="1802296" y="693530"/>
                  <a:pt x="1787053" y="687123"/>
                  <a:pt x="1775791" y="675861"/>
                </a:cubicBezTo>
                <a:cubicBezTo>
                  <a:pt x="1766956" y="667026"/>
                  <a:pt x="1759282" y="656853"/>
                  <a:pt x="1749287" y="649356"/>
                </a:cubicBezTo>
                <a:cubicBezTo>
                  <a:pt x="1723804" y="630243"/>
                  <a:pt x="1692298" y="618873"/>
                  <a:pt x="1669774" y="596348"/>
                </a:cubicBezTo>
                <a:cubicBezTo>
                  <a:pt x="1645120" y="571694"/>
                  <a:pt x="1636951" y="560058"/>
                  <a:pt x="1603513" y="543339"/>
                </a:cubicBezTo>
                <a:cubicBezTo>
                  <a:pt x="1591019" y="537092"/>
                  <a:pt x="1577009" y="534504"/>
                  <a:pt x="1563757" y="530087"/>
                </a:cubicBezTo>
                <a:cubicBezTo>
                  <a:pt x="1450436" y="416766"/>
                  <a:pt x="1635122" y="593550"/>
                  <a:pt x="1497496" y="490330"/>
                </a:cubicBezTo>
                <a:cubicBezTo>
                  <a:pt x="1428405" y="438511"/>
                  <a:pt x="1452926" y="428288"/>
                  <a:pt x="1391478" y="397565"/>
                </a:cubicBezTo>
                <a:cubicBezTo>
                  <a:pt x="1378984" y="391318"/>
                  <a:pt x="1364974" y="388730"/>
                  <a:pt x="1351722" y="384313"/>
                </a:cubicBezTo>
                <a:cubicBezTo>
                  <a:pt x="1288719" y="342311"/>
                  <a:pt x="1327075" y="362845"/>
                  <a:pt x="1232452" y="331304"/>
                </a:cubicBezTo>
                <a:lnTo>
                  <a:pt x="1192696" y="318052"/>
                </a:lnTo>
                <a:cubicBezTo>
                  <a:pt x="1125538" y="250897"/>
                  <a:pt x="1212451" y="329905"/>
                  <a:pt x="1126435" y="278295"/>
                </a:cubicBezTo>
                <a:cubicBezTo>
                  <a:pt x="1115721" y="271867"/>
                  <a:pt x="1109686" y="259596"/>
                  <a:pt x="1099930" y="251791"/>
                </a:cubicBezTo>
                <a:cubicBezTo>
                  <a:pt x="1087493" y="241842"/>
                  <a:pt x="1072267" y="235652"/>
                  <a:pt x="1060174" y="225287"/>
                </a:cubicBezTo>
                <a:cubicBezTo>
                  <a:pt x="980137" y="156684"/>
                  <a:pt x="1040459" y="183376"/>
                  <a:pt x="967409" y="159026"/>
                </a:cubicBezTo>
                <a:cubicBezTo>
                  <a:pt x="955630" y="123687"/>
                  <a:pt x="937558" y="91388"/>
                  <a:pt x="967409" y="53008"/>
                </a:cubicBezTo>
                <a:cubicBezTo>
                  <a:pt x="986966" y="27864"/>
                  <a:pt x="1046922" y="0"/>
                  <a:pt x="1046922" y="0"/>
                </a:cubicBezTo>
                <a:cubicBezTo>
                  <a:pt x="1113183" y="4417"/>
                  <a:pt x="1179964" y="3861"/>
                  <a:pt x="1245704" y="13252"/>
                </a:cubicBezTo>
                <a:cubicBezTo>
                  <a:pt x="1273361" y="17203"/>
                  <a:pt x="1298713" y="30921"/>
                  <a:pt x="1325217" y="39756"/>
                </a:cubicBezTo>
                <a:lnTo>
                  <a:pt x="1364974" y="53008"/>
                </a:lnTo>
                <a:cubicBezTo>
                  <a:pt x="1373809" y="61843"/>
                  <a:pt x="1380764" y="73085"/>
                  <a:pt x="1391478" y="79513"/>
                </a:cubicBezTo>
                <a:cubicBezTo>
                  <a:pt x="1489462" y="138304"/>
                  <a:pt x="1370452" y="38837"/>
                  <a:pt x="1470991" y="119269"/>
                </a:cubicBezTo>
                <a:cubicBezTo>
                  <a:pt x="1480748" y="127074"/>
                  <a:pt x="1487739" y="137969"/>
                  <a:pt x="1497496" y="145774"/>
                </a:cubicBezTo>
                <a:cubicBezTo>
                  <a:pt x="1509933" y="155723"/>
                  <a:pt x="1524815" y="162329"/>
                  <a:pt x="1537252" y="172278"/>
                </a:cubicBezTo>
                <a:cubicBezTo>
                  <a:pt x="1547008" y="180083"/>
                  <a:pt x="1553043" y="192354"/>
                  <a:pt x="1563757" y="198782"/>
                </a:cubicBezTo>
                <a:cubicBezTo>
                  <a:pt x="1575735" y="205969"/>
                  <a:pt x="1591302" y="205251"/>
                  <a:pt x="1603513" y="212035"/>
                </a:cubicBezTo>
                <a:cubicBezTo>
                  <a:pt x="1631358" y="227505"/>
                  <a:pt x="1660502" y="242518"/>
                  <a:pt x="1683026" y="265043"/>
                </a:cubicBezTo>
                <a:cubicBezTo>
                  <a:pt x="1691861" y="273878"/>
                  <a:pt x="1698816" y="285120"/>
                  <a:pt x="1709530" y="291548"/>
                </a:cubicBezTo>
                <a:cubicBezTo>
                  <a:pt x="1721508" y="298735"/>
                  <a:pt x="1736793" y="298553"/>
                  <a:pt x="1749287" y="304800"/>
                </a:cubicBezTo>
                <a:cubicBezTo>
                  <a:pt x="1763533" y="311923"/>
                  <a:pt x="1775792" y="322469"/>
                  <a:pt x="1789044" y="331304"/>
                </a:cubicBezTo>
                <a:cubicBezTo>
                  <a:pt x="1797879" y="344556"/>
                  <a:pt x="1804286" y="359799"/>
                  <a:pt x="1815548" y="371061"/>
                </a:cubicBezTo>
                <a:cubicBezTo>
                  <a:pt x="1826810" y="382323"/>
                  <a:pt x="1845355" y="385128"/>
                  <a:pt x="1855304" y="397565"/>
                </a:cubicBezTo>
                <a:cubicBezTo>
                  <a:pt x="1864031" y="408473"/>
                  <a:pt x="1858679" y="427444"/>
                  <a:pt x="1868557" y="437322"/>
                </a:cubicBezTo>
                <a:cubicBezTo>
                  <a:pt x="1891081" y="459846"/>
                  <a:pt x="1921566" y="472660"/>
                  <a:pt x="1948070" y="490330"/>
                </a:cubicBezTo>
                <a:cubicBezTo>
                  <a:pt x="1999452" y="524585"/>
                  <a:pt x="1972713" y="511798"/>
                  <a:pt x="2027583" y="530087"/>
                </a:cubicBezTo>
                <a:cubicBezTo>
                  <a:pt x="2040835" y="538922"/>
                  <a:pt x="2054902" y="546642"/>
                  <a:pt x="2067339" y="556591"/>
                </a:cubicBezTo>
                <a:cubicBezTo>
                  <a:pt x="2077095" y="564396"/>
                  <a:pt x="2083130" y="576667"/>
                  <a:pt x="2093844" y="583095"/>
                </a:cubicBezTo>
                <a:cubicBezTo>
                  <a:pt x="2105822" y="590282"/>
                  <a:pt x="2121389" y="589564"/>
                  <a:pt x="2133600" y="596348"/>
                </a:cubicBezTo>
                <a:cubicBezTo>
                  <a:pt x="2161445" y="611818"/>
                  <a:pt x="2190589" y="626831"/>
                  <a:pt x="2213113" y="649356"/>
                </a:cubicBezTo>
                <a:cubicBezTo>
                  <a:pt x="2221948" y="658191"/>
                  <a:pt x="2228903" y="669433"/>
                  <a:pt x="2239617" y="675861"/>
                </a:cubicBezTo>
                <a:cubicBezTo>
                  <a:pt x="2251595" y="683048"/>
                  <a:pt x="2266122" y="684696"/>
                  <a:pt x="2279374" y="689113"/>
                </a:cubicBezTo>
                <a:cubicBezTo>
                  <a:pt x="2301461" y="684696"/>
                  <a:pt x="2329708" y="691788"/>
                  <a:pt x="2345635" y="675861"/>
                </a:cubicBezTo>
                <a:cubicBezTo>
                  <a:pt x="2356479" y="665017"/>
                  <a:pt x="2306916" y="597534"/>
                  <a:pt x="2305878" y="596348"/>
                </a:cubicBezTo>
                <a:cubicBezTo>
                  <a:pt x="2285309" y="572841"/>
                  <a:pt x="2261704" y="552174"/>
                  <a:pt x="2239617" y="530087"/>
                </a:cubicBezTo>
                <a:cubicBezTo>
                  <a:pt x="2230782" y="521252"/>
                  <a:pt x="2223509" y="510513"/>
                  <a:pt x="2213113" y="503582"/>
                </a:cubicBezTo>
                <a:lnTo>
                  <a:pt x="2173357" y="477078"/>
                </a:lnTo>
                <a:cubicBezTo>
                  <a:pt x="2135812" y="364450"/>
                  <a:pt x="2188175" y="501777"/>
                  <a:pt x="2133600" y="410817"/>
                </a:cubicBezTo>
                <a:cubicBezTo>
                  <a:pt x="2126413" y="398839"/>
                  <a:pt x="2127535" y="383039"/>
                  <a:pt x="2120348" y="371061"/>
                </a:cubicBezTo>
                <a:cubicBezTo>
                  <a:pt x="2113920" y="360347"/>
                  <a:pt x="2101649" y="354312"/>
                  <a:pt x="2093844" y="344556"/>
                </a:cubicBezTo>
                <a:cubicBezTo>
                  <a:pt x="2083894" y="332119"/>
                  <a:pt x="2078601" y="316062"/>
                  <a:pt x="2067339" y="304800"/>
                </a:cubicBezTo>
                <a:cubicBezTo>
                  <a:pt x="2056077" y="293538"/>
                  <a:pt x="2040020" y="288245"/>
                  <a:pt x="2027583" y="278295"/>
                </a:cubicBezTo>
                <a:cubicBezTo>
                  <a:pt x="1975611" y="236717"/>
                  <a:pt x="2030360" y="261552"/>
                  <a:pt x="1961322" y="238539"/>
                </a:cubicBezTo>
                <a:cubicBezTo>
                  <a:pt x="1943652" y="220869"/>
                  <a:pt x="1922174" y="206322"/>
                  <a:pt x="1908313" y="185530"/>
                </a:cubicBezTo>
                <a:cubicBezTo>
                  <a:pt x="1874878" y="135378"/>
                  <a:pt x="1893071" y="157036"/>
                  <a:pt x="1855304" y="119269"/>
                </a:cubicBezTo>
                <a:cubicBezTo>
                  <a:pt x="1824383" y="26504"/>
                  <a:pt x="1802296" y="48591"/>
                  <a:pt x="1868557" y="26504"/>
                </a:cubicBezTo>
                <a:cubicBezTo>
                  <a:pt x="1907368" y="39441"/>
                  <a:pt x="1930596" y="49010"/>
                  <a:pt x="1974574" y="53008"/>
                </a:cubicBezTo>
                <a:cubicBezTo>
                  <a:pt x="2000969" y="55408"/>
                  <a:pt x="2027583" y="53008"/>
                  <a:pt x="2054087" y="53008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692FDCE1-E18A-3C12-7F51-5BCA89390B73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4505903" y="4165129"/>
            <a:ext cx="3663350" cy="483159"/>
          </a:xfrm>
          <a:prstGeom prst="bentConnector3">
            <a:avLst>
              <a:gd name="adj1" fmla="val 9963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1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C640A0-1938-7144-DF63-0CC415E5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/>
              <a:t>动态规划算法实现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46B5CB-B41F-EF63-036B-FF58B793EC03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LPS(str){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n = len(str) # </a:t>
            </a:r>
            <a:r>
              <a:rPr kumimoji="1" lang="zh-CN" altLang="en-US" sz="1000"/>
              <a:t>求出字符串长度</a:t>
            </a:r>
            <a:endParaRPr kumimoji="1" lang="en-US" altLang="zh-CN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dp = [n][n] # </a:t>
            </a:r>
            <a:r>
              <a:rPr kumimoji="1" lang="zh-CN" altLang="en-US" sz="1000"/>
              <a:t>形成</a:t>
            </a:r>
            <a:r>
              <a:rPr kumimoji="1" lang="en-US" altLang="zh-CN" sz="1000"/>
              <a:t>dp</a:t>
            </a:r>
            <a:r>
              <a:rPr kumimoji="1" lang="zh-CN" altLang="en-US" sz="1000"/>
              <a:t>表，初始化都是</a:t>
            </a:r>
            <a:r>
              <a:rPr kumimoji="1" lang="en-US" altLang="zh-CN" sz="1000"/>
              <a:t>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for (L=N-1;L &gt;=0; L--){# L</a:t>
            </a:r>
            <a:r>
              <a:rPr kumimoji="1" lang="zh-CN" altLang="en-US" sz="1000"/>
              <a:t>从高到底逆序递归，</a:t>
            </a:r>
            <a:endParaRPr kumimoji="1" lang="en-US" altLang="zh-CN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# </a:t>
            </a:r>
            <a:r>
              <a:rPr kumimoji="1" lang="zh-CN" altLang="en-US" sz="1000"/>
              <a:t>这是经验总结</a:t>
            </a:r>
            <a:endParaRPr kumimoji="1" lang="en-US" altLang="zh-CN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dp[L][L] = 1 # base case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for(R = L+1; R &lt; N; R++){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    P1 = dp[L+1][R]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    P2 = dp[L][R-1]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    P3 = dp[L+1][R-1]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    if str[L] == str[R]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       P3 = P3+2 # </a:t>
            </a:r>
            <a:r>
              <a:rPr kumimoji="1" lang="zh-CN" altLang="en-US" sz="1000"/>
              <a:t>表明出现回文</a:t>
            </a:r>
            <a:endParaRPr kumimoji="1" lang="en-US" altLang="zh-CN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     dp[L][R] = max(P1,P2,P3)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    }</a:t>
            </a:r>
            <a:br>
              <a:rPr kumimoji="1" lang="en-US" altLang="zh-CN" sz="1000"/>
            </a:br>
            <a:r>
              <a:rPr kumimoji="1" lang="en-US" altLang="zh-CN" sz="1000"/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  return dp[0][n-1] # </a:t>
            </a:r>
            <a:r>
              <a:rPr kumimoji="1" lang="zh-CN" altLang="en-US" sz="1000"/>
              <a:t>返回 </a:t>
            </a:r>
            <a:r>
              <a:rPr kumimoji="1" lang="en-US" altLang="zh-CN" sz="1000"/>
              <a:t>end-case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4D611F-739D-598F-EB3D-FD87544E7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53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14CF6-85DE-F90D-7179-F020EF99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47" y="194063"/>
            <a:ext cx="10515600" cy="591316"/>
          </a:xfrm>
        </p:spPr>
        <p:txBody>
          <a:bodyPr>
            <a:normAutofit fontScale="90000"/>
          </a:bodyPr>
          <a:lstStyle/>
          <a:p>
            <a:r>
              <a:rPr kumimoji="1" lang="en-US" altLang="zh-CN"/>
              <a:t>LPS</a:t>
            </a:r>
            <a:r>
              <a:rPr kumimoji="1" lang="zh-CN" altLang="en-US"/>
              <a:t>动态</a:t>
            </a:r>
            <a:r>
              <a:rPr kumimoji="1" lang="zh-CN" altLang="en-US" dirty="0"/>
              <a:t>规划可视化运算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39E345F-29E2-60C7-B49C-F6E632D1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22434"/>
              </p:ext>
            </p:extLst>
          </p:nvPr>
        </p:nvGraphicFramePr>
        <p:xfrm>
          <a:off x="524775" y="956442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017E44-A1C8-2062-64EF-9A03DF1EAFA3}"/>
              </a:ext>
            </a:extLst>
          </p:cNvPr>
          <p:cNvSpPr txBox="1"/>
          <p:nvPr/>
        </p:nvSpPr>
        <p:spPr>
          <a:xfrm>
            <a:off x="6779173" y="382316"/>
            <a:ext cx="5073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注意，这里为了更好的显示运算过程，</a:t>
            </a:r>
            <a:r>
              <a:rPr kumimoji="1" lang="en-US" altLang="zh-CN" dirty="0">
                <a:solidFill>
                  <a:srgbClr val="C00000"/>
                </a:solidFill>
              </a:rPr>
              <a:t>str[3]</a:t>
            </a:r>
            <a:r>
              <a:rPr kumimoji="1" lang="zh-CN" altLang="en-US" dirty="0">
                <a:solidFill>
                  <a:srgbClr val="C00000"/>
                </a:solidFill>
              </a:rPr>
              <a:t>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改成了</a:t>
            </a:r>
            <a:r>
              <a:rPr kumimoji="1" lang="en-US" altLang="zh-CN" dirty="0">
                <a:solidFill>
                  <a:srgbClr val="C00000"/>
                </a:solidFill>
              </a:rPr>
              <a:t>3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4D873CCF-7CD8-FF89-0EEA-D3085710B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07532"/>
              </p:ext>
            </p:extLst>
          </p:nvPr>
        </p:nvGraphicFramePr>
        <p:xfrm>
          <a:off x="524775" y="1968253"/>
          <a:ext cx="578568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71">
                  <a:extLst>
                    <a:ext uri="{9D8B030D-6E8A-4147-A177-3AD203B41FA5}">
                      <a16:colId xmlns:a16="http://schemas.microsoft.com/office/drawing/2014/main" val="1221068376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946076082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351037341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879199930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218468079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31483727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141006355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4042192495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531031796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2031028829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217535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45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7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80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4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66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2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4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052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0C908CE-4A1C-C007-F0A1-5931E1A9DAFF}"/>
              </a:ext>
            </a:extLst>
          </p:cNvPr>
          <p:cNvSpPr txBox="1"/>
          <p:nvPr/>
        </p:nvSpPr>
        <p:spPr>
          <a:xfrm>
            <a:off x="6821214" y="195492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开始</a:t>
            </a:r>
            <a:r>
              <a:rPr kumimoji="1" lang="en-US" altLang="zh-CN" dirty="0">
                <a:solidFill>
                  <a:srgbClr val="C00000"/>
                </a:solidFill>
              </a:rPr>
              <a:t>base-case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E77656-E9A7-331D-E95D-33F2E0A45A84}"/>
              </a:ext>
            </a:extLst>
          </p:cNvPr>
          <p:cNvGrpSpPr/>
          <p:nvPr/>
        </p:nvGrpSpPr>
        <p:grpSpPr>
          <a:xfrm>
            <a:off x="1173892" y="2324256"/>
            <a:ext cx="4950649" cy="3723237"/>
            <a:chOff x="1173892" y="2324256"/>
            <a:chExt cx="4950649" cy="372323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7362B5A-4120-1C0B-1FDA-B5C228B8894D}"/>
                </a:ext>
              </a:extLst>
            </p:cNvPr>
            <p:cNvSpPr txBox="1"/>
            <p:nvPr/>
          </p:nvSpPr>
          <p:spPr>
            <a:xfrm>
              <a:off x="1173892" y="23242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02348C9-829C-A162-B2C8-472B2694CF55}"/>
                </a:ext>
              </a:extLst>
            </p:cNvPr>
            <p:cNvSpPr txBox="1"/>
            <p:nvPr/>
          </p:nvSpPr>
          <p:spPr>
            <a:xfrm>
              <a:off x="1696995" y="26935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72E4EB5-4599-8120-A0D1-F9503E490BC8}"/>
                </a:ext>
              </a:extLst>
            </p:cNvPr>
            <p:cNvSpPr txBox="1"/>
            <p:nvPr/>
          </p:nvSpPr>
          <p:spPr>
            <a:xfrm>
              <a:off x="2220098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CF5FF0-5CA7-2930-3153-A329BA7AC903}"/>
                </a:ext>
              </a:extLst>
            </p:cNvPr>
            <p:cNvSpPr txBox="1"/>
            <p:nvPr/>
          </p:nvSpPr>
          <p:spPr>
            <a:xfrm>
              <a:off x="2743201" y="3429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DDD936-3D30-4C3B-BA46-E021A3D50178}"/>
                </a:ext>
              </a:extLst>
            </p:cNvPr>
            <p:cNvSpPr txBox="1"/>
            <p:nvPr/>
          </p:nvSpPr>
          <p:spPr>
            <a:xfrm>
              <a:off x="3264368" y="38232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A988110-62A0-3E8E-E5CA-0D54D8D9E12E}"/>
                </a:ext>
              </a:extLst>
            </p:cNvPr>
            <p:cNvSpPr txBox="1"/>
            <p:nvPr/>
          </p:nvSpPr>
          <p:spPr>
            <a:xfrm>
              <a:off x="3810000" y="41925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FD0FE39-302E-81D0-F76C-F144FE3FDE65}"/>
                </a:ext>
              </a:extLst>
            </p:cNvPr>
            <p:cNvSpPr txBox="1"/>
            <p:nvPr/>
          </p:nvSpPr>
          <p:spPr>
            <a:xfrm>
              <a:off x="4370049" y="456187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4247A2E-2B94-05C8-38C2-E03BB93FC5B4}"/>
                </a:ext>
              </a:extLst>
            </p:cNvPr>
            <p:cNvSpPr txBox="1"/>
            <p:nvPr/>
          </p:nvSpPr>
          <p:spPr>
            <a:xfrm>
              <a:off x="4800840" y="49312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B5A669-F144-ABE2-0610-3D6C2CAA4D8B}"/>
                </a:ext>
              </a:extLst>
            </p:cNvPr>
            <p:cNvSpPr txBox="1"/>
            <p:nvPr/>
          </p:nvSpPr>
          <p:spPr>
            <a:xfrm>
              <a:off x="5325639" y="536317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37B4A12-7C50-C8DF-7D95-F122C5EA70F5}"/>
                </a:ext>
              </a:extLst>
            </p:cNvPr>
            <p:cNvSpPr txBox="1"/>
            <p:nvPr/>
          </p:nvSpPr>
          <p:spPr>
            <a:xfrm>
              <a:off x="5818047" y="56781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601B55-6877-F7EE-DA2F-40BEE499BBA9}"/>
              </a:ext>
            </a:extLst>
          </p:cNvPr>
          <p:cNvGrpSpPr/>
          <p:nvPr/>
        </p:nvGrpSpPr>
        <p:grpSpPr>
          <a:xfrm>
            <a:off x="3810000" y="3800907"/>
            <a:ext cx="2314541" cy="1868960"/>
            <a:chOff x="3810000" y="3800907"/>
            <a:chExt cx="2314541" cy="18689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2B13FB9-5886-CA30-5D8D-432715458F31}"/>
                </a:ext>
              </a:extLst>
            </p:cNvPr>
            <p:cNvSpPr txBox="1"/>
            <p:nvPr/>
          </p:nvSpPr>
          <p:spPr>
            <a:xfrm>
              <a:off x="5818047" y="53005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670A6D-6E99-3590-1440-B5A7ED6F119F}"/>
                </a:ext>
              </a:extLst>
            </p:cNvPr>
            <p:cNvSpPr txBox="1"/>
            <p:nvPr/>
          </p:nvSpPr>
          <p:spPr>
            <a:xfrm>
              <a:off x="5325639" y="493120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E0A695-4E24-8386-B2D1-EDD96B74215A}"/>
                </a:ext>
              </a:extLst>
            </p:cNvPr>
            <p:cNvSpPr txBox="1"/>
            <p:nvPr/>
          </p:nvSpPr>
          <p:spPr>
            <a:xfrm>
              <a:off x="4801570" y="456187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6504FD-76EB-2483-4BC6-15446F20AAE3}"/>
                </a:ext>
              </a:extLst>
            </p:cNvPr>
            <p:cNvSpPr txBox="1"/>
            <p:nvPr/>
          </p:nvSpPr>
          <p:spPr>
            <a:xfrm>
              <a:off x="4346187" y="41925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7A58D50-5F1B-D014-97D6-F07CA375D738}"/>
                </a:ext>
              </a:extLst>
            </p:cNvPr>
            <p:cNvSpPr txBox="1"/>
            <p:nvPr/>
          </p:nvSpPr>
          <p:spPr>
            <a:xfrm>
              <a:off x="3810000" y="38009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265CBEB-7FF4-D436-00A5-0E1F7EFFA766}"/>
              </a:ext>
            </a:extLst>
          </p:cNvPr>
          <p:cNvGrpSpPr/>
          <p:nvPr/>
        </p:nvGrpSpPr>
        <p:grpSpPr>
          <a:xfrm>
            <a:off x="2763737" y="3109269"/>
            <a:ext cx="850133" cy="689063"/>
            <a:chOff x="2763737" y="3109269"/>
            <a:chExt cx="850133" cy="68906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4F57CAA-C5F9-E3C3-CD22-9B8FA335063E}"/>
                </a:ext>
              </a:extLst>
            </p:cNvPr>
            <p:cNvSpPr txBox="1"/>
            <p:nvPr/>
          </p:nvSpPr>
          <p:spPr>
            <a:xfrm>
              <a:off x="3307376" y="3429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</a:rPr>
                <a:t>2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EC2F4F4-D5BE-1388-7B30-A4827D041FE8}"/>
                </a:ext>
              </a:extLst>
            </p:cNvPr>
            <p:cNvSpPr txBox="1"/>
            <p:nvPr/>
          </p:nvSpPr>
          <p:spPr>
            <a:xfrm>
              <a:off x="2763737" y="310926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</a:rPr>
                <a:t>2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732DEA-5D94-64A6-CF4D-BBF30D32FB38}"/>
              </a:ext>
            </a:extLst>
          </p:cNvPr>
          <p:cNvGrpSpPr/>
          <p:nvPr/>
        </p:nvGrpSpPr>
        <p:grpSpPr>
          <a:xfrm>
            <a:off x="1696995" y="2336274"/>
            <a:ext cx="829597" cy="738664"/>
            <a:chOff x="1696995" y="2336274"/>
            <a:chExt cx="829597" cy="73866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0B5347-1E8E-4645-48B9-191B886AD7C5}"/>
                </a:ext>
              </a:extLst>
            </p:cNvPr>
            <p:cNvSpPr txBox="1"/>
            <p:nvPr/>
          </p:nvSpPr>
          <p:spPr>
            <a:xfrm>
              <a:off x="2220098" y="27056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3E60A67-8D43-9851-95B0-E40D3B398DEC}"/>
                </a:ext>
              </a:extLst>
            </p:cNvPr>
            <p:cNvSpPr txBox="1"/>
            <p:nvPr/>
          </p:nvSpPr>
          <p:spPr>
            <a:xfrm>
              <a:off x="1696995" y="2336274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91ED018-2A58-B603-C849-443353671034}"/>
              </a:ext>
            </a:extLst>
          </p:cNvPr>
          <p:cNvGrpSpPr/>
          <p:nvPr/>
        </p:nvGrpSpPr>
        <p:grpSpPr>
          <a:xfrm>
            <a:off x="5581394" y="5070432"/>
            <a:ext cx="424070" cy="397565"/>
            <a:chOff x="5420139" y="5221357"/>
            <a:chExt cx="424070" cy="397565"/>
          </a:xfrm>
        </p:grpSpPr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FE511E18-4486-77E0-4536-FC9CE877D59D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39E6D334-DD79-8E7B-EC02-178B35D53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99749B2-BA06-0F67-27F9-C3E8A4F58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E51B533-B868-34CD-D7EF-C531BE0B4914}"/>
              </a:ext>
            </a:extLst>
          </p:cNvPr>
          <p:cNvSpPr txBox="1"/>
          <p:nvPr/>
        </p:nvSpPr>
        <p:spPr>
          <a:xfrm>
            <a:off x="5851466" y="49559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16A6FB-99BE-0B10-E101-DFA6D29F4D21}"/>
              </a:ext>
            </a:extLst>
          </p:cNvPr>
          <p:cNvGrpSpPr/>
          <p:nvPr/>
        </p:nvGrpSpPr>
        <p:grpSpPr>
          <a:xfrm>
            <a:off x="5088985" y="4718304"/>
            <a:ext cx="424070" cy="397565"/>
            <a:chOff x="5420139" y="5221357"/>
            <a:chExt cx="424070" cy="397565"/>
          </a:xfrm>
        </p:grpSpPr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EA56B0F1-9871-39FB-1826-D3189D8E18FF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C2E926B-BEC4-3739-F22C-E8A4748CA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4F2B51FD-9638-EE65-8634-A4F3D4FEC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F8B78E8E-C496-2108-7C30-5E0432BF65C3}"/>
              </a:ext>
            </a:extLst>
          </p:cNvPr>
          <p:cNvSpPr txBox="1"/>
          <p:nvPr/>
        </p:nvSpPr>
        <p:spPr>
          <a:xfrm>
            <a:off x="5392475" y="4564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8372622-759C-4F55-7D98-48A3CFAF8E3B}"/>
              </a:ext>
            </a:extLst>
          </p:cNvPr>
          <p:cNvGrpSpPr/>
          <p:nvPr/>
        </p:nvGrpSpPr>
        <p:grpSpPr>
          <a:xfrm>
            <a:off x="5549840" y="4743087"/>
            <a:ext cx="424070" cy="397565"/>
            <a:chOff x="5420139" y="5221357"/>
            <a:chExt cx="424070" cy="397565"/>
          </a:xfrm>
        </p:grpSpPr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6EC25990-A89E-A9E9-E4DD-8F0C6332DCEA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CA1ADC4F-B188-7E02-1101-82C8CE061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445C16E8-55A9-DFB3-A174-09B440762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350E222-FB23-8295-A328-C26CAA80E65D}"/>
              </a:ext>
            </a:extLst>
          </p:cNvPr>
          <p:cNvSpPr txBox="1"/>
          <p:nvPr/>
        </p:nvSpPr>
        <p:spPr>
          <a:xfrm>
            <a:off x="5939022" y="45597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4996163-B086-D366-C162-BB1591D48AA0}"/>
              </a:ext>
            </a:extLst>
          </p:cNvPr>
          <p:cNvGrpSpPr/>
          <p:nvPr/>
        </p:nvGrpSpPr>
        <p:grpSpPr>
          <a:xfrm>
            <a:off x="4432055" y="4434437"/>
            <a:ext cx="424070" cy="397565"/>
            <a:chOff x="5420139" y="5221357"/>
            <a:chExt cx="424070" cy="397565"/>
          </a:xfrm>
        </p:grpSpPr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09ADCAF0-8A73-EF14-E7F2-30490D864E13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107D4A79-7CFE-2E9A-10C5-BC4CE303C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0E152B93-EEAF-4000-BF5E-F1C1AA9CB7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B383F20-FB46-752D-B61C-D535E24A5AA4}"/>
              </a:ext>
            </a:extLst>
          </p:cNvPr>
          <p:cNvSpPr txBox="1"/>
          <p:nvPr/>
        </p:nvSpPr>
        <p:spPr>
          <a:xfrm>
            <a:off x="4822905" y="42001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21A5E280-3334-7B74-6A29-E9FC571F4A60}"/>
              </a:ext>
            </a:extLst>
          </p:cNvPr>
          <p:cNvGrpSpPr/>
          <p:nvPr/>
        </p:nvGrpSpPr>
        <p:grpSpPr>
          <a:xfrm>
            <a:off x="5028735" y="4413578"/>
            <a:ext cx="424070" cy="397565"/>
            <a:chOff x="5420139" y="5221357"/>
            <a:chExt cx="424070" cy="397565"/>
          </a:xfrm>
        </p:grpSpPr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BBDC52E-820F-9272-B160-2CCABD14147B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DA77ACF-409C-2F51-2B38-C2D1DA7CD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45BB1389-88EA-3BEB-CBA6-6622ACB4E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799" y="5289413"/>
              <a:ext cx="10410" cy="27560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AA46510-E304-99F6-049F-B141359D62E2}"/>
              </a:ext>
            </a:extLst>
          </p:cNvPr>
          <p:cNvSpPr txBox="1"/>
          <p:nvPr/>
        </p:nvSpPr>
        <p:spPr>
          <a:xfrm>
            <a:off x="5352141" y="41925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D6A052A-721C-FDC2-34BA-C3D9FA6A724F}"/>
              </a:ext>
            </a:extLst>
          </p:cNvPr>
          <p:cNvGrpSpPr/>
          <p:nvPr/>
        </p:nvGrpSpPr>
        <p:grpSpPr>
          <a:xfrm>
            <a:off x="5547224" y="4433638"/>
            <a:ext cx="424070" cy="397565"/>
            <a:chOff x="5420139" y="5221357"/>
            <a:chExt cx="424070" cy="397565"/>
          </a:xfrm>
        </p:grpSpPr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EF8F9ACD-1463-F959-6794-00AF71C2245D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22E26989-B5B1-29F8-6C89-ABA4BC3AF7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9D80A9F9-8C03-B2BC-3A77-F65D15D10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34922E3-26BF-5148-90F3-B01DCA939848}"/>
              </a:ext>
            </a:extLst>
          </p:cNvPr>
          <p:cNvSpPr txBox="1"/>
          <p:nvPr/>
        </p:nvSpPr>
        <p:spPr>
          <a:xfrm>
            <a:off x="5896887" y="4173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1E87827-3176-481B-068A-681C971FA37E}"/>
              </a:ext>
            </a:extLst>
          </p:cNvPr>
          <p:cNvGrpSpPr/>
          <p:nvPr/>
        </p:nvGrpSpPr>
        <p:grpSpPr>
          <a:xfrm>
            <a:off x="3888859" y="4042805"/>
            <a:ext cx="424070" cy="397565"/>
            <a:chOff x="5420139" y="5221357"/>
            <a:chExt cx="424070" cy="397565"/>
          </a:xfrm>
        </p:grpSpPr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A902D42C-59D4-696F-AEE3-B48D834DFDCB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D418150A-B85C-1491-01A8-E4B13D1B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8DEC204D-5A11-48FD-A533-5DCCCA94A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1C1615A-387B-491D-7668-99991A0B841B}"/>
              </a:ext>
            </a:extLst>
          </p:cNvPr>
          <p:cNvSpPr txBox="1"/>
          <p:nvPr/>
        </p:nvSpPr>
        <p:spPr>
          <a:xfrm>
            <a:off x="4249909" y="3846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D32CFFE-35BF-43D1-6D7D-61FC98AE0AB9}"/>
              </a:ext>
            </a:extLst>
          </p:cNvPr>
          <p:cNvGrpSpPr/>
          <p:nvPr/>
        </p:nvGrpSpPr>
        <p:grpSpPr>
          <a:xfrm>
            <a:off x="4452222" y="4076798"/>
            <a:ext cx="424070" cy="397565"/>
            <a:chOff x="5420139" y="5221357"/>
            <a:chExt cx="424070" cy="397565"/>
          </a:xfrm>
        </p:grpSpPr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C8E83A78-8664-B654-AE93-ACB81004F7BC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6E5952CD-BFF8-2574-4B06-4935FB4F4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E93BF659-C422-E870-5DCB-A0FBC19F4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F240502-AF11-EE4F-F342-11B13A583047}"/>
              </a:ext>
            </a:extLst>
          </p:cNvPr>
          <p:cNvSpPr txBox="1"/>
          <p:nvPr/>
        </p:nvSpPr>
        <p:spPr>
          <a:xfrm>
            <a:off x="4819236" y="38455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C3AD012E-9CD8-8FBB-F710-DBA9CE2C73FD}"/>
              </a:ext>
            </a:extLst>
          </p:cNvPr>
          <p:cNvGrpSpPr/>
          <p:nvPr/>
        </p:nvGrpSpPr>
        <p:grpSpPr>
          <a:xfrm>
            <a:off x="5036466" y="4049535"/>
            <a:ext cx="424070" cy="397565"/>
            <a:chOff x="5420139" y="5221357"/>
            <a:chExt cx="424070" cy="397565"/>
          </a:xfrm>
        </p:grpSpPr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D62E21B7-2840-E144-367C-6FF48270FB8C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箭头连接符 148">
              <a:extLst>
                <a:ext uri="{FF2B5EF4-FFF2-40B4-BE49-F238E27FC236}">
                  <a16:creationId xmlns:a16="http://schemas.microsoft.com/office/drawing/2014/main" id="{A0D4C90B-230E-EECA-46A9-F1F3EF7AC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箭头连接符 149">
              <a:extLst>
                <a:ext uri="{FF2B5EF4-FFF2-40B4-BE49-F238E27FC236}">
                  <a16:creationId xmlns:a16="http://schemas.microsoft.com/office/drawing/2014/main" id="{05D679D3-3B53-9D03-ACEF-F167072E85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340B40F-D2D2-AE84-CE91-B76D06B75C8C}"/>
              </a:ext>
            </a:extLst>
          </p:cNvPr>
          <p:cNvSpPr txBox="1"/>
          <p:nvPr/>
        </p:nvSpPr>
        <p:spPr>
          <a:xfrm>
            <a:off x="5273330" y="38675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E6571EB7-49F2-5279-21DB-F43F54C1682A}"/>
              </a:ext>
            </a:extLst>
          </p:cNvPr>
          <p:cNvGrpSpPr/>
          <p:nvPr/>
        </p:nvGrpSpPr>
        <p:grpSpPr>
          <a:xfrm>
            <a:off x="5460536" y="4076582"/>
            <a:ext cx="424070" cy="397565"/>
            <a:chOff x="5420139" y="5221357"/>
            <a:chExt cx="424070" cy="397565"/>
          </a:xfrm>
        </p:grpSpPr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20A67DD6-7A90-4D77-1BC6-F69823794C95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箭头连接符 153">
              <a:extLst>
                <a:ext uri="{FF2B5EF4-FFF2-40B4-BE49-F238E27FC236}">
                  <a16:creationId xmlns:a16="http://schemas.microsoft.com/office/drawing/2014/main" id="{766A86E2-A644-4997-DD0D-A84E77120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箭头连接符 154">
              <a:extLst>
                <a:ext uri="{FF2B5EF4-FFF2-40B4-BE49-F238E27FC236}">
                  <a16:creationId xmlns:a16="http://schemas.microsoft.com/office/drawing/2014/main" id="{2E46F059-3A54-D118-C6A7-B18B92A13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9ADCF47-04CE-FE4A-628F-255625AE48C3}"/>
              </a:ext>
            </a:extLst>
          </p:cNvPr>
          <p:cNvSpPr txBox="1"/>
          <p:nvPr/>
        </p:nvSpPr>
        <p:spPr>
          <a:xfrm>
            <a:off x="5835986" y="3848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BADE795-FE84-BA65-9E52-52863B7C63BD}"/>
              </a:ext>
            </a:extLst>
          </p:cNvPr>
          <p:cNvGrpSpPr/>
          <p:nvPr/>
        </p:nvGrpSpPr>
        <p:grpSpPr>
          <a:xfrm>
            <a:off x="3420662" y="3679017"/>
            <a:ext cx="424070" cy="397565"/>
            <a:chOff x="5420139" y="5221357"/>
            <a:chExt cx="424070" cy="397565"/>
          </a:xfrm>
        </p:grpSpPr>
        <p:cxnSp>
          <p:nvCxnSpPr>
            <p:cNvPr id="158" name="直线箭头连接符 157">
              <a:extLst>
                <a:ext uri="{FF2B5EF4-FFF2-40B4-BE49-F238E27FC236}">
                  <a16:creationId xmlns:a16="http://schemas.microsoft.com/office/drawing/2014/main" id="{1BCDC255-F46C-E952-9D6D-38D08593051C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9C519F5B-CA3C-AE0A-5915-8E62A46AC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>
              <a:extLst>
                <a:ext uri="{FF2B5EF4-FFF2-40B4-BE49-F238E27FC236}">
                  <a16:creationId xmlns:a16="http://schemas.microsoft.com/office/drawing/2014/main" id="{1E97B59A-422C-76B4-07A0-6D88E2E3E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A23DECB-2B4F-4536-0123-CDF72D0453AC}"/>
              </a:ext>
            </a:extLst>
          </p:cNvPr>
          <p:cNvSpPr txBox="1"/>
          <p:nvPr/>
        </p:nvSpPr>
        <p:spPr>
          <a:xfrm>
            <a:off x="3762890" y="34773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7270965-8C53-FDCB-6CD0-06105F9EFD1A}"/>
              </a:ext>
            </a:extLst>
          </p:cNvPr>
          <p:cNvGrpSpPr/>
          <p:nvPr/>
        </p:nvGrpSpPr>
        <p:grpSpPr>
          <a:xfrm>
            <a:off x="3994098" y="3647897"/>
            <a:ext cx="424070" cy="397565"/>
            <a:chOff x="5420139" y="5221357"/>
            <a:chExt cx="424070" cy="397565"/>
          </a:xfrm>
        </p:grpSpPr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3E584C34-9B72-70DC-01CE-C962AF9530DD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E43BC5D2-7DA1-916B-6F67-38C9D7E5E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884DA10E-BD43-5ED4-9DE1-37FF7DB8E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A279B566-CB5B-080D-6FCC-848C48D899CF}"/>
              </a:ext>
            </a:extLst>
          </p:cNvPr>
          <p:cNvSpPr txBox="1"/>
          <p:nvPr/>
        </p:nvSpPr>
        <p:spPr>
          <a:xfrm>
            <a:off x="4300592" y="3463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16CB648D-6CA0-F825-0E52-FEC03F7F78DE}"/>
              </a:ext>
            </a:extLst>
          </p:cNvPr>
          <p:cNvGrpSpPr/>
          <p:nvPr/>
        </p:nvGrpSpPr>
        <p:grpSpPr>
          <a:xfrm>
            <a:off x="4460529" y="3684031"/>
            <a:ext cx="424070" cy="397565"/>
            <a:chOff x="5420139" y="5221357"/>
            <a:chExt cx="424070" cy="397565"/>
          </a:xfrm>
        </p:grpSpPr>
        <p:cxnSp>
          <p:nvCxnSpPr>
            <p:cNvPr id="168" name="直线箭头连接符 167">
              <a:extLst>
                <a:ext uri="{FF2B5EF4-FFF2-40B4-BE49-F238E27FC236}">
                  <a16:creationId xmlns:a16="http://schemas.microsoft.com/office/drawing/2014/main" id="{DCC29A81-A739-F8D9-4F7F-295234A6E8D7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箭头连接符 168">
              <a:extLst>
                <a:ext uri="{FF2B5EF4-FFF2-40B4-BE49-F238E27FC236}">
                  <a16:creationId xmlns:a16="http://schemas.microsoft.com/office/drawing/2014/main" id="{30A95A8D-BADA-EFDF-92D5-8BC7D6DFF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1A6258D9-AE49-F760-6106-E0EDC8F1B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12BABEE-CD84-5452-1D52-65C83144FC99}"/>
              </a:ext>
            </a:extLst>
          </p:cNvPr>
          <p:cNvSpPr txBox="1"/>
          <p:nvPr/>
        </p:nvSpPr>
        <p:spPr>
          <a:xfrm>
            <a:off x="4809590" y="3476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D7752771-8F53-D14E-7856-DD0D87EC1BEA}"/>
              </a:ext>
            </a:extLst>
          </p:cNvPr>
          <p:cNvGrpSpPr/>
          <p:nvPr/>
        </p:nvGrpSpPr>
        <p:grpSpPr>
          <a:xfrm>
            <a:off x="5044585" y="3668785"/>
            <a:ext cx="424070" cy="397565"/>
            <a:chOff x="5420139" y="5221357"/>
            <a:chExt cx="424070" cy="397565"/>
          </a:xfrm>
        </p:grpSpPr>
        <p:cxnSp>
          <p:nvCxnSpPr>
            <p:cNvPr id="173" name="直线箭头连接符 172">
              <a:extLst>
                <a:ext uri="{FF2B5EF4-FFF2-40B4-BE49-F238E27FC236}">
                  <a16:creationId xmlns:a16="http://schemas.microsoft.com/office/drawing/2014/main" id="{069D495B-5EC4-D562-41EB-9B8D6D9B09A7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9F2D525B-50F2-8816-DC76-F13C3BBAD6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10ECE5EF-2BC1-50A2-0FD9-E6EF967BB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00DAFDA-CC17-4C5F-C15B-E67BE02497BE}"/>
              </a:ext>
            </a:extLst>
          </p:cNvPr>
          <p:cNvSpPr txBox="1"/>
          <p:nvPr/>
        </p:nvSpPr>
        <p:spPr>
          <a:xfrm>
            <a:off x="5339512" y="34941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4D72185-417D-C832-B278-3772C5A4EFC9}"/>
              </a:ext>
            </a:extLst>
          </p:cNvPr>
          <p:cNvGrpSpPr/>
          <p:nvPr/>
        </p:nvGrpSpPr>
        <p:grpSpPr>
          <a:xfrm>
            <a:off x="5511720" y="3689424"/>
            <a:ext cx="424070" cy="397565"/>
            <a:chOff x="5420139" y="5221357"/>
            <a:chExt cx="424070" cy="397565"/>
          </a:xfrm>
        </p:grpSpPr>
        <p:cxnSp>
          <p:nvCxnSpPr>
            <p:cNvPr id="182" name="直线箭头连接符 181">
              <a:extLst>
                <a:ext uri="{FF2B5EF4-FFF2-40B4-BE49-F238E27FC236}">
                  <a16:creationId xmlns:a16="http://schemas.microsoft.com/office/drawing/2014/main" id="{770E2EAF-A419-6148-5505-DD797AF75682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线箭头连接符 182">
              <a:extLst>
                <a:ext uri="{FF2B5EF4-FFF2-40B4-BE49-F238E27FC236}">
                  <a16:creationId xmlns:a16="http://schemas.microsoft.com/office/drawing/2014/main" id="{997AE7DC-AFB6-5728-B037-F8DBB6B5A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线箭头连接符 183">
              <a:extLst>
                <a:ext uri="{FF2B5EF4-FFF2-40B4-BE49-F238E27FC236}">
                  <a16:creationId xmlns:a16="http://schemas.microsoft.com/office/drawing/2014/main" id="{05D67FA3-8B72-7674-0ADA-67D0768B0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B153889-B897-43BF-B137-C6F41F058CB1}"/>
              </a:ext>
            </a:extLst>
          </p:cNvPr>
          <p:cNvSpPr txBox="1"/>
          <p:nvPr/>
        </p:nvSpPr>
        <p:spPr>
          <a:xfrm>
            <a:off x="5838254" y="34981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DA8F625B-66E4-995F-909D-59A18EA494D7}"/>
              </a:ext>
            </a:extLst>
          </p:cNvPr>
          <p:cNvGrpSpPr/>
          <p:nvPr/>
        </p:nvGrpSpPr>
        <p:grpSpPr>
          <a:xfrm>
            <a:off x="2928670" y="3299380"/>
            <a:ext cx="424070" cy="397565"/>
            <a:chOff x="5420139" y="5221357"/>
            <a:chExt cx="424070" cy="397565"/>
          </a:xfrm>
        </p:grpSpPr>
        <p:cxnSp>
          <p:nvCxnSpPr>
            <p:cNvPr id="187" name="直线箭头连接符 186">
              <a:extLst>
                <a:ext uri="{FF2B5EF4-FFF2-40B4-BE49-F238E27FC236}">
                  <a16:creationId xmlns:a16="http://schemas.microsoft.com/office/drawing/2014/main" id="{1CC84972-2A30-A950-02EB-21C32274CC99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箭头连接符 187">
              <a:extLst>
                <a:ext uri="{FF2B5EF4-FFF2-40B4-BE49-F238E27FC236}">
                  <a16:creationId xmlns:a16="http://schemas.microsoft.com/office/drawing/2014/main" id="{386F9F34-F7B5-F82A-5C12-A44D656D0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箭头连接符 188">
              <a:extLst>
                <a:ext uri="{FF2B5EF4-FFF2-40B4-BE49-F238E27FC236}">
                  <a16:creationId xmlns:a16="http://schemas.microsoft.com/office/drawing/2014/main" id="{4903A93B-6FC3-EEF1-C18C-87AEA1722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280EFF5-9D59-E841-1EE7-6CB5A7FB7499}"/>
              </a:ext>
            </a:extLst>
          </p:cNvPr>
          <p:cNvSpPr txBox="1"/>
          <p:nvPr/>
        </p:nvSpPr>
        <p:spPr>
          <a:xfrm>
            <a:off x="3265675" y="31381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DA42CC85-4C70-BD95-69BC-9E9B16731D7B}"/>
              </a:ext>
            </a:extLst>
          </p:cNvPr>
          <p:cNvGrpSpPr/>
          <p:nvPr/>
        </p:nvGrpSpPr>
        <p:grpSpPr>
          <a:xfrm>
            <a:off x="3446608" y="3293935"/>
            <a:ext cx="424070" cy="397565"/>
            <a:chOff x="5420139" y="5221357"/>
            <a:chExt cx="424070" cy="397565"/>
          </a:xfrm>
        </p:grpSpPr>
        <p:cxnSp>
          <p:nvCxnSpPr>
            <p:cNvPr id="192" name="直线箭头连接符 191">
              <a:extLst>
                <a:ext uri="{FF2B5EF4-FFF2-40B4-BE49-F238E27FC236}">
                  <a16:creationId xmlns:a16="http://schemas.microsoft.com/office/drawing/2014/main" id="{9CBC59B2-6E73-B16D-0B57-9976BFC94C17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箭头连接符 192">
              <a:extLst>
                <a:ext uri="{FF2B5EF4-FFF2-40B4-BE49-F238E27FC236}">
                  <a16:creationId xmlns:a16="http://schemas.microsoft.com/office/drawing/2014/main" id="{70808507-E3E8-B4FA-C084-572E73F07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箭头连接符 193">
              <a:extLst>
                <a:ext uri="{FF2B5EF4-FFF2-40B4-BE49-F238E27FC236}">
                  <a16:creationId xmlns:a16="http://schemas.microsoft.com/office/drawing/2014/main" id="{260BE0DC-7DF2-D9D3-460A-910576542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1D68929-E505-3707-E01B-2781FB285D72}"/>
              </a:ext>
            </a:extLst>
          </p:cNvPr>
          <p:cNvSpPr txBox="1"/>
          <p:nvPr/>
        </p:nvSpPr>
        <p:spPr>
          <a:xfrm>
            <a:off x="3797750" y="31381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EE6080A-C380-C4C6-2748-2A72E34A206E}"/>
              </a:ext>
            </a:extLst>
          </p:cNvPr>
          <p:cNvGrpSpPr/>
          <p:nvPr/>
        </p:nvGrpSpPr>
        <p:grpSpPr>
          <a:xfrm>
            <a:off x="3927712" y="3314175"/>
            <a:ext cx="424070" cy="397565"/>
            <a:chOff x="5420139" y="5221357"/>
            <a:chExt cx="424070" cy="397565"/>
          </a:xfrm>
        </p:grpSpPr>
        <p:cxnSp>
          <p:nvCxnSpPr>
            <p:cNvPr id="197" name="直线箭头连接符 196">
              <a:extLst>
                <a:ext uri="{FF2B5EF4-FFF2-40B4-BE49-F238E27FC236}">
                  <a16:creationId xmlns:a16="http://schemas.microsoft.com/office/drawing/2014/main" id="{22214C00-69B5-0FE7-44A5-A9940CFAF6D8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箭头连接符 197">
              <a:extLst>
                <a:ext uri="{FF2B5EF4-FFF2-40B4-BE49-F238E27FC236}">
                  <a16:creationId xmlns:a16="http://schemas.microsoft.com/office/drawing/2014/main" id="{B3AD973E-7939-B11D-38EA-D7B3EC9C2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箭头连接符 198">
              <a:extLst>
                <a:ext uri="{FF2B5EF4-FFF2-40B4-BE49-F238E27FC236}">
                  <a16:creationId xmlns:a16="http://schemas.microsoft.com/office/drawing/2014/main" id="{12EA3942-5A04-B192-D157-C83F97CD1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76693F7-99C2-8A88-F819-2F639437A8C4}"/>
              </a:ext>
            </a:extLst>
          </p:cNvPr>
          <p:cNvSpPr txBox="1"/>
          <p:nvPr/>
        </p:nvSpPr>
        <p:spPr>
          <a:xfrm>
            <a:off x="4270607" y="31021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4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61DC786-A4B6-E2C8-6907-B1AE4B078A63}"/>
              </a:ext>
            </a:extLst>
          </p:cNvPr>
          <p:cNvGrpSpPr/>
          <p:nvPr/>
        </p:nvGrpSpPr>
        <p:grpSpPr>
          <a:xfrm>
            <a:off x="4490664" y="3364029"/>
            <a:ext cx="424070" cy="397565"/>
            <a:chOff x="5420139" y="5221357"/>
            <a:chExt cx="424070" cy="397565"/>
          </a:xfrm>
        </p:grpSpPr>
        <p:cxnSp>
          <p:nvCxnSpPr>
            <p:cNvPr id="202" name="直线箭头连接符 201">
              <a:extLst>
                <a:ext uri="{FF2B5EF4-FFF2-40B4-BE49-F238E27FC236}">
                  <a16:creationId xmlns:a16="http://schemas.microsoft.com/office/drawing/2014/main" id="{F6E724AE-C9F0-F5F6-695B-9B8332D75F72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箭头连接符 202">
              <a:extLst>
                <a:ext uri="{FF2B5EF4-FFF2-40B4-BE49-F238E27FC236}">
                  <a16:creationId xmlns:a16="http://schemas.microsoft.com/office/drawing/2014/main" id="{EDC5F62B-2B62-6EE3-6FA3-2F4A90ABA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箭头连接符 203">
              <a:extLst>
                <a:ext uri="{FF2B5EF4-FFF2-40B4-BE49-F238E27FC236}">
                  <a16:creationId xmlns:a16="http://schemas.microsoft.com/office/drawing/2014/main" id="{F0E17156-D427-2FFB-3BF0-34F1B19EF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文本框 204">
            <a:extLst>
              <a:ext uri="{FF2B5EF4-FFF2-40B4-BE49-F238E27FC236}">
                <a16:creationId xmlns:a16="http://schemas.microsoft.com/office/drawing/2014/main" id="{1954BE00-78BB-CD41-5502-E3D4D57321C6}"/>
              </a:ext>
            </a:extLst>
          </p:cNvPr>
          <p:cNvSpPr txBox="1"/>
          <p:nvPr/>
        </p:nvSpPr>
        <p:spPr>
          <a:xfrm>
            <a:off x="4768239" y="3137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3B0B3BF4-5A0E-5369-8205-912F772D3E57}"/>
              </a:ext>
            </a:extLst>
          </p:cNvPr>
          <p:cNvGrpSpPr/>
          <p:nvPr/>
        </p:nvGrpSpPr>
        <p:grpSpPr>
          <a:xfrm>
            <a:off x="5008304" y="3322579"/>
            <a:ext cx="424070" cy="397565"/>
            <a:chOff x="5420139" y="5221357"/>
            <a:chExt cx="424070" cy="397565"/>
          </a:xfrm>
        </p:grpSpPr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FFE77BA5-A8CA-D78C-9B03-8668CE0187A5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箭头连接符 207">
              <a:extLst>
                <a:ext uri="{FF2B5EF4-FFF2-40B4-BE49-F238E27FC236}">
                  <a16:creationId xmlns:a16="http://schemas.microsoft.com/office/drawing/2014/main" id="{FCE1604B-28FC-DF66-9B2B-5A7F6D970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208">
              <a:extLst>
                <a:ext uri="{FF2B5EF4-FFF2-40B4-BE49-F238E27FC236}">
                  <a16:creationId xmlns:a16="http://schemas.microsoft.com/office/drawing/2014/main" id="{1516206B-10BC-6772-E0D1-7AE69ABB6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F42F2DF-3638-9479-4BEE-2B0AEF2434C1}"/>
              </a:ext>
            </a:extLst>
          </p:cNvPr>
          <p:cNvSpPr txBox="1"/>
          <p:nvPr/>
        </p:nvSpPr>
        <p:spPr>
          <a:xfrm>
            <a:off x="5335498" y="3143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661F3CA0-D2B4-4E0E-26B3-A529BA590830}"/>
              </a:ext>
            </a:extLst>
          </p:cNvPr>
          <p:cNvGrpSpPr/>
          <p:nvPr/>
        </p:nvGrpSpPr>
        <p:grpSpPr>
          <a:xfrm>
            <a:off x="5525583" y="3378444"/>
            <a:ext cx="424070" cy="397565"/>
            <a:chOff x="5420139" y="5221357"/>
            <a:chExt cx="424070" cy="397565"/>
          </a:xfrm>
        </p:grpSpPr>
        <p:cxnSp>
          <p:nvCxnSpPr>
            <p:cNvPr id="212" name="直线箭头连接符 211">
              <a:extLst>
                <a:ext uri="{FF2B5EF4-FFF2-40B4-BE49-F238E27FC236}">
                  <a16:creationId xmlns:a16="http://schemas.microsoft.com/office/drawing/2014/main" id="{D82C3C7D-6FCB-E2EC-8A4C-84A898ACC14D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箭头连接符 212">
              <a:extLst>
                <a:ext uri="{FF2B5EF4-FFF2-40B4-BE49-F238E27FC236}">
                  <a16:creationId xmlns:a16="http://schemas.microsoft.com/office/drawing/2014/main" id="{9B8969C0-B8EB-9146-3DAD-BE470B8BF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213">
              <a:extLst>
                <a:ext uri="{FF2B5EF4-FFF2-40B4-BE49-F238E27FC236}">
                  <a16:creationId xmlns:a16="http://schemas.microsoft.com/office/drawing/2014/main" id="{CFA1905C-B612-A052-6815-6B816C473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F8EE3AA-7940-989F-33A2-41AC311E54E7}"/>
              </a:ext>
            </a:extLst>
          </p:cNvPr>
          <p:cNvSpPr txBox="1"/>
          <p:nvPr/>
        </p:nvSpPr>
        <p:spPr>
          <a:xfrm>
            <a:off x="5859479" y="3164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7F7BEE95-C1B8-04F2-CCAF-8EE8017A4E87}"/>
              </a:ext>
            </a:extLst>
          </p:cNvPr>
          <p:cNvGrpSpPr/>
          <p:nvPr/>
        </p:nvGrpSpPr>
        <p:grpSpPr>
          <a:xfrm>
            <a:off x="2363689" y="2960086"/>
            <a:ext cx="424070" cy="397565"/>
            <a:chOff x="5420139" y="5221357"/>
            <a:chExt cx="424070" cy="397565"/>
          </a:xfrm>
        </p:grpSpPr>
        <p:cxnSp>
          <p:nvCxnSpPr>
            <p:cNvPr id="217" name="直线箭头连接符 216">
              <a:extLst>
                <a:ext uri="{FF2B5EF4-FFF2-40B4-BE49-F238E27FC236}">
                  <a16:creationId xmlns:a16="http://schemas.microsoft.com/office/drawing/2014/main" id="{E59FE77D-7D42-FB41-1475-FDFC3D30975E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线箭头连接符 217">
              <a:extLst>
                <a:ext uri="{FF2B5EF4-FFF2-40B4-BE49-F238E27FC236}">
                  <a16:creationId xmlns:a16="http://schemas.microsoft.com/office/drawing/2014/main" id="{65A573A0-0B0D-57F6-DFE2-DFD10E414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线箭头连接符 218">
              <a:extLst>
                <a:ext uri="{FF2B5EF4-FFF2-40B4-BE49-F238E27FC236}">
                  <a16:creationId xmlns:a16="http://schemas.microsoft.com/office/drawing/2014/main" id="{783FBA0F-7A43-5CC1-6179-EAC848770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文本框 219">
            <a:extLst>
              <a:ext uri="{FF2B5EF4-FFF2-40B4-BE49-F238E27FC236}">
                <a16:creationId xmlns:a16="http://schemas.microsoft.com/office/drawing/2014/main" id="{31481037-CFD4-7EAA-EB64-89DDD3892C67}"/>
              </a:ext>
            </a:extLst>
          </p:cNvPr>
          <p:cNvSpPr txBox="1"/>
          <p:nvPr/>
        </p:nvSpPr>
        <p:spPr>
          <a:xfrm>
            <a:off x="2743215" y="2732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9DAA9BAC-6745-2500-8114-42DFD472E043}"/>
              </a:ext>
            </a:extLst>
          </p:cNvPr>
          <p:cNvGrpSpPr/>
          <p:nvPr/>
        </p:nvGrpSpPr>
        <p:grpSpPr>
          <a:xfrm>
            <a:off x="2931244" y="2948641"/>
            <a:ext cx="424070" cy="397565"/>
            <a:chOff x="5420139" y="5221357"/>
            <a:chExt cx="424070" cy="397565"/>
          </a:xfrm>
        </p:grpSpPr>
        <p:cxnSp>
          <p:nvCxnSpPr>
            <p:cNvPr id="222" name="直线箭头连接符 221">
              <a:extLst>
                <a:ext uri="{FF2B5EF4-FFF2-40B4-BE49-F238E27FC236}">
                  <a16:creationId xmlns:a16="http://schemas.microsoft.com/office/drawing/2014/main" id="{382DB0BD-C7BF-011A-477F-17D68ACBB804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线箭头连接符 222">
              <a:extLst>
                <a:ext uri="{FF2B5EF4-FFF2-40B4-BE49-F238E27FC236}">
                  <a16:creationId xmlns:a16="http://schemas.microsoft.com/office/drawing/2014/main" id="{8A2C4758-5193-6235-1478-2F7DA5253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874911E4-4E4B-A320-85A8-E2A3C753B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文本框 224">
            <a:extLst>
              <a:ext uri="{FF2B5EF4-FFF2-40B4-BE49-F238E27FC236}">
                <a16:creationId xmlns:a16="http://schemas.microsoft.com/office/drawing/2014/main" id="{F54D3CA5-B68D-3571-7E61-3C1C7358076B}"/>
              </a:ext>
            </a:extLst>
          </p:cNvPr>
          <p:cNvSpPr txBox="1"/>
          <p:nvPr/>
        </p:nvSpPr>
        <p:spPr>
          <a:xfrm>
            <a:off x="3260985" y="27530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CE01A8D6-F89E-D31C-CE41-9E7525C497A4}"/>
              </a:ext>
            </a:extLst>
          </p:cNvPr>
          <p:cNvGrpSpPr/>
          <p:nvPr/>
        </p:nvGrpSpPr>
        <p:grpSpPr>
          <a:xfrm>
            <a:off x="3427686" y="2978232"/>
            <a:ext cx="424070" cy="397565"/>
            <a:chOff x="5420139" y="5221357"/>
            <a:chExt cx="424070" cy="397565"/>
          </a:xfrm>
        </p:grpSpPr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8E9A538D-5781-2498-B9C5-1D8A59AF4796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7D01F28C-F649-BC72-42BC-EB5B74C56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线箭头连接符 228">
              <a:extLst>
                <a:ext uri="{FF2B5EF4-FFF2-40B4-BE49-F238E27FC236}">
                  <a16:creationId xmlns:a16="http://schemas.microsoft.com/office/drawing/2014/main" id="{FBB490FC-7B88-61CE-25FB-1C64B6C7D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23D00B23-063E-6216-5833-CBF6413372A3}"/>
              </a:ext>
            </a:extLst>
          </p:cNvPr>
          <p:cNvSpPr txBox="1"/>
          <p:nvPr/>
        </p:nvSpPr>
        <p:spPr>
          <a:xfrm>
            <a:off x="3758233" y="2748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9DD77B9D-9B83-042C-89EC-8B6C0D124F25}"/>
              </a:ext>
            </a:extLst>
          </p:cNvPr>
          <p:cNvGrpSpPr/>
          <p:nvPr/>
        </p:nvGrpSpPr>
        <p:grpSpPr>
          <a:xfrm>
            <a:off x="4007382" y="2912428"/>
            <a:ext cx="424070" cy="397565"/>
            <a:chOff x="5420139" y="5221357"/>
            <a:chExt cx="424070" cy="397565"/>
          </a:xfrm>
        </p:grpSpPr>
        <p:cxnSp>
          <p:nvCxnSpPr>
            <p:cNvPr id="232" name="直线箭头连接符 231">
              <a:extLst>
                <a:ext uri="{FF2B5EF4-FFF2-40B4-BE49-F238E27FC236}">
                  <a16:creationId xmlns:a16="http://schemas.microsoft.com/office/drawing/2014/main" id="{F1EDD347-1335-C3B9-3C0D-769928C06B91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箭头连接符 232">
              <a:extLst>
                <a:ext uri="{FF2B5EF4-FFF2-40B4-BE49-F238E27FC236}">
                  <a16:creationId xmlns:a16="http://schemas.microsoft.com/office/drawing/2014/main" id="{CFDCC201-4FE0-FB86-0CF3-57581EBDD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箭头连接符 233">
              <a:extLst>
                <a:ext uri="{FF2B5EF4-FFF2-40B4-BE49-F238E27FC236}">
                  <a16:creationId xmlns:a16="http://schemas.microsoft.com/office/drawing/2014/main" id="{EC9DB096-6485-3B62-E77D-157D44FDF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文本框 234">
            <a:extLst>
              <a:ext uri="{FF2B5EF4-FFF2-40B4-BE49-F238E27FC236}">
                <a16:creationId xmlns:a16="http://schemas.microsoft.com/office/drawing/2014/main" id="{8730EE2E-CF2F-21EF-A367-BC4F3FD43458}"/>
              </a:ext>
            </a:extLst>
          </p:cNvPr>
          <p:cNvSpPr txBox="1"/>
          <p:nvPr/>
        </p:nvSpPr>
        <p:spPr>
          <a:xfrm>
            <a:off x="4258692" y="2752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AC3987CC-2AD1-DAC1-04E3-A3F57298D455}"/>
              </a:ext>
            </a:extLst>
          </p:cNvPr>
          <p:cNvGrpSpPr/>
          <p:nvPr/>
        </p:nvGrpSpPr>
        <p:grpSpPr>
          <a:xfrm>
            <a:off x="4482998" y="2942892"/>
            <a:ext cx="424070" cy="397565"/>
            <a:chOff x="5420139" y="5221357"/>
            <a:chExt cx="424070" cy="397565"/>
          </a:xfrm>
        </p:grpSpPr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DAE3CFF6-4986-FC3C-E80F-F37FDFDA0662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DFA5E437-682E-7386-A45A-0E23AF540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箭头连接符 238">
              <a:extLst>
                <a:ext uri="{FF2B5EF4-FFF2-40B4-BE49-F238E27FC236}">
                  <a16:creationId xmlns:a16="http://schemas.microsoft.com/office/drawing/2014/main" id="{6F931B62-1C32-207A-BC9F-4F8C4E0A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DFD3A9D-B8D5-487E-A9D0-4E54D0AC1744}"/>
              </a:ext>
            </a:extLst>
          </p:cNvPr>
          <p:cNvSpPr txBox="1"/>
          <p:nvPr/>
        </p:nvSpPr>
        <p:spPr>
          <a:xfrm>
            <a:off x="4755828" y="27884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5F9B7036-2770-AB2B-5F72-A8D00FBC4217}"/>
              </a:ext>
            </a:extLst>
          </p:cNvPr>
          <p:cNvGrpSpPr/>
          <p:nvPr/>
        </p:nvGrpSpPr>
        <p:grpSpPr>
          <a:xfrm>
            <a:off x="5000638" y="2967449"/>
            <a:ext cx="424070" cy="397565"/>
            <a:chOff x="5420139" y="5221357"/>
            <a:chExt cx="424070" cy="397565"/>
          </a:xfrm>
        </p:grpSpPr>
        <p:cxnSp>
          <p:nvCxnSpPr>
            <p:cNvPr id="242" name="直线箭头连接符 241">
              <a:extLst>
                <a:ext uri="{FF2B5EF4-FFF2-40B4-BE49-F238E27FC236}">
                  <a16:creationId xmlns:a16="http://schemas.microsoft.com/office/drawing/2014/main" id="{61B64848-DA58-C635-F785-541DEF54DFC1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箭头连接符 242">
              <a:extLst>
                <a:ext uri="{FF2B5EF4-FFF2-40B4-BE49-F238E27FC236}">
                  <a16:creationId xmlns:a16="http://schemas.microsoft.com/office/drawing/2014/main" id="{A27F82F3-EC97-0D48-F73A-A4F4DC0D7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箭头连接符 243">
              <a:extLst>
                <a:ext uri="{FF2B5EF4-FFF2-40B4-BE49-F238E27FC236}">
                  <a16:creationId xmlns:a16="http://schemas.microsoft.com/office/drawing/2014/main" id="{06E48D8A-E744-7791-D0A5-46957CD46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文本框 244">
            <a:extLst>
              <a:ext uri="{FF2B5EF4-FFF2-40B4-BE49-F238E27FC236}">
                <a16:creationId xmlns:a16="http://schemas.microsoft.com/office/drawing/2014/main" id="{9D98D50E-0BD1-1B0A-911C-C963BF8BF0B7}"/>
              </a:ext>
            </a:extLst>
          </p:cNvPr>
          <p:cNvSpPr txBox="1"/>
          <p:nvPr/>
        </p:nvSpPr>
        <p:spPr>
          <a:xfrm>
            <a:off x="5279809" y="2793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7523B5BF-7F53-B5BE-198A-C8DCF890C6AE}"/>
              </a:ext>
            </a:extLst>
          </p:cNvPr>
          <p:cNvGrpSpPr/>
          <p:nvPr/>
        </p:nvGrpSpPr>
        <p:grpSpPr>
          <a:xfrm>
            <a:off x="5564641" y="2987453"/>
            <a:ext cx="424070" cy="397565"/>
            <a:chOff x="5420139" y="5221357"/>
            <a:chExt cx="424070" cy="397565"/>
          </a:xfrm>
        </p:grpSpPr>
        <p:cxnSp>
          <p:nvCxnSpPr>
            <p:cNvPr id="247" name="直线箭头连接符 246">
              <a:extLst>
                <a:ext uri="{FF2B5EF4-FFF2-40B4-BE49-F238E27FC236}">
                  <a16:creationId xmlns:a16="http://schemas.microsoft.com/office/drawing/2014/main" id="{26119707-5577-6D25-B2D0-DA35A9644649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箭头连接符 247">
              <a:extLst>
                <a:ext uri="{FF2B5EF4-FFF2-40B4-BE49-F238E27FC236}">
                  <a16:creationId xmlns:a16="http://schemas.microsoft.com/office/drawing/2014/main" id="{E622B888-7B6D-4C28-ED14-D327427D4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箭头连接符 248">
              <a:extLst>
                <a:ext uri="{FF2B5EF4-FFF2-40B4-BE49-F238E27FC236}">
                  <a16:creationId xmlns:a16="http://schemas.microsoft.com/office/drawing/2014/main" id="{2F524881-8A45-9F8C-9049-9CEA551C6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文本框 249">
            <a:extLst>
              <a:ext uri="{FF2B5EF4-FFF2-40B4-BE49-F238E27FC236}">
                <a16:creationId xmlns:a16="http://schemas.microsoft.com/office/drawing/2014/main" id="{46D7DE78-34C4-A23F-7CA3-9C7360FF4EDB}"/>
              </a:ext>
            </a:extLst>
          </p:cNvPr>
          <p:cNvSpPr txBox="1"/>
          <p:nvPr/>
        </p:nvSpPr>
        <p:spPr>
          <a:xfrm>
            <a:off x="5869378" y="28056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A0084B6F-1ECE-040B-C576-3FBFA84A70EC}"/>
              </a:ext>
            </a:extLst>
          </p:cNvPr>
          <p:cNvGrpSpPr/>
          <p:nvPr/>
        </p:nvGrpSpPr>
        <p:grpSpPr>
          <a:xfrm>
            <a:off x="1837081" y="2589680"/>
            <a:ext cx="424070" cy="397565"/>
            <a:chOff x="5420139" y="5221357"/>
            <a:chExt cx="424070" cy="397565"/>
          </a:xfrm>
        </p:grpSpPr>
        <p:cxnSp>
          <p:nvCxnSpPr>
            <p:cNvPr id="252" name="直线箭头连接符 251">
              <a:extLst>
                <a:ext uri="{FF2B5EF4-FFF2-40B4-BE49-F238E27FC236}">
                  <a16:creationId xmlns:a16="http://schemas.microsoft.com/office/drawing/2014/main" id="{F706C424-75CC-A3F7-369B-D71EC3C965F5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线箭头连接符 252">
              <a:extLst>
                <a:ext uri="{FF2B5EF4-FFF2-40B4-BE49-F238E27FC236}">
                  <a16:creationId xmlns:a16="http://schemas.microsoft.com/office/drawing/2014/main" id="{A84023CD-C1A9-CA23-D191-C9C6B9111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箭头连接符 253">
              <a:extLst>
                <a:ext uri="{FF2B5EF4-FFF2-40B4-BE49-F238E27FC236}">
                  <a16:creationId xmlns:a16="http://schemas.microsoft.com/office/drawing/2014/main" id="{B908B2F3-0F1D-E601-326F-CC3A727F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文本框 254">
            <a:extLst>
              <a:ext uri="{FF2B5EF4-FFF2-40B4-BE49-F238E27FC236}">
                <a16:creationId xmlns:a16="http://schemas.microsoft.com/office/drawing/2014/main" id="{D3F06667-B808-943F-0CBD-EE36EFD9212F}"/>
              </a:ext>
            </a:extLst>
          </p:cNvPr>
          <p:cNvSpPr txBox="1"/>
          <p:nvPr/>
        </p:nvSpPr>
        <p:spPr>
          <a:xfrm>
            <a:off x="2172097" y="23634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01BABA1D-9F38-E554-0029-41D74E61D240}"/>
              </a:ext>
            </a:extLst>
          </p:cNvPr>
          <p:cNvGrpSpPr/>
          <p:nvPr/>
        </p:nvGrpSpPr>
        <p:grpSpPr>
          <a:xfrm>
            <a:off x="2363689" y="2601438"/>
            <a:ext cx="424070" cy="397565"/>
            <a:chOff x="5420139" y="5221357"/>
            <a:chExt cx="424070" cy="397565"/>
          </a:xfrm>
        </p:grpSpPr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EC3AD2F0-2B06-62D8-AD5A-EAFC18B96A80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线箭头连接符 257">
              <a:extLst>
                <a:ext uri="{FF2B5EF4-FFF2-40B4-BE49-F238E27FC236}">
                  <a16:creationId xmlns:a16="http://schemas.microsoft.com/office/drawing/2014/main" id="{99C0C527-53D7-1E4C-14FF-20B36D3D2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箭头连接符 258">
              <a:extLst>
                <a:ext uri="{FF2B5EF4-FFF2-40B4-BE49-F238E27FC236}">
                  <a16:creationId xmlns:a16="http://schemas.microsoft.com/office/drawing/2014/main" id="{9160ED7C-A21A-AA82-ABED-38EEFDE339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文本框 259">
            <a:extLst>
              <a:ext uri="{FF2B5EF4-FFF2-40B4-BE49-F238E27FC236}">
                <a16:creationId xmlns:a16="http://schemas.microsoft.com/office/drawing/2014/main" id="{80B7290E-7045-4B85-8418-35C5C1E1363A}"/>
              </a:ext>
            </a:extLst>
          </p:cNvPr>
          <p:cNvSpPr txBox="1"/>
          <p:nvPr/>
        </p:nvSpPr>
        <p:spPr>
          <a:xfrm>
            <a:off x="2702895" y="239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51B7D5EF-4FC4-F0A3-F4A5-A822D1E73A13}"/>
              </a:ext>
            </a:extLst>
          </p:cNvPr>
          <p:cNvGrpSpPr/>
          <p:nvPr/>
        </p:nvGrpSpPr>
        <p:grpSpPr>
          <a:xfrm>
            <a:off x="2870303" y="2606550"/>
            <a:ext cx="424070" cy="397565"/>
            <a:chOff x="5420139" y="5221357"/>
            <a:chExt cx="424070" cy="397565"/>
          </a:xfrm>
        </p:grpSpPr>
        <p:cxnSp>
          <p:nvCxnSpPr>
            <p:cNvPr id="262" name="直线箭头连接符 261">
              <a:extLst>
                <a:ext uri="{FF2B5EF4-FFF2-40B4-BE49-F238E27FC236}">
                  <a16:creationId xmlns:a16="http://schemas.microsoft.com/office/drawing/2014/main" id="{13D8F9FB-1C7F-369B-6030-6AC15B202CFF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箭头连接符 262">
              <a:extLst>
                <a:ext uri="{FF2B5EF4-FFF2-40B4-BE49-F238E27FC236}">
                  <a16:creationId xmlns:a16="http://schemas.microsoft.com/office/drawing/2014/main" id="{F3691660-A0C9-5251-C60D-25C5269DA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线箭头连接符 263">
              <a:extLst>
                <a:ext uri="{FF2B5EF4-FFF2-40B4-BE49-F238E27FC236}">
                  <a16:creationId xmlns:a16="http://schemas.microsoft.com/office/drawing/2014/main" id="{B4EC0351-423A-2A94-E3B1-332BBAD798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文本框 264">
            <a:extLst>
              <a:ext uri="{FF2B5EF4-FFF2-40B4-BE49-F238E27FC236}">
                <a16:creationId xmlns:a16="http://schemas.microsoft.com/office/drawing/2014/main" id="{C32793AE-884C-DDF8-A358-99F9175A3688}"/>
              </a:ext>
            </a:extLst>
          </p:cNvPr>
          <p:cNvSpPr txBox="1"/>
          <p:nvPr/>
        </p:nvSpPr>
        <p:spPr>
          <a:xfrm>
            <a:off x="3207075" y="239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310BAB6B-F063-9986-4EC7-3137AC50985B}"/>
              </a:ext>
            </a:extLst>
          </p:cNvPr>
          <p:cNvGrpSpPr/>
          <p:nvPr/>
        </p:nvGrpSpPr>
        <p:grpSpPr>
          <a:xfrm>
            <a:off x="3434580" y="2583659"/>
            <a:ext cx="424070" cy="397565"/>
            <a:chOff x="5420139" y="5221357"/>
            <a:chExt cx="424070" cy="397565"/>
          </a:xfrm>
        </p:grpSpPr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7AF1CCBA-04C0-D63A-AAEF-60423DB07599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箭头连接符 267">
              <a:extLst>
                <a:ext uri="{FF2B5EF4-FFF2-40B4-BE49-F238E27FC236}">
                  <a16:creationId xmlns:a16="http://schemas.microsoft.com/office/drawing/2014/main" id="{E588EA55-1FF0-0AA3-20B6-950E0F83D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箭头连接符 268">
              <a:extLst>
                <a:ext uri="{FF2B5EF4-FFF2-40B4-BE49-F238E27FC236}">
                  <a16:creationId xmlns:a16="http://schemas.microsoft.com/office/drawing/2014/main" id="{C51DB6C8-CAB0-E7A1-2863-958101DB4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75F015CF-8819-6493-DA78-1F287F48C866}"/>
              </a:ext>
            </a:extLst>
          </p:cNvPr>
          <p:cNvSpPr txBox="1"/>
          <p:nvPr/>
        </p:nvSpPr>
        <p:spPr>
          <a:xfrm>
            <a:off x="3665542" y="239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B35E741A-8C42-ACC8-AC0F-96E5D95B714A}"/>
              </a:ext>
            </a:extLst>
          </p:cNvPr>
          <p:cNvGrpSpPr/>
          <p:nvPr/>
        </p:nvGrpSpPr>
        <p:grpSpPr>
          <a:xfrm>
            <a:off x="3897220" y="2592823"/>
            <a:ext cx="424070" cy="397565"/>
            <a:chOff x="5420139" y="5221357"/>
            <a:chExt cx="424070" cy="397565"/>
          </a:xfrm>
        </p:grpSpPr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5BA5886A-53A2-6383-746E-448EC2E24CE2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箭头连接符 272">
              <a:extLst>
                <a:ext uri="{FF2B5EF4-FFF2-40B4-BE49-F238E27FC236}">
                  <a16:creationId xmlns:a16="http://schemas.microsoft.com/office/drawing/2014/main" id="{5AF9261E-C5CA-B844-D0A9-C7452CD3A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箭头连接符 273">
              <a:extLst>
                <a:ext uri="{FF2B5EF4-FFF2-40B4-BE49-F238E27FC236}">
                  <a16:creationId xmlns:a16="http://schemas.microsoft.com/office/drawing/2014/main" id="{E4BFA846-93B7-3E79-D895-200A2D2D3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文本框 274">
            <a:extLst>
              <a:ext uri="{FF2B5EF4-FFF2-40B4-BE49-F238E27FC236}">
                <a16:creationId xmlns:a16="http://schemas.microsoft.com/office/drawing/2014/main" id="{E7B463C4-3294-DF3D-A47F-612D5E6F5E10}"/>
              </a:ext>
            </a:extLst>
          </p:cNvPr>
          <p:cNvSpPr txBox="1"/>
          <p:nvPr/>
        </p:nvSpPr>
        <p:spPr>
          <a:xfrm>
            <a:off x="4213507" y="2397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1EFA7C25-9467-21ED-5C51-F6859AFE3F27}"/>
              </a:ext>
            </a:extLst>
          </p:cNvPr>
          <p:cNvGrpSpPr/>
          <p:nvPr/>
        </p:nvGrpSpPr>
        <p:grpSpPr>
          <a:xfrm>
            <a:off x="4420191" y="2594147"/>
            <a:ext cx="424070" cy="397565"/>
            <a:chOff x="5420139" y="5221357"/>
            <a:chExt cx="424070" cy="397565"/>
          </a:xfrm>
        </p:grpSpPr>
        <p:cxnSp>
          <p:nvCxnSpPr>
            <p:cNvPr id="277" name="直线箭头连接符 276">
              <a:extLst>
                <a:ext uri="{FF2B5EF4-FFF2-40B4-BE49-F238E27FC236}">
                  <a16:creationId xmlns:a16="http://schemas.microsoft.com/office/drawing/2014/main" id="{648EE183-4589-9048-690E-4AD6D8EB7644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箭头连接符 277">
              <a:extLst>
                <a:ext uri="{FF2B5EF4-FFF2-40B4-BE49-F238E27FC236}">
                  <a16:creationId xmlns:a16="http://schemas.microsoft.com/office/drawing/2014/main" id="{EA38F6E1-403A-B275-051E-7681AC23D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箭头连接符 278">
              <a:extLst>
                <a:ext uri="{FF2B5EF4-FFF2-40B4-BE49-F238E27FC236}">
                  <a16:creationId xmlns:a16="http://schemas.microsoft.com/office/drawing/2014/main" id="{1A62E9F8-27F7-69AF-7683-F0159B75C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文本框 279">
            <a:extLst>
              <a:ext uri="{FF2B5EF4-FFF2-40B4-BE49-F238E27FC236}">
                <a16:creationId xmlns:a16="http://schemas.microsoft.com/office/drawing/2014/main" id="{E9068DB9-EC58-272B-FC87-F93C524553B5}"/>
              </a:ext>
            </a:extLst>
          </p:cNvPr>
          <p:cNvSpPr txBox="1"/>
          <p:nvPr/>
        </p:nvSpPr>
        <p:spPr>
          <a:xfrm>
            <a:off x="4747893" y="2402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1F67E41A-5247-5F70-1271-30AFE7E71ECF}"/>
              </a:ext>
            </a:extLst>
          </p:cNvPr>
          <p:cNvGrpSpPr/>
          <p:nvPr/>
        </p:nvGrpSpPr>
        <p:grpSpPr>
          <a:xfrm>
            <a:off x="4952882" y="2600466"/>
            <a:ext cx="424070" cy="397565"/>
            <a:chOff x="5420139" y="5221357"/>
            <a:chExt cx="424070" cy="397565"/>
          </a:xfrm>
        </p:grpSpPr>
        <p:cxnSp>
          <p:nvCxnSpPr>
            <p:cNvPr id="282" name="直线箭头连接符 281">
              <a:extLst>
                <a:ext uri="{FF2B5EF4-FFF2-40B4-BE49-F238E27FC236}">
                  <a16:creationId xmlns:a16="http://schemas.microsoft.com/office/drawing/2014/main" id="{13781DE3-CAD8-9327-C93E-A4A7C59AB564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箭头连接符 282">
              <a:extLst>
                <a:ext uri="{FF2B5EF4-FFF2-40B4-BE49-F238E27FC236}">
                  <a16:creationId xmlns:a16="http://schemas.microsoft.com/office/drawing/2014/main" id="{C943A5E6-D269-56E1-2832-2B8EEC72C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箭头连接符 283">
              <a:extLst>
                <a:ext uri="{FF2B5EF4-FFF2-40B4-BE49-F238E27FC236}">
                  <a16:creationId xmlns:a16="http://schemas.microsoft.com/office/drawing/2014/main" id="{61001D3B-8638-7031-4B74-FDF864FBB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BB1B895-1FEC-8C32-0442-6C745D032445}"/>
              </a:ext>
            </a:extLst>
          </p:cNvPr>
          <p:cNvSpPr txBox="1"/>
          <p:nvPr/>
        </p:nvSpPr>
        <p:spPr>
          <a:xfrm>
            <a:off x="5289148" y="24021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6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C5BA1D5D-7E7E-DCA9-0EF0-57226D4C2B9A}"/>
              </a:ext>
            </a:extLst>
          </p:cNvPr>
          <p:cNvGrpSpPr/>
          <p:nvPr/>
        </p:nvGrpSpPr>
        <p:grpSpPr>
          <a:xfrm>
            <a:off x="5486618" y="2630733"/>
            <a:ext cx="424070" cy="397565"/>
            <a:chOff x="5420139" y="5221357"/>
            <a:chExt cx="424070" cy="397565"/>
          </a:xfrm>
        </p:grpSpPr>
        <p:cxnSp>
          <p:nvCxnSpPr>
            <p:cNvPr id="287" name="直线箭头连接符 286">
              <a:extLst>
                <a:ext uri="{FF2B5EF4-FFF2-40B4-BE49-F238E27FC236}">
                  <a16:creationId xmlns:a16="http://schemas.microsoft.com/office/drawing/2014/main" id="{D25C1FA5-6254-E043-24DF-F4EB41C66680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线箭头连接符 287">
              <a:extLst>
                <a:ext uri="{FF2B5EF4-FFF2-40B4-BE49-F238E27FC236}">
                  <a16:creationId xmlns:a16="http://schemas.microsoft.com/office/drawing/2014/main" id="{B6BA652A-D2B8-D774-361D-E13D46B22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线箭头连接符 288">
              <a:extLst>
                <a:ext uri="{FF2B5EF4-FFF2-40B4-BE49-F238E27FC236}">
                  <a16:creationId xmlns:a16="http://schemas.microsoft.com/office/drawing/2014/main" id="{E9F9B9CA-9A83-CF23-C35F-594C6F00F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589" y="5289413"/>
              <a:ext cx="48620" cy="32950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6F97E45-A0A6-508A-2399-D17D23902A93}"/>
              </a:ext>
            </a:extLst>
          </p:cNvPr>
          <p:cNvSpPr txBox="1"/>
          <p:nvPr/>
        </p:nvSpPr>
        <p:spPr>
          <a:xfrm>
            <a:off x="5834197" y="2413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endParaRPr kumimoji="1" lang="zh-CN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C8DCD87-C2C2-6E8C-DEC4-C62CA12D2A40}"/>
              </a:ext>
            </a:extLst>
          </p:cNvPr>
          <p:cNvSpPr txBox="1"/>
          <p:nvPr/>
        </p:nvSpPr>
        <p:spPr>
          <a:xfrm>
            <a:off x="6868160" y="2915920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由于</a:t>
            </a:r>
            <a:r>
              <a:rPr kumimoji="1" lang="en-US" altLang="zh-CN" dirty="0"/>
              <a:t>str[2]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str[6]</a:t>
            </a:r>
            <a:r>
              <a:rPr kumimoji="1" lang="zh-CN" altLang="en-US" dirty="0"/>
              <a:t>，于是发生状态转移。根据其</a:t>
            </a:r>
            <a:endParaRPr kumimoji="1" lang="en-US" altLang="zh-CN" dirty="0"/>
          </a:p>
          <a:p>
            <a:r>
              <a:rPr kumimoji="1" lang="zh-CN" altLang="en-US" dirty="0"/>
              <a:t>左下的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[3,5]+2</a:t>
            </a:r>
            <a:r>
              <a:rPr kumimoji="1" lang="zh-CN" altLang="en-US" dirty="0"/>
              <a:t>，于是得到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2069E804-1A1F-7FBA-2684-E5F42F56138F}"/>
              </a:ext>
            </a:extLst>
          </p:cNvPr>
          <p:cNvSpPr txBox="1"/>
          <p:nvPr/>
        </p:nvSpPr>
        <p:spPr>
          <a:xfrm>
            <a:off x="6829854" y="4049535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由于</a:t>
            </a:r>
            <a:r>
              <a:rPr kumimoji="1" lang="en-US" altLang="zh-CN" dirty="0"/>
              <a:t>str[0]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str[8]</a:t>
            </a:r>
            <a:r>
              <a:rPr kumimoji="1" lang="zh-CN" altLang="en-US" dirty="0"/>
              <a:t>，于是发生状态转移。根据其</a:t>
            </a:r>
            <a:endParaRPr kumimoji="1" lang="en-US" altLang="zh-CN" dirty="0"/>
          </a:p>
          <a:p>
            <a:r>
              <a:rPr kumimoji="1" lang="zh-CN" altLang="en-US" dirty="0"/>
              <a:t>左下的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[1,7]+2</a:t>
            </a:r>
            <a:r>
              <a:rPr kumimoji="1" lang="zh-CN" altLang="en-US" dirty="0"/>
              <a:t>，于是得到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96AE094-4F96-9BB6-EBAD-279ED75FED5D}"/>
              </a:ext>
            </a:extLst>
          </p:cNvPr>
          <p:cNvSpPr txBox="1"/>
          <p:nvPr/>
        </p:nvSpPr>
        <p:spPr>
          <a:xfrm>
            <a:off x="6821214" y="5002152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得到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FF0000"/>
                </a:highlight>
              </a:rPr>
              <a:t>end-case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，最终得到</a:t>
            </a:r>
            <a:r>
              <a:rPr kumimoji="1" lang="en-US" altLang="zh-CN" dirty="0" err="1">
                <a:solidFill>
                  <a:schemeClr val="bg1"/>
                </a:solidFill>
                <a:highlight>
                  <a:srgbClr val="FF0000"/>
                </a:highlight>
              </a:rPr>
              <a:t>dp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FF0000"/>
                </a:highlight>
              </a:rPr>
              <a:t>[0,9]</a:t>
            </a:r>
            <a:r>
              <a:rPr kumimoji="1" lang="zh-CN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的结果为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endParaRPr kumimoji="1" lang="zh-CN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7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600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6500"/>
                            </p:stCondLst>
                            <p:childTnLst>
                              <p:par>
                                <p:cTn id="18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85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90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1000"/>
                            </p:stCondLst>
                            <p:childTnLst>
                              <p:par>
                                <p:cTn id="20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2500"/>
                            </p:stCondLst>
                            <p:childTnLst>
                              <p:par>
                                <p:cTn id="2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30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35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400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45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0"/>
                            </p:stCondLst>
                            <p:childTnLst>
                              <p:par>
                                <p:cTn id="2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5500"/>
                            </p:stCondLst>
                            <p:childTnLst>
                              <p:par>
                                <p:cTn id="2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650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7000"/>
                            </p:stCondLst>
                            <p:childTnLst>
                              <p:par>
                                <p:cTn id="2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75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800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8500"/>
                            </p:stCondLst>
                            <p:childTnLst>
                              <p:par>
                                <p:cTn id="2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9500"/>
                            </p:stCondLst>
                            <p:childTnLst>
                              <p:par>
                                <p:cTn id="2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40500"/>
                            </p:stCondLst>
                            <p:childTnLst>
                              <p:par>
                                <p:cTn id="2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1500"/>
                            </p:stCondLst>
                            <p:childTnLst>
                              <p:par>
                                <p:cTn id="2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200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2500"/>
                            </p:stCondLst>
                            <p:childTnLst>
                              <p:par>
                                <p:cTn id="2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43000"/>
                            </p:stCondLst>
                            <p:childTnLst>
                              <p:par>
                                <p:cTn id="28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35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4000"/>
                            </p:stCondLst>
                            <p:childTnLst>
                              <p:par>
                                <p:cTn id="2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4500"/>
                            </p:stCondLst>
                            <p:childTnLst>
                              <p:par>
                                <p:cTn id="2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450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55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46000"/>
                            </p:stCondLst>
                            <p:childTnLst>
                              <p:par>
                                <p:cTn id="30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46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7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47500"/>
                            </p:stCondLst>
                            <p:childTnLst>
                              <p:par>
                                <p:cTn id="3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8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48500"/>
                            </p:stCondLst>
                            <p:childTnLst>
                              <p:par>
                                <p:cTn id="3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49000"/>
                            </p:stCondLst>
                            <p:childTnLst>
                              <p:par>
                                <p:cTn id="3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495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00"/>
                            </p:stCondLst>
                            <p:childTnLst>
                              <p:par>
                                <p:cTn id="3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500"/>
                            </p:stCondLst>
                            <p:childTnLst>
                              <p:par>
                                <p:cTn id="3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1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1500"/>
                            </p:stCondLst>
                            <p:childTnLst>
                              <p:par>
                                <p:cTn id="3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2000"/>
                            </p:stCondLst>
                            <p:childTnLst>
                              <p:par>
                                <p:cTn id="3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25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3000"/>
                            </p:stCondLst>
                            <p:childTnLst>
                              <p:par>
                                <p:cTn id="3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3500"/>
                            </p:stCondLst>
                            <p:childTnLst>
                              <p:par>
                                <p:cTn id="3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40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450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5000"/>
                            </p:stCondLst>
                            <p:childTnLst>
                              <p:par>
                                <p:cTn id="3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5500"/>
                            </p:stCondLst>
                            <p:childTnLst>
                              <p:par>
                                <p:cTn id="3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6000"/>
                            </p:stCondLst>
                            <p:childTnLst>
                              <p:par>
                                <p:cTn id="3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6500"/>
                            </p:stCondLst>
                            <p:childTnLst>
                              <p:par>
                                <p:cTn id="37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7500"/>
                            </p:stCondLst>
                            <p:childTnLst>
                              <p:par>
                                <p:cTn id="3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800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8500"/>
                            </p:stCondLst>
                            <p:childTnLst>
                              <p:par>
                                <p:cTn id="3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40" grpId="0"/>
      <p:bldP spid="118" grpId="0"/>
      <p:bldP spid="123" grpId="0"/>
      <p:bldP spid="131" grpId="0"/>
      <p:bldP spid="136" grpId="0"/>
      <p:bldP spid="141" grpId="0"/>
      <p:bldP spid="146" grpId="0"/>
      <p:bldP spid="151" grpId="0"/>
      <p:bldP spid="156" grpId="0"/>
      <p:bldP spid="161" grpId="0"/>
      <p:bldP spid="166" grpId="0"/>
      <p:bldP spid="171" grpId="0"/>
      <p:bldP spid="176" grpId="0"/>
      <p:bldP spid="185" grpId="0"/>
      <p:bldP spid="190" grpId="0"/>
      <p:bldP spid="195" grpId="0"/>
      <p:bldP spid="200" grpId="0"/>
      <p:bldP spid="205" grpId="0"/>
      <p:bldP spid="210" grpId="0"/>
      <p:bldP spid="215" grpId="0"/>
      <p:bldP spid="220" grpId="0"/>
      <p:bldP spid="225" grpId="0"/>
      <p:bldP spid="230" grpId="0"/>
      <p:bldP spid="235" grpId="0"/>
      <p:bldP spid="240" grpId="0"/>
      <p:bldP spid="245" grpId="0"/>
      <p:bldP spid="250" grpId="0"/>
      <p:bldP spid="255" grpId="0"/>
      <p:bldP spid="260" grpId="0"/>
      <p:bldP spid="265" grpId="0"/>
      <p:bldP spid="270" grpId="0"/>
      <p:bldP spid="275" grpId="0"/>
      <p:bldP spid="280" grpId="0"/>
      <p:bldP spid="285" grpId="0"/>
      <p:bldP spid="290" grpId="0"/>
      <p:bldP spid="291" grpId="0"/>
      <p:bldP spid="292" grpId="0"/>
      <p:bldP spid="2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5260C-570E-8090-13B6-8BEF18EC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695049"/>
          </a:xfrm>
        </p:spPr>
        <p:txBody>
          <a:bodyPr/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—</a:t>
            </a:r>
            <a:r>
              <a:rPr kumimoji="1" lang="zh-CN" altLang="en-US" dirty="0"/>
              <a:t>进一步优化</a:t>
            </a:r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2D317B50-7FCE-69F1-3203-131A75C16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85859"/>
              </p:ext>
            </p:extLst>
          </p:nvPr>
        </p:nvGraphicFramePr>
        <p:xfrm>
          <a:off x="310319" y="1145705"/>
          <a:ext cx="578568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71">
                  <a:extLst>
                    <a:ext uri="{9D8B030D-6E8A-4147-A177-3AD203B41FA5}">
                      <a16:colId xmlns:a16="http://schemas.microsoft.com/office/drawing/2014/main" val="1221068376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946076082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351037341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879199930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218468079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31483727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1141006355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4042192495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531031796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2031028829"/>
                    </a:ext>
                  </a:extLst>
                </a:gridCol>
                <a:gridCol w="525971">
                  <a:extLst>
                    <a:ext uri="{9D8B030D-6E8A-4147-A177-3AD203B41FA5}">
                      <a16:colId xmlns:a16="http://schemas.microsoft.com/office/drawing/2014/main" val="217535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45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7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80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66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2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4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pattFill prst="pct40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0527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53116D9-5EEF-9597-C636-1EF33E1D3274}"/>
              </a:ext>
            </a:extLst>
          </p:cNvPr>
          <p:cNvSpPr txBox="1"/>
          <p:nvPr/>
        </p:nvSpPr>
        <p:spPr>
          <a:xfrm>
            <a:off x="6915918" y="542066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通过上一步可以知道，每一个值只依赖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22FE03-651B-6A3E-E98C-522B8C14F91A}"/>
              </a:ext>
            </a:extLst>
          </p:cNvPr>
          <p:cNvGrpSpPr/>
          <p:nvPr/>
        </p:nvGrpSpPr>
        <p:grpSpPr>
          <a:xfrm>
            <a:off x="6787583" y="899384"/>
            <a:ext cx="424070" cy="397565"/>
            <a:chOff x="5420139" y="5221357"/>
            <a:chExt cx="424070" cy="397565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822B50A-6A4E-6DB5-ECDF-D527ED970BC4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FFC83F72-F481-18CD-26DD-82572FF40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B062DE63-5980-DE3B-906C-F1FB61FC182A}"/>
                </a:ext>
              </a:extLst>
            </p:cNvPr>
            <p:cNvCxnSpPr>
              <a:cxnSpLocks/>
            </p:cNvCxnSpPr>
            <p:nvPr/>
          </p:nvCxnSpPr>
          <p:spPr>
            <a:xfrm>
              <a:off x="5844209" y="5289413"/>
              <a:ext cx="0" cy="32950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86E7840-1D95-FDB9-6AFC-F4CB608416D3}"/>
              </a:ext>
            </a:extLst>
          </p:cNvPr>
          <p:cNvSpPr txBox="1"/>
          <p:nvPr/>
        </p:nvSpPr>
        <p:spPr>
          <a:xfrm>
            <a:off x="7507387" y="9113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这个值的左边，下边和左下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9B738D-C2F3-E73F-2894-EE9BEA09D52F}"/>
              </a:ext>
            </a:extLst>
          </p:cNvPr>
          <p:cNvSpPr txBox="1"/>
          <p:nvPr/>
        </p:nvSpPr>
        <p:spPr>
          <a:xfrm>
            <a:off x="6281529" y="1352991"/>
            <a:ext cx="5929664" cy="5553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/>
              <a:t>但是当我们多个组合在一起的时候，进行一些推理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可以发现。图中要求</a:t>
            </a:r>
            <a:r>
              <a:rPr kumimoji="1" lang="en-US" altLang="zh-CN" sz="1400" dirty="0"/>
              <a:t>DP[2,5]</a:t>
            </a:r>
            <a:r>
              <a:rPr kumimoji="1" lang="zh-CN" altLang="en-US" sz="1400" dirty="0"/>
              <a:t>的时候，需要求解</a:t>
            </a:r>
            <a:r>
              <a:rPr kumimoji="1" lang="en-US" altLang="zh-CN" sz="1400" dirty="0"/>
              <a:t>DP[2,4]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DP[3,4]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DP[3,5]</a:t>
            </a:r>
            <a:r>
              <a:rPr kumimoji="1" lang="zh-CN" altLang="en-US" sz="1400" dirty="0"/>
              <a:t>，求解</a:t>
            </a:r>
            <a:r>
              <a:rPr kumimoji="1" lang="en-US" altLang="zh-CN" sz="1400" dirty="0"/>
              <a:t>DP[2,4]</a:t>
            </a:r>
            <a:r>
              <a:rPr kumimoji="1" lang="zh-CN" altLang="en-US" sz="1400" dirty="0"/>
              <a:t>时需要求解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DP[2,3],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DP[3,4]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DP[3,3]</a:t>
            </a:r>
            <a:r>
              <a:rPr kumimoji="1" lang="zh-CN" altLang="en-US" sz="1400" dirty="0"/>
              <a:t>，求解</a:t>
            </a:r>
            <a:r>
              <a:rPr kumimoji="1" lang="en-US" altLang="zh-CN" sz="1400" dirty="0"/>
              <a:t>DP[3,5]</a:t>
            </a:r>
            <a:r>
              <a:rPr kumimoji="1" lang="zh-CN" altLang="en-US" sz="1400" dirty="0"/>
              <a:t>时要求解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DP[3,4]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DP[4,4]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DP[4,5]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即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en-US" altLang="zh-CN" sz="1400" b="1" dirty="0"/>
              <a:t>DP[2,4]=MAX(DP[2,3],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DP[3,4]</a:t>
            </a:r>
            <a:r>
              <a:rPr kumimoji="1" lang="en-US" altLang="zh-CN" sz="1400" b="1" dirty="0"/>
              <a:t>,DP[3,3])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b="1" dirty="0"/>
              <a:t>DP[3,5]=MAX(DP[4,5],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DP[3,4]</a:t>
            </a:r>
            <a:r>
              <a:rPr kumimoji="1" lang="en-US" altLang="zh-CN" sz="1400" b="1" dirty="0"/>
              <a:t>,DP[4,4])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即，</a:t>
            </a:r>
            <a:r>
              <a:rPr kumimoji="1" lang="en-US" altLang="zh-CN" sz="1400" dirty="0"/>
              <a:t>DP[2,4],DP[3,5]</a:t>
            </a:r>
            <a:r>
              <a:rPr kumimoji="1" lang="zh-CN" altLang="en-US" sz="1400" dirty="0"/>
              <a:t>中已经包含了</a:t>
            </a:r>
            <a:r>
              <a:rPr kumimoji="1" lang="en-US" altLang="zh-CN" sz="1400" dirty="0"/>
              <a:t>DP[3,4]</a:t>
            </a:r>
            <a:r>
              <a:rPr kumimoji="1" lang="zh-CN" altLang="en-US" sz="1400" dirty="0"/>
              <a:t>的值，如果</a:t>
            </a:r>
            <a:r>
              <a:rPr kumimoji="1" lang="en-US" altLang="zh-CN" sz="1400" dirty="0"/>
              <a:t>DP[3,4]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是最大值，那么一定在</a:t>
            </a:r>
            <a:r>
              <a:rPr kumimoji="1" lang="en-US" altLang="zh-CN" sz="1400" dirty="0"/>
              <a:t>DP[2,4]</a:t>
            </a:r>
            <a:r>
              <a:rPr kumimoji="1" lang="zh-CN" altLang="en-US" sz="1400" dirty="0"/>
              <a:t>或者</a:t>
            </a:r>
            <a:r>
              <a:rPr kumimoji="1" lang="en-US" altLang="zh-CN" sz="1400" dirty="0"/>
              <a:t>DP[3,5]</a:t>
            </a:r>
            <a:r>
              <a:rPr kumimoji="1" lang="zh-CN" altLang="en-US" sz="1400" dirty="0"/>
              <a:t>中，否则</a:t>
            </a:r>
            <a:r>
              <a:rPr kumimoji="1" lang="en-US" altLang="zh-CN" sz="1400" dirty="0"/>
              <a:t>DP[3,4]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一定不是最大值。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而</a:t>
            </a:r>
            <a:r>
              <a:rPr kumimoji="1" lang="en-US" altLang="zh-CN" sz="1400" b="1" dirty="0"/>
              <a:t>DP[2,5]=MAX(DP[2,4],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DP[3,4]</a:t>
            </a:r>
            <a:r>
              <a:rPr kumimoji="1" lang="zh-CN" altLang="en-US" sz="1400" b="1" dirty="0">
                <a:highlight>
                  <a:srgbClr val="FFFF00"/>
                </a:highlight>
              </a:rPr>
              <a:t>（如果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str[L]==str[R]</a:t>
            </a:r>
            <a:r>
              <a:rPr kumimoji="1" lang="zh-CN" altLang="en-US" sz="1400" b="1" dirty="0">
                <a:highlight>
                  <a:srgbClr val="FFFF00"/>
                </a:highlight>
              </a:rPr>
              <a:t>时需要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+2</a:t>
            </a:r>
            <a:r>
              <a:rPr kumimoji="1" lang="zh-CN" altLang="en-US" sz="1400" b="1" dirty="0">
                <a:highlight>
                  <a:srgbClr val="FFFF00"/>
                </a:highlight>
              </a:rPr>
              <a:t>）</a:t>
            </a:r>
            <a:r>
              <a:rPr kumimoji="1" lang="en-US" altLang="zh-CN" sz="1400" b="1" dirty="0"/>
              <a:t>,DP[3,5])</a:t>
            </a:r>
            <a:r>
              <a:rPr kumimoji="1" lang="zh-CN" altLang="en-US" sz="1400" dirty="0"/>
              <a:t>，既然</a:t>
            </a:r>
            <a:r>
              <a:rPr kumimoji="1" lang="en-US" altLang="zh-CN" sz="1400" dirty="0"/>
              <a:t>DP[3,4]</a:t>
            </a:r>
            <a:r>
              <a:rPr kumimoji="1" lang="zh-CN" altLang="en-US" sz="1400" dirty="0"/>
              <a:t>要么在</a:t>
            </a:r>
            <a:r>
              <a:rPr kumimoji="1" lang="en-US" altLang="zh-CN" sz="1400" dirty="0"/>
              <a:t>DP[2,4]</a:t>
            </a:r>
            <a:r>
              <a:rPr kumimoji="1" lang="zh-CN" altLang="en-US" sz="1400" dirty="0"/>
              <a:t>或者</a:t>
            </a:r>
            <a:r>
              <a:rPr kumimoji="1" lang="en-US" altLang="zh-CN" sz="1400" dirty="0"/>
              <a:t>DP[3,5]</a:t>
            </a:r>
            <a:r>
              <a:rPr kumimoji="1" lang="zh-CN" altLang="en-US" sz="1400" dirty="0"/>
              <a:t>中，要么不是最大值，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因此根本没必要再计算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DP[3,4]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（</a:t>
            </a:r>
            <a:r>
              <a:rPr kumimoji="1" lang="zh-CN" altLang="en-US" sz="1400" b="1" dirty="0">
                <a:highlight>
                  <a:srgbClr val="FFFF00"/>
                </a:highlight>
              </a:rPr>
              <a:t>如果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str[L]==str[R]</a:t>
            </a:r>
            <a:r>
              <a:rPr kumimoji="1" lang="zh-CN" altLang="en-US" sz="1400" b="1" dirty="0">
                <a:highlight>
                  <a:srgbClr val="FFFF00"/>
                </a:highlight>
              </a:rPr>
              <a:t>时需要</a:t>
            </a:r>
            <a:r>
              <a:rPr kumimoji="1" lang="en-US" altLang="zh-CN" sz="1400" b="1" dirty="0">
                <a:highlight>
                  <a:srgbClr val="FFFF00"/>
                </a:highlight>
              </a:rPr>
              <a:t>+2 </a:t>
            </a:r>
            <a:r>
              <a:rPr kumimoji="1" lang="zh-CN" altLang="en-US" sz="1400" b="1" dirty="0">
                <a:highlight>
                  <a:srgbClr val="FFFF00"/>
                </a:highlight>
              </a:rPr>
              <a:t>，此时必须考虑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）</a:t>
            </a:r>
            <a:r>
              <a:rPr kumimoji="1" lang="zh-CN" altLang="en-US" sz="1400" dirty="0"/>
              <a:t>。此时转移公式只要考虑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DP[2,5]</a:t>
            </a:r>
            <a:r>
              <a:rPr kumimoji="1" lang="zh-CN" altLang="en-US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=</a:t>
            </a:r>
            <a:r>
              <a:rPr kumimoji="1" lang="zh-CN" altLang="en-US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max(DP[2,4],DP[3,5])</a:t>
            </a:r>
            <a:r>
              <a:rPr kumimoji="1" lang="zh-CN" altLang="en-US" sz="1400" dirty="0"/>
              <a:t>即，转移路径只依赖左边和下边。减少了一次计算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13CD7F-9DE5-8794-66A2-D090B4B261DB}"/>
              </a:ext>
            </a:extLst>
          </p:cNvPr>
          <p:cNvGrpSpPr/>
          <p:nvPr/>
        </p:nvGrpSpPr>
        <p:grpSpPr>
          <a:xfrm>
            <a:off x="3332922" y="2787760"/>
            <a:ext cx="424070" cy="397565"/>
            <a:chOff x="5420139" y="5221357"/>
            <a:chExt cx="424070" cy="397565"/>
          </a:xfrm>
        </p:grpSpPr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0E1424F8-C77E-3377-BDCB-9E8CCC6A0551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0739001A-2CD9-0F1C-FC80-D40FA4392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090E654D-1C2C-E0AD-66D4-4B806330B6A2}"/>
                </a:ext>
              </a:extLst>
            </p:cNvPr>
            <p:cNvCxnSpPr>
              <a:cxnSpLocks/>
            </p:cNvCxnSpPr>
            <p:nvPr/>
          </p:nvCxnSpPr>
          <p:spPr>
            <a:xfrm>
              <a:off x="5844209" y="5289413"/>
              <a:ext cx="0" cy="32950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56E355-9E51-7EEC-10B8-43370871B474}"/>
              </a:ext>
            </a:extLst>
          </p:cNvPr>
          <p:cNvGrpSpPr/>
          <p:nvPr/>
        </p:nvGrpSpPr>
        <p:grpSpPr>
          <a:xfrm>
            <a:off x="2723322" y="2438400"/>
            <a:ext cx="424070" cy="397565"/>
            <a:chOff x="5420139" y="5221357"/>
            <a:chExt cx="424070" cy="397565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0268177-03E8-CBEC-EFAD-4FFC0FA94926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BC5F1D3D-3A85-4B50-8BB7-CFD61D64F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2ABCAC3B-50AD-B50B-E486-2D3E699BCCA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209" y="5289413"/>
              <a:ext cx="0" cy="32950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4F625A-52F0-8478-738E-04F66543582C}"/>
              </a:ext>
            </a:extLst>
          </p:cNvPr>
          <p:cNvGrpSpPr/>
          <p:nvPr/>
        </p:nvGrpSpPr>
        <p:grpSpPr>
          <a:xfrm>
            <a:off x="3240157" y="2364001"/>
            <a:ext cx="424070" cy="397565"/>
            <a:chOff x="5420139" y="5221357"/>
            <a:chExt cx="424070" cy="397565"/>
          </a:xfrm>
        </p:grpSpPr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D132B88F-F4CC-2518-3C4C-B5A7647CBCA2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58B3E1-AEC0-E515-9168-57D6314AA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0139" y="5221357"/>
              <a:ext cx="424070" cy="39756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25EE8F7D-9BA2-86E2-8E15-866912DA6CBF}"/>
                </a:ext>
              </a:extLst>
            </p:cNvPr>
            <p:cNvCxnSpPr>
              <a:cxnSpLocks/>
            </p:cNvCxnSpPr>
            <p:nvPr/>
          </p:nvCxnSpPr>
          <p:spPr>
            <a:xfrm>
              <a:off x="5844209" y="5289413"/>
              <a:ext cx="0" cy="32950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179CC4-9B22-CE56-C42E-592FA079B755}"/>
              </a:ext>
            </a:extLst>
          </p:cNvPr>
          <p:cNvGrpSpPr/>
          <p:nvPr/>
        </p:nvGrpSpPr>
        <p:grpSpPr>
          <a:xfrm>
            <a:off x="4955285" y="6085720"/>
            <a:ext cx="424070" cy="397565"/>
            <a:chOff x="5420139" y="5221357"/>
            <a:chExt cx="424070" cy="397565"/>
          </a:xfrm>
        </p:grpSpPr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06DF8C2F-5C84-56A7-C172-4C027EE3C6EC}"/>
                </a:ext>
              </a:extLst>
            </p:cNvPr>
            <p:cNvCxnSpPr/>
            <p:nvPr/>
          </p:nvCxnSpPr>
          <p:spPr>
            <a:xfrm flipH="1">
              <a:off x="5420139" y="5221357"/>
              <a:ext cx="4240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B65C1AC8-1F9B-8EED-97E4-B542FDCA1D20}"/>
                </a:ext>
              </a:extLst>
            </p:cNvPr>
            <p:cNvCxnSpPr>
              <a:cxnSpLocks/>
            </p:cNvCxnSpPr>
            <p:nvPr/>
          </p:nvCxnSpPr>
          <p:spPr>
            <a:xfrm>
              <a:off x="5844209" y="5289413"/>
              <a:ext cx="0" cy="32950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4C7A788-86C0-0D8F-8D44-CA32BB35EDEA}"/>
              </a:ext>
            </a:extLst>
          </p:cNvPr>
          <p:cNvCxnSpPr/>
          <p:nvPr/>
        </p:nvCxnSpPr>
        <p:spPr>
          <a:xfrm flipH="1" flipV="1">
            <a:off x="5528441" y="6318530"/>
            <a:ext cx="861849" cy="429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5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6C1FB3-4D4F-5054-683F-4EEDC843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3600"/>
              <a:t>进一步优化算法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8134EE-D727-8F38-B0B9-78FC9EAE901C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LPS(str){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n = len(str) # </a:t>
            </a:r>
            <a:r>
              <a:rPr kumimoji="1" lang="zh-CN" altLang="en-US" sz="700"/>
              <a:t>求出字符串长度</a:t>
            </a:r>
            <a:endParaRPr kumimoji="1" lang="en-US" altLang="zh-CN" sz="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dp = [n][n] # </a:t>
            </a:r>
            <a:r>
              <a:rPr kumimoji="1" lang="zh-CN" altLang="en-US" sz="700"/>
              <a:t>形成</a:t>
            </a:r>
            <a:r>
              <a:rPr kumimoji="1" lang="en-US" altLang="zh-CN" sz="700"/>
              <a:t>dp</a:t>
            </a:r>
            <a:r>
              <a:rPr kumimoji="1" lang="zh-CN" altLang="en-US" sz="700"/>
              <a:t>表，初始化都是</a:t>
            </a:r>
            <a:r>
              <a:rPr kumimoji="1" lang="en-US" altLang="zh-CN" sz="700"/>
              <a:t>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for (L=N-1;L &gt;=0; L--){# L</a:t>
            </a:r>
            <a:r>
              <a:rPr kumimoji="1" lang="zh-CN" altLang="en-US" sz="700"/>
              <a:t>从高到底逆序递归，</a:t>
            </a:r>
            <a:endParaRPr kumimoji="1" lang="en-US" altLang="zh-CN" sz="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#</a:t>
            </a:r>
            <a:r>
              <a:rPr kumimoji="1" lang="zh-CN" altLang="en-US" sz="700"/>
              <a:t>这是经验总结</a:t>
            </a:r>
            <a:endParaRPr kumimoji="1" lang="en-US" altLang="zh-CN" sz="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    dp[L][L] = 1 # base case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    for(R = L+1; R &lt; N; R++){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        P1 = dp[L+1][R]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        P2 = dp[L][R-1]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        dp[L][R] = max(P1,P2)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        if str[L] == str[R]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	dp[L][R] = max(dp[L+1][R-1]+2, dp[L][R]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# </a:t>
            </a:r>
            <a:r>
              <a:rPr kumimoji="1" lang="zh-CN" altLang="en-US" sz="700"/>
              <a:t>表明出现回文</a:t>
            </a:r>
            <a:r>
              <a:rPr kumimoji="1" lang="en-US" altLang="zh-CN" sz="700"/>
              <a:t>,</a:t>
            </a:r>
            <a:r>
              <a:rPr kumimoji="1" lang="zh-CN" altLang="en-US" sz="700"/>
              <a:t>改进点</a:t>
            </a:r>
            <a:endParaRPr kumimoji="1" lang="en-US" altLang="zh-CN" sz="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    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}</a:t>
            </a:r>
            <a:br>
              <a:rPr kumimoji="1" lang="en-US" altLang="zh-CN" sz="700"/>
            </a:br>
            <a:r>
              <a:rPr kumimoji="1" lang="en-US" altLang="zh-CN" sz="700"/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  return dp[0][n-1] # </a:t>
            </a:r>
            <a:r>
              <a:rPr kumimoji="1" lang="zh-CN" altLang="en-US" sz="700"/>
              <a:t>返回 </a:t>
            </a:r>
            <a:r>
              <a:rPr kumimoji="1" lang="en-US" altLang="zh-CN" sz="700"/>
              <a:t>end-case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70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794D1A-1E94-5BC4-D326-2583F4CCF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6" r="32303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22B429-CB32-E6B9-69BB-5A52E44F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动态规划一般套路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5C7E6-D8C1-2635-84F0-4F54A1DB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先进行暴力递归</a:t>
            </a:r>
            <a:r>
              <a:rPr kumimoji="1" lang="en-US" altLang="zh-CN" dirty="0"/>
              <a:t>+</a:t>
            </a:r>
            <a:r>
              <a:rPr kumimoji="1" lang="zh-CN" altLang="en-US" dirty="0"/>
              <a:t>傻缓存</a:t>
            </a:r>
            <a:endParaRPr kumimoji="1" lang="en-US" altLang="zh-CN" dirty="0"/>
          </a:p>
          <a:p>
            <a:r>
              <a:rPr kumimoji="1" lang="zh-CN" altLang="en-US" dirty="0"/>
              <a:t>根据变化参数，打表格</a:t>
            </a:r>
            <a:endParaRPr kumimoji="1" lang="en-US" altLang="zh-CN" dirty="0"/>
          </a:p>
          <a:p>
            <a:r>
              <a:rPr kumimoji="1" lang="zh-CN" altLang="en-US" dirty="0"/>
              <a:t>根据递归算法写好表格</a:t>
            </a:r>
            <a:r>
              <a:rPr kumimoji="1" lang="en-US" altLang="zh-CN" dirty="0"/>
              <a:t>base-case</a:t>
            </a:r>
          </a:p>
          <a:p>
            <a:r>
              <a:rPr kumimoji="1" lang="zh-CN" altLang="en-US" dirty="0"/>
              <a:t>根据递归算法写好转移步骤</a:t>
            </a:r>
            <a:endParaRPr kumimoji="1" lang="en-US" altLang="zh-CN" dirty="0"/>
          </a:p>
          <a:p>
            <a:r>
              <a:rPr kumimoji="1" lang="zh-CN" altLang="en-US" dirty="0"/>
              <a:t>根据求解目的直接给出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结果</a:t>
            </a:r>
          </a:p>
        </p:txBody>
      </p:sp>
      <p:pic>
        <p:nvPicPr>
          <p:cNvPr id="5" name="Picture 4" descr="国际象棋将军">
            <a:extLst>
              <a:ext uri="{FF2B5EF4-FFF2-40B4-BE49-F238E27FC236}">
                <a16:creationId xmlns:a16="http://schemas.microsoft.com/office/drawing/2014/main" id="{EC0BC1CB-E44F-BF57-5264-182D490E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2" r="13318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5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033B0E-04B6-2AD7-F7EC-C9FA980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LPS</a:t>
            </a:r>
            <a:r>
              <a:rPr kumimoji="1"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问题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AF6153-C446-CAB3-E8E6-7699CCBE1D95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/>
              <a:t>LPS</a:t>
            </a:r>
            <a:r>
              <a:rPr kumimoji="1" lang="zh-CN" altLang="en-US"/>
              <a:t>问题是，计算最长回文子序列</a:t>
            </a:r>
            <a:endParaRPr kumimoji="1"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b="1"/>
              <a:t>回文</a:t>
            </a:r>
            <a:r>
              <a:rPr kumimoji="1" lang="zh-CN" altLang="en-US"/>
              <a:t>：形如 </a:t>
            </a:r>
            <a:r>
              <a:rPr kumimoji="1" lang="en-US" altLang="zh-CN"/>
              <a:t>12321  </a:t>
            </a:r>
            <a:r>
              <a:rPr kumimoji="1" lang="zh-CN" altLang="en-US"/>
              <a:t>或者 </a:t>
            </a:r>
            <a:r>
              <a:rPr kumimoji="1" lang="en-US" altLang="zh-CN"/>
              <a:t>aa </a:t>
            </a:r>
            <a:r>
              <a:rPr kumimoji="1" lang="zh-CN" altLang="en-US"/>
              <a:t>或者 </a:t>
            </a:r>
            <a:r>
              <a:rPr kumimoji="1" lang="en-US" altLang="zh-CN"/>
              <a:t>a</a:t>
            </a:r>
            <a:r>
              <a:rPr kumimoji="1" lang="zh-CN" altLang="en-US"/>
              <a:t>，都叫回文</a:t>
            </a:r>
            <a:endParaRPr kumimoji="1"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b="1"/>
              <a:t>子序列</a:t>
            </a:r>
            <a:r>
              <a:rPr kumimoji="1" lang="zh-CN" altLang="en-US"/>
              <a:t>：只要保证顺序不变，不必保证连续的，称为子序列。例如 </a:t>
            </a:r>
            <a:r>
              <a:rPr kumimoji="1" lang="en-US" altLang="zh-CN"/>
              <a:t>1a2b3c4d</a:t>
            </a:r>
            <a:r>
              <a:rPr kumimoji="1" lang="zh-CN" altLang="en-US"/>
              <a:t>， 那么</a:t>
            </a:r>
            <a:r>
              <a:rPr kumimoji="1" lang="en-US" altLang="zh-CN"/>
              <a:t>abcd</a:t>
            </a:r>
            <a:r>
              <a:rPr kumimoji="1" lang="zh-CN" altLang="en-US"/>
              <a:t>可以叫做子序列。</a:t>
            </a:r>
            <a:r>
              <a:rPr kumimoji="1" lang="en-US" altLang="zh-CN"/>
              <a:t>1a2b</a:t>
            </a:r>
            <a:r>
              <a:rPr kumimoji="1" lang="zh-CN" altLang="en-US"/>
              <a:t>也可以成为子序列</a:t>
            </a:r>
            <a:endParaRPr kumimoji="1"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b="1"/>
              <a:t>回文子序列</a:t>
            </a:r>
            <a:r>
              <a:rPr kumimoji="1" lang="zh-CN" altLang="en-US"/>
              <a:t>：在子序列中可以成为回文的，例如 </a:t>
            </a:r>
            <a:r>
              <a:rPr kumimoji="1" lang="en-US" altLang="zh-CN"/>
              <a:t>1a2b3c2d1e,</a:t>
            </a:r>
            <a:r>
              <a:rPr kumimoji="1" lang="zh-CN" altLang="en-US"/>
              <a:t>其中 </a:t>
            </a:r>
            <a:r>
              <a:rPr kumimoji="1" lang="en-US" altLang="zh-CN"/>
              <a:t>12321</a:t>
            </a:r>
            <a:r>
              <a:rPr kumimoji="1" lang="zh-CN" altLang="en-US"/>
              <a:t>就是回文子序列。</a:t>
            </a:r>
            <a:endParaRPr kumimoji="1"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/>
              <a:t>几种特殊的回文子序列：</a:t>
            </a:r>
            <a:endParaRPr kumimoji="1"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/>
              <a:t>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/>
              <a:t>aaaaaaaaaa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图表, 气泡图&#10;&#10;描述已自动生成">
            <a:extLst>
              <a:ext uri="{FF2B5EF4-FFF2-40B4-BE49-F238E27FC236}">
                <a16:creationId xmlns:a16="http://schemas.microsoft.com/office/drawing/2014/main" id="{A9FDD4FA-5034-142B-F60C-73C5A61F6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7" r="26032" b="-1"/>
          <a:stretch/>
        </p:blipFill>
        <p:spPr>
          <a:xfrm>
            <a:off x="8466720" y="1176557"/>
            <a:ext cx="2621978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5841C-27CB-FD7B-2809-79D2F260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33" y="21878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basecase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E79A7E-922D-B1C2-CD09-F2F74C8092B2}"/>
              </a:ext>
            </a:extLst>
          </p:cNvPr>
          <p:cNvSpPr txBox="1"/>
          <p:nvPr/>
        </p:nvSpPr>
        <p:spPr>
          <a:xfrm>
            <a:off x="474813" y="1369412"/>
            <a:ext cx="483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算法思路：</a:t>
            </a:r>
            <a:endParaRPr kumimoji="1" lang="en-US" altLang="zh-CN" dirty="0"/>
          </a:p>
          <a:p>
            <a:r>
              <a:rPr kumimoji="1" lang="zh-CN" altLang="en-US" dirty="0"/>
              <a:t>假设有一个回文子序列</a:t>
            </a:r>
            <a:r>
              <a:rPr kumimoji="1" lang="en-US" altLang="zh-CN" dirty="0"/>
              <a:t>1a2b3c2d1e</a:t>
            </a:r>
            <a:r>
              <a:rPr kumimoji="1" lang="zh-CN" altLang="en-US" dirty="0"/>
              <a:t>。思路如下</a:t>
            </a:r>
            <a:endParaRPr kumimoji="1" lang="en-US" altLang="zh-CN" dirty="0"/>
          </a:p>
          <a:p>
            <a:r>
              <a:rPr kumimoji="1" lang="zh-CN" altLang="en-US" b="1" dirty="0">
                <a:highlight>
                  <a:srgbClr val="00FF00"/>
                </a:highlight>
              </a:rPr>
              <a:t>一个指针</a:t>
            </a:r>
            <a:r>
              <a:rPr kumimoji="1" lang="en-US" altLang="zh-CN" b="1" dirty="0">
                <a:highlight>
                  <a:srgbClr val="00FF00"/>
                </a:highlight>
              </a:rPr>
              <a:t>L</a:t>
            </a:r>
            <a:r>
              <a:rPr kumimoji="1" lang="zh-CN" altLang="en-US" b="1" dirty="0">
                <a:highlight>
                  <a:srgbClr val="00FF00"/>
                </a:highlight>
              </a:rPr>
              <a:t>，一个指针</a:t>
            </a:r>
            <a:r>
              <a:rPr kumimoji="1" lang="en-US" altLang="zh-CN" b="1" dirty="0">
                <a:highlight>
                  <a:srgbClr val="00FF00"/>
                </a:highlight>
              </a:rPr>
              <a:t>R</a:t>
            </a:r>
            <a:r>
              <a:rPr kumimoji="1" lang="zh-CN" altLang="en-US" b="1" dirty="0">
                <a:highlight>
                  <a:srgbClr val="00FF00"/>
                </a:highlight>
              </a:rPr>
              <a:t> </a:t>
            </a:r>
            <a:r>
              <a:rPr kumimoji="1" lang="en-US" altLang="zh-CN" b="1" dirty="0">
                <a:highlight>
                  <a:srgbClr val="00FF00"/>
                </a:highlight>
              </a:rPr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指向最左边的下标。</a:t>
            </a:r>
            <a:r>
              <a:rPr kumimoji="1" lang="en-US" altLang="zh-CN" dirty="0"/>
              <a:t>R</a:t>
            </a:r>
            <a:r>
              <a:rPr kumimoji="1" lang="zh-CN" altLang="en-US" dirty="0"/>
              <a:t>指向最右边的下标。</a:t>
            </a:r>
            <a:endParaRPr kumimoji="1" lang="en-US" altLang="zh-CN" dirty="0"/>
          </a:p>
          <a:p>
            <a:r>
              <a:rPr kumimoji="1" lang="zh-CN" altLang="en-US" dirty="0"/>
              <a:t>每次递归：</a:t>
            </a:r>
            <a:r>
              <a:rPr kumimoji="1" lang="en-US" altLang="zh-CN" dirty="0">
                <a:highlight>
                  <a:srgbClr val="FFFF00"/>
                </a:highlight>
              </a:rPr>
              <a:t>L</a:t>
            </a:r>
            <a:r>
              <a:rPr kumimoji="1" lang="zh-CN" altLang="en-US" dirty="0">
                <a:highlight>
                  <a:srgbClr val="FFFF00"/>
                </a:highlight>
              </a:rPr>
              <a:t>向右移动，</a:t>
            </a:r>
            <a:r>
              <a:rPr kumimoji="1" lang="en-US" altLang="zh-CN" dirty="0">
                <a:highlight>
                  <a:srgbClr val="FFFF00"/>
                </a:highlight>
              </a:rPr>
              <a:t>R</a:t>
            </a:r>
            <a:r>
              <a:rPr kumimoji="1" lang="zh-CN" altLang="en-US" dirty="0">
                <a:highlight>
                  <a:srgbClr val="FFFF00"/>
                </a:highlight>
              </a:rPr>
              <a:t>向左移动</a:t>
            </a:r>
            <a:endParaRPr kumimoji="1" lang="en-US" altLang="zh-CN" dirty="0">
              <a:highlight>
                <a:srgbClr val="FFFF00"/>
              </a:highlight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5388CD-2661-E2E9-4942-514FD6F74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61003"/>
              </p:ext>
            </p:extLst>
          </p:nvPr>
        </p:nvGraphicFramePr>
        <p:xfrm>
          <a:off x="5456716" y="1781894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53CE521B-2F2A-2B5C-0064-B62720B73DFD}"/>
              </a:ext>
            </a:extLst>
          </p:cNvPr>
          <p:cNvGrpSpPr/>
          <p:nvPr/>
        </p:nvGrpSpPr>
        <p:grpSpPr>
          <a:xfrm>
            <a:off x="6108357" y="2491036"/>
            <a:ext cx="484632" cy="1096529"/>
            <a:chOff x="6096000" y="2902483"/>
            <a:chExt cx="484632" cy="1096529"/>
          </a:xfrm>
        </p:grpSpPr>
        <p:sp>
          <p:nvSpPr>
            <p:cNvPr id="5" name="右箭头 4">
              <a:extLst>
                <a:ext uri="{FF2B5EF4-FFF2-40B4-BE49-F238E27FC236}">
                  <a16:creationId xmlns:a16="http://schemas.microsoft.com/office/drawing/2014/main" id="{FBC5F8AB-1BE1-102A-2C92-7DFA0761F332}"/>
                </a:ext>
              </a:extLst>
            </p:cNvPr>
            <p:cNvSpPr/>
            <p:nvPr/>
          </p:nvSpPr>
          <p:spPr>
            <a:xfrm rot="16200000">
              <a:off x="6013309" y="2985174"/>
              <a:ext cx="65001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D9BC977-02F1-66FC-EA04-9F89373C9222}"/>
                </a:ext>
              </a:extLst>
            </p:cNvPr>
            <p:cNvSpPr txBox="1"/>
            <p:nvPr/>
          </p:nvSpPr>
          <p:spPr>
            <a:xfrm>
              <a:off x="6226080" y="36296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D3F268-8A5D-CD40-8019-BC8502E8D810}"/>
              </a:ext>
            </a:extLst>
          </p:cNvPr>
          <p:cNvGrpSpPr/>
          <p:nvPr/>
        </p:nvGrpSpPr>
        <p:grpSpPr>
          <a:xfrm>
            <a:off x="10999671" y="2476304"/>
            <a:ext cx="484632" cy="1096530"/>
            <a:chOff x="11009586" y="2902482"/>
            <a:chExt cx="484632" cy="1096530"/>
          </a:xfrm>
        </p:grpSpPr>
        <p:sp>
          <p:nvSpPr>
            <p:cNvPr id="6" name="右箭头 5">
              <a:extLst>
                <a:ext uri="{FF2B5EF4-FFF2-40B4-BE49-F238E27FC236}">
                  <a16:creationId xmlns:a16="http://schemas.microsoft.com/office/drawing/2014/main" id="{00FF96F7-72C6-833D-8239-180587DF14C0}"/>
                </a:ext>
              </a:extLst>
            </p:cNvPr>
            <p:cNvSpPr/>
            <p:nvPr/>
          </p:nvSpPr>
          <p:spPr>
            <a:xfrm rot="16200000">
              <a:off x="10926895" y="2985173"/>
              <a:ext cx="65001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BBD100-0F6F-71EF-62CC-EB1BC3F9260F}"/>
                </a:ext>
              </a:extLst>
            </p:cNvPr>
            <p:cNvSpPr txBox="1"/>
            <p:nvPr/>
          </p:nvSpPr>
          <p:spPr>
            <a:xfrm>
              <a:off x="11061732" y="3629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CC62A47-BAD6-A620-532A-BDA0B7FCC67F}"/>
              </a:ext>
            </a:extLst>
          </p:cNvPr>
          <p:cNvSpPr txBox="1"/>
          <p:nvPr/>
        </p:nvSpPr>
        <p:spPr>
          <a:xfrm>
            <a:off x="720054" y="3594805"/>
            <a:ext cx="10633746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</a:rPr>
              <a:t>第一步，先想</a:t>
            </a:r>
            <a:r>
              <a:rPr kumimoji="1" lang="en-US" altLang="zh-CN" sz="1400" dirty="0">
                <a:solidFill>
                  <a:srgbClr val="FF0000"/>
                </a:solidFill>
                <a:highlight>
                  <a:srgbClr val="FFFF00"/>
                </a:highlight>
              </a:rPr>
              <a:t>base</a:t>
            </a:r>
            <a:r>
              <a:rPr kumimoji="1" lang="zh-CN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highlight>
                  <a:srgbClr val="FFFF00"/>
                </a:highlight>
              </a:rPr>
              <a:t>case</a:t>
            </a:r>
            <a:r>
              <a:rPr kumimoji="1" lang="zh-CN" altLang="en-US" sz="1400" dirty="0">
                <a:solidFill>
                  <a:schemeClr val="bg1"/>
                </a:solidFill>
              </a:rPr>
              <a:t>（边界条件）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</a:rPr>
              <a:t>当</a:t>
            </a:r>
            <a:r>
              <a:rPr kumimoji="1" lang="en-US" altLang="zh-CN" sz="1400" dirty="0">
                <a:solidFill>
                  <a:schemeClr val="bg1"/>
                </a:solidFill>
              </a:rPr>
              <a:t>L</a:t>
            </a:r>
            <a:r>
              <a:rPr kumimoji="1" lang="zh-CN" altLang="en-US" sz="1400" dirty="0">
                <a:solidFill>
                  <a:schemeClr val="bg1"/>
                </a:solidFill>
              </a:rPr>
              <a:t>向右移动，</a:t>
            </a:r>
            <a:r>
              <a:rPr kumimoji="1" lang="en-US" altLang="zh-CN" sz="1400" dirty="0">
                <a:solidFill>
                  <a:schemeClr val="bg1"/>
                </a:solidFill>
              </a:rPr>
              <a:t>R</a:t>
            </a:r>
            <a:r>
              <a:rPr kumimoji="1" lang="zh-CN" altLang="en-US" sz="1400" dirty="0">
                <a:solidFill>
                  <a:schemeClr val="bg1"/>
                </a:solidFill>
              </a:rPr>
              <a:t>向左移动时，</a:t>
            </a:r>
            <a:r>
              <a:rPr kumimoji="1" lang="zh-CN" altLang="en-US" sz="1400" dirty="0">
                <a:highlight>
                  <a:srgbClr val="FFFF00"/>
                </a:highlight>
              </a:rPr>
              <a:t>最终一定会相撞</a:t>
            </a:r>
            <a:r>
              <a:rPr kumimoji="1" lang="zh-CN" altLang="en-US" sz="1400" dirty="0">
                <a:solidFill>
                  <a:schemeClr val="bg1"/>
                </a:solidFill>
              </a:rPr>
              <a:t>。如果数组长度是奇数，那么</a:t>
            </a:r>
            <a:r>
              <a:rPr kumimoji="1" lang="en-US" altLang="zh-CN" sz="1400" dirty="0">
                <a:solidFill>
                  <a:schemeClr val="bg1"/>
                </a:solidFill>
              </a:rPr>
              <a:t>L</a:t>
            </a:r>
            <a:r>
              <a:rPr kumimoji="1" lang="zh-CN" altLang="en-US" sz="1400" dirty="0">
                <a:solidFill>
                  <a:schemeClr val="bg1"/>
                </a:solidFill>
              </a:rPr>
              <a:t>和</a:t>
            </a:r>
            <a:r>
              <a:rPr kumimoji="1" lang="en-US" altLang="zh-CN" sz="1400" dirty="0">
                <a:solidFill>
                  <a:schemeClr val="bg1"/>
                </a:solidFill>
              </a:rPr>
              <a:t>R</a:t>
            </a:r>
            <a:r>
              <a:rPr kumimoji="1" lang="zh-CN" altLang="en-US" sz="1400" dirty="0">
                <a:solidFill>
                  <a:schemeClr val="bg1"/>
                </a:solidFill>
              </a:rPr>
              <a:t>最终会相等。前面讲过，一个字符例如：</a:t>
            </a:r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r>
              <a:rPr kumimoji="1" lang="zh-CN" altLang="en-US" sz="1400" dirty="0">
                <a:solidFill>
                  <a:schemeClr val="bg1"/>
                </a:solidFill>
              </a:rPr>
              <a:t>也是回文，他的长度是</a:t>
            </a:r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</a:rPr>
              <a:t>。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</a:rPr>
              <a:t>如果数组长度是偶数，那么</a:t>
            </a:r>
            <a:r>
              <a:rPr kumimoji="1" lang="en-US" altLang="zh-CN" sz="1400" dirty="0">
                <a:solidFill>
                  <a:schemeClr val="bg1"/>
                </a:solidFill>
              </a:rPr>
              <a:t>L</a:t>
            </a:r>
            <a:r>
              <a:rPr kumimoji="1" lang="zh-CN" altLang="en-US" sz="1400" dirty="0">
                <a:solidFill>
                  <a:schemeClr val="bg1"/>
                </a:solidFill>
              </a:rPr>
              <a:t>和</a:t>
            </a:r>
            <a:r>
              <a:rPr kumimoji="1" lang="en-US" altLang="zh-CN" sz="1400" dirty="0">
                <a:solidFill>
                  <a:schemeClr val="bg1"/>
                </a:solidFill>
              </a:rPr>
              <a:t>R</a:t>
            </a:r>
            <a:r>
              <a:rPr kumimoji="1" lang="zh-CN" altLang="en-US" sz="1400" dirty="0">
                <a:solidFill>
                  <a:schemeClr val="bg1"/>
                </a:solidFill>
              </a:rPr>
              <a:t>之间会相差</a:t>
            </a:r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</a:rPr>
              <a:t>此时，如果两者的字符相等，例如 </a:t>
            </a:r>
            <a:r>
              <a:rPr kumimoji="1" lang="en-US" altLang="zh-CN" sz="1400" dirty="0">
                <a:solidFill>
                  <a:schemeClr val="bg1"/>
                </a:solidFill>
              </a:rPr>
              <a:t>bb</a:t>
            </a:r>
            <a:r>
              <a:rPr kumimoji="1" lang="zh-CN" altLang="en-US" sz="1400" dirty="0">
                <a:solidFill>
                  <a:schemeClr val="bg1"/>
                </a:solidFill>
              </a:rPr>
              <a:t>，则他是回文，其长度是</a:t>
            </a: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。如果两者的字符不相等，例如 </a:t>
            </a:r>
            <a:r>
              <a:rPr kumimoji="1" lang="en-US" altLang="zh-CN" sz="1400" dirty="0">
                <a:solidFill>
                  <a:schemeClr val="bg1"/>
                </a:solidFill>
              </a:rPr>
              <a:t>cd</a:t>
            </a:r>
            <a:r>
              <a:rPr kumimoji="1" lang="zh-CN" altLang="en-US" sz="1400" dirty="0">
                <a:solidFill>
                  <a:schemeClr val="bg1"/>
                </a:solidFill>
              </a:rPr>
              <a:t>，那么</a:t>
            </a:r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r>
              <a:rPr kumimoji="1" lang="zh-CN" altLang="en-US" sz="1400" dirty="0">
                <a:solidFill>
                  <a:schemeClr val="bg1"/>
                </a:solidFill>
              </a:rPr>
              <a:t>和</a:t>
            </a:r>
            <a:r>
              <a:rPr kumimoji="1" lang="en-US" altLang="zh-CN" sz="1400" dirty="0">
                <a:solidFill>
                  <a:schemeClr val="bg1"/>
                </a:solidFill>
              </a:rPr>
              <a:t>d</a:t>
            </a:r>
            <a:r>
              <a:rPr kumimoji="1" lang="zh-CN" altLang="en-US" sz="1400" dirty="0">
                <a:solidFill>
                  <a:schemeClr val="bg1"/>
                </a:solidFill>
              </a:rPr>
              <a:t>都是单独的回文，他们的最长回文长度就是</a:t>
            </a:r>
            <a:r>
              <a:rPr kumimoji="1" lang="en-US" altLang="zh-CN" sz="1400" dirty="0">
                <a:solidFill>
                  <a:schemeClr val="bg1"/>
                </a:solidFill>
              </a:rPr>
              <a:t>1.</a:t>
            </a:r>
          </a:p>
          <a:p>
            <a:r>
              <a:rPr kumimoji="1" lang="zh-CN" altLang="en-US" sz="1400" dirty="0">
                <a:solidFill>
                  <a:schemeClr val="bg1"/>
                </a:solidFill>
              </a:rPr>
              <a:t>因此，</a:t>
            </a:r>
            <a:r>
              <a:rPr kumimoji="1" lang="en-US" altLang="zh-CN" sz="1400" dirty="0">
                <a:solidFill>
                  <a:schemeClr val="bg1"/>
                </a:solidFill>
              </a:rPr>
              <a:t>base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case</a:t>
            </a:r>
            <a:r>
              <a:rPr kumimoji="1" lang="zh-CN" altLang="en-US" sz="1400" dirty="0">
                <a:solidFill>
                  <a:schemeClr val="bg1"/>
                </a:solidFill>
              </a:rPr>
              <a:t>要分为两种情况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2B009A-278C-CA36-3D5A-F23CD80FBDA4}"/>
              </a:ext>
            </a:extLst>
          </p:cNvPr>
          <p:cNvSpPr txBox="1"/>
          <p:nvPr/>
        </p:nvSpPr>
        <p:spPr>
          <a:xfrm>
            <a:off x="720053" y="5001771"/>
            <a:ext cx="10633745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if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L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==R</a:t>
            </a:r>
          </a:p>
          <a:p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then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return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（奇数长度，相撞了。例如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‘a’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字符，其长度是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）</a:t>
            </a:r>
            <a:endParaRPr kumimoji="1" lang="en-US" altLang="zh-CN" sz="1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if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L+1==R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（偶数情况）</a:t>
            </a:r>
            <a:endParaRPr kumimoji="1" lang="en-US" altLang="zh-CN" sz="1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then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if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charArray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[L]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==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charArray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[R]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（如果两者一样，表示出现了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’bb’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类似的字符，表明这种回文长度是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）</a:t>
            </a:r>
            <a:endParaRPr kumimoji="1" lang="en-US" altLang="zh-CN" sz="1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return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</a:p>
          <a:p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else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kumimoji="1" lang="en-US" altLang="zh-CN" sz="1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return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（如果没出现两者一样，表示出现了类似‘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cd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’这种字符，则表明这个回文最大的长度是</a:t>
            </a:r>
            <a:r>
              <a:rPr kumimoji="1" lang="en-US" altLang="zh-CN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）</a:t>
            </a:r>
          </a:p>
          <a:p>
            <a:endParaRPr kumimoji="1" lang="zh-CN" altLang="en-US" sz="14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6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783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21641 -0.00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EE666-85F3-6930-CCF6-19DDD8D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13"/>
            <a:ext cx="10515600" cy="66438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-</a:t>
            </a:r>
            <a:r>
              <a:rPr kumimoji="1" lang="zh-CN" altLang="en-US" dirty="0"/>
              <a:t>取最大值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E08C881-C4D2-6261-DC6D-22F6606C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64686"/>
              </p:ext>
            </p:extLst>
          </p:nvPr>
        </p:nvGraphicFramePr>
        <p:xfrm>
          <a:off x="616482" y="1178345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6AFF2985-CBF7-77DC-D67E-C1D25285518E}"/>
              </a:ext>
            </a:extLst>
          </p:cNvPr>
          <p:cNvGrpSpPr/>
          <p:nvPr/>
        </p:nvGrpSpPr>
        <p:grpSpPr>
          <a:xfrm>
            <a:off x="2800361" y="1998031"/>
            <a:ext cx="484632" cy="1096529"/>
            <a:chOff x="6096000" y="2902483"/>
            <a:chExt cx="484632" cy="1096529"/>
          </a:xfrm>
        </p:grpSpPr>
        <p:sp>
          <p:nvSpPr>
            <p:cNvPr id="5" name="右箭头 4">
              <a:extLst>
                <a:ext uri="{FF2B5EF4-FFF2-40B4-BE49-F238E27FC236}">
                  <a16:creationId xmlns:a16="http://schemas.microsoft.com/office/drawing/2014/main" id="{11EBBB2E-4A89-4CF1-1068-FC357C36DA3F}"/>
                </a:ext>
              </a:extLst>
            </p:cNvPr>
            <p:cNvSpPr/>
            <p:nvPr/>
          </p:nvSpPr>
          <p:spPr>
            <a:xfrm rot="16200000">
              <a:off x="6013309" y="2985174"/>
              <a:ext cx="65001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337F0E-6E6B-09B2-C65D-EEB8F9222167}"/>
                </a:ext>
              </a:extLst>
            </p:cNvPr>
            <p:cNvSpPr txBox="1"/>
            <p:nvPr/>
          </p:nvSpPr>
          <p:spPr>
            <a:xfrm>
              <a:off x="6226080" y="36296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16081F-29FF-6998-BC82-400666FBFE7E}"/>
              </a:ext>
            </a:extLst>
          </p:cNvPr>
          <p:cNvGrpSpPr/>
          <p:nvPr/>
        </p:nvGrpSpPr>
        <p:grpSpPr>
          <a:xfrm>
            <a:off x="3885794" y="1955643"/>
            <a:ext cx="484632" cy="1096530"/>
            <a:chOff x="11009586" y="2902482"/>
            <a:chExt cx="484632" cy="1096530"/>
          </a:xfrm>
        </p:grpSpPr>
        <p:sp>
          <p:nvSpPr>
            <p:cNvPr id="8" name="右箭头 7">
              <a:extLst>
                <a:ext uri="{FF2B5EF4-FFF2-40B4-BE49-F238E27FC236}">
                  <a16:creationId xmlns:a16="http://schemas.microsoft.com/office/drawing/2014/main" id="{2D66038C-A354-AA7A-E2BC-5F08C7327845}"/>
                </a:ext>
              </a:extLst>
            </p:cNvPr>
            <p:cNvSpPr/>
            <p:nvPr/>
          </p:nvSpPr>
          <p:spPr>
            <a:xfrm rot="16200000">
              <a:off x="10926895" y="2985173"/>
              <a:ext cx="65001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49446CB-AB36-0372-A7EB-25877ED3445D}"/>
                </a:ext>
              </a:extLst>
            </p:cNvPr>
            <p:cNvSpPr txBox="1"/>
            <p:nvPr/>
          </p:nvSpPr>
          <p:spPr>
            <a:xfrm>
              <a:off x="11061732" y="3629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</a:t>
              </a:r>
              <a:endParaRPr kumimoji="1" lang="zh-CN" altLang="en-US" dirty="0"/>
            </a:p>
          </p:txBody>
        </p:sp>
      </p:grp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E1B271C5-0C00-5C79-8848-91B25096E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90279"/>
              </p:ext>
            </p:extLst>
          </p:nvPr>
        </p:nvGraphicFramePr>
        <p:xfrm>
          <a:off x="616482" y="3180164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0E095600-8714-7BA6-C20F-373D642AC607}"/>
              </a:ext>
            </a:extLst>
          </p:cNvPr>
          <p:cNvGrpSpPr/>
          <p:nvPr/>
        </p:nvGrpSpPr>
        <p:grpSpPr>
          <a:xfrm>
            <a:off x="2909843" y="3889383"/>
            <a:ext cx="484632" cy="1096529"/>
            <a:chOff x="6096000" y="2902483"/>
            <a:chExt cx="484632" cy="1096529"/>
          </a:xfrm>
        </p:grpSpPr>
        <p:sp>
          <p:nvSpPr>
            <p:cNvPr id="12" name="右箭头 11">
              <a:extLst>
                <a:ext uri="{FF2B5EF4-FFF2-40B4-BE49-F238E27FC236}">
                  <a16:creationId xmlns:a16="http://schemas.microsoft.com/office/drawing/2014/main" id="{30D0AC03-9734-FF20-F4C2-23530FD17518}"/>
                </a:ext>
              </a:extLst>
            </p:cNvPr>
            <p:cNvSpPr/>
            <p:nvPr/>
          </p:nvSpPr>
          <p:spPr>
            <a:xfrm rot="16200000">
              <a:off x="6013309" y="2985174"/>
              <a:ext cx="65001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CD4D8E-292F-60F6-F0A2-2E38A40DDCE7}"/>
                </a:ext>
              </a:extLst>
            </p:cNvPr>
            <p:cNvSpPr txBox="1"/>
            <p:nvPr/>
          </p:nvSpPr>
          <p:spPr>
            <a:xfrm>
              <a:off x="6226080" y="36296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AF8332-9F45-25CC-EDAA-75A2D61F066C}"/>
              </a:ext>
            </a:extLst>
          </p:cNvPr>
          <p:cNvGrpSpPr/>
          <p:nvPr/>
        </p:nvGrpSpPr>
        <p:grpSpPr>
          <a:xfrm>
            <a:off x="3917342" y="3922065"/>
            <a:ext cx="484632" cy="1096530"/>
            <a:chOff x="11009586" y="2902482"/>
            <a:chExt cx="484632" cy="1096530"/>
          </a:xfrm>
        </p:grpSpPr>
        <p:sp>
          <p:nvSpPr>
            <p:cNvPr id="15" name="右箭头 14">
              <a:extLst>
                <a:ext uri="{FF2B5EF4-FFF2-40B4-BE49-F238E27FC236}">
                  <a16:creationId xmlns:a16="http://schemas.microsoft.com/office/drawing/2014/main" id="{8B442B6F-B539-E778-B595-1D96352E8AEA}"/>
                </a:ext>
              </a:extLst>
            </p:cNvPr>
            <p:cNvSpPr/>
            <p:nvPr/>
          </p:nvSpPr>
          <p:spPr>
            <a:xfrm rot="16200000">
              <a:off x="10926895" y="2985173"/>
              <a:ext cx="65001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7AC67B-E0C3-C11C-0D51-886725862659}"/>
                </a:ext>
              </a:extLst>
            </p:cNvPr>
            <p:cNvSpPr txBox="1"/>
            <p:nvPr/>
          </p:nvSpPr>
          <p:spPr>
            <a:xfrm>
              <a:off x="11061732" y="3629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</a:t>
              </a:r>
              <a:endParaRPr kumimoji="1"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A57472D-67FB-49BE-1BA1-2020F3321606}"/>
              </a:ext>
            </a:extLst>
          </p:cNvPr>
          <p:cNvSpPr txBox="1"/>
          <p:nvPr/>
        </p:nvSpPr>
        <p:spPr>
          <a:xfrm>
            <a:off x="5631827" y="7276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情况一</a:t>
            </a:r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0093F194-B9E2-431A-4C3B-21AAB5BC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3662"/>
              </p:ext>
            </p:extLst>
          </p:nvPr>
        </p:nvGraphicFramePr>
        <p:xfrm>
          <a:off x="616482" y="5095779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24C012-B6A3-28DA-B37A-7B481433FC67}"/>
              </a:ext>
            </a:extLst>
          </p:cNvPr>
          <p:cNvGrpSpPr/>
          <p:nvPr/>
        </p:nvGrpSpPr>
        <p:grpSpPr>
          <a:xfrm>
            <a:off x="4076200" y="5860877"/>
            <a:ext cx="484632" cy="1096530"/>
            <a:chOff x="11009586" y="2902482"/>
            <a:chExt cx="484632" cy="1096530"/>
          </a:xfrm>
        </p:grpSpPr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5275EA09-20E4-C722-9FBD-6A9D40668EAB}"/>
                </a:ext>
              </a:extLst>
            </p:cNvPr>
            <p:cNvSpPr/>
            <p:nvPr/>
          </p:nvSpPr>
          <p:spPr>
            <a:xfrm rot="16200000">
              <a:off x="10926895" y="2985173"/>
              <a:ext cx="65001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21321-DCE0-21A1-273A-79FF011E668D}"/>
                </a:ext>
              </a:extLst>
            </p:cNvPr>
            <p:cNvSpPr txBox="1"/>
            <p:nvPr/>
          </p:nvSpPr>
          <p:spPr>
            <a:xfrm>
              <a:off x="11061732" y="3629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DAF820-2120-BAF5-A22C-1F310E844747}"/>
              </a:ext>
            </a:extLst>
          </p:cNvPr>
          <p:cNvGrpSpPr/>
          <p:nvPr/>
        </p:nvGrpSpPr>
        <p:grpSpPr>
          <a:xfrm>
            <a:off x="2779763" y="5823808"/>
            <a:ext cx="484632" cy="1096529"/>
            <a:chOff x="6096000" y="2902483"/>
            <a:chExt cx="484632" cy="1096529"/>
          </a:xfrm>
        </p:grpSpPr>
        <p:sp>
          <p:nvSpPr>
            <p:cNvPr id="23" name="右箭头 22">
              <a:extLst>
                <a:ext uri="{FF2B5EF4-FFF2-40B4-BE49-F238E27FC236}">
                  <a16:creationId xmlns:a16="http://schemas.microsoft.com/office/drawing/2014/main" id="{4083967B-FF51-4ABD-CEF1-E48FC59B8ABD}"/>
                </a:ext>
              </a:extLst>
            </p:cNvPr>
            <p:cNvSpPr/>
            <p:nvPr/>
          </p:nvSpPr>
          <p:spPr>
            <a:xfrm rot="16200000">
              <a:off x="6013309" y="2985174"/>
              <a:ext cx="65001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517E25-11F6-676D-132B-424327ED0427}"/>
                </a:ext>
              </a:extLst>
            </p:cNvPr>
            <p:cNvSpPr txBox="1"/>
            <p:nvPr/>
          </p:nvSpPr>
          <p:spPr>
            <a:xfrm>
              <a:off x="6226080" y="36296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684358B8-7223-EB3E-05A4-9635B3E2309E}"/>
              </a:ext>
            </a:extLst>
          </p:cNvPr>
          <p:cNvSpPr txBox="1"/>
          <p:nvPr/>
        </p:nvSpPr>
        <p:spPr>
          <a:xfrm>
            <a:off x="3361645" y="1974534"/>
            <a:ext cx="461665" cy="11022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base-case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7DA661-8122-04FF-0EFB-48234908E023}"/>
              </a:ext>
            </a:extLst>
          </p:cNvPr>
          <p:cNvSpPr txBox="1"/>
          <p:nvPr/>
        </p:nvSpPr>
        <p:spPr>
          <a:xfrm>
            <a:off x="3394475" y="3889383"/>
            <a:ext cx="461665" cy="11022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base-case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37E3FB-9FB4-950F-1308-1FAFB91DAE4F}"/>
              </a:ext>
            </a:extLst>
          </p:cNvPr>
          <p:cNvSpPr txBox="1"/>
          <p:nvPr/>
        </p:nvSpPr>
        <p:spPr>
          <a:xfrm>
            <a:off x="3434296" y="5818112"/>
            <a:ext cx="461665" cy="11022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base-case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9FB3E5-AD9C-4C6E-31CD-1F6BF3E0A82C}"/>
              </a:ext>
            </a:extLst>
          </p:cNvPr>
          <p:cNvSpPr txBox="1"/>
          <p:nvPr/>
        </p:nvSpPr>
        <p:spPr>
          <a:xfrm>
            <a:off x="5618701" y="2746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情况二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73A1AB-058B-866E-CC3B-C3ACECB59363}"/>
              </a:ext>
            </a:extLst>
          </p:cNvPr>
          <p:cNvSpPr txBox="1"/>
          <p:nvPr/>
        </p:nvSpPr>
        <p:spPr>
          <a:xfrm>
            <a:off x="5594785" y="4616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情况三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E56C33-E2E4-D17B-DE78-EE9569545CE9}"/>
              </a:ext>
            </a:extLst>
          </p:cNvPr>
          <p:cNvSpPr txBox="1"/>
          <p:nvPr/>
        </p:nvSpPr>
        <p:spPr>
          <a:xfrm>
            <a:off x="8457148" y="981975"/>
            <a:ext cx="3243993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递归思路：</a:t>
            </a:r>
            <a:endParaRPr kumimoji="1" lang="en-US" altLang="zh-CN" dirty="0"/>
          </a:p>
          <a:p>
            <a:r>
              <a:rPr kumimoji="1" lang="zh-CN" altLang="en-US" b="1" dirty="0"/>
              <a:t>在</a:t>
            </a:r>
            <a:r>
              <a:rPr kumimoji="1" lang="en-US" altLang="zh-CN" b="1" dirty="0"/>
              <a:t>base-case</a:t>
            </a:r>
            <a:r>
              <a:rPr kumimoji="1" lang="zh-CN" altLang="en-US" b="1" dirty="0"/>
              <a:t>的基础上</a:t>
            </a:r>
            <a:r>
              <a:rPr kumimoji="1" lang="zh-CN" altLang="en-US" dirty="0"/>
              <a:t>，假设最外层的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，分别移动，最终一定的遇到</a:t>
            </a:r>
            <a:r>
              <a:rPr kumimoji="1" lang="en-US" altLang="zh-CN" dirty="0"/>
              <a:t>base-case</a:t>
            </a:r>
            <a:r>
              <a:rPr kumimoji="1" lang="zh-CN" altLang="en-US" dirty="0"/>
              <a:t>。这里假设经过不断的移动（之前的都是在做递归），在遇到</a:t>
            </a:r>
            <a:r>
              <a:rPr kumimoji="1" lang="en-US" altLang="zh-CN" dirty="0"/>
              <a:t>base-case</a:t>
            </a:r>
            <a:r>
              <a:rPr kumimoji="1" lang="zh-CN" altLang="en-US" dirty="0"/>
              <a:t>的前一步，有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种移动方法：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P1:</a:t>
            </a:r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  <a:r>
              <a:rPr kumimoji="1" lang="zh-CN" altLang="en-US" dirty="0"/>
              <a:t>向右移动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不动，达到</a:t>
            </a:r>
            <a:r>
              <a:rPr kumimoji="1" lang="en-US" altLang="zh-CN" dirty="0"/>
              <a:t>base-case</a:t>
            </a:r>
          </a:p>
          <a:p>
            <a:r>
              <a:rPr kumimoji="1" lang="en-US" altLang="zh-CN" dirty="0"/>
              <a:t>P2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L</a:t>
            </a:r>
            <a:r>
              <a:rPr kumimoji="1" lang="zh-CN" altLang="en-US" dirty="0"/>
              <a:t>不动，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向左移动一位，达到</a:t>
            </a:r>
            <a:r>
              <a:rPr kumimoji="1" lang="en-US" altLang="zh-CN" dirty="0"/>
              <a:t>base-case</a:t>
            </a:r>
          </a:p>
          <a:p>
            <a:r>
              <a:rPr kumimoji="1" lang="en-US" altLang="zh-CN" dirty="0"/>
              <a:t>P3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charArray</a:t>
            </a:r>
            <a:r>
              <a:rPr kumimoji="1" lang="en-US" altLang="zh-CN" dirty="0"/>
              <a:t>[left]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charArray</a:t>
            </a:r>
            <a:r>
              <a:rPr kumimoji="1" lang="en-US" altLang="zh-CN" dirty="0"/>
              <a:t>[left]</a:t>
            </a:r>
            <a:r>
              <a:rPr kumimoji="1" lang="zh-CN" altLang="en-US" dirty="0"/>
              <a:t>的情况下，</a:t>
            </a:r>
            <a:r>
              <a:rPr kumimoji="1" lang="en-US" altLang="zh-CN" dirty="0"/>
              <a:t>L</a:t>
            </a:r>
            <a:r>
              <a:rPr kumimoji="1" lang="zh-CN" altLang="en-US" dirty="0"/>
              <a:t>向左移动，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向右移动。达到</a:t>
            </a:r>
            <a:r>
              <a:rPr kumimoji="1" lang="en-US" altLang="zh-CN" dirty="0"/>
              <a:t>base-case</a:t>
            </a: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A2BAB037-6B13-A3FF-E03F-679306A1D632}"/>
              </a:ext>
            </a:extLst>
          </p:cNvPr>
          <p:cNvSpPr/>
          <p:nvPr/>
        </p:nvSpPr>
        <p:spPr>
          <a:xfrm>
            <a:off x="6899163" y="1408636"/>
            <a:ext cx="461664" cy="4409475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1F7E18-E1E8-C47D-8C4E-B4C00C6685F0}"/>
              </a:ext>
            </a:extLst>
          </p:cNvPr>
          <p:cNvSpPr txBox="1"/>
          <p:nvPr/>
        </p:nvSpPr>
        <p:spPr>
          <a:xfrm>
            <a:off x="7375108" y="34212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取</a:t>
            </a:r>
            <a:r>
              <a:rPr kumimoji="1" lang="en-US" altLang="zh-CN" dirty="0"/>
              <a:t>max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3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5182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0487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0487 0.0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134 L 0.04948 0.011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7ED3-7F07-AECE-8FE4-9855262E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867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情况三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D4263EF-5A87-601B-8EF1-996A9B03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9025"/>
              </p:ext>
            </p:extLst>
          </p:nvPr>
        </p:nvGraphicFramePr>
        <p:xfrm>
          <a:off x="838200" y="1511295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A553C3F5-496B-6F70-FB01-7129D10B79FA}"/>
              </a:ext>
            </a:extLst>
          </p:cNvPr>
          <p:cNvGrpSpPr/>
          <p:nvPr/>
        </p:nvGrpSpPr>
        <p:grpSpPr>
          <a:xfrm>
            <a:off x="2477824" y="2252975"/>
            <a:ext cx="484632" cy="1096529"/>
            <a:chOff x="6096000" y="2902483"/>
            <a:chExt cx="484632" cy="1096529"/>
          </a:xfrm>
        </p:grpSpPr>
        <p:sp>
          <p:nvSpPr>
            <p:cNvPr id="6" name="右箭头 5">
              <a:extLst>
                <a:ext uri="{FF2B5EF4-FFF2-40B4-BE49-F238E27FC236}">
                  <a16:creationId xmlns:a16="http://schemas.microsoft.com/office/drawing/2014/main" id="{C5AF77F1-9142-6489-8D82-AFF8637A9BCB}"/>
                </a:ext>
              </a:extLst>
            </p:cNvPr>
            <p:cNvSpPr/>
            <p:nvPr/>
          </p:nvSpPr>
          <p:spPr>
            <a:xfrm rot="16200000">
              <a:off x="6013309" y="2985174"/>
              <a:ext cx="65001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6F7AE80-1973-9169-202D-4D6E9D1DF090}"/>
                </a:ext>
              </a:extLst>
            </p:cNvPr>
            <p:cNvSpPr txBox="1"/>
            <p:nvPr/>
          </p:nvSpPr>
          <p:spPr>
            <a:xfrm>
              <a:off x="6226080" y="36296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85D88B-79A8-6065-8E0F-96A1B9659656}"/>
              </a:ext>
            </a:extLst>
          </p:cNvPr>
          <p:cNvGrpSpPr/>
          <p:nvPr/>
        </p:nvGrpSpPr>
        <p:grpSpPr>
          <a:xfrm>
            <a:off x="4750064" y="2252975"/>
            <a:ext cx="484632" cy="1096530"/>
            <a:chOff x="11009586" y="2902482"/>
            <a:chExt cx="484632" cy="1096530"/>
          </a:xfrm>
        </p:grpSpPr>
        <p:sp>
          <p:nvSpPr>
            <p:cNvPr id="9" name="右箭头 8">
              <a:extLst>
                <a:ext uri="{FF2B5EF4-FFF2-40B4-BE49-F238E27FC236}">
                  <a16:creationId xmlns:a16="http://schemas.microsoft.com/office/drawing/2014/main" id="{E3B30D24-D9EB-9D70-8BE8-3028DE551019}"/>
                </a:ext>
              </a:extLst>
            </p:cNvPr>
            <p:cNvSpPr/>
            <p:nvPr/>
          </p:nvSpPr>
          <p:spPr>
            <a:xfrm rot="16200000">
              <a:off x="10926895" y="2985173"/>
              <a:ext cx="65001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453FEA5-02BB-EE3B-2A24-5BEEDBCB77ED}"/>
                </a:ext>
              </a:extLst>
            </p:cNvPr>
            <p:cNvSpPr txBox="1"/>
            <p:nvPr/>
          </p:nvSpPr>
          <p:spPr>
            <a:xfrm>
              <a:off x="11061732" y="3629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</a:t>
              </a:r>
              <a:endParaRPr kumimoji="1"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3D5CE44-8168-9620-FEA4-9D520A1ADB31}"/>
              </a:ext>
            </a:extLst>
          </p:cNvPr>
          <p:cNvSpPr txBox="1"/>
          <p:nvPr/>
        </p:nvSpPr>
        <p:spPr>
          <a:xfrm>
            <a:off x="3583363" y="2307484"/>
            <a:ext cx="461665" cy="11022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base-case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633D61-36D4-0D10-8DE6-B0F695C0E155}"/>
              </a:ext>
            </a:extLst>
          </p:cNvPr>
          <p:cNvSpPr txBox="1"/>
          <p:nvPr/>
        </p:nvSpPr>
        <p:spPr>
          <a:xfrm>
            <a:off x="1025611" y="3855308"/>
            <a:ext cx="1081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情况三中，如果</a:t>
            </a:r>
            <a:r>
              <a:rPr kumimoji="1" lang="en-US" altLang="zh-CN" dirty="0" err="1"/>
              <a:t>charArray</a:t>
            </a:r>
            <a:r>
              <a:rPr kumimoji="1" lang="en-US" altLang="zh-CN" dirty="0"/>
              <a:t>[L]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charArray</a:t>
            </a:r>
            <a:r>
              <a:rPr kumimoji="1" lang="en-US" altLang="zh-CN" dirty="0"/>
              <a:t>[R]</a:t>
            </a:r>
            <a:r>
              <a:rPr kumimoji="1" lang="zh-CN" altLang="en-US" dirty="0"/>
              <a:t>，说明这两个位置形成了回文。对于相同的两个字符，其回文长度为</a:t>
            </a:r>
            <a:r>
              <a:rPr kumimoji="1" lang="en-US" altLang="zh-CN" dirty="0"/>
              <a:t>2.</a:t>
            </a:r>
            <a:r>
              <a:rPr kumimoji="1" lang="zh-CN" altLang="en-US" dirty="0"/>
              <a:t>因此此时需要进行的计算是</a:t>
            </a:r>
            <a:endParaRPr kumimoji="1" lang="en-US" altLang="zh-CN" dirty="0"/>
          </a:p>
          <a:p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2+LPS(</a:t>
            </a:r>
            <a:r>
              <a:rPr kumimoji="1" lang="en-US" altLang="zh-CN" dirty="0" err="1"/>
              <a:t>charArray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L+1,R-1)</a:t>
            </a: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24B6A3-2C1B-FE82-C2AC-882179564813}"/>
              </a:ext>
            </a:extLst>
          </p:cNvPr>
          <p:cNvSpPr txBox="1"/>
          <p:nvPr/>
        </p:nvSpPr>
        <p:spPr>
          <a:xfrm>
            <a:off x="3905467" y="263336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5182 -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3972 -0.001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36E24DD3-B4BF-718E-A445-B9DADB08E37C}"/>
              </a:ext>
            </a:extLst>
          </p:cNvPr>
          <p:cNvSpPr/>
          <p:nvPr/>
        </p:nvSpPr>
        <p:spPr>
          <a:xfrm>
            <a:off x="0" y="5503100"/>
            <a:ext cx="11862479" cy="1192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018FB8A-ADAA-4077-E04B-5C423FD2DAFF}"/>
              </a:ext>
            </a:extLst>
          </p:cNvPr>
          <p:cNvSpPr txBox="1"/>
          <p:nvPr/>
        </p:nvSpPr>
        <p:spPr>
          <a:xfrm>
            <a:off x="3147307" y="5703055"/>
            <a:ext cx="4143902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max</a:t>
            </a:r>
            <a:endParaRPr kumimoji="1" lang="zh-CN" altLang="en-US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DA174C-847A-9000-1EC4-72F4F1D4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119"/>
          </a:xfrm>
        </p:spPr>
        <p:txBody>
          <a:bodyPr/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整体流程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175184-3AE3-56D9-1C78-B7EE3FA11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64162"/>
              </p:ext>
            </p:extLst>
          </p:nvPr>
        </p:nvGraphicFramePr>
        <p:xfrm>
          <a:off x="3147307" y="667617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41E956B-B91E-B66F-A364-EBB072E58115}"/>
              </a:ext>
            </a:extLst>
          </p:cNvPr>
          <p:cNvSpPr txBox="1"/>
          <p:nvPr/>
        </p:nvSpPr>
        <p:spPr>
          <a:xfrm>
            <a:off x="1809770" y="2915473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MAX(LPS(2,9), LPS(1,8), LPS(2,8))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9A9267-4737-3C7C-CB1B-98967959F712}"/>
              </a:ext>
            </a:extLst>
          </p:cNvPr>
          <p:cNvSpPr txBox="1"/>
          <p:nvPr/>
        </p:nvSpPr>
        <p:spPr>
          <a:xfrm>
            <a:off x="4758134" y="2915473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MAX(LPS(1,8), LPS(0,7), LPS(1,7))</a:t>
            </a:r>
            <a:endParaRPr kumimoji="1"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4342B-85B2-A696-3D08-D29A659B6F09}"/>
              </a:ext>
            </a:extLst>
          </p:cNvPr>
          <p:cNvSpPr txBox="1"/>
          <p:nvPr/>
        </p:nvSpPr>
        <p:spPr>
          <a:xfrm>
            <a:off x="7624306" y="2908002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MAX(LPS(2,8), LPS(1,7), LPS(2,7))</a:t>
            </a:r>
            <a:endParaRPr kumimoji="1" lang="zh-CN" altLang="en-US" sz="14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780FB1-5CAE-C6B2-267B-DDF8C9D03AC9}"/>
              </a:ext>
            </a:extLst>
          </p:cNvPr>
          <p:cNvGrpSpPr/>
          <p:nvPr/>
        </p:nvGrpSpPr>
        <p:grpSpPr>
          <a:xfrm>
            <a:off x="4527165" y="1375395"/>
            <a:ext cx="2964671" cy="936017"/>
            <a:chOff x="4395362" y="1412151"/>
            <a:chExt cx="2964671" cy="93601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64CD18A-DA28-26A1-201A-8D7D53BB8F41}"/>
                </a:ext>
              </a:extLst>
            </p:cNvPr>
            <p:cNvSpPr txBox="1"/>
            <p:nvPr/>
          </p:nvSpPr>
          <p:spPr>
            <a:xfrm>
              <a:off x="4395362" y="2036694"/>
              <a:ext cx="2964671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max</a:t>
              </a:r>
              <a:endParaRPr kumimoji="1"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6E2F74-C69D-45C4-F25A-9AEB6A76D3B8}"/>
                </a:ext>
              </a:extLst>
            </p:cNvPr>
            <p:cNvSpPr txBox="1"/>
            <p:nvPr/>
          </p:nvSpPr>
          <p:spPr>
            <a:xfrm>
              <a:off x="5565713" y="1412151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LPS(0,9)</a:t>
              </a:r>
              <a:endParaRPr kumimoji="1" lang="zh-CN" altLang="en-US" sz="1400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30AB583-8261-127C-A21F-372F8C699DA9}"/>
                </a:ext>
              </a:extLst>
            </p:cNvPr>
            <p:cNvGrpSpPr/>
            <p:nvPr/>
          </p:nvGrpSpPr>
          <p:grpSpPr>
            <a:xfrm>
              <a:off x="4817123" y="2040391"/>
              <a:ext cx="2342283" cy="307777"/>
              <a:chOff x="4817123" y="2040391"/>
              <a:chExt cx="2342283" cy="307777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E927A7-DEA3-1960-6F35-FB0D8D5B0C35}"/>
                  </a:ext>
                </a:extLst>
              </p:cNvPr>
              <p:cNvSpPr txBox="1"/>
              <p:nvPr/>
            </p:nvSpPr>
            <p:spPr>
              <a:xfrm>
                <a:off x="4817123" y="2040391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LPS(1,9)</a:t>
                </a:r>
                <a:endParaRPr kumimoji="1" lang="zh-CN" altLang="en-US" sz="14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D1B4B4A-324C-679A-9AD2-1B5FB8ADCE0B}"/>
                  </a:ext>
                </a:extLst>
              </p:cNvPr>
              <p:cNvSpPr txBox="1"/>
              <p:nvPr/>
            </p:nvSpPr>
            <p:spPr>
              <a:xfrm>
                <a:off x="5565713" y="2040391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LPS(0,8)</a:t>
                </a:r>
                <a:endParaRPr kumimoji="1" lang="zh-CN" altLang="en-US" sz="14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7D3176-CF20-14F5-3652-840E670097DD}"/>
                  </a:ext>
                </a:extLst>
              </p:cNvPr>
              <p:cNvSpPr txBox="1"/>
              <p:nvPr/>
            </p:nvSpPr>
            <p:spPr>
              <a:xfrm>
                <a:off x="6314303" y="2040391"/>
                <a:ext cx="845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 LPS(1,8)</a:t>
                </a:r>
                <a:endParaRPr kumimoji="1" lang="zh-CN" altLang="en-US" sz="1400" dirty="0"/>
              </a:p>
            </p:txBody>
          </p:sp>
        </p:grp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CC812B4-9608-54A5-2F2D-66075849D51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3147636" y="2311412"/>
            <a:ext cx="2198996" cy="6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B60FDC-8038-CF16-D57A-222440461AB0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6095222" y="2311412"/>
            <a:ext cx="778" cy="6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DC2C228-E6F5-7711-184A-41690EA1320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>
            <a:off x="6868658" y="2311412"/>
            <a:ext cx="2093514" cy="59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E13693-787E-FC1A-D82B-66AFEC542A81}"/>
              </a:ext>
            </a:extLst>
          </p:cNvPr>
          <p:cNvSpPr txBox="1"/>
          <p:nvPr/>
        </p:nvSpPr>
        <p:spPr>
          <a:xfrm>
            <a:off x="655145" y="362857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6D3539-8519-DB42-E8C9-5526D90D44AB}"/>
              </a:ext>
            </a:extLst>
          </p:cNvPr>
          <p:cNvSpPr txBox="1"/>
          <p:nvPr/>
        </p:nvSpPr>
        <p:spPr>
          <a:xfrm>
            <a:off x="1389641" y="36285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A91F84-E5B6-6BA3-C3D9-03ADD677E46F}"/>
              </a:ext>
            </a:extLst>
          </p:cNvPr>
          <p:cNvSpPr txBox="1"/>
          <p:nvPr/>
        </p:nvSpPr>
        <p:spPr>
          <a:xfrm>
            <a:off x="2124137" y="36285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0D1BB3E-06F1-481C-6004-D2BE36F70610}"/>
              </a:ext>
            </a:extLst>
          </p:cNvPr>
          <p:cNvCxnSpPr>
            <a:endCxn id="25" idx="0"/>
          </p:cNvCxnSpPr>
          <p:nvPr/>
        </p:nvCxnSpPr>
        <p:spPr>
          <a:xfrm flipH="1">
            <a:off x="1022393" y="3126259"/>
            <a:ext cx="1424245" cy="50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9E1961C-5E05-CCFC-5152-219BD8C2EB90}"/>
              </a:ext>
            </a:extLst>
          </p:cNvPr>
          <p:cNvCxnSpPr>
            <a:endCxn id="26" idx="0"/>
          </p:cNvCxnSpPr>
          <p:nvPr/>
        </p:nvCxnSpPr>
        <p:spPr>
          <a:xfrm flipH="1">
            <a:off x="1756889" y="3174754"/>
            <a:ext cx="739176" cy="45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BCEBEF9-FE98-029D-0E74-A08AE5CDEAFD}"/>
              </a:ext>
            </a:extLst>
          </p:cNvPr>
          <p:cNvCxnSpPr>
            <a:endCxn id="27" idx="0"/>
          </p:cNvCxnSpPr>
          <p:nvPr/>
        </p:nvCxnSpPr>
        <p:spPr>
          <a:xfrm flipH="1">
            <a:off x="2491385" y="3150229"/>
            <a:ext cx="92880" cy="47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214AABB-7F88-9983-86FF-430E77C887B7}"/>
              </a:ext>
            </a:extLst>
          </p:cNvPr>
          <p:cNvSpPr txBox="1"/>
          <p:nvPr/>
        </p:nvSpPr>
        <p:spPr>
          <a:xfrm>
            <a:off x="2833920" y="363417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291CB7-FA78-9E1C-2767-80D96B4C1836}"/>
              </a:ext>
            </a:extLst>
          </p:cNvPr>
          <p:cNvSpPr txBox="1"/>
          <p:nvPr/>
        </p:nvSpPr>
        <p:spPr>
          <a:xfrm>
            <a:off x="3568416" y="363417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705148-9360-19E7-667E-C0BBD21E35BB}"/>
              </a:ext>
            </a:extLst>
          </p:cNvPr>
          <p:cNvSpPr txBox="1"/>
          <p:nvPr/>
        </p:nvSpPr>
        <p:spPr>
          <a:xfrm>
            <a:off x="4302912" y="363417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9385029-4EE4-F143-657C-F40D4DFA2FE5}"/>
              </a:ext>
            </a:extLst>
          </p:cNvPr>
          <p:cNvCxnSpPr>
            <a:endCxn id="34" idx="0"/>
          </p:cNvCxnSpPr>
          <p:nvPr/>
        </p:nvCxnSpPr>
        <p:spPr>
          <a:xfrm flipH="1">
            <a:off x="3201168" y="3126259"/>
            <a:ext cx="61016" cy="50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25243B7-B957-93AF-633C-EA7BF525F11E}"/>
              </a:ext>
            </a:extLst>
          </p:cNvPr>
          <p:cNvCxnSpPr>
            <a:endCxn id="35" idx="0"/>
          </p:cNvCxnSpPr>
          <p:nvPr/>
        </p:nvCxnSpPr>
        <p:spPr>
          <a:xfrm>
            <a:off x="3318761" y="3150229"/>
            <a:ext cx="616903" cy="4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AC9E5F6-C81D-8282-D7DA-F49FCE2E79BA}"/>
              </a:ext>
            </a:extLst>
          </p:cNvPr>
          <p:cNvCxnSpPr>
            <a:endCxn id="36" idx="0"/>
          </p:cNvCxnSpPr>
          <p:nvPr/>
        </p:nvCxnSpPr>
        <p:spPr>
          <a:xfrm>
            <a:off x="3315065" y="3150229"/>
            <a:ext cx="1355095" cy="4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CA0BB3F-5E0E-DD84-CF7A-F9FE524DB74B}"/>
              </a:ext>
            </a:extLst>
          </p:cNvPr>
          <p:cNvSpPr txBox="1"/>
          <p:nvPr/>
        </p:nvSpPr>
        <p:spPr>
          <a:xfrm>
            <a:off x="5136734" y="3628572"/>
            <a:ext cx="54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……………………………………………………………………………………………………………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93D4607-BE2C-6B6F-3761-11506BB91162}"/>
              </a:ext>
            </a:extLst>
          </p:cNvPr>
          <p:cNvCxnSpPr>
            <a:cxnSpLocks/>
          </p:cNvCxnSpPr>
          <p:nvPr/>
        </p:nvCxnSpPr>
        <p:spPr>
          <a:xfrm flipH="1">
            <a:off x="5379943" y="3230721"/>
            <a:ext cx="8402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693D6A3-0534-823E-5E67-995A31FDA460}"/>
              </a:ext>
            </a:extLst>
          </p:cNvPr>
          <p:cNvCxnSpPr/>
          <p:nvPr/>
        </p:nvCxnSpPr>
        <p:spPr>
          <a:xfrm>
            <a:off x="5503982" y="3174754"/>
            <a:ext cx="105986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D644BCD-E025-1EDA-FC58-E870025FFE96}"/>
              </a:ext>
            </a:extLst>
          </p:cNvPr>
          <p:cNvCxnSpPr/>
          <p:nvPr/>
        </p:nvCxnSpPr>
        <p:spPr>
          <a:xfrm>
            <a:off x="5503982" y="3174754"/>
            <a:ext cx="328407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00E40BEA-8205-A0A3-8FAB-578E9259E1C6}"/>
              </a:ext>
            </a:extLst>
          </p:cNvPr>
          <p:cNvCxnSpPr/>
          <p:nvPr/>
        </p:nvCxnSpPr>
        <p:spPr>
          <a:xfrm flipH="1">
            <a:off x="5980670" y="3174754"/>
            <a:ext cx="296562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5002E25-31E7-E943-79A6-7DF5997AD917}"/>
              </a:ext>
            </a:extLst>
          </p:cNvPr>
          <p:cNvCxnSpPr/>
          <p:nvPr/>
        </p:nvCxnSpPr>
        <p:spPr>
          <a:xfrm>
            <a:off x="6359613" y="3223250"/>
            <a:ext cx="0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2F5519A-2C6F-3BDE-B0C0-D20B689BB63C}"/>
              </a:ext>
            </a:extLst>
          </p:cNvPr>
          <p:cNvCxnSpPr/>
          <p:nvPr/>
        </p:nvCxnSpPr>
        <p:spPr>
          <a:xfrm>
            <a:off x="6446106" y="3230721"/>
            <a:ext cx="32539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37DF2B3-3791-B057-EE7A-A6DBF648A9BF}"/>
              </a:ext>
            </a:extLst>
          </p:cNvPr>
          <p:cNvCxnSpPr/>
          <p:nvPr/>
        </p:nvCxnSpPr>
        <p:spPr>
          <a:xfrm flipH="1">
            <a:off x="6868658" y="3223250"/>
            <a:ext cx="199407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2F606C1-2DBA-7B45-3D7D-24CADB7E63E7}"/>
              </a:ext>
            </a:extLst>
          </p:cNvPr>
          <p:cNvCxnSpPr/>
          <p:nvPr/>
        </p:nvCxnSpPr>
        <p:spPr>
          <a:xfrm>
            <a:off x="7068065" y="3215779"/>
            <a:ext cx="0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F74D3C2-D409-347C-2373-25143BD3D7D1}"/>
              </a:ext>
            </a:extLst>
          </p:cNvPr>
          <p:cNvCxnSpPr/>
          <p:nvPr/>
        </p:nvCxnSpPr>
        <p:spPr>
          <a:xfrm>
            <a:off x="7068065" y="3230721"/>
            <a:ext cx="365801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22018D2C-7E30-E887-AB36-6353F8FBAFF2}"/>
              </a:ext>
            </a:extLst>
          </p:cNvPr>
          <p:cNvCxnSpPr>
            <a:cxnSpLocks/>
          </p:cNvCxnSpPr>
          <p:nvPr/>
        </p:nvCxnSpPr>
        <p:spPr>
          <a:xfrm flipH="1">
            <a:off x="8209767" y="3215779"/>
            <a:ext cx="8402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40F223-20CD-685E-2666-5FACB4710B54}"/>
              </a:ext>
            </a:extLst>
          </p:cNvPr>
          <p:cNvCxnSpPr/>
          <p:nvPr/>
        </p:nvCxnSpPr>
        <p:spPr>
          <a:xfrm>
            <a:off x="8333806" y="3159812"/>
            <a:ext cx="105986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381407C-3332-F00A-B412-AB59DF118399}"/>
              </a:ext>
            </a:extLst>
          </p:cNvPr>
          <p:cNvCxnSpPr/>
          <p:nvPr/>
        </p:nvCxnSpPr>
        <p:spPr>
          <a:xfrm>
            <a:off x="8333806" y="3159812"/>
            <a:ext cx="328407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85FCD37-EF5A-3CA2-500B-520A9A75EC5D}"/>
              </a:ext>
            </a:extLst>
          </p:cNvPr>
          <p:cNvCxnSpPr/>
          <p:nvPr/>
        </p:nvCxnSpPr>
        <p:spPr>
          <a:xfrm flipH="1">
            <a:off x="8810494" y="3159812"/>
            <a:ext cx="296562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B601A0C-D9A7-05CE-403B-159772471A15}"/>
              </a:ext>
            </a:extLst>
          </p:cNvPr>
          <p:cNvCxnSpPr/>
          <p:nvPr/>
        </p:nvCxnSpPr>
        <p:spPr>
          <a:xfrm>
            <a:off x="9189437" y="3208308"/>
            <a:ext cx="0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E3003778-31A7-9918-609D-81C15B14992B}"/>
              </a:ext>
            </a:extLst>
          </p:cNvPr>
          <p:cNvCxnSpPr/>
          <p:nvPr/>
        </p:nvCxnSpPr>
        <p:spPr>
          <a:xfrm>
            <a:off x="9275930" y="3215779"/>
            <a:ext cx="32539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954FA77-03A9-AF29-1054-D769528A075E}"/>
              </a:ext>
            </a:extLst>
          </p:cNvPr>
          <p:cNvCxnSpPr/>
          <p:nvPr/>
        </p:nvCxnSpPr>
        <p:spPr>
          <a:xfrm flipH="1">
            <a:off x="9698482" y="3208308"/>
            <a:ext cx="199407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74353DB5-0BC3-754B-CDBB-12922716790D}"/>
              </a:ext>
            </a:extLst>
          </p:cNvPr>
          <p:cNvCxnSpPr/>
          <p:nvPr/>
        </p:nvCxnSpPr>
        <p:spPr>
          <a:xfrm>
            <a:off x="9897889" y="3200837"/>
            <a:ext cx="0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ACF6555-A7E0-F2DC-DE2A-1CC09AD205F6}"/>
              </a:ext>
            </a:extLst>
          </p:cNvPr>
          <p:cNvCxnSpPr/>
          <p:nvPr/>
        </p:nvCxnSpPr>
        <p:spPr>
          <a:xfrm>
            <a:off x="9897889" y="3215779"/>
            <a:ext cx="365801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BC74B4A-5509-6461-83A8-ACD0371CBE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346632" y="1683172"/>
            <a:ext cx="748590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57F5DE7-87F8-EBDE-7910-06CD5C413381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6095222" y="1683172"/>
            <a:ext cx="0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F93E883-36EC-9BA8-806B-B3FDC64878B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6095222" y="1683172"/>
            <a:ext cx="773436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F241E4F-FE2D-28DD-CDFD-915B47D437AC}"/>
              </a:ext>
            </a:extLst>
          </p:cNvPr>
          <p:cNvSpPr txBox="1"/>
          <p:nvPr/>
        </p:nvSpPr>
        <p:spPr>
          <a:xfrm>
            <a:off x="544727" y="3842203"/>
            <a:ext cx="1057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……………………………………………………………………………………………………………………………………………………………………</a:t>
            </a:r>
            <a:endParaRPr kumimoji="1" lang="zh-CN" altLang="en-US" dirty="0"/>
          </a:p>
          <a:p>
            <a:r>
              <a:rPr kumimoji="1" lang="en-US" altLang="zh-CN" dirty="0"/>
              <a:t>……………………………………………………………………………………………………………………………………………………………………</a:t>
            </a:r>
            <a:endParaRPr kumimoji="1" lang="zh-CN" altLang="en-US" dirty="0"/>
          </a:p>
          <a:p>
            <a:r>
              <a:rPr kumimoji="1" lang="en-US" altLang="zh-CN" dirty="0"/>
              <a:t>……………………………………………………………………………………………………………………………………………………………………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639A421-E7A8-D3E7-6BEC-76D6DF67B66E}"/>
              </a:ext>
            </a:extLst>
          </p:cNvPr>
          <p:cNvSpPr txBox="1"/>
          <p:nvPr/>
        </p:nvSpPr>
        <p:spPr>
          <a:xfrm>
            <a:off x="440494" y="493728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LPS(0,2)</a:t>
            </a:r>
            <a:endParaRPr kumimoji="1"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20A5AAA-3712-4FBC-682E-A127B0BE4A4D}"/>
              </a:ext>
            </a:extLst>
          </p:cNvPr>
          <p:cNvSpPr txBox="1"/>
          <p:nvPr/>
        </p:nvSpPr>
        <p:spPr>
          <a:xfrm>
            <a:off x="1573869" y="493728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LPS(1,3)</a:t>
            </a:r>
            <a:endParaRPr kumimoji="1" lang="zh-CN" altLang="en-US" sz="1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B102210-487D-190B-60AD-C276B57351E6}"/>
              </a:ext>
            </a:extLst>
          </p:cNvPr>
          <p:cNvSpPr txBox="1"/>
          <p:nvPr/>
        </p:nvSpPr>
        <p:spPr>
          <a:xfrm>
            <a:off x="5106276" y="497307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LPS(3,5)</a:t>
            </a:r>
            <a:endParaRPr kumimoji="1" lang="zh-CN" altLang="en-US" sz="1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104DE9B-1E28-D2AA-1C63-28236AF073FF}"/>
              </a:ext>
            </a:extLst>
          </p:cNvPr>
          <p:cNvSpPr txBox="1"/>
          <p:nvPr/>
        </p:nvSpPr>
        <p:spPr>
          <a:xfrm>
            <a:off x="2937594" y="4932551"/>
            <a:ext cx="20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…………… ……………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DF7D40F-08E2-F3CE-87AC-514A5A39A9CC}"/>
              </a:ext>
            </a:extLst>
          </p:cNvPr>
          <p:cNvSpPr txBox="1"/>
          <p:nvPr/>
        </p:nvSpPr>
        <p:spPr>
          <a:xfrm>
            <a:off x="5853161" y="4929996"/>
            <a:ext cx="469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…………… ………………………… ………………………… …</a:t>
            </a:r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7E449AC-9653-A252-3CCD-88BBDF70939E}"/>
              </a:ext>
            </a:extLst>
          </p:cNvPr>
          <p:cNvSpPr txBox="1"/>
          <p:nvPr/>
        </p:nvSpPr>
        <p:spPr>
          <a:xfrm>
            <a:off x="3796843" y="5725353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LPS(3,3)</a:t>
            </a:r>
            <a:endParaRPr kumimoji="1" lang="zh-CN" altLang="en-US" sz="1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3D56000-A252-C778-E996-2CFD3EA0BDB4}"/>
              </a:ext>
            </a:extLst>
          </p:cNvPr>
          <p:cNvSpPr txBox="1"/>
          <p:nvPr/>
        </p:nvSpPr>
        <p:spPr>
          <a:xfrm>
            <a:off x="5106276" y="570305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LPS(3,4)</a:t>
            </a:r>
            <a:endParaRPr kumimoji="1" lang="zh-CN" altLang="en-US" sz="14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263064A-8BF8-29A0-86D1-D0C7C91AC542}"/>
              </a:ext>
            </a:extLst>
          </p:cNvPr>
          <p:cNvSpPr txBox="1"/>
          <p:nvPr/>
        </p:nvSpPr>
        <p:spPr>
          <a:xfrm>
            <a:off x="6401774" y="570305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LPS(4,5)</a:t>
            </a:r>
            <a:endParaRPr kumimoji="1" lang="zh-CN" altLang="en-US" sz="1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3648B22-E54A-CEA0-2792-1B5811165B65}"/>
              </a:ext>
            </a:extLst>
          </p:cNvPr>
          <p:cNvSpPr txBox="1"/>
          <p:nvPr/>
        </p:nvSpPr>
        <p:spPr>
          <a:xfrm>
            <a:off x="3568416" y="629248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basecase:1</a:t>
            </a:r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38E8205-9A92-C716-64ED-316AB36BF425}"/>
              </a:ext>
            </a:extLst>
          </p:cNvPr>
          <p:cNvSpPr txBox="1"/>
          <p:nvPr/>
        </p:nvSpPr>
        <p:spPr>
          <a:xfrm>
            <a:off x="4627484" y="6228656"/>
            <a:ext cx="1680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C00000"/>
                </a:solidFill>
              </a:rPr>
              <a:t>basecase</a:t>
            </a:r>
            <a:r>
              <a:rPr kumimoji="1"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if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str[3]==str[4]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return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else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return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0586612-70D2-2175-D278-61C94C11AC4F}"/>
              </a:ext>
            </a:extLst>
          </p:cNvPr>
          <p:cNvSpPr txBox="1"/>
          <p:nvPr/>
        </p:nvSpPr>
        <p:spPr>
          <a:xfrm>
            <a:off x="6173347" y="630635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basecase:1</a:t>
            </a:r>
            <a:endParaRPr kumimoji="1" lang="zh-CN" altLang="en-US" dirty="0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E15FA65-5FBB-5A71-AF25-2B450D0CF742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>
            <a:off x="4194549" y="6033130"/>
            <a:ext cx="0" cy="2593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BB939EA-3D25-2E9B-40BA-64542FC824CF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 flipH="1">
            <a:off x="5467618" y="6010832"/>
            <a:ext cx="36364" cy="21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A4EEE2AD-2633-7F23-C6EE-2DEF699BE5F9}"/>
              </a:ext>
            </a:extLst>
          </p:cNvPr>
          <p:cNvCxnSpPr>
            <a:stCxn id="88" idx="2"/>
            <a:endCxn id="91" idx="0"/>
          </p:cNvCxnSpPr>
          <p:nvPr/>
        </p:nvCxnSpPr>
        <p:spPr>
          <a:xfrm>
            <a:off x="6799480" y="6010832"/>
            <a:ext cx="0" cy="295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F4FACD0-0F88-F090-EF09-F73ADB45BC92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4194549" y="5280847"/>
            <a:ext cx="1309433" cy="44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B81B14A-70B9-6BD2-F035-EFE7FCFB4A2F}"/>
              </a:ext>
            </a:extLst>
          </p:cNvPr>
          <p:cNvCxnSpPr>
            <a:stCxn id="83" idx="2"/>
            <a:endCxn id="87" idx="0"/>
          </p:cNvCxnSpPr>
          <p:nvPr/>
        </p:nvCxnSpPr>
        <p:spPr>
          <a:xfrm>
            <a:off x="5503982" y="5280847"/>
            <a:ext cx="0" cy="42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E131082E-9B4E-087E-C3D3-56A63F61C0F7}"/>
              </a:ext>
            </a:extLst>
          </p:cNvPr>
          <p:cNvCxnSpPr>
            <a:stCxn id="83" idx="2"/>
            <a:endCxn id="88" idx="0"/>
          </p:cNvCxnSpPr>
          <p:nvPr/>
        </p:nvCxnSpPr>
        <p:spPr>
          <a:xfrm>
            <a:off x="5503982" y="5280847"/>
            <a:ext cx="1295498" cy="42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下箭头 109">
            <a:extLst>
              <a:ext uri="{FF2B5EF4-FFF2-40B4-BE49-F238E27FC236}">
                <a16:creationId xmlns:a16="http://schemas.microsoft.com/office/drawing/2014/main" id="{8AB62465-49E2-7988-BC04-6957426347CC}"/>
              </a:ext>
            </a:extLst>
          </p:cNvPr>
          <p:cNvSpPr/>
          <p:nvPr/>
        </p:nvSpPr>
        <p:spPr>
          <a:xfrm>
            <a:off x="2685" y="1260389"/>
            <a:ext cx="484632" cy="4242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F452395-BC7A-83DA-D811-8DE5FBF71017}"/>
              </a:ext>
            </a:extLst>
          </p:cNvPr>
          <p:cNvSpPr txBox="1"/>
          <p:nvPr/>
        </p:nvSpPr>
        <p:spPr>
          <a:xfrm>
            <a:off x="352017" y="94342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调用</a:t>
            </a:r>
            <a:endParaRPr kumimoji="1" lang="en-US" altLang="zh-CN" dirty="0"/>
          </a:p>
          <a:p>
            <a:r>
              <a:rPr kumimoji="1" lang="zh-CN" altLang="en-US" dirty="0"/>
              <a:t>顺序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A12DDF-7979-6B7B-D2CA-A261BE732F48}"/>
              </a:ext>
            </a:extLst>
          </p:cNvPr>
          <p:cNvSpPr txBox="1"/>
          <p:nvPr/>
        </p:nvSpPr>
        <p:spPr>
          <a:xfrm>
            <a:off x="768640" y="595728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basecase</a:t>
            </a:r>
            <a:endParaRPr kumimoji="1" lang="zh-CN" altLang="en-US" dirty="0"/>
          </a:p>
        </p:txBody>
      </p:sp>
      <p:sp>
        <p:nvSpPr>
          <p:cNvPr id="114" name="右箭头 113">
            <a:extLst>
              <a:ext uri="{FF2B5EF4-FFF2-40B4-BE49-F238E27FC236}">
                <a16:creationId xmlns:a16="http://schemas.microsoft.com/office/drawing/2014/main" id="{CF886C71-CF9D-3CF1-62DF-4E801362D6B7}"/>
              </a:ext>
            </a:extLst>
          </p:cNvPr>
          <p:cNvSpPr/>
          <p:nvPr/>
        </p:nvSpPr>
        <p:spPr>
          <a:xfrm rot="16200000">
            <a:off x="9476277" y="3176518"/>
            <a:ext cx="4086880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0BAC726-AC93-4AF4-FBA3-CCE3D88D2B2F}"/>
              </a:ext>
            </a:extLst>
          </p:cNvPr>
          <p:cNvSpPr txBox="1"/>
          <p:nvPr/>
        </p:nvSpPr>
        <p:spPr>
          <a:xfrm>
            <a:off x="10700247" y="174648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endParaRPr kumimoji="1" lang="en-US" altLang="zh-CN" dirty="0"/>
          </a:p>
          <a:p>
            <a:r>
              <a:rPr kumimoji="1" lang="zh-CN" altLang="en-US" dirty="0"/>
              <a:t>顺序</a:t>
            </a: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A0AD4559-7270-8ADA-43A7-CDCFD32D6F54}"/>
              </a:ext>
            </a:extLst>
          </p:cNvPr>
          <p:cNvCxnSpPr>
            <a:endCxn id="81" idx="0"/>
          </p:cNvCxnSpPr>
          <p:nvPr/>
        </p:nvCxnSpPr>
        <p:spPr>
          <a:xfrm flipH="1">
            <a:off x="838200" y="4609070"/>
            <a:ext cx="397705" cy="3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5BD0669C-8F6C-2BE7-AB56-7642BA9682A0}"/>
              </a:ext>
            </a:extLst>
          </p:cNvPr>
          <p:cNvCxnSpPr>
            <a:endCxn id="82" idx="0"/>
          </p:cNvCxnSpPr>
          <p:nvPr/>
        </p:nvCxnSpPr>
        <p:spPr>
          <a:xfrm>
            <a:off x="1389641" y="4670854"/>
            <a:ext cx="581934" cy="26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B559CA30-7CD0-2676-4366-8D57A6487362}"/>
              </a:ext>
            </a:extLst>
          </p:cNvPr>
          <p:cNvCxnSpPr/>
          <p:nvPr/>
        </p:nvCxnSpPr>
        <p:spPr>
          <a:xfrm>
            <a:off x="1235905" y="4609070"/>
            <a:ext cx="153736" cy="43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53BAC21-64CD-380E-A111-AD812A2A308F}"/>
              </a:ext>
            </a:extLst>
          </p:cNvPr>
          <p:cNvCxnSpPr>
            <a:endCxn id="83" idx="0"/>
          </p:cNvCxnSpPr>
          <p:nvPr/>
        </p:nvCxnSpPr>
        <p:spPr>
          <a:xfrm>
            <a:off x="5503982" y="4609070"/>
            <a:ext cx="0" cy="3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6" name="Rectangle 3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784223-8784-9B7A-109F-8B641D67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800"/>
              <a:t>LPS</a:t>
            </a:r>
            <a:r>
              <a:rPr kumimoji="1" lang="zh-CN" altLang="en-US" sz="4800"/>
              <a:t>递归算法实现</a:t>
            </a:r>
            <a:endParaRPr kumimoji="1"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C72743-A25B-B78B-6D25-D3BCA0492E55}"/>
              </a:ext>
            </a:extLst>
          </p:cNvPr>
          <p:cNvSpPr txBox="1"/>
          <p:nvPr/>
        </p:nvSpPr>
        <p:spPr>
          <a:xfrm>
            <a:off x="1191966" y="2965592"/>
            <a:ext cx="3629555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func LPS(str,L,R){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if L ==R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    return 1 #basecase1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if L+1 == R{ #basecase2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    if(</a:t>
            </a:r>
            <a:r>
              <a:rPr kumimoji="1" lang="en-US" altLang="zh-CN" sz="600" b="1">
                <a:highlight>
                  <a:srgbClr val="FFFF00"/>
                </a:highlight>
              </a:rPr>
              <a:t>str[L] == str[R]</a:t>
            </a:r>
            <a:r>
              <a:rPr kumimoji="1" lang="en-US" altLang="zh-CN" sz="600">
                <a:highlight>
                  <a:srgbClr val="FFFF00"/>
                </a:highlight>
              </a:rPr>
              <a:t>)</a:t>
            </a:r>
            <a:r>
              <a:rPr kumimoji="1" lang="en-US" altLang="zh-CN" sz="600"/>
              <a:t>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	return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    return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p1 = LPS(str,</a:t>
            </a:r>
            <a:r>
              <a:rPr kumimoji="1" lang="en-US" altLang="zh-CN" sz="600" b="1">
                <a:highlight>
                  <a:srgbClr val="FFFF00"/>
                </a:highlight>
              </a:rPr>
              <a:t>L+1</a:t>
            </a:r>
            <a:r>
              <a:rPr kumimoji="1" lang="en-US" altLang="zh-CN" sz="600"/>
              <a:t>,R)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p2 = LPS(str,L,</a:t>
            </a:r>
            <a:r>
              <a:rPr kumimoji="1" lang="en-US" altLang="zh-CN" sz="600" b="1">
                <a:highlight>
                  <a:srgbClr val="FFFF00"/>
                </a:highlight>
              </a:rPr>
              <a:t>R-1</a:t>
            </a:r>
            <a:r>
              <a:rPr kumimoji="1" lang="en-US" altLang="zh-CN" sz="60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P3 = LPS(str,</a:t>
            </a:r>
            <a:r>
              <a:rPr kumimoji="1" lang="en-US" altLang="zh-CN" sz="600" b="1">
                <a:highlight>
                  <a:srgbClr val="FFFF00"/>
                </a:highlight>
              </a:rPr>
              <a:t>L+1</a:t>
            </a:r>
            <a:r>
              <a:rPr kumimoji="1" lang="en-US" altLang="zh-CN" sz="600">
                <a:highlight>
                  <a:srgbClr val="FFFF00"/>
                </a:highlight>
              </a:rPr>
              <a:t>,</a:t>
            </a:r>
            <a:r>
              <a:rPr kumimoji="1" lang="en-US" altLang="zh-CN" sz="600" b="1">
                <a:highlight>
                  <a:srgbClr val="FFFF00"/>
                </a:highlight>
              </a:rPr>
              <a:t>R-1</a:t>
            </a:r>
            <a:r>
              <a:rPr kumimoji="1" lang="en-US" altLang="zh-CN" sz="60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if(str[L] == str[R]){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    P3=P3+2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    return max(p1,p2,p3)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600"/>
              <a:t>}</a:t>
            </a:r>
            <a:endParaRPr kumimoji="1" lang="en-US" altLang="zh-CN" sz="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433377-2A78-3486-63F5-1629C8DBD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987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174C-847A-9000-1EC4-72F4F1D4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119"/>
          </a:xfrm>
        </p:spPr>
        <p:txBody>
          <a:bodyPr/>
          <a:lstStyle/>
          <a:p>
            <a:r>
              <a:rPr kumimoji="1" lang="zh-CN" altLang="en-US" dirty="0"/>
              <a:t>算法思路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傻缓存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175184-3AE3-56D9-1C78-B7EE3FA11846}"/>
              </a:ext>
            </a:extLst>
          </p:cNvPr>
          <p:cNvGraphicFramePr>
            <a:graphicFrameLocks noGrp="1"/>
          </p:cNvGraphicFramePr>
          <p:nvPr/>
        </p:nvGraphicFramePr>
        <p:xfrm>
          <a:off x="3147307" y="667617"/>
          <a:ext cx="61345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922">
                  <a:extLst>
                    <a:ext uri="{9D8B030D-6E8A-4147-A177-3AD203B41FA5}">
                      <a16:colId xmlns:a16="http://schemas.microsoft.com/office/drawing/2014/main" val="3506981812"/>
                    </a:ext>
                  </a:extLst>
                </a:gridCol>
                <a:gridCol w="512257">
                  <a:extLst>
                    <a:ext uri="{9D8B030D-6E8A-4147-A177-3AD203B41FA5}">
                      <a16:colId xmlns:a16="http://schemas.microsoft.com/office/drawing/2014/main" val="1736918279"/>
                    </a:ext>
                  </a:extLst>
                </a:gridCol>
                <a:gridCol w="474876">
                  <a:extLst>
                    <a:ext uri="{9D8B030D-6E8A-4147-A177-3AD203B41FA5}">
                      <a16:colId xmlns:a16="http://schemas.microsoft.com/office/drawing/2014/main" val="2165025007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8562509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409809060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390815103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18335532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2575054564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823121819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3886719391"/>
                    </a:ext>
                  </a:extLst>
                </a:gridCol>
                <a:gridCol w="557685">
                  <a:extLst>
                    <a:ext uri="{9D8B030D-6E8A-4147-A177-3AD203B41FA5}">
                      <a16:colId xmlns:a16="http://schemas.microsoft.com/office/drawing/2014/main" val="129453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22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41E956B-B91E-B66F-A364-EBB072E58115}"/>
              </a:ext>
            </a:extLst>
          </p:cNvPr>
          <p:cNvSpPr txBox="1"/>
          <p:nvPr/>
        </p:nvSpPr>
        <p:spPr>
          <a:xfrm>
            <a:off x="1809770" y="2915473"/>
            <a:ext cx="2675732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MAX(LPS(2,9), </a:t>
            </a:r>
            <a:r>
              <a:rPr kumimoji="1" lang="en-US" altLang="zh-CN" sz="1400" dirty="0">
                <a:solidFill>
                  <a:srgbClr val="C00000"/>
                </a:solidFill>
                <a:highlight>
                  <a:srgbClr val="00FF00"/>
                </a:highlight>
              </a:rPr>
              <a:t>LPS(1,8)</a:t>
            </a:r>
            <a:r>
              <a:rPr kumimoji="1" lang="en-US" altLang="zh-CN" sz="1400" dirty="0">
                <a:highlight>
                  <a:srgbClr val="00FF00"/>
                </a:highlight>
              </a:rPr>
              <a:t>,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solidFill>
                  <a:srgbClr val="7030A0"/>
                </a:solidFill>
                <a:highlight>
                  <a:srgbClr val="FFFF00"/>
                </a:highlight>
              </a:rPr>
              <a:t>LPS(2,8)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9A9267-4737-3C7C-CB1B-98967959F712}"/>
              </a:ext>
            </a:extLst>
          </p:cNvPr>
          <p:cNvSpPr txBox="1"/>
          <p:nvPr/>
        </p:nvSpPr>
        <p:spPr>
          <a:xfrm>
            <a:off x="4758134" y="2915473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</a:t>
            </a:r>
            <a:r>
              <a:rPr kumimoji="1" lang="en-US" altLang="zh-CN" sz="1400" dirty="0">
                <a:solidFill>
                  <a:srgbClr val="C00000"/>
                </a:solidFill>
                <a:highlight>
                  <a:srgbClr val="00FF00"/>
                </a:highlight>
              </a:rPr>
              <a:t>LPS(1,8)</a:t>
            </a:r>
            <a:r>
              <a:rPr kumimoji="1" lang="en-US" altLang="zh-CN" sz="1400" dirty="0"/>
              <a:t>, LPS(0,7), </a:t>
            </a:r>
            <a:r>
              <a:rPr kumimoji="1" lang="en-US" altLang="zh-CN" sz="1400" dirty="0">
                <a:solidFill>
                  <a:schemeClr val="bg1"/>
                </a:solidFill>
                <a:highlight>
                  <a:srgbClr val="800080"/>
                </a:highlight>
              </a:rPr>
              <a:t>LPS(1,7)</a:t>
            </a:r>
            <a:r>
              <a:rPr kumimoji="1" lang="en-US" altLang="zh-CN" sz="1400" dirty="0">
                <a:solidFill>
                  <a:schemeClr val="bg2"/>
                </a:solidFill>
              </a:rPr>
              <a:t>)</a:t>
            </a:r>
            <a:endParaRPr kumimoji="1"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4342B-85B2-A696-3D08-D29A659B6F09}"/>
              </a:ext>
            </a:extLst>
          </p:cNvPr>
          <p:cNvSpPr txBox="1"/>
          <p:nvPr/>
        </p:nvSpPr>
        <p:spPr>
          <a:xfrm>
            <a:off x="7624306" y="2908002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</a:t>
            </a:r>
            <a:r>
              <a:rPr kumimoji="1" lang="en-US" altLang="zh-CN" sz="1400" dirty="0">
                <a:solidFill>
                  <a:srgbClr val="7030A0"/>
                </a:solidFill>
                <a:highlight>
                  <a:srgbClr val="FFFF00"/>
                </a:highlight>
              </a:rPr>
              <a:t>LPS(2,8)</a:t>
            </a:r>
            <a:r>
              <a:rPr kumimoji="1" lang="en-US" altLang="zh-CN" sz="1400" dirty="0"/>
              <a:t>, </a:t>
            </a:r>
            <a:r>
              <a:rPr kumimoji="1" lang="en-US" altLang="zh-CN" sz="1400" dirty="0">
                <a:solidFill>
                  <a:schemeClr val="bg1"/>
                </a:solidFill>
                <a:highlight>
                  <a:srgbClr val="800080"/>
                </a:highlight>
              </a:rPr>
              <a:t>LPS(1,7)</a:t>
            </a:r>
            <a:r>
              <a:rPr kumimoji="1" lang="en-US" altLang="zh-CN" sz="1400" dirty="0"/>
              <a:t>, LPS(2,7))</a:t>
            </a:r>
            <a:endParaRPr kumimoji="1" lang="zh-CN" altLang="en-US" sz="14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780FB1-5CAE-C6B2-267B-DDF8C9D03AC9}"/>
              </a:ext>
            </a:extLst>
          </p:cNvPr>
          <p:cNvGrpSpPr/>
          <p:nvPr/>
        </p:nvGrpSpPr>
        <p:grpSpPr>
          <a:xfrm>
            <a:off x="4527165" y="1375395"/>
            <a:ext cx="2964671" cy="936017"/>
            <a:chOff x="4395362" y="1412151"/>
            <a:chExt cx="2964671" cy="93601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64CD18A-DA28-26A1-201A-8D7D53BB8F41}"/>
                </a:ext>
              </a:extLst>
            </p:cNvPr>
            <p:cNvSpPr txBox="1"/>
            <p:nvPr/>
          </p:nvSpPr>
          <p:spPr>
            <a:xfrm>
              <a:off x="4395362" y="2036694"/>
              <a:ext cx="2964671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max</a:t>
              </a:r>
              <a:endParaRPr kumimoji="1"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6E2F74-C69D-45C4-F25A-9AEB6A76D3B8}"/>
                </a:ext>
              </a:extLst>
            </p:cNvPr>
            <p:cNvSpPr txBox="1"/>
            <p:nvPr/>
          </p:nvSpPr>
          <p:spPr>
            <a:xfrm>
              <a:off x="5565713" y="1412151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LPS(0,9)</a:t>
              </a:r>
              <a:endParaRPr kumimoji="1" lang="zh-CN" altLang="en-US" sz="1400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30AB583-8261-127C-A21F-372F8C699DA9}"/>
                </a:ext>
              </a:extLst>
            </p:cNvPr>
            <p:cNvGrpSpPr/>
            <p:nvPr/>
          </p:nvGrpSpPr>
          <p:grpSpPr>
            <a:xfrm>
              <a:off x="4817123" y="2040391"/>
              <a:ext cx="2342283" cy="307777"/>
              <a:chOff x="4817123" y="2040391"/>
              <a:chExt cx="2342283" cy="307777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E927A7-DEA3-1960-6F35-FB0D8D5B0C35}"/>
                  </a:ext>
                </a:extLst>
              </p:cNvPr>
              <p:cNvSpPr txBox="1"/>
              <p:nvPr/>
            </p:nvSpPr>
            <p:spPr>
              <a:xfrm>
                <a:off x="4817123" y="2040391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LPS(1,9)</a:t>
                </a:r>
                <a:endParaRPr kumimoji="1" lang="zh-CN" altLang="en-US" sz="14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D1B4B4A-324C-679A-9AD2-1B5FB8ADCE0B}"/>
                  </a:ext>
                </a:extLst>
              </p:cNvPr>
              <p:cNvSpPr txBox="1"/>
              <p:nvPr/>
            </p:nvSpPr>
            <p:spPr>
              <a:xfrm>
                <a:off x="5565713" y="2040391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LPS(0,8)</a:t>
                </a:r>
                <a:endParaRPr kumimoji="1" lang="zh-CN" altLang="en-US" sz="14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7D3176-CF20-14F5-3652-840E670097DD}"/>
                  </a:ext>
                </a:extLst>
              </p:cNvPr>
              <p:cNvSpPr txBox="1"/>
              <p:nvPr/>
            </p:nvSpPr>
            <p:spPr>
              <a:xfrm>
                <a:off x="6314303" y="2040391"/>
                <a:ext cx="845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highlight>
                      <a:srgbClr val="00FF00"/>
                    </a:highlight>
                  </a:rPr>
                  <a:t> </a:t>
                </a:r>
                <a:r>
                  <a:rPr kumimoji="1" lang="en-US" altLang="zh-CN" sz="1400" dirty="0">
                    <a:solidFill>
                      <a:srgbClr val="C00000"/>
                    </a:solidFill>
                    <a:highlight>
                      <a:srgbClr val="00FF00"/>
                    </a:highlight>
                  </a:rPr>
                  <a:t>LPS(1,8)</a:t>
                </a:r>
                <a:endParaRPr kumimoji="1" lang="zh-CN" altLang="en-US" sz="1400" dirty="0">
                  <a:solidFill>
                    <a:srgbClr val="C00000"/>
                  </a:solidFill>
                  <a:highlight>
                    <a:srgbClr val="00FF00"/>
                  </a:highlight>
                </a:endParaRPr>
              </a:p>
            </p:txBody>
          </p:sp>
        </p:grp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CC812B4-9608-54A5-2F2D-66075849D51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3147636" y="2311412"/>
            <a:ext cx="2198996" cy="6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B60FDC-8038-CF16-D57A-222440461AB0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6095222" y="2311412"/>
            <a:ext cx="778" cy="60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DC2C228-E6F5-7711-184A-41690EA1320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>
            <a:off x="6868658" y="2311412"/>
            <a:ext cx="2093514" cy="59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E13693-787E-FC1A-D82B-66AFEC542A81}"/>
              </a:ext>
            </a:extLst>
          </p:cNvPr>
          <p:cNvSpPr txBox="1"/>
          <p:nvPr/>
        </p:nvSpPr>
        <p:spPr>
          <a:xfrm>
            <a:off x="655145" y="362857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6D3539-8519-DB42-E8C9-5526D90D44AB}"/>
              </a:ext>
            </a:extLst>
          </p:cNvPr>
          <p:cNvSpPr txBox="1"/>
          <p:nvPr/>
        </p:nvSpPr>
        <p:spPr>
          <a:xfrm>
            <a:off x="1389641" y="36285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A91F84-E5B6-6BA3-C3D9-03ADD677E46F}"/>
              </a:ext>
            </a:extLst>
          </p:cNvPr>
          <p:cNvSpPr txBox="1"/>
          <p:nvPr/>
        </p:nvSpPr>
        <p:spPr>
          <a:xfrm>
            <a:off x="2124137" y="36285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0D1BB3E-06F1-481C-6004-D2BE36F70610}"/>
              </a:ext>
            </a:extLst>
          </p:cNvPr>
          <p:cNvCxnSpPr>
            <a:endCxn id="25" idx="0"/>
          </p:cNvCxnSpPr>
          <p:nvPr/>
        </p:nvCxnSpPr>
        <p:spPr>
          <a:xfrm flipH="1">
            <a:off x="1022393" y="3126259"/>
            <a:ext cx="1424245" cy="50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9E1961C-5E05-CCFC-5152-219BD8C2EB90}"/>
              </a:ext>
            </a:extLst>
          </p:cNvPr>
          <p:cNvCxnSpPr>
            <a:endCxn id="26" idx="0"/>
          </p:cNvCxnSpPr>
          <p:nvPr/>
        </p:nvCxnSpPr>
        <p:spPr>
          <a:xfrm flipH="1">
            <a:off x="1756889" y="3174754"/>
            <a:ext cx="739176" cy="45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BCEBEF9-FE98-029D-0E74-A08AE5CDEAFD}"/>
              </a:ext>
            </a:extLst>
          </p:cNvPr>
          <p:cNvCxnSpPr>
            <a:endCxn id="27" idx="0"/>
          </p:cNvCxnSpPr>
          <p:nvPr/>
        </p:nvCxnSpPr>
        <p:spPr>
          <a:xfrm flipH="1">
            <a:off x="2491385" y="3150229"/>
            <a:ext cx="92880" cy="47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214AABB-7F88-9983-86FF-430E77C887B7}"/>
              </a:ext>
            </a:extLst>
          </p:cNvPr>
          <p:cNvSpPr txBox="1"/>
          <p:nvPr/>
        </p:nvSpPr>
        <p:spPr>
          <a:xfrm>
            <a:off x="2833920" y="363417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291CB7-FA78-9E1C-2767-80D96B4C1836}"/>
              </a:ext>
            </a:extLst>
          </p:cNvPr>
          <p:cNvSpPr txBox="1"/>
          <p:nvPr/>
        </p:nvSpPr>
        <p:spPr>
          <a:xfrm>
            <a:off x="3568416" y="363417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705148-9360-19E7-667E-C0BBD21E35BB}"/>
              </a:ext>
            </a:extLst>
          </p:cNvPr>
          <p:cNvSpPr txBox="1"/>
          <p:nvPr/>
        </p:nvSpPr>
        <p:spPr>
          <a:xfrm>
            <a:off x="4302912" y="363417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max(…)</a:t>
            </a:r>
            <a:endParaRPr kumimoji="1" lang="zh-CN" altLang="en-US" sz="14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9385029-4EE4-F143-657C-F40D4DFA2FE5}"/>
              </a:ext>
            </a:extLst>
          </p:cNvPr>
          <p:cNvCxnSpPr>
            <a:endCxn id="34" idx="0"/>
          </p:cNvCxnSpPr>
          <p:nvPr/>
        </p:nvCxnSpPr>
        <p:spPr>
          <a:xfrm flipH="1">
            <a:off x="3201168" y="3126259"/>
            <a:ext cx="61016" cy="50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25243B7-B957-93AF-633C-EA7BF525F11E}"/>
              </a:ext>
            </a:extLst>
          </p:cNvPr>
          <p:cNvCxnSpPr>
            <a:endCxn id="35" idx="0"/>
          </p:cNvCxnSpPr>
          <p:nvPr/>
        </p:nvCxnSpPr>
        <p:spPr>
          <a:xfrm>
            <a:off x="3318761" y="3150229"/>
            <a:ext cx="616903" cy="4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AC9E5F6-C81D-8282-D7DA-F49FCE2E79BA}"/>
              </a:ext>
            </a:extLst>
          </p:cNvPr>
          <p:cNvCxnSpPr>
            <a:endCxn id="36" idx="0"/>
          </p:cNvCxnSpPr>
          <p:nvPr/>
        </p:nvCxnSpPr>
        <p:spPr>
          <a:xfrm>
            <a:off x="3315065" y="3150229"/>
            <a:ext cx="1355095" cy="4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CA0BB3F-5E0E-DD84-CF7A-F9FE524DB74B}"/>
              </a:ext>
            </a:extLst>
          </p:cNvPr>
          <p:cNvSpPr txBox="1"/>
          <p:nvPr/>
        </p:nvSpPr>
        <p:spPr>
          <a:xfrm>
            <a:off x="5136734" y="3628572"/>
            <a:ext cx="54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……………………………………………………………………………………………………………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93D4607-BE2C-6B6F-3761-11506BB91162}"/>
              </a:ext>
            </a:extLst>
          </p:cNvPr>
          <p:cNvCxnSpPr>
            <a:cxnSpLocks/>
          </p:cNvCxnSpPr>
          <p:nvPr/>
        </p:nvCxnSpPr>
        <p:spPr>
          <a:xfrm flipH="1">
            <a:off x="5379943" y="3230721"/>
            <a:ext cx="8402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693D6A3-0534-823E-5E67-995A31FDA460}"/>
              </a:ext>
            </a:extLst>
          </p:cNvPr>
          <p:cNvCxnSpPr/>
          <p:nvPr/>
        </p:nvCxnSpPr>
        <p:spPr>
          <a:xfrm>
            <a:off x="5503982" y="3174754"/>
            <a:ext cx="105986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D644BCD-E025-1EDA-FC58-E870025FFE96}"/>
              </a:ext>
            </a:extLst>
          </p:cNvPr>
          <p:cNvCxnSpPr/>
          <p:nvPr/>
        </p:nvCxnSpPr>
        <p:spPr>
          <a:xfrm>
            <a:off x="5503982" y="3174754"/>
            <a:ext cx="328407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00E40BEA-8205-A0A3-8FAB-578E9259E1C6}"/>
              </a:ext>
            </a:extLst>
          </p:cNvPr>
          <p:cNvCxnSpPr/>
          <p:nvPr/>
        </p:nvCxnSpPr>
        <p:spPr>
          <a:xfrm flipH="1">
            <a:off x="5980670" y="3174754"/>
            <a:ext cx="296562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5002E25-31E7-E943-79A6-7DF5997AD917}"/>
              </a:ext>
            </a:extLst>
          </p:cNvPr>
          <p:cNvCxnSpPr/>
          <p:nvPr/>
        </p:nvCxnSpPr>
        <p:spPr>
          <a:xfrm>
            <a:off x="6359613" y="3223250"/>
            <a:ext cx="0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2F5519A-2C6F-3BDE-B0C0-D20B689BB63C}"/>
              </a:ext>
            </a:extLst>
          </p:cNvPr>
          <p:cNvCxnSpPr/>
          <p:nvPr/>
        </p:nvCxnSpPr>
        <p:spPr>
          <a:xfrm>
            <a:off x="6446106" y="3230721"/>
            <a:ext cx="32539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37DF2B3-3791-B057-EE7A-A6DBF648A9BF}"/>
              </a:ext>
            </a:extLst>
          </p:cNvPr>
          <p:cNvCxnSpPr/>
          <p:nvPr/>
        </p:nvCxnSpPr>
        <p:spPr>
          <a:xfrm flipH="1">
            <a:off x="6868658" y="3223250"/>
            <a:ext cx="199407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2F606C1-2DBA-7B45-3D7D-24CADB7E63E7}"/>
              </a:ext>
            </a:extLst>
          </p:cNvPr>
          <p:cNvCxnSpPr/>
          <p:nvPr/>
        </p:nvCxnSpPr>
        <p:spPr>
          <a:xfrm>
            <a:off x="7068065" y="3215779"/>
            <a:ext cx="0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F74D3C2-D409-347C-2373-25143BD3D7D1}"/>
              </a:ext>
            </a:extLst>
          </p:cNvPr>
          <p:cNvCxnSpPr/>
          <p:nvPr/>
        </p:nvCxnSpPr>
        <p:spPr>
          <a:xfrm>
            <a:off x="7068065" y="3230721"/>
            <a:ext cx="365801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22018D2C-7E30-E887-AB36-6353F8FBAFF2}"/>
              </a:ext>
            </a:extLst>
          </p:cNvPr>
          <p:cNvCxnSpPr>
            <a:cxnSpLocks/>
          </p:cNvCxnSpPr>
          <p:nvPr/>
        </p:nvCxnSpPr>
        <p:spPr>
          <a:xfrm flipH="1">
            <a:off x="8209767" y="3215779"/>
            <a:ext cx="8402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40F223-20CD-685E-2666-5FACB4710B54}"/>
              </a:ext>
            </a:extLst>
          </p:cNvPr>
          <p:cNvCxnSpPr/>
          <p:nvPr/>
        </p:nvCxnSpPr>
        <p:spPr>
          <a:xfrm>
            <a:off x="8333806" y="3159812"/>
            <a:ext cx="105986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381407C-3332-F00A-B412-AB59DF118399}"/>
              </a:ext>
            </a:extLst>
          </p:cNvPr>
          <p:cNvCxnSpPr/>
          <p:nvPr/>
        </p:nvCxnSpPr>
        <p:spPr>
          <a:xfrm>
            <a:off x="8333806" y="3159812"/>
            <a:ext cx="328407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85FCD37-EF5A-3CA2-500B-520A9A75EC5D}"/>
              </a:ext>
            </a:extLst>
          </p:cNvPr>
          <p:cNvCxnSpPr/>
          <p:nvPr/>
        </p:nvCxnSpPr>
        <p:spPr>
          <a:xfrm flipH="1">
            <a:off x="8810494" y="3159812"/>
            <a:ext cx="296562" cy="6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B601A0C-D9A7-05CE-403B-159772471A15}"/>
              </a:ext>
            </a:extLst>
          </p:cNvPr>
          <p:cNvCxnSpPr/>
          <p:nvPr/>
        </p:nvCxnSpPr>
        <p:spPr>
          <a:xfrm>
            <a:off x="9189437" y="3208308"/>
            <a:ext cx="0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E3003778-31A7-9918-609D-81C15B14992B}"/>
              </a:ext>
            </a:extLst>
          </p:cNvPr>
          <p:cNvCxnSpPr/>
          <p:nvPr/>
        </p:nvCxnSpPr>
        <p:spPr>
          <a:xfrm>
            <a:off x="9275930" y="3215779"/>
            <a:ext cx="325397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954FA77-03A9-AF29-1054-D769528A075E}"/>
              </a:ext>
            </a:extLst>
          </p:cNvPr>
          <p:cNvCxnSpPr/>
          <p:nvPr/>
        </p:nvCxnSpPr>
        <p:spPr>
          <a:xfrm flipH="1">
            <a:off x="9698482" y="3208308"/>
            <a:ext cx="199407" cy="5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74353DB5-0BC3-754B-CDBB-12922716790D}"/>
              </a:ext>
            </a:extLst>
          </p:cNvPr>
          <p:cNvCxnSpPr/>
          <p:nvPr/>
        </p:nvCxnSpPr>
        <p:spPr>
          <a:xfrm>
            <a:off x="9897889" y="3200837"/>
            <a:ext cx="0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ACF6555-A7E0-F2DC-DE2A-1CC09AD205F6}"/>
              </a:ext>
            </a:extLst>
          </p:cNvPr>
          <p:cNvCxnSpPr/>
          <p:nvPr/>
        </p:nvCxnSpPr>
        <p:spPr>
          <a:xfrm>
            <a:off x="9897889" y="3215779"/>
            <a:ext cx="365801" cy="5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BC74B4A-5509-6461-83A8-ACD0371CBE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346632" y="1683172"/>
            <a:ext cx="748590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57F5DE7-87F8-EBDE-7910-06CD5C413381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6095222" y="1683172"/>
            <a:ext cx="0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F93E883-36EC-9BA8-806B-B3FDC64878B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6095222" y="1683172"/>
            <a:ext cx="773436" cy="3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B802726-628D-861F-8923-224FAE77B1D1}"/>
              </a:ext>
            </a:extLst>
          </p:cNvPr>
          <p:cNvSpPr txBox="1"/>
          <p:nvPr/>
        </p:nvSpPr>
        <p:spPr>
          <a:xfrm>
            <a:off x="70214" y="4176293"/>
            <a:ext cx="11565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通过分析，发现里面有大量的重复计算。例如第一层的</a:t>
            </a:r>
            <a:r>
              <a:rPr kumimoji="1" lang="en-US" altLang="zh-CN" dirty="0"/>
              <a:t>LPS(1,8)</a:t>
            </a:r>
            <a:r>
              <a:rPr kumimoji="1" lang="zh-CN" altLang="en-US" dirty="0"/>
              <a:t>和第二层最左边的</a:t>
            </a:r>
            <a:r>
              <a:rPr kumimoji="1" lang="en-US" altLang="zh-CN" dirty="0"/>
              <a:t>LPS(1,8)</a:t>
            </a:r>
            <a:r>
              <a:rPr kumimoji="1" lang="zh-CN" altLang="en-US" dirty="0"/>
              <a:t>是重复的。第二层本身也存在重复计算。这里可以</a:t>
            </a:r>
            <a:r>
              <a:rPr kumimoji="1" lang="zh-CN" altLang="en-US" b="1" dirty="0">
                <a:highlight>
                  <a:srgbClr val="FFFF00"/>
                </a:highlight>
              </a:rPr>
              <a:t>对每一步的计算，做缓存。从而避免重复计算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在原有的无缓存递归实现中，算法复杂度为</a:t>
            </a:r>
            <a:r>
              <a:rPr kumimoji="1" lang="en-US" altLang="zh-CN" dirty="0"/>
              <a:t>O(N^2)</a:t>
            </a:r>
            <a:r>
              <a:rPr kumimoji="1" lang="zh-CN" altLang="en-US" dirty="0"/>
              <a:t>。在进行傻缓存后，算法复杂度依旧是</a:t>
            </a:r>
            <a:r>
              <a:rPr kumimoji="1" lang="en-US" altLang="zh-CN" dirty="0"/>
              <a:t>O(N^2)</a:t>
            </a:r>
            <a:r>
              <a:rPr kumimoji="1" lang="zh-CN" altLang="en-US" dirty="0"/>
              <a:t>，但是</a:t>
            </a:r>
            <a:r>
              <a:rPr kumimoji="1" lang="zh-CN" altLang="en-US" dirty="0">
                <a:highlight>
                  <a:srgbClr val="FFFF00"/>
                </a:highlight>
              </a:rPr>
              <a:t>常数项算法复杂度会降低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06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2701</Words>
  <Application>Microsoft Macintosh PowerPoint</Application>
  <PresentationFormat>宽屏</PresentationFormat>
  <Paragraphs>624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深入浅出动态规划</vt:lpstr>
      <vt:lpstr>动态规划一般套路</vt:lpstr>
      <vt:lpstr>LPS问题</vt:lpstr>
      <vt:lpstr>算法思路——basecase</vt:lpstr>
      <vt:lpstr>算法思路-取最大值</vt:lpstr>
      <vt:lpstr>算法思路——情况三</vt:lpstr>
      <vt:lpstr>算法思路——整体流程</vt:lpstr>
      <vt:lpstr>LPS递归算法实现</vt:lpstr>
      <vt:lpstr>算法思路——傻缓存</vt:lpstr>
      <vt:lpstr>算法思路——动态规划</vt:lpstr>
      <vt:lpstr>算法思路——状态依赖</vt:lpstr>
      <vt:lpstr>动态规划算法实现</vt:lpstr>
      <vt:lpstr>LPS动态规划可视化运算</vt:lpstr>
      <vt:lpstr>算法思路—进一步优化</vt:lpstr>
      <vt:lpstr>进一步优化算法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丹 鲍</dc:creator>
  <cp:lastModifiedBy>丹 鲍</cp:lastModifiedBy>
  <cp:revision>135</cp:revision>
  <dcterms:created xsi:type="dcterms:W3CDTF">2023-04-17T06:18:53Z</dcterms:created>
  <dcterms:modified xsi:type="dcterms:W3CDTF">2023-04-17T14:09:29Z</dcterms:modified>
</cp:coreProperties>
</file>