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2C4D7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914400" y="914400"/>
            <a:ext cx="10362895" cy="502920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4C9ED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400" b="1">
                <a:solidFill>
                  <a:srgbClr val="2C4D7B"/>
                </a:solidFill>
                <a:latin typeface="Poppins"/>
              </a:rPr>
              <a:t>Guia de Turismo de Belmonte</a:t>
            </a:r>
          </a:p>
          <a:p>
            <a:pPr algn="l">
              <a:defRPr sz="1800">
                <a:solidFill>
                  <a:srgbClr val="282828"/>
                </a:solidFill>
                <a:latin typeface="Montserrat"/>
              </a:defRPr>
            </a:pPr>
            <a:r>
              <a:t>App com IA Bel: roteiros inteligentes, mapa offline e experiências locais.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97280" y="4297680"/>
            <a:ext cx="2834640" cy="731520"/>
          </a:xfrm>
          <a:prstGeom prst="roundRect">
            <a:avLst/>
          </a:prstGeom>
          <a:solidFill>
            <a:srgbClr val="F3A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b="1" sz="1800">
                <a:latin typeface="Poppins"/>
              </a:rPr>
              <a:t>Criar meu roteiro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2C4D7B"/>
                </a:solidFill>
                <a:latin typeface="Poppins"/>
              </a:rPr>
              <a:t>Roteiro IA</a:t>
            </a:r>
          </a:p>
        </p:txBody>
      </p:sp>
      <p:pic>
        <p:nvPicPr>
          <p:cNvPr id="3" name="Picture 2" descr="roteiro_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80160"/>
            <a:ext cx="5943600" cy="1056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2C4D7B"/>
                </a:solidFill>
                <a:latin typeface="Poppins"/>
              </a:rPr>
              <a:t>Gastronomia</a:t>
            </a:r>
          </a:p>
        </p:txBody>
      </p:sp>
      <p:pic>
        <p:nvPicPr>
          <p:cNvPr id="3" name="Picture 2" descr="gastronom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80160"/>
            <a:ext cx="5943600" cy="1056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2C4D7B"/>
                </a:solidFill>
                <a:latin typeface="Poppins"/>
              </a:rPr>
              <a:t>Hospedagem</a:t>
            </a:r>
          </a:p>
        </p:txBody>
      </p:sp>
      <p:pic>
        <p:nvPicPr>
          <p:cNvPr id="3" name="Picture 2" descr="gastronom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80160"/>
            <a:ext cx="5943600" cy="1056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2C4D7B"/>
                </a:solidFill>
                <a:latin typeface="Poppins"/>
              </a:rPr>
              <a:t>Comércio Local</a:t>
            </a:r>
          </a:p>
        </p:txBody>
      </p:sp>
      <p:pic>
        <p:nvPicPr>
          <p:cNvPr id="3" name="Picture 2" descr="comercio_loc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80160"/>
            <a:ext cx="5943600" cy="1056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2C4D7B"/>
                </a:solidFill>
                <a:latin typeface="Poppins"/>
              </a:rPr>
              <a:t>Favoritos</a:t>
            </a:r>
          </a:p>
        </p:txBody>
      </p:sp>
      <p:pic>
        <p:nvPicPr>
          <p:cNvPr id="3" name="Picture 2" descr="comercio_loc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80160"/>
            <a:ext cx="5943600" cy="1056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2C4D7B"/>
                </a:solidFill>
                <a:latin typeface="Poppins"/>
              </a:rPr>
              <a:t>Perfil</a:t>
            </a:r>
          </a:p>
        </p:txBody>
      </p:sp>
      <p:pic>
        <p:nvPicPr>
          <p:cNvPr id="3" name="Picture 2" descr="gastronom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80160"/>
            <a:ext cx="5943600" cy="1056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>
                <a:solidFill>
                  <a:srgbClr val="2C4D7B"/>
                </a:solidFill>
                <a:latin typeface="Poppins"/>
              </a:rPr>
              <a:t>Obrigado!</a:t>
            </a:r>
          </a:p>
          <a:p>
            <a:pPr>
              <a:defRPr sz="2000">
                <a:solidFill>
                  <a:srgbClr val="3C3C3C"/>
                </a:solidFill>
                <a:latin typeface="Montserrat"/>
              </a:defRPr>
            </a:pPr>
            <a:r>
              <a:t>Pronto para pitch, apresentação e divulgação.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2C4D7B"/>
                </a:solidFill>
                <a:latin typeface="Poppins"/>
              </a:rPr>
              <a:t>O que você verá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46304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323232"/>
                </a:solidFill>
                <a:latin typeface="Montserrat"/>
              </a:defRPr>
            </a:pPr>
            <a:r>
              <a:t>Visão geral do app e identidade visual</a:t>
            </a:r>
          </a:p>
          <a:p>
            <a:pPr>
              <a:defRPr sz="2000">
                <a:solidFill>
                  <a:srgbClr val="323232"/>
                </a:solidFill>
                <a:latin typeface="Montserrat"/>
              </a:defRPr>
            </a:pPr>
            <a:r>
              <a:t>IA Bel: a guia que personaliza sua viagem</a:t>
            </a:r>
          </a:p>
          <a:p>
            <a:pPr>
              <a:defRPr sz="2000">
                <a:solidFill>
                  <a:srgbClr val="323232"/>
                </a:solidFill>
                <a:latin typeface="Montserrat"/>
              </a:defRPr>
            </a:pPr>
            <a:r>
              <a:t>Telas-chave: Mapa, Roteiros, Gastronomia, Hospedagem, Comércio</a:t>
            </a:r>
          </a:p>
          <a:p>
            <a:pPr>
              <a:defRPr sz="2000">
                <a:solidFill>
                  <a:srgbClr val="323232"/>
                </a:solidFill>
                <a:latin typeface="Montserrat"/>
              </a:defRPr>
            </a:pPr>
            <a:r>
              <a:t>Interações: microanimações, parallax, ícones animados</a:t>
            </a:r>
          </a:p>
          <a:p>
            <a:pPr>
              <a:defRPr sz="2000">
                <a:solidFill>
                  <a:srgbClr val="323232"/>
                </a:solidFill>
                <a:latin typeface="Montserrat"/>
              </a:defRPr>
            </a:pPr>
            <a:r>
              <a:t>Uso em pitch e apresentação institucional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2C4D7B"/>
                </a:solidFill>
                <a:latin typeface="Poppins"/>
              </a:rPr>
              <a:t>Identidade Visual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31520" y="1554480"/>
            <a:ext cx="2103120" cy="822960"/>
          </a:xfrm>
          <a:prstGeom prst="roundRect">
            <a:avLst/>
          </a:prstGeom>
          <a:solidFill>
            <a:srgbClr val="2C4D7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2468880"/>
            <a:ext cx="21031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solidFill>
                  <a:srgbClr val="282828"/>
                </a:solidFill>
                <a:latin typeface="Montserrat"/>
              </a:rPr>
              <a:t>Azul oceano #2C4D7B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17520" y="1554480"/>
            <a:ext cx="2103120" cy="822960"/>
          </a:xfrm>
          <a:prstGeom prst="roundRect">
            <a:avLst/>
          </a:prstGeom>
          <a:solidFill>
            <a:srgbClr val="4C9E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3017520" y="2468880"/>
            <a:ext cx="21031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solidFill>
                  <a:srgbClr val="282828"/>
                </a:solidFill>
                <a:latin typeface="Montserrat"/>
              </a:rPr>
              <a:t>Azul claro #4C9ED9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03520" y="1554480"/>
            <a:ext cx="2103120" cy="822960"/>
          </a:xfrm>
          <a:prstGeom prst="roundRect">
            <a:avLst/>
          </a:prstGeom>
          <a:solidFill>
            <a:srgbClr val="F3A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5303520" y="2468880"/>
            <a:ext cx="21031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solidFill>
                  <a:srgbClr val="282828"/>
                </a:solidFill>
                <a:latin typeface="Montserrat"/>
              </a:rPr>
              <a:t>Dourado pôr do sol #F3A64D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589520" y="1554480"/>
            <a:ext cx="2103120" cy="82296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589520" y="2468880"/>
            <a:ext cx="21031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solidFill>
                  <a:srgbClr val="282828"/>
                </a:solidFill>
                <a:latin typeface="Montserrat"/>
              </a:rPr>
              <a:t>Branco #FFFFFF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" y="3200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282828"/>
                </a:solidFill>
                <a:latin typeface="Montserrat"/>
              </a:defRPr>
            </a:pPr>
            <a:r>
              <a:t>Títulos: Poppins Bold</a:t>
            </a:r>
          </a:p>
          <a:p>
            <a:pPr>
              <a:defRPr sz="1800">
                <a:solidFill>
                  <a:srgbClr val="282828"/>
                </a:solidFill>
                <a:latin typeface="Montserrat"/>
              </a:defRPr>
            </a:pPr>
            <a:r>
              <a:t>Textos: Montserrat Regular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1097280"/>
          </a:xfrm>
          <a:prstGeom prst="rect">
            <a:avLst/>
          </a:prstGeom>
          <a:solidFill>
            <a:srgbClr val="4C9E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8640" y="1828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  <a:latin typeface="Poppins"/>
              </a:rPr>
              <a:t>Telas do App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463040"/>
            <a:ext cx="7680960" cy="42062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Tela Inicial – boas-vindas da IA Bel, CTA ‘Criar meu roteiro’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Mapa Interativo – pontos turísticos destacados, opção offline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Roteiro Inteligente – sugestões personalizadas por IA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Gastronomia – restaurantes, avaliações, filtros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Hospedagem – hotéis e reservas diretas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Comércio Local – artesanato e produtos típicos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Favoritos – salve lugares e roteiros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Perfil – dados pessoais e histórico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1097280"/>
          </a:xfrm>
          <a:prstGeom prst="rect">
            <a:avLst/>
          </a:prstGeom>
          <a:solidFill>
            <a:srgbClr val="2C4D7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8640" y="1828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  <a:latin typeface="Poppins"/>
              </a:rPr>
              <a:t>IA Bel – sua guia pessoal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463040"/>
            <a:ext cx="7680960" cy="42062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Mascote digital minimalista, tom tropical e amigável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Sugere restaurantes, passeios e cultura local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Balões de fala leves, com glassmorphism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Presença contextual em todas as telas-chave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1097280"/>
          </a:xfrm>
          <a:prstGeom prst="rect">
            <a:avLst/>
          </a:prstGeom>
          <a:solidFill>
            <a:srgbClr val="F3A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8640" y="1828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  <a:latin typeface="Poppins"/>
              </a:rPr>
              <a:t>Interações e Motion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463040"/>
            <a:ext cx="7680960" cy="42062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Microanimações suaves em botões e transições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Leve parallax em imagens de destaque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CTAs dourados com hover em azul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Ícones flat coloridos com animação sutil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2C4D7B"/>
                </a:solidFill>
                <a:latin typeface="Poppins"/>
              </a:rPr>
              <a:t>Mockups das Telas</a:t>
            </a:r>
          </a:p>
        </p:txBody>
      </p:sp>
      <p:pic>
        <p:nvPicPr>
          <p:cNvPr id="3" name="Picture 2" descr="tela_inici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463040"/>
            <a:ext cx="2926080" cy="52019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1520" y="4480560"/>
            <a:ext cx="29260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3C3C3C"/>
                </a:solidFill>
                <a:latin typeface="Montserrat"/>
              </a:rPr>
              <a:t>Tela Inicial</a:t>
            </a:r>
          </a:p>
        </p:txBody>
      </p:sp>
      <p:pic>
        <p:nvPicPr>
          <p:cNvPr id="5" name="Picture 4" descr="map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0" y="1463040"/>
            <a:ext cx="2926080" cy="52019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20640" y="4480560"/>
            <a:ext cx="29260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3C3C3C"/>
                </a:solidFill>
                <a:latin typeface="Montserrat"/>
              </a:rPr>
              <a:t>Mapa Interativo</a:t>
            </a:r>
          </a:p>
        </p:txBody>
      </p:sp>
      <p:pic>
        <p:nvPicPr>
          <p:cNvPr id="7" name="Picture 6" descr="roteiro_i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4937760"/>
            <a:ext cx="2926080" cy="52019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1520" y="7955280"/>
            <a:ext cx="29260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3C3C3C"/>
                </a:solidFill>
                <a:latin typeface="Montserrat"/>
              </a:rPr>
              <a:t>Roteiro IA</a:t>
            </a:r>
          </a:p>
        </p:txBody>
      </p:sp>
      <p:pic>
        <p:nvPicPr>
          <p:cNvPr id="9" name="Picture 8" descr="gastronomi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640" y="4937760"/>
            <a:ext cx="2926080" cy="52019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20640" y="7955280"/>
            <a:ext cx="29260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3C3C3C"/>
                </a:solidFill>
                <a:latin typeface="Montserrat"/>
              </a:rPr>
              <a:t>Gastronomia</a:t>
            </a:r>
          </a:p>
        </p:txBody>
      </p:sp>
      <p:pic>
        <p:nvPicPr>
          <p:cNvPr id="11" name="Picture 10" descr="gastronomi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" y="8412480"/>
            <a:ext cx="2926080" cy="52019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1520" y="11430000"/>
            <a:ext cx="29260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3C3C3C"/>
                </a:solidFill>
                <a:latin typeface="Montserrat"/>
              </a:rPr>
              <a:t>Hospedagem</a:t>
            </a:r>
          </a:p>
        </p:txBody>
      </p:sp>
      <p:pic>
        <p:nvPicPr>
          <p:cNvPr id="13" name="Picture 12" descr="comercio_local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0640" y="8412480"/>
            <a:ext cx="2926080" cy="52019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120640" y="11430000"/>
            <a:ext cx="29260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3C3C3C"/>
                </a:solidFill>
                <a:latin typeface="Montserrat"/>
              </a:rPr>
              <a:t>Comércio Local</a:t>
            </a:r>
          </a:p>
        </p:txBody>
      </p:sp>
      <p:pic>
        <p:nvPicPr>
          <p:cNvPr id="15" name="Picture 14" descr="comercio_local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" y="11887200"/>
            <a:ext cx="2926080" cy="52019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31520" y="14904720"/>
            <a:ext cx="29260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3C3C3C"/>
                </a:solidFill>
                <a:latin typeface="Montserrat"/>
              </a:rPr>
              <a:t>Favoritos</a:t>
            </a:r>
          </a:p>
        </p:txBody>
      </p:sp>
      <p:pic>
        <p:nvPicPr>
          <p:cNvPr id="17" name="Picture 16" descr="gastronomi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640" y="11887200"/>
            <a:ext cx="2926080" cy="520192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120640" y="14904720"/>
            <a:ext cx="29260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3C3C3C"/>
                </a:solidFill>
                <a:latin typeface="Montserrat"/>
              </a:rPr>
              <a:t>Perfil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2C4D7B"/>
                </a:solidFill>
                <a:latin typeface="Poppins"/>
              </a:rPr>
              <a:t>Tela Inicial</a:t>
            </a:r>
          </a:p>
        </p:txBody>
      </p:sp>
      <p:pic>
        <p:nvPicPr>
          <p:cNvPr id="3" name="Picture 2" descr="tela_inici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80160"/>
            <a:ext cx="5943600" cy="1056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2C4D7B"/>
                </a:solidFill>
                <a:latin typeface="Poppins"/>
              </a:rPr>
              <a:t>Mapa Interativo</a:t>
            </a:r>
          </a:p>
        </p:txBody>
      </p:sp>
      <p:pic>
        <p:nvPicPr>
          <p:cNvPr id="3" name="Picture 2" descr="map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80160"/>
            <a:ext cx="5943600" cy="1056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