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1" name="Shape 11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o do Título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Texto do Título</a:t>
            </a:r>
          </a:p>
        </p:txBody>
      </p:sp>
      <p:sp>
        <p:nvSpPr>
          <p:cNvPr id="13" name="Nível de Corpo Um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4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94" name="Nível de Corpo U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5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o do Título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103" name="Nível de Corpo Um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4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22" name="Nível de Corpo U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3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o Título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Texto do Título</a:t>
            </a:r>
          </a:p>
        </p:txBody>
      </p:sp>
      <p:sp>
        <p:nvSpPr>
          <p:cNvPr id="31" name="Nível de Corpo Um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2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40" name="Nível de Corpo Um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1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o Título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49" name="Nível de Corpo Um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0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1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59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o do Título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Texto do Título</a:t>
            </a:r>
          </a:p>
        </p:txBody>
      </p:sp>
      <p:sp>
        <p:nvSpPr>
          <p:cNvPr id="74" name="Nível de Corpo Um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5" name="Text Placeholder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6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o do Título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Texto do Título</a:t>
            </a:r>
          </a:p>
        </p:txBody>
      </p:sp>
      <p:sp>
        <p:nvSpPr>
          <p:cNvPr id="84" name="Picture Placeholder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5" name="Nível de Corpo Um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6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Texto do Título</a:t>
            </a:r>
          </a:p>
        </p:txBody>
      </p:sp>
      <p:sp>
        <p:nvSpPr>
          <p:cNvPr id="3" name="Nível de Corpo Um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Retângulo: Cantos Arredondados 6"/>
          <p:cNvSpPr/>
          <p:nvPr/>
        </p:nvSpPr>
        <p:spPr>
          <a:xfrm>
            <a:off x="133351" y="119062"/>
            <a:ext cx="11925300" cy="6619876"/>
          </a:xfrm>
          <a:prstGeom prst="roundRect">
            <a:avLst>
              <a:gd name="adj" fmla="val 4317"/>
            </a:avLst>
          </a:prstGeom>
          <a:ln w="254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Número do Slide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2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image" Target="../media/image4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teehanlax.com/story/teehan-lax/" TargetMode="External"/><Relationship Id="rId3" Type="http://schemas.openxmlformats.org/officeDocument/2006/relationships/hyperlink" Target="https://color.adobe.com/pt/create/color-wheel/?base=2&amp;rule=Analogous&amp;selected=4&amp;name=Meu%20tema%20do%20Color&amp;mode=rgb&amp;rgbvalues=0.4410465116283149,1,0.050000000000000044,0.91,0.6290955981184613,0.04550000000000004,1,0,0,0.22390136363659452,0.04550000000000004,0.91,0,0.5882352941176471,0.5294117647058824&amp;swatchOrder=0,1,2,3,4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ite-ficticio-a.com/pagina-ficticia-1" TargetMode="External"/><Relationship Id="rId3" Type="http://schemas.openxmlformats.org/officeDocument/2006/relationships/hyperlink" Target="http://www.site-ficticio-b.com/pagina-ficticia-2" TargetMode="External"/><Relationship Id="rId4" Type="http://schemas.openxmlformats.org/officeDocument/2006/relationships/hyperlink" Target="http://www.site-ficticio-e.com/pagina-ficticia-5" TargetMode="Externa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ítulo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Projeto I</a:t>
            </a:r>
          </a:p>
        </p:txBody>
      </p:sp>
      <p:sp>
        <p:nvSpPr>
          <p:cNvPr id="114" name="Subtítulo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  <a:r>
              <a:t>3ª entrega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ítulo 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Equipe: </a:t>
            </a:r>
            <a:r>
              <a:rPr>
                <a:solidFill>
                  <a:srgbClr val="FF0000"/>
                </a:solidFill>
              </a:rPr>
              <a:t>Port4</a:t>
            </a:r>
          </a:p>
        </p:txBody>
      </p:sp>
      <p:sp>
        <p:nvSpPr>
          <p:cNvPr id="117" name="Espaço Reservado para Conteúdo 4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Rebeca Moreno - Engenharia Mecatrônica</a:t>
            </a:r>
          </a:p>
          <a:p>
            <a:pPr/>
            <a:r>
              <a:t>Tainara Soares - Engenharia Mecânica</a:t>
            </a:r>
          </a:p>
          <a:p>
            <a:pPr/>
            <a:r>
              <a:t>Rafael Almada – Engenharia da Computação</a:t>
            </a:r>
          </a:p>
          <a:p>
            <a:pPr/>
            <a:r>
              <a:t>Marco Moliterno - Engenharia da Computação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ítulo 1"/>
          <p:cNvSpPr txBox="1"/>
          <p:nvPr>
            <p:ph type="title"/>
          </p:nvPr>
        </p:nvSpPr>
        <p:spPr>
          <a:xfrm>
            <a:off x="266700" y="-10477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r>
              <a:t>Mockup da página principal</a:t>
            </a:r>
          </a:p>
        </p:txBody>
      </p:sp>
      <p:sp>
        <p:nvSpPr>
          <p:cNvPr id="120" name="Espaço Reservado para Conteúdo 3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123" name="Retângulo: Cantos Arredondados 4"/>
          <p:cNvGrpSpPr/>
          <p:nvPr/>
        </p:nvGrpSpPr>
        <p:grpSpPr>
          <a:xfrm>
            <a:off x="469900" y="939800"/>
            <a:ext cx="11252200" cy="5384800"/>
            <a:chOff x="0" y="0"/>
            <a:chExt cx="11252200" cy="5384800"/>
          </a:xfrm>
        </p:grpSpPr>
        <p:sp>
          <p:nvSpPr>
            <p:cNvPr id="121" name="Retângulo Arredondado"/>
            <p:cNvSpPr/>
            <p:nvPr/>
          </p:nvSpPr>
          <p:spPr>
            <a:xfrm>
              <a:off x="0" y="0"/>
              <a:ext cx="11252200" cy="53848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22" name="Captura de Tela 2017-09-05 às 17.29.47.png" descr="Captura de Tela 2017-09-05 às 17.29.47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1815102" y="6217"/>
              <a:ext cx="7621996" cy="53723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4" name="Estação Meteorológica!…"/>
          <p:cNvSpPr/>
          <p:nvPr/>
        </p:nvSpPr>
        <p:spPr>
          <a:xfrm>
            <a:off x="7442199" y="2543367"/>
            <a:ext cx="1954710" cy="1771266"/>
          </a:xfrm>
          <a:prstGeom prst="rect">
            <a:avLst/>
          </a:prstGeom>
          <a:solidFill>
            <a:srgbClr val="42847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  <a:defRPr b="1" i="1" sz="1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Estação Meteorológica!</a:t>
            </a:r>
          </a:p>
          <a:p>
            <a:pPr algn="ctr" defTabSz="914400">
              <a:lnSpc>
                <a:spcPct val="90000"/>
              </a:lnSpc>
              <a:spcBef>
                <a:spcPts val="1000"/>
              </a:spcBef>
              <a:defRPr sz="1200">
                <a:solidFill>
                  <a:srgbClr val="FFFFFF"/>
                </a:solidFill>
              </a:defRPr>
            </a:pPr>
            <a:r>
              <a:t>Simulação de uma Estação Meteorológica feito por nós, alunos de Engenharia do Insper no 1° semestre!</a:t>
            </a:r>
          </a:p>
        </p:txBody>
      </p:sp>
      <p:sp>
        <p:nvSpPr>
          <p:cNvPr id="125" name="Veja mais sobre isso!"/>
          <p:cNvSpPr/>
          <p:nvPr/>
        </p:nvSpPr>
        <p:spPr>
          <a:xfrm>
            <a:off x="7631775" y="3981251"/>
            <a:ext cx="1575559" cy="243286"/>
          </a:xfrm>
          <a:prstGeom prst="rect">
            <a:avLst/>
          </a:prstGeom>
          <a:solidFill>
            <a:srgbClr val="435762"/>
          </a:solidFill>
          <a:ln w="12700">
            <a:miter lim="400000"/>
          </a:ln>
          <a:effectLst>
            <a:outerShdw sx="100000" sy="100000" kx="0" ky="0" algn="b" rotWithShape="0" blurRad="68726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914400">
              <a:lnSpc>
                <a:spcPct val="90000"/>
              </a:lnSpc>
              <a:spcBef>
                <a:spcPts val="1000"/>
              </a:spcBef>
              <a:defRPr i="1" sz="1200" u="sng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Veja mais sobre isso!</a:t>
            </a:r>
          </a:p>
        </p:txBody>
      </p:sp>
      <p:pic>
        <p:nvPicPr>
          <p:cNvPr id="126" name="cópia de projeletronicos.jpg" descr="cópia de projeletronicos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80733" y="2543367"/>
            <a:ext cx="4761468" cy="1771266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Círculo"/>
          <p:cNvSpPr/>
          <p:nvPr/>
        </p:nvSpPr>
        <p:spPr>
          <a:xfrm>
            <a:off x="2718227" y="4145214"/>
            <a:ext cx="154518" cy="147506"/>
          </a:xfrm>
          <a:prstGeom prst="ellipse">
            <a:avLst/>
          </a:prstGeom>
          <a:solidFill>
            <a:srgbClr val="8E8E8E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8" name="Círculo"/>
          <p:cNvSpPr/>
          <p:nvPr/>
        </p:nvSpPr>
        <p:spPr>
          <a:xfrm>
            <a:off x="2892852" y="4145214"/>
            <a:ext cx="154518" cy="147506"/>
          </a:xfrm>
          <a:prstGeom prst="ellipse">
            <a:avLst/>
          </a:prstGeom>
          <a:solidFill>
            <a:srgbClr val="DDDDDD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9" name="Círculo"/>
          <p:cNvSpPr/>
          <p:nvPr/>
        </p:nvSpPr>
        <p:spPr>
          <a:xfrm>
            <a:off x="3067477" y="4145214"/>
            <a:ext cx="154518" cy="147506"/>
          </a:xfrm>
          <a:prstGeom prst="ellipse">
            <a:avLst/>
          </a:prstGeom>
          <a:solidFill>
            <a:srgbClr val="DDDDDD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130" name="jogobolinha.png" descr="jogobolinha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83013" y="5287009"/>
            <a:ext cx="1101360" cy="826593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Jogo feito no 1° semestre na disciplina de Design de Software!"/>
          <p:cNvSpPr txBox="1"/>
          <p:nvPr/>
        </p:nvSpPr>
        <p:spPr>
          <a:xfrm>
            <a:off x="4563144" y="5267235"/>
            <a:ext cx="1222574" cy="608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90000"/>
              </a:lnSpc>
              <a:defRPr sz="9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Jogo feito no 1° semestre na disciplina de Design de Software!</a:t>
            </a:r>
          </a:p>
        </p:txBody>
      </p:sp>
      <p:sp>
        <p:nvSpPr>
          <p:cNvPr id="132" name="Escaping Bouncy Ball!"/>
          <p:cNvSpPr txBox="1"/>
          <p:nvPr/>
        </p:nvSpPr>
        <p:spPr>
          <a:xfrm>
            <a:off x="3186601" y="4977351"/>
            <a:ext cx="149418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lnSpc>
                <a:spcPct val="90000"/>
              </a:lnSpc>
              <a:defRPr i="1" sz="11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Escaping Bouncy Ball!</a:t>
            </a:r>
          </a:p>
        </p:txBody>
      </p:sp>
      <p:pic>
        <p:nvPicPr>
          <p:cNvPr id="133" name="cópia de IMG_1528.JPG" descr="cópia de IMG_1528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642696" y="5287009"/>
            <a:ext cx="825145" cy="826593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A caça ao rato!"/>
          <p:cNvSpPr txBox="1"/>
          <p:nvPr/>
        </p:nvSpPr>
        <p:spPr>
          <a:xfrm>
            <a:off x="6537201" y="4977351"/>
            <a:ext cx="103613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lnSpc>
                <a:spcPct val="90000"/>
              </a:lnSpc>
              <a:defRPr i="1" sz="11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A caça ao rato!</a:t>
            </a:r>
          </a:p>
        </p:txBody>
      </p:sp>
      <p:sp>
        <p:nvSpPr>
          <p:cNvPr id="135" name="Brinquedo bioinspirado feito no 1° semestre na disciplina Natureza do Design!"/>
          <p:cNvSpPr txBox="1"/>
          <p:nvPr/>
        </p:nvSpPr>
        <p:spPr>
          <a:xfrm>
            <a:off x="7571042" y="5267235"/>
            <a:ext cx="1434357" cy="608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90000"/>
              </a:lnSpc>
              <a:defRPr sz="9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Brinquedo bioinspirado feito no 1° semestre na disciplina Natureza do Design!</a:t>
            </a:r>
          </a:p>
        </p:txBody>
      </p:sp>
      <p:sp>
        <p:nvSpPr>
          <p:cNvPr id="136" name="Tags: programação, lógica, jogos"/>
          <p:cNvSpPr txBox="1"/>
          <p:nvPr/>
        </p:nvSpPr>
        <p:spPr>
          <a:xfrm>
            <a:off x="4502537" y="5815012"/>
            <a:ext cx="134378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90000"/>
              </a:lnSpc>
              <a:defRPr i="1" sz="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Tags: programação, lógica, jogos</a:t>
            </a:r>
          </a:p>
        </p:txBody>
      </p:sp>
      <p:sp>
        <p:nvSpPr>
          <p:cNvPr id="137" name="Tags: design, criatividade, animais"/>
          <p:cNvSpPr txBox="1"/>
          <p:nvPr/>
        </p:nvSpPr>
        <p:spPr>
          <a:xfrm>
            <a:off x="7571042" y="5815012"/>
            <a:ext cx="134378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90000"/>
              </a:lnSpc>
              <a:defRPr i="1" sz="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Tags: design, criatividade, animais</a:t>
            </a:r>
          </a:p>
        </p:txBody>
      </p:sp>
      <p:sp>
        <p:nvSpPr>
          <p:cNvPr id="138" name="Veja também outros projetos feitos por nós, alunos de Engenharia do Insper, no 1°semestre:"/>
          <p:cNvSpPr txBox="1"/>
          <p:nvPr/>
        </p:nvSpPr>
        <p:spPr>
          <a:xfrm>
            <a:off x="3181410" y="4617616"/>
            <a:ext cx="582918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Veja também outros projetos feitos por nós, alunos de Engenharia do Insper, no 1°semestre:</a:t>
            </a:r>
          </a:p>
        </p:txBody>
      </p:sp>
      <p:sp>
        <p:nvSpPr>
          <p:cNvPr id="139" name="Retângulo"/>
          <p:cNvSpPr/>
          <p:nvPr/>
        </p:nvSpPr>
        <p:spPr>
          <a:xfrm>
            <a:off x="9139287" y="981987"/>
            <a:ext cx="367656" cy="320041"/>
          </a:xfrm>
          <a:prstGeom prst="rect">
            <a:avLst/>
          </a:prstGeom>
          <a:solidFill>
            <a:srgbClr val="87BBB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0" name="👩🏻🎓"/>
          <p:cNvSpPr txBox="1"/>
          <p:nvPr/>
        </p:nvSpPr>
        <p:spPr>
          <a:xfrm>
            <a:off x="9093244" y="886737"/>
            <a:ext cx="459741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914400">
              <a:lnSpc>
                <a:spcPct val="90000"/>
              </a:lnSpc>
              <a:defRPr sz="28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👩🏻‍🎓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tângulo: Cantos Arredondados 4"/>
          <p:cNvSpPr/>
          <p:nvPr/>
        </p:nvSpPr>
        <p:spPr>
          <a:xfrm>
            <a:off x="469900" y="939800"/>
            <a:ext cx="11252200" cy="538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3" name="Título 1"/>
          <p:cNvSpPr txBox="1"/>
          <p:nvPr>
            <p:ph type="title"/>
          </p:nvPr>
        </p:nvSpPr>
        <p:spPr>
          <a:xfrm>
            <a:off x="266700" y="-10477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r>
              <a:t>Mockup da página de projeto</a:t>
            </a:r>
          </a:p>
        </p:txBody>
      </p:sp>
      <p:pic>
        <p:nvPicPr>
          <p:cNvPr id="144" name="Retângulo: Cantos Arredondados 4" descr="Retângulo: Cantos Arredondados 4"/>
          <p:cNvPicPr>
            <a:picLocks noChangeAspect="1"/>
          </p:cNvPicPr>
          <p:nvPr/>
        </p:nvPicPr>
        <p:blipFill>
          <a:blip r:embed="rId2">
            <a:extLst/>
          </a:blip>
          <a:srcRect l="0" t="3" r="0" b="3326"/>
          <a:stretch>
            <a:fillRect/>
          </a:stretch>
        </p:blipFill>
        <p:spPr>
          <a:xfrm>
            <a:off x="2288029" y="1042798"/>
            <a:ext cx="7893878" cy="5195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2538F"/>
            </a:solidFill>
            <a:miter/>
          </a:ln>
        </p:spPr>
      </p:pic>
      <p:pic>
        <p:nvPicPr>
          <p:cNvPr id="145" name="brush3.JPG" descr="brush3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32995" y="3707570"/>
            <a:ext cx="1802105" cy="1013932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Projetos de Mecatrônica"/>
          <p:cNvSpPr txBox="1"/>
          <p:nvPr/>
        </p:nvSpPr>
        <p:spPr>
          <a:xfrm>
            <a:off x="4804879" y="2613061"/>
            <a:ext cx="304014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Projetos de Mecatrônica</a:t>
            </a:r>
          </a:p>
        </p:txBody>
      </p:sp>
      <p:sp>
        <p:nvSpPr>
          <p:cNvPr id="147" name="Parte eletrônica do robô Bettle Fox"/>
          <p:cNvSpPr txBox="1"/>
          <p:nvPr/>
        </p:nvSpPr>
        <p:spPr>
          <a:xfrm>
            <a:off x="2515428" y="3294380"/>
            <a:ext cx="2459197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Parte eletrônica do robô Bettle Fox</a:t>
            </a:r>
          </a:p>
        </p:txBody>
      </p:sp>
      <p:sp>
        <p:nvSpPr>
          <p:cNvPr id="148" name="O Robô Beetle Fox foi desenvolvido por quatro novos integrantes de Engenharia do Insper e da Equipe SMASH: Kevin Liu, Vítor Parizotto, Pedro Azambuja e Rebeca Moreno."/>
          <p:cNvSpPr txBox="1"/>
          <p:nvPr/>
        </p:nvSpPr>
        <p:spPr>
          <a:xfrm>
            <a:off x="4533057" y="3679866"/>
            <a:ext cx="1608281" cy="1069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 defTabSz="584200">
              <a:defRPr sz="9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O Robô Beetle Fox foi desenvolvido por quatro novos integrantes de Engenharia do Insper e da Equipe SMASH: Kevin Liu, Vítor Parizotto, Pedro Azambuja e Rebeca Moreno.</a:t>
            </a:r>
          </a:p>
        </p:txBody>
      </p:sp>
      <p:pic>
        <p:nvPicPr>
          <p:cNvPr id="149" name="page1image11664.png" descr="page1image1166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74632" y="3679866"/>
            <a:ext cx="1421595" cy="1069341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Texto"/>
          <p:cNvSpPr txBox="1"/>
          <p:nvPr/>
        </p:nvSpPr>
        <p:spPr>
          <a:xfrm>
            <a:off x="6801433" y="2971894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151" name="A calibração de termômetro é indispensável para diversos tipos de negócios e indústrias, como as petroquímicas, químicas, alimentícias, siderúrgicas, farmacêuticas, metalúrgicas, entre outras."/>
          <p:cNvSpPr txBox="1"/>
          <p:nvPr/>
        </p:nvSpPr>
        <p:spPr>
          <a:xfrm>
            <a:off x="8191782" y="3610016"/>
            <a:ext cx="1608281" cy="1209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9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A calibração de termômetro é indispensável para diversos tipos de negócios e indústrias, como as petroquímicas, químicas, alimentícias, siderúrgicas, farmacêuticas, metalúrgicas, entre outras.</a:t>
            </a:r>
          </a:p>
        </p:txBody>
      </p:sp>
      <p:sp>
        <p:nvSpPr>
          <p:cNvPr id="152" name="Calibração do termometro resistivo"/>
          <p:cNvSpPr txBox="1"/>
          <p:nvPr/>
        </p:nvSpPr>
        <p:spPr>
          <a:xfrm>
            <a:off x="6437253" y="3294380"/>
            <a:ext cx="2467234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Calibração do termometro resistivo</a:t>
            </a:r>
          </a:p>
        </p:txBody>
      </p:sp>
      <p:pic>
        <p:nvPicPr>
          <p:cNvPr id="153" name="cópia de IMG_1527.JPG" descr="cópia de IMG_1527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749138" y="5421195"/>
            <a:ext cx="1569819" cy="795641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Montagem do Brinquedo Bioinspirado"/>
          <p:cNvSpPr txBox="1"/>
          <p:nvPr/>
        </p:nvSpPr>
        <p:spPr>
          <a:xfrm>
            <a:off x="2558851" y="5056973"/>
            <a:ext cx="265423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Montagem do Brinquedo Bioinspirado</a:t>
            </a:r>
          </a:p>
        </p:txBody>
      </p:sp>
      <p:sp>
        <p:nvSpPr>
          <p:cNvPr id="155" name="Para a criação do rato e do gato, no início, eu e o meu grupo queríamos desmontar um carrinho de controle remoto para o utilizar no projeto"/>
          <p:cNvSpPr txBox="1"/>
          <p:nvPr/>
        </p:nvSpPr>
        <p:spPr>
          <a:xfrm>
            <a:off x="4399520" y="5424045"/>
            <a:ext cx="1714068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 defTabSz="584200">
              <a:defRPr sz="9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Para a criação do rato e do gato, no início, eu e o meu grupo queríamos desmontar um carrinho de controle remoto para o utilizar no projeto</a:t>
            </a:r>
          </a:p>
        </p:txBody>
      </p:sp>
      <p:sp>
        <p:nvSpPr>
          <p:cNvPr id="156" name="Montagem do Brinquedo Bioinspirado"/>
          <p:cNvSpPr txBox="1"/>
          <p:nvPr/>
        </p:nvSpPr>
        <p:spPr>
          <a:xfrm>
            <a:off x="6343752" y="5056973"/>
            <a:ext cx="265423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Montagem do Brinquedo Bioinspirado</a:t>
            </a:r>
          </a:p>
        </p:txBody>
      </p:sp>
      <p:sp>
        <p:nvSpPr>
          <p:cNvPr id="157" name="Para a criação do rato e do gato, no início, eu e o meu grupo queríamos desmontar um carrinho de controle remoto para o utilizar no projeto"/>
          <p:cNvSpPr txBox="1"/>
          <p:nvPr/>
        </p:nvSpPr>
        <p:spPr>
          <a:xfrm>
            <a:off x="8138889" y="5424045"/>
            <a:ext cx="1714067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 defTabSz="584200">
              <a:defRPr sz="9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Para a criação do rato e do gato, no início, eu e o meu grupo queríamos desmontar um carrinho de controle remoto para o utilizar no projeto</a:t>
            </a:r>
          </a:p>
        </p:txBody>
      </p:sp>
      <p:pic>
        <p:nvPicPr>
          <p:cNvPr id="158" name="cópia de IMG_1527.JPG" descr="cópia de IMG_1527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465760" y="5424045"/>
            <a:ext cx="1569819" cy="7956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ítulo 1"/>
          <p:cNvSpPr txBox="1"/>
          <p:nvPr>
            <p:ph type="title"/>
          </p:nvPr>
        </p:nvSpPr>
        <p:spPr>
          <a:xfrm>
            <a:off x="266700" y="-10477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r>
              <a:t>Mockup da página Sobre Mim</a:t>
            </a:r>
          </a:p>
        </p:txBody>
      </p:sp>
      <p:sp>
        <p:nvSpPr>
          <p:cNvPr id="161" name="Espaço Reservado para Conteúdo 3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164" name="Retângulo: Cantos Arredondados 4"/>
          <p:cNvGrpSpPr/>
          <p:nvPr/>
        </p:nvGrpSpPr>
        <p:grpSpPr>
          <a:xfrm>
            <a:off x="469900" y="939800"/>
            <a:ext cx="11252200" cy="5384800"/>
            <a:chOff x="0" y="0"/>
            <a:chExt cx="11252200" cy="5384800"/>
          </a:xfrm>
        </p:grpSpPr>
        <p:sp>
          <p:nvSpPr>
            <p:cNvPr id="162" name="Retângulo Arredondado"/>
            <p:cNvSpPr/>
            <p:nvPr/>
          </p:nvSpPr>
          <p:spPr>
            <a:xfrm>
              <a:off x="0" y="0"/>
              <a:ext cx="11252200" cy="53848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3" name="Coloque seu mockup AQUI!"/>
            <p:cNvSpPr txBox="1"/>
            <p:nvPr/>
          </p:nvSpPr>
          <p:spPr>
            <a:xfrm>
              <a:off x="262863" y="2379979"/>
              <a:ext cx="10726474" cy="62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Coloque seu mockup AQUI!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ítulo 1"/>
          <p:cNvSpPr txBox="1"/>
          <p:nvPr>
            <p:ph type="title"/>
          </p:nvPr>
        </p:nvSpPr>
        <p:spPr>
          <a:xfrm>
            <a:off x="266700" y="-1587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r>
              <a:t>Referências da tipografia</a:t>
            </a:r>
          </a:p>
        </p:txBody>
      </p:sp>
      <p:sp>
        <p:nvSpPr>
          <p:cNvPr id="167" name="Espaço Reservado para Conteúdo 3"/>
          <p:cNvSpPr txBox="1"/>
          <p:nvPr>
            <p:ph type="body" sz="half" idx="1"/>
          </p:nvPr>
        </p:nvSpPr>
        <p:spPr>
          <a:xfrm>
            <a:off x="379140" y="992458"/>
            <a:ext cx="11385398" cy="1986338"/>
          </a:xfrm>
          <a:prstGeom prst="rect">
            <a:avLst/>
          </a:prstGeom>
        </p:spPr>
        <p:txBody>
          <a:bodyPr/>
          <a:lstStyle/>
          <a:p>
            <a:pPr>
              <a:defRPr sz="1800"/>
            </a:pPr>
            <a:r>
              <a:t>Referência da fonte: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https://www.teehanlax.com/story/teehan-lax/</a:t>
            </a:r>
            <a:r>
              <a:t> </a:t>
            </a:r>
          </a:p>
        </p:txBody>
      </p:sp>
      <p:sp>
        <p:nvSpPr>
          <p:cNvPr id="168" name="Título 1"/>
          <p:cNvSpPr txBox="1"/>
          <p:nvPr/>
        </p:nvSpPr>
        <p:spPr>
          <a:xfrm>
            <a:off x="347081" y="1931664"/>
            <a:ext cx="1051560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914400">
              <a:lnSpc>
                <a:spcPct val="90000"/>
              </a:lnSpc>
              <a:defRPr sz="28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Referências de cores</a:t>
            </a:r>
          </a:p>
        </p:txBody>
      </p:sp>
      <p:sp>
        <p:nvSpPr>
          <p:cNvPr id="169" name="Espaço Reservado para Conteúdo 3"/>
          <p:cNvSpPr txBox="1"/>
          <p:nvPr/>
        </p:nvSpPr>
        <p:spPr>
          <a:xfrm>
            <a:off x="459522" y="2939998"/>
            <a:ext cx="11385397" cy="1986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</a:pPr>
            <a:r>
              <a:t>Referência da fonte: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s://color.adobe.com/pt/create/color-wheel/?base=2&amp;rule=Analogous&amp;selected=4&amp;name=Meu%20tema%20do%20Color&amp;mode=rgb&amp;rgbvalues=0.4410465116283149,1,0.050000000000000044,0.91,0.6290955981184613,0.04550000000000004,1,0,0,0.22390136363659452,0.04550000000000004,0.91,0,0.5882352941176471,0.5294117647058824&amp;swatchOrder=0,1,2,3,4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374" descr="Shape 37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3397" y="365124"/>
            <a:ext cx="8796806" cy="62140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ítulo 1"/>
          <p:cNvSpPr txBox="1"/>
          <p:nvPr>
            <p:ph type="title"/>
          </p:nvPr>
        </p:nvSpPr>
        <p:spPr>
          <a:xfrm>
            <a:off x="314092" y="-147827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Referências</a:t>
            </a:r>
          </a:p>
        </p:txBody>
      </p:sp>
      <p:sp>
        <p:nvSpPr>
          <p:cNvPr id="174" name="Espaço Reservado para Conteúdo 2"/>
          <p:cNvSpPr txBox="1"/>
          <p:nvPr>
            <p:ph type="body" idx="1"/>
          </p:nvPr>
        </p:nvSpPr>
        <p:spPr>
          <a:xfrm>
            <a:off x="838200" y="858643"/>
            <a:ext cx="10515600" cy="58209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2000"/>
              </a:lnSpc>
              <a:defRPr b="1" sz="1700"/>
            </a:pPr>
            <a:r>
              <a:t>Fonte Fjalla One do cabeçalho e rodapé</a:t>
            </a:r>
          </a:p>
          <a:p>
            <a:pPr lvl="1" marL="685800" indent="-228600">
              <a:lnSpc>
                <a:spcPct val="72000"/>
              </a:lnSpc>
              <a:spcBef>
                <a:spcPts val="500"/>
              </a:spcBef>
              <a:defRPr sz="1500"/>
            </a:pPr>
            <a:r>
              <a:t>Referências que utilizam o mesmo padrão:</a:t>
            </a:r>
            <a:br/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http://www.site-ficticio-a.com/pagina-ficticia-1</a:t>
            </a:r>
            <a:br/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http://www.site-ficticio-b.com/pagina-ficticia-2</a:t>
            </a:r>
            <a:br/>
          </a:p>
          <a:p>
            <a:pPr lvl="1" marL="685800" indent="-228600">
              <a:lnSpc>
                <a:spcPct val="72000"/>
              </a:lnSpc>
              <a:spcBef>
                <a:spcPts val="500"/>
              </a:spcBef>
              <a:defRPr sz="1500"/>
            </a:pPr>
            <a:r>
              <a:t>Referência que justifica o padrão:</a:t>
            </a:r>
            <a:br/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http://www.site-ficticio-e.com/pagina-ficticia-5</a:t>
            </a:r>
            <a:br/>
            <a:r>
              <a:t>Segundo essa página, as características específicas da Fjalla One são adequadas para transmitir seriedade e profissionalismo, que é a imagem que queremos para o portfólio.</a:t>
            </a:r>
          </a:p>
          <a:p>
            <a:pPr>
              <a:lnSpc>
                <a:spcPct val="72000"/>
              </a:lnSpc>
              <a:defRPr b="1" sz="1700"/>
            </a:pPr>
            <a:r>
              <a:t>Fonte Average</a:t>
            </a:r>
          </a:p>
          <a:p>
            <a:pPr lvl="1" marL="685800" indent="-228600">
              <a:lnSpc>
                <a:spcPct val="72000"/>
              </a:lnSpc>
              <a:spcBef>
                <a:spcPts val="500"/>
              </a:spcBef>
              <a:defRPr sz="1500"/>
            </a:pPr>
            <a:r>
              <a:t>Referências que utilizam o mesmo padrão:</a:t>
            </a:r>
            <a:br/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http://www.site-ficticio-a.com/pagina-ficticia-1</a:t>
            </a:r>
            <a:br/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http://www.site-ficticio-b.com/pagina-ficticia-2</a:t>
            </a:r>
            <a:br/>
            <a:r>
              <a:t>Referência que justifica o padrão:</a:t>
            </a:r>
            <a:br/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http://www.site-ficticio-e.com/pagina-ficticia-5</a:t>
            </a:r>
            <a:br/>
          </a:p>
          <a:p>
            <a:pPr>
              <a:lnSpc>
                <a:spcPct val="72000"/>
              </a:lnSpc>
              <a:defRPr b="1" sz="1700"/>
            </a:pPr>
            <a:r>
              <a:t>Cor verde (#76b874) do cabeçalho e rodapé</a:t>
            </a:r>
          </a:p>
          <a:p>
            <a:pPr lvl="1" marL="685800" indent="-228600">
              <a:lnSpc>
                <a:spcPct val="72000"/>
              </a:lnSpc>
              <a:spcBef>
                <a:spcPts val="500"/>
              </a:spcBef>
              <a:defRPr sz="1500"/>
            </a:pPr>
            <a:r>
              <a:t>Referências que utilizam o mesmo padrão:</a:t>
            </a:r>
            <a:br/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http://www.site-ficticio-a.com/pagina-ficticia-1</a:t>
            </a:r>
            <a:br/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http://www.site-ficticio-b.com/pagina-ficticia-2</a:t>
            </a:r>
            <a:br/>
            <a:r>
              <a:t>Referência que justifica o padrão:</a:t>
            </a:r>
            <a:br/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http://www.site-ficticio-e.com/pagina-ficticia-5</a:t>
            </a:r>
            <a:br/>
            <a:endParaRPr b="1"/>
          </a:p>
          <a:p>
            <a:pPr>
              <a:lnSpc>
                <a:spcPct val="72000"/>
              </a:lnSpc>
              <a:defRPr b="1" sz="1700"/>
            </a:pPr>
            <a:r>
              <a:t>Cor amarela (#c4c17c) do fundo</a:t>
            </a:r>
          </a:p>
          <a:p>
            <a:pPr lvl="1" marL="685800" indent="-228600">
              <a:lnSpc>
                <a:spcPct val="72000"/>
              </a:lnSpc>
              <a:spcBef>
                <a:spcPts val="500"/>
              </a:spcBef>
              <a:defRPr sz="1500"/>
            </a:pPr>
            <a:r>
              <a:t>Referências que utilizam o mesmo padrão:</a:t>
            </a:r>
            <a:br/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http://www.site-ficticio-a.com/pagina-ficticia-1</a:t>
            </a:r>
            <a:br/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http://www.site-ficticio-b.com/pagina-ficticia-2</a:t>
            </a:r>
            <a:br/>
            <a:r>
              <a:t>Referência que justifica o padrão:</a:t>
            </a:r>
            <a:br/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http://www.site-ficticio-e.com/pagina-ficticia-5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" name="Shape 356"/>
          <p:cNvGraphicFramePr/>
          <p:nvPr/>
        </p:nvGraphicFramePr>
        <p:xfrm>
          <a:off x="858644" y="2286000"/>
          <a:ext cx="10426390" cy="216333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46944"/>
                <a:gridCol w="1614266"/>
                <a:gridCol w="1857511"/>
                <a:gridCol w="1735889"/>
                <a:gridCol w="1735889"/>
                <a:gridCol w="1735889"/>
              </a:tblGrid>
              <a:tr h="512708">
                <a:tc gridSpan="6">
                  <a:txBody>
                    <a:bodyPr/>
                    <a:lstStyle/>
                    <a:p>
                      <a:pPr algn="l" defTabSz="914400">
                        <a:defRPr b="1" sz="1100"/>
                      </a:pPr>
                      <a:r>
                        <a:t>Objetivo de aprendizado: </a:t>
                      </a:r>
                      <a:r>
                        <a:rPr b="0"/>
                        <a:t>aplicar ferramentas de design gráfico e tecnologias de front-end web em prototipação digital.</a:t>
                      </a:r>
                    </a:p>
                  </a:txBody>
                  <a:tcPr marL="68575" marR="68575" marT="68575" marB="68575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31937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15000"/>
                        </a:lnSpc>
                        <a:defRPr sz="1800"/>
                      </a:pPr>
                      <a:r>
                        <a:rPr b="1" sz="1100">
                          <a:solidFill>
                            <a:srgbClr val="FFFFFF"/>
                          </a:solidFill>
                        </a:rPr>
                        <a:t>Definição Operacional</a:t>
                      </a:r>
                    </a:p>
                  </a:txBody>
                  <a:tcPr marL="68575" marR="68575" marT="68575" marB="68575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15000"/>
                        </a:lnSpc>
                        <a:defRPr sz="1800"/>
                      </a:pPr>
                      <a:r>
                        <a:rPr b="1" sz="1100">
                          <a:solidFill>
                            <a:srgbClr val="FFFFFF"/>
                          </a:solidFill>
                        </a:rPr>
                        <a:t>Insatisfatório (I)</a:t>
                      </a:r>
                    </a:p>
                  </a:txBody>
                  <a:tcPr marL="68575" marR="68575" marT="68575" marB="68575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15000"/>
                        </a:lnSpc>
                        <a:defRPr sz="1800"/>
                      </a:pPr>
                      <a:r>
                        <a:rPr b="1" sz="1100">
                          <a:solidFill>
                            <a:srgbClr val="FFFFFF"/>
                          </a:solidFill>
                        </a:rPr>
                        <a:t>Em desenvolvimento (D)</a:t>
                      </a:r>
                    </a:p>
                  </a:txBody>
                  <a:tcPr marL="68575" marR="68575" marT="68575" marB="68575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15000"/>
                        </a:lnSpc>
                        <a:defRPr sz="1800"/>
                      </a:pPr>
                      <a:r>
                        <a:rPr b="1" sz="1100">
                          <a:solidFill>
                            <a:srgbClr val="FFFFFF"/>
                          </a:solidFill>
                        </a:rPr>
                        <a:t>Essencial (C)</a:t>
                      </a:r>
                    </a:p>
                  </a:txBody>
                  <a:tcPr marL="68575" marR="68575" marT="68575" marB="68575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15000"/>
                        </a:lnSpc>
                        <a:defRPr sz="1800"/>
                      </a:pPr>
                      <a:r>
                        <a:rPr b="1" sz="1100">
                          <a:solidFill>
                            <a:srgbClr val="FFFFFF"/>
                          </a:solidFill>
                        </a:rPr>
                        <a:t>Proficiente (B)</a:t>
                      </a:r>
                    </a:p>
                  </a:txBody>
                  <a:tcPr marL="68575" marR="68575" marT="68575" marB="68575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15000"/>
                        </a:lnSpc>
                        <a:defRPr sz="1800"/>
                      </a:pPr>
                      <a:r>
                        <a:rPr b="1" sz="1100">
                          <a:solidFill>
                            <a:srgbClr val="FFFFFF"/>
                          </a:solidFill>
                        </a:rPr>
                        <a:t>Avançado (A)</a:t>
                      </a:r>
                    </a:p>
                  </a:txBody>
                  <a:tcPr marL="68575" marR="68575" marT="68575" marB="68575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111869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b="1" sz="1000"/>
                        <a:t>Utilizar ferramentas de design gráfico para construir um mockup consistente com um wireframe</a:t>
                      </a:r>
                    </a:p>
                  </a:txBody>
                  <a:tcPr marL="68575" marR="68575" marT="68575" marB="68575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/>
                        <a:t>Não satisfez os critérios em D.</a:t>
                      </a:r>
                    </a:p>
                  </a:txBody>
                  <a:tcPr marL="68575" marR="68575" marT="68575" marB="68575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/>
                        <a:t>Entregou um mockup consistente com o wireframe e indicou uma hierarquia de contraste dos elementos.</a:t>
                      </a:r>
                    </a:p>
                  </a:txBody>
                  <a:tcPr marL="68575" marR="68575" marT="68575" marB="68575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/>
                        <a:t>Satisfez os critérios em D e as escolhas de tipografia e cor são consistentes com a hierarquia.</a:t>
                      </a:r>
                    </a:p>
                  </a:txBody>
                  <a:tcPr marL="68575" marR="68575" marT="68575" marB="68575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/>
                        <a:t>Satisfez os critérios em C e, para cada cor e fonte, citou referências análogas. Uma referência por membro.</a:t>
                      </a:r>
                    </a:p>
                  </a:txBody>
                  <a:tcPr marL="68575" marR="68575" marT="68575" marB="68575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/>
                        <a:t>Satisfez os critérios em B e, para cada cor e fonte, citou uma referência que a justifique objetivamente.</a:t>
                      </a:r>
                    </a:p>
                  </a:txBody>
                  <a:tcPr marL="68575" marR="68575" marT="68575" marB="68575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ema do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ema do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