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1pPr>
    <a:lvl2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2pPr>
    <a:lvl3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3pPr>
    <a:lvl4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4pPr>
    <a:lvl5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5pPr>
    <a:lvl6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6pPr>
    <a:lvl7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7pPr>
    <a:lvl8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8pPr>
    <a:lvl9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DDE"/>
          </a:solidFill>
        </a:fill>
      </a:tcStyle>
    </a:wholeTbl>
    <a:band2H>
      <a:tcTxStyle b="def" i="def"/>
      <a:tcStyle>
        <a:tcBdr/>
        <a:fill>
          <a:solidFill>
            <a:srgbClr val="ECEF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2D3"/>
          </a:solidFill>
        </a:fill>
      </a:tcStyle>
    </a:wholeTbl>
    <a:band2H>
      <a:tcTxStyle b="def" i="def"/>
      <a:tcStyle>
        <a:tcBdr/>
        <a:fill>
          <a:solidFill>
            <a:srgbClr val="F6F1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8DE"/>
          </a:solidFill>
        </a:fill>
      </a:tcStyle>
    </a:wholeTbl>
    <a:band2H>
      <a:tcTxStyle b="def" i="def"/>
      <a:tcStyle>
        <a:tcBdr/>
        <a:fill>
          <a:solidFill>
            <a:srgbClr val="EDED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C5C5C"/>
        </a:fontRef>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C5C5C"/>
        </a:fontRef>
        <a:srgbClr val="5C5C5C"/>
      </a:tcTxStyle>
      <a:tcStyle>
        <a:tcBdr>
          <a:left>
            <a:ln w="12700" cap="flat">
              <a:noFill/>
              <a:miter lim="400000"/>
            </a:ln>
          </a:left>
          <a:right>
            <a:ln w="12700" cap="flat">
              <a:noFill/>
              <a:miter lim="400000"/>
            </a:ln>
          </a:right>
          <a:top>
            <a:ln w="50800" cap="flat">
              <a:solidFill>
                <a:srgbClr val="5C5C5C"/>
              </a:solidFill>
              <a:prstDash val="solid"/>
              <a:round/>
            </a:ln>
          </a:top>
          <a:bottom>
            <a:ln w="25400" cap="flat">
              <a:solidFill>
                <a:srgbClr val="5C5C5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C5C5C"/>
              </a:solidFill>
              <a:prstDash val="solid"/>
              <a:round/>
            </a:ln>
          </a:top>
          <a:bottom>
            <a:ln w="25400" cap="flat">
              <a:solidFill>
                <a:srgbClr val="5C5C5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C5C5C"/>
        </a:fontRef>
        <a:srgbClr val="5C5C5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5C5C"/>
          </a:solidFill>
        </a:fill>
      </a:tcStyle>
    </a:firstRow>
  </a:tblStyle>
  <a:tblStyle styleId="{2708684C-4D16-4618-839F-0558EEFCDFE6}" styleName="">
    <a:tblBg/>
    <a:wholeTbl>
      <a:tcTxStyle b="off"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12700" cap="flat">
              <a:solidFill>
                <a:srgbClr val="5C5C5C"/>
              </a:solidFill>
              <a:prstDash val="solid"/>
              <a:round/>
            </a:ln>
          </a:top>
          <a:bottom>
            <a:ln w="127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solidFill>
            <a:srgbClr val="5C5C5C">
              <a:alpha val="20000"/>
            </a:srgbClr>
          </a:solidFill>
        </a:fill>
      </a:tcStyle>
    </a:wholeTbl>
    <a:band2H>
      <a:tcTxStyle b="def" i="def"/>
      <a:tcStyle>
        <a:tcBdr/>
        <a:fill>
          <a:solidFill>
            <a:srgbClr val="FFFFFF"/>
          </a:solidFill>
        </a:fill>
      </a:tcStyle>
    </a:band2H>
    <a:firstCol>
      <a:tcTxStyle b="on"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12700" cap="flat">
              <a:solidFill>
                <a:srgbClr val="5C5C5C"/>
              </a:solidFill>
              <a:prstDash val="solid"/>
              <a:round/>
            </a:ln>
          </a:top>
          <a:bottom>
            <a:ln w="127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solidFill>
            <a:srgbClr val="5C5C5C">
              <a:alpha val="20000"/>
            </a:srgbClr>
          </a:solidFill>
        </a:fill>
      </a:tcStyle>
    </a:firstCol>
    <a:lastRow>
      <a:tcTxStyle b="on"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50800" cap="flat">
              <a:solidFill>
                <a:srgbClr val="5C5C5C"/>
              </a:solidFill>
              <a:prstDash val="solid"/>
              <a:round/>
            </a:ln>
          </a:top>
          <a:bottom>
            <a:ln w="127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noFill/>
        </a:fill>
      </a:tcStyle>
    </a:lastRow>
    <a:firstRow>
      <a:tcTxStyle b="on" i="off">
        <a:fontRef idx="major">
          <a:srgbClr val="5C5C5C"/>
        </a:fontRef>
        <a:srgbClr val="5C5C5C"/>
      </a:tcTxStyle>
      <a:tcStyle>
        <a:tcBdr>
          <a:left>
            <a:ln w="12700" cap="flat">
              <a:solidFill>
                <a:srgbClr val="5C5C5C"/>
              </a:solidFill>
              <a:prstDash val="solid"/>
              <a:round/>
            </a:ln>
          </a:left>
          <a:right>
            <a:ln w="12700" cap="flat">
              <a:solidFill>
                <a:srgbClr val="5C5C5C"/>
              </a:solidFill>
              <a:prstDash val="solid"/>
              <a:round/>
            </a:ln>
          </a:right>
          <a:top>
            <a:ln w="12700" cap="flat">
              <a:solidFill>
                <a:srgbClr val="5C5C5C"/>
              </a:solidFill>
              <a:prstDash val="solid"/>
              <a:round/>
            </a:ln>
          </a:top>
          <a:bottom>
            <a:ln w="25400" cap="flat">
              <a:solidFill>
                <a:srgbClr val="5C5C5C"/>
              </a:solidFill>
              <a:prstDash val="solid"/>
              <a:round/>
            </a:ln>
          </a:bottom>
          <a:insideH>
            <a:ln w="12700" cap="flat">
              <a:solidFill>
                <a:srgbClr val="5C5C5C"/>
              </a:solidFill>
              <a:prstDash val="solid"/>
              <a:round/>
            </a:ln>
          </a:insideH>
          <a:insideV>
            <a:ln w="12700" cap="flat">
              <a:solidFill>
                <a:srgbClr val="5C5C5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ítulo e Subtítulo">
    <p:spTree>
      <p:nvGrpSpPr>
        <p:cNvPr id="1" name=""/>
        <p:cNvGrpSpPr/>
        <p:nvPr/>
      </p:nvGrpSpPr>
      <p:grpSpPr>
        <a:xfrm>
          <a:off x="0" y="0"/>
          <a:ext cx="0" cy="0"/>
          <a:chOff x="0" y="0"/>
          <a:chExt cx="0" cy="0"/>
        </a:xfrm>
      </p:grpSpPr>
      <p:sp>
        <p:nvSpPr>
          <p:cNvPr id="11" name="Nível de Corpo Um…"/>
          <p:cNvSpPr/>
          <p:nvPr>
            <p:ph type="body" sz="quarter" idx="1"/>
          </p:nvPr>
        </p:nvSpPr>
        <p:spPr>
          <a:xfrm>
            <a:off x="571500" y="5588000"/>
            <a:ext cx="11875780" cy="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38100" cap="rnd">
            <a:solidFill>
              <a:srgbClr val="747676"/>
            </a:solidFill>
            <a:custDash>
              <a:ds d="100000" sp="200000"/>
            </a:custDash>
            <a:round/>
          </a:ln>
        </p:spPr>
        <p:txBody>
          <a:bodyPr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12" name="Texto do Título"/>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Texto do Título</a:t>
            </a:r>
          </a:p>
        </p:txBody>
      </p:sp>
      <p:sp>
        <p:nvSpPr>
          <p:cNvPr id="13" name="Nível de Corpo Um…"/>
          <p:cNvSpPr txBox="1"/>
          <p:nvPr>
            <p:ph type="body" sz="half" idx="13"/>
          </p:nvPr>
        </p:nvSpPr>
        <p:spPr>
          <a:xfrm>
            <a:off x="571500" y="5676900"/>
            <a:ext cx="11861800" cy="3263900"/>
          </a:xfrm>
          <a:prstGeom prst="rect">
            <a:avLst/>
          </a:prstGeom>
        </p:spPr>
        <p:txBody>
          <a:bodyPr/>
          <a:lstStyle/>
          <a:p>
            <a:pPr/>
          </a:p>
        </p:txBody>
      </p:sp>
      <p:sp>
        <p:nvSpPr>
          <p:cNvPr id="14" name="Número do Slide"/>
          <p:cNvSpPr txBox="1"/>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ção">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pc="0" sz="21000">
                <a:solidFill>
                  <a:srgbClr val="E4E4E4"/>
                </a:solidFill>
                <a:latin typeface="Baskerville"/>
                <a:ea typeface="Baskerville"/>
                <a:cs typeface="Baskerville"/>
                <a:sym typeface="Baskerville"/>
              </a:defRPr>
            </a:lvl1pPr>
          </a:lstStyle>
          <a:p>
            <a:pPr/>
            <a:r>
              <a:t>“</a:t>
            </a:r>
          </a:p>
        </p:txBody>
      </p:sp>
      <p:sp>
        <p:nvSpPr>
          <p:cNvPr id="102" name="Nível de Corpo Um…"/>
          <p:cNvSpPr txBox="1"/>
          <p:nvPr>
            <p:ph type="body" sz="quarter" idx="1"/>
          </p:nvPr>
        </p:nvSpPr>
        <p:spPr>
          <a:xfrm>
            <a:off x="1943100" y="3870535"/>
            <a:ext cx="10490200" cy="939803"/>
          </a:xfrm>
          <a:prstGeom prst="rect">
            <a:avLst/>
          </a:prstGeom>
        </p:spPr>
        <p:txBody>
          <a:bodyPr/>
          <a:lstStyle>
            <a:lvl1pPr marL="0" indent="0">
              <a:spcBef>
                <a:spcPts val="1600"/>
              </a:spcBef>
              <a:buSzTx/>
              <a:buFontTx/>
              <a:buNone/>
              <a:defRPr sz="4800">
                <a:solidFill>
                  <a:srgbClr val="747676"/>
                </a:solidFill>
              </a:defRPr>
            </a:lvl1pPr>
            <a:lvl2pPr marL="1174750" indent="-704850">
              <a:spcBef>
                <a:spcPts val="1600"/>
              </a:spcBef>
              <a:buFontTx/>
              <a:defRPr sz="4800">
                <a:solidFill>
                  <a:srgbClr val="747676"/>
                </a:solidFill>
              </a:defRPr>
            </a:lvl2pPr>
            <a:lvl3pPr marL="1644650" indent="-704850">
              <a:spcBef>
                <a:spcPts val="1600"/>
              </a:spcBef>
              <a:buFontTx/>
              <a:defRPr sz="4800">
                <a:solidFill>
                  <a:srgbClr val="747676"/>
                </a:solidFill>
              </a:defRPr>
            </a:lvl3pPr>
            <a:lvl4pPr marL="2114550" indent="-704850">
              <a:spcBef>
                <a:spcPts val="1600"/>
              </a:spcBef>
              <a:buFontTx/>
              <a:defRPr sz="4800">
                <a:solidFill>
                  <a:srgbClr val="747676"/>
                </a:solidFill>
              </a:defRPr>
            </a:lvl4pPr>
            <a:lvl5pPr marL="2584450" indent="-704850">
              <a:spcBef>
                <a:spcPts val="1600"/>
              </a:spcBef>
              <a:buFontTx/>
              <a:defRPr sz="4800">
                <a:solidFill>
                  <a:srgbClr val="747676"/>
                </a:solidFill>
              </a:defRPr>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103" name="-Jaime Silveira"/>
          <p:cNvSpPr txBox="1"/>
          <p:nvPr>
            <p:ph type="body" sz="quarter" idx="13"/>
          </p:nvPr>
        </p:nvSpPr>
        <p:spPr>
          <a:xfrm>
            <a:off x="1943100" y="7772400"/>
            <a:ext cx="10490200" cy="939800"/>
          </a:xfrm>
          <a:prstGeom prst="rect">
            <a:avLst/>
          </a:prstGeom>
        </p:spPr>
        <p:txBody>
          <a:bodyPr/>
          <a:lstStyle/>
          <a:p>
            <a:pPr/>
          </a:p>
        </p:txBody>
      </p:sp>
      <p:sp>
        <p:nvSpPr>
          <p:cNvPr id="10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11" name="Imagem"/>
          <p:cNvSpPr/>
          <p:nvPr>
            <p:ph type="pic" idx="13"/>
          </p:nvPr>
        </p:nvSpPr>
        <p:spPr>
          <a:xfrm>
            <a:off x="0" y="0"/>
            <a:ext cx="13004800" cy="9753600"/>
          </a:xfrm>
          <a:prstGeom prst="rect">
            <a:avLst/>
          </a:prstGeom>
        </p:spPr>
        <p:txBody>
          <a:bodyPr lIns="91439" tIns="45719" rIns="91439" bIns="45719">
            <a:noAutofit/>
          </a:bodyPr>
          <a:lstStyle/>
          <a:p>
            <a:pPr/>
          </a:p>
        </p:txBody>
      </p:sp>
      <p:sp>
        <p:nvSpPr>
          <p:cNvPr id="112" name="Número do Slide"/>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m Branco">
    <p:spTree>
      <p:nvGrpSpPr>
        <p:cNvPr id="1" name=""/>
        <p:cNvGrpSpPr/>
        <p:nvPr/>
      </p:nvGrpSpPr>
      <p:grpSpPr>
        <a:xfrm>
          <a:off x="0" y="0"/>
          <a:ext cx="0" cy="0"/>
          <a:chOff x="0" y="0"/>
          <a:chExt cx="0" cy="0"/>
        </a:xfrm>
      </p:grpSpPr>
      <p:sp>
        <p:nvSpPr>
          <p:cNvPr id="119"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l">
    <p:spTree>
      <p:nvGrpSpPr>
        <p:cNvPr id="1" name=""/>
        <p:cNvGrpSpPr/>
        <p:nvPr/>
      </p:nvGrpSpPr>
      <p:grpSpPr>
        <a:xfrm>
          <a:off x="0" y="0"/>
          <a:ext cx="0" cy="0"/>
          <a:chOff x="0" y="0"/>
          <a:chExt cx="0" cy="0"/>
        </a:xfrm>
      </p:grpSpPr>
      <p:sp>
        <p:nvSpPr>
          <p:cNvPr id="21" name="Imagem"/>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Nível de Corpo Um…"/>
          <p:cNvSpPr txBox="1"/>
          <p:nvPr>
            <p:ph type="body" sz="half" idx="1"/>
          </p:nvPr>
        </p:nvSpPr>
        <p:spPr>
          <a:xfrm>
            <a:off x="0" y="5422900"/>
            <a:ext cx="13004800" cy="3606800"/>
          </a:xfrm>
          <a:prstGeom prst="rect">
            <a:avLst/>
          </a:prstGeom>
          <a:solidFill>
            <a:srgbClr val="FFFFFF"/>
          </a:solidFill>
        </p:spPr>
        <p:txBody>
          <a:bodyPr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23" name="Linha"/>
          <p:cNvSpPr/>
          <p:nvPr>
            <p:ph type="body" sz="quarter" idx="14"/>
          </p:nvPr>
        </p:nvSpPr>
        <p:spPr>
          <a:xfrm rot="10800000">
            <a:off x="571500" y="7619996"/>
            <a:ext cx="11874500" cy="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38100" cap="rnd">
            <a:solidFill>
              <a:srgbClr val="747676"/>
            </a:solidFill>
            <a:custDash>
              <a:ds d="100000" sp="200000"/>
            </a:custDash>
            <a:round/>
          </a:ln>
        </p:spPr>
        <p:txBody>
          <a:bodyPr anchor="ctr"/>
          <a:lstStyle/>
          <a:p>
            <a:pPr marL="187960" indent="-187960" defTabSz="233679">
              <a:spcBef>
                <a:spcPts val="700"/>
              </a:spcBef>
              <a:defRPr sz="1280"/>
            </a:pPr>
          </a:p>
        </p:txBody>
      </p:sp>
      <p:sp>
        <p:nvSpPr>
          <p:cNvPr id="24" name="Texto do Título"/>
          <p:cNvSpPr txBox="1"/>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Texto do Título</a:t>
            </a:r>
          </a:p>
        </p:txBody>
      </p:sp>
      <p:sp>
        <p:nvSpPr>
          <p:cNvPr id="25" name="Nível de Corpo Um…"/>
          <p:cNvSpPr txBox="1"/>
          <p:nvPr>
            <p:ph type="body" sz="quarter" idx="15"/>
          </p:nvPr>
        </p:nvSpPr>
        <p:spPr>
          <a:xfrm>
            <a:off x="571500" y="7670800"/>
            <a:ext cx="11861800" cy="1231900"/>
          </a:xfrm>
          <a:prstGeom prst="rect">
            <a:avLst/>
          </a:prstGeom>
        </p:spPr>
        <p:txBody>
          <a:bodyPr/>
          <a:lstStyle/>
          <a:p>
            <a:pPr/>
          </a:p>
        </p:txBody>
      </p:sp>
      <p:sp>
        <p:nvSpPr>
          <p:cNvPr id="26" name="Número do Slide"/>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 Centro">
    <p:spTree>
      <p:nvGrpSpPr>
        <p:cNvPr id="1" name=""/>
        <p:cNvGrpSpPr/>
        <p:nvPr/>
      </p:nvGrpSpPr>
      <p:grpSpPr>
        <a:xfrm>
          <a:off x="0" y="0"/>
          <a:ext cx="0" cy="0"/>
          <a:chOff x="0" y="0"/>
          <a:chExt cx="0" cy="0"/>
        </a:xfrm>
      </p:grpSpPr>
      <p:sp>
        <p:nvSpPr>
          <p:cNvPr id="33" name="Texto do Título"/>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Texto do Título</a:t>
            </a:r>
          </a:p>
        </p:txBody>
      </p:sp>
      <p:sp>
        <p:nvSpPr>
          <p:cNvPr id="34" name="Número do Slide"/>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
    <p:spTree>
      <p:nvGrpSpPr>
        <p:cNvPr id="1" name=""/>
        <p:cNvGrpSpPr/>
        <p:nvPr/>
      </p:nvGrpSpPr>
      <p:grpSpPr>
        <a:xfrm>
          <a:off x="0" y="0"/>
          <a:ext cx="0" cy="0"/>
          <a:chOff x="0" y="0"/>
          <a:chExt cx="0" cy="0"/>
        </a:xfrm>
      </p:grpSpPr>
      <p:sp>
        <p:nvSpPr>
          <p:cNvPr id="41" name="Imagem"/>
          <p:cNvSpPr/>
          <p:nvPr>
            <p:ph type="pic" idx="13"/>
          </p:nvPr>
        </p:nvSpPr>
        <p:spPr>
          <a:xfrm>
            <a:off x="7531100" y="0"/>
            <a:ext cx="5473700" cy="9753600"/>
          </a:xfrm>
          <a:prstGeom prst="rect">
            <a:avLst/>
          </a:prstGeom>
        </p:spPr>
        <p:txBody>
          <a:bodyPr lIns="91439" tIns="45719" rIns="91439" bIns="45719">
            <a:noAutofit/>
          </a:bodyPr>
          <a:lstStyle/>
          <a:p>
            <a:pPr/>
          </a:p>
        </p:txBody>
      </p:sp>
      <p:sp>
        <p:nvSpPr>
          <p:cNvPr id="42" name="Nível de Corpo Um…"/>
          <p:cNvSpPr/>
          <p:nvPr>
            <p:ph type="body" sz="quarter" idx="1"/>
          </p:nvPr>
        </p:nvSpPr>
        <p:spPr>
          <a:xfrm>
            <a:off x="571500" y="7619996"/>
            <a:ext cx="6451600" cy="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path>
            </a:pathLst>
          </a:custGeom>
          <a:ln w="38100" cap="rnd">
            <a:solidFill>
              <a:srgbClr val="747676"/>
            </a:solidFill>
            <a:custDash>
              <a:ds d="100000" sp="200000"/>
            </a:custDash>
            <a:round/>
          </a:ln>
        </p:spPr>
        <p:txBody>
          <a:bodyPr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43" name="Texto do Título"/>
          <p:cNvSpPr txBox="1"/>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Texto do Título</a:t>
            </a:r>
          </a:p>
        </p:txBody>
      </p:sp>
      <p:sp>
        <p:nvSpPr>
          <p:cNvPr id="44" name="Nível de Corpo Um…"/>
          <p:cNvSpPr txBox="1"/>
          <p:nvPr>
            <p:ph type="body" sz="quarter" idx="14"/>
          </p:nvPr>
        </p:nvSpPr>
        <p:spPr>
          <a:xfrm>
            <a:off x="571500" y="7670800"/>
            <a:ext cx="6451600" cy="1358900"/>
          </a:xfrm>
          <a:prstGeom prst="rect">
            <a:avLst/>
          </a:prstGeom>
        </p:spPr>
        <p:txBody>
          <a:bodyPr/>
          <a:lstStyle/>
          <a:p>
            <a:pPr/>
          </a:p>
        </p:txBody>
      </p:sp>
      <p:sp>
        <p:nvSpPr>
          <p:cNvPr id="45" name="Número do Slide"/>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 Superior">
    <p:spTree>
      <p:nvGrpSpPr>
        <p:cNvPr id="1" name=""/>
        <p:cNvGrpSpPr/>
        <p:nvPr/>
      </p:nvGrpSpPr>
      <p:grpSpPr>
        <a:xfrm>
          <a:off x="0" y="0"/>
          <a:ext cx="0" cy="0"/>
          <a:chOff x="0" y="0"/>
          <a:chExt cx="0" cy="0"/>
        </a:xfrm>
      </p:grpSpPr>
      <p:sp>
        <p:nvSpPr>
          <p:cNvPr id="52" name="Nível de Corpo Um…"/>
          <p:cNvSpPr txBox="1"/>
          <p:nvPr>
            <p:ph type="body" sz="quarter" idx="1"/>
          </p:nvPr>
        </p:nvSpPr>
        <p:spPr>
          <a:xfrm>
            <a:off x="571500" y="1574800"/>
            <a:ext cx="11861800" cy="1271"/>
          </a:xfrm>
          <a:prstGeom prst="rect">
            <a:avLst/>
          </a:prstGeom>
          <a:ln w="38100" cap="rnd">
            <a:solidFill>
              <a:srgbClr val="747676"/>
            </a:solidFill>
            <a:custDash>
              <a:ds d="100000" sp="200000"/>
            </a:custDash>
            <a:round/>
          </a:ln>
        </p:spPr>
        <p:txBody>
          <a:bodyPr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53" name="Texto do Título"/>
          <p:cNvSpPr txBox="1"/>
          <p:nvPr>
            <p:ph type="title"/>
          </p:nvPr>
        </p:nvSpPr>
        <p:spPr>
          <a:xfrm>
            <a:off x="571500" y="723900"/>
            <a:ext cx="11861800" cy="723900"/>
          </a:xfrm>
          <a:prstGeom prst="rect">
            <a:avLst/>
          </a:prstGeom>
        </p:spPr>
        <p:txBody>
          <a:bodyPr/>
          <a:lstStyle/>
          <a:p>
            <a:pPr/>
            <a:r>
              <a:t>Texto do Título</a:t>
            </a:r>
          </a:p>
        </p:txBody>
      </p:sp>
      <p:sp>
        <p:nvSpPr>
          <p:cNvPr id="5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e Marcadores">
    <p:spTree>
      <p:nvGrpSpPr>
        <p:cNvPr id="1" name=""/>
        <p:cNvGrpSpPr/>
        <p:nvPr/>
      </p:nvGrpSpPr>
      <p:grpSpPr>
        <a:xfrm>
          <a:off x="0" y="0"/>
          <a:ext cx="0" cy="0"/>
          <a:chOff x="0" y="0"/>
          <a:chExt cx="0" cy="0"/>
        </a:xfrm>
      </p:grpSpPr>
      <p:sp>
        <p:nvSpPr>
          <p:cNvPr id="61" name="Nível de Corpo Um…"/>
          <p:cNvSpPr txBox="1"/>
          <p:nvPr>
            <p:ph type="body" sz="quarter" idx="1"/>
          </p:nvPr>
        </p:nvSpPr>
        <p:spPr>
          <a:xfrm>
            <a:off x="571500" y="1574800"/>
            <a:ext cx="11861800" cy="1271"/>
          </a:xfrm>
          <a:prstGeom prst="rect">
            <a:avLst/>
          </a:prstGeom>
          <a:ln w="38100" cap="rnd">
            <a:solidFill>
              <a:srgbClr val="747676"/>
            </a:solidFill>
            <a:custDash>
              <a:ds d="100000" sp="200000"/>
            </a:custDash>
            <a:round/>
          </a:ln>
        </p:spPr>
        <p:txBody>
          <a:bodyPr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62" name="Texto do Título"/>
          <p:cNvSpPr txBox="1"/>
          <p:nvPr>
            <p:ph type="title"/>
          </p:nvPr>
        </p:nvSpPr>
        <p:spPr>
          <a:xfrm>
            <a:off x="571500" y="723900"/>
            <a:ext cx="11861800" cy="723900"/>
          </a:xfrm>
          <a:prstGeom prst="rect">
            <a:avLst/>
          </a:prstGeom>
        </p:spPr>
        <p:txBody>
          <a:bodyPr/>
          <a:lstStyle/>
          <a:p>
            <a:pPr/>
            <a:r>
              <a:t>Texto do Título</a:t>
            </a:r>
          </a:p>
        </p:txBody>
      </p:sp>
      <p:sp>
        <p:nvSpPr>
          <p:cNvPr id="63" name="Nível de Corpo Um…"/>
          <p:cNvSpPr txBox="1"/>
          <p:nvPr>
            <p:ph type="body" idx="13"/>
          </p:nvPr>
        </p:nvSpPr>
        <p:spPr>
          <a:prstGeom prst="rect">
            <a:avLst/>
          </a:prstGeom>
        </p:spPr>
        <p:txBody>
          <a:bodyPr/>
          <a:lstStyle/>
          <a:p>
            <a:pPr/>
          </a:p>
        </p:txBody>
      </p:sp>
      <p:sp>
        <p:nvSpPr>
          <p:cNvPr id="6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Marcadores e Foto">
    <p:spTree>
      <p:nvGrpSpPr>
        <p:cNvPr id="1" name=""/>
        <p:cNvGrpSpPr/>
        <p:nvPr/>
      </p:nvGrpSpPr>
      <p:grpSpPr>
        <a:xfrm>
          <a:off x="0" y="0"/>
          <a:ext cx="0" cy="0"/>
          <a:chOff x="0" y="0"/>
          <a:chExt cx="0" cy="0"/>
        </a:xfrm>
      </p:grpSpPr>
      <p:sp>
        <p:nvSpPr>
          <p:cNvPr id="71" name="Imagem"/>
          <p:cNvSpPr/>
          <p:nvPr>
            <p:ph type="pic" idx="13"/>
          </p:nvPr>
        </p:nvSpPr>
        <p:spPr>
          <a:xfrm>
            <a:off x="0" y="0"/>
            <a:ext cx="6438900" cy="9753600"/>
          </a:xfrm>
          <a:prstGeom prst="rect">
            <a:avLst/>
          </a:prstGeom>
        </p:spPr>
        <p:txBody>
          <a:bodyPr lIns="91439" tIns="45719" rIns="91439" bIns="45719">
            <a:noAutofit/>
          </a:bodyPr>
          <a:lstStyle/>
          <a:p>
            <a:pPr/>
          </a:p>
        </p:txBody>
      </p:sp>
      <p:sp>
        <p:nvSpPr>
          <p:cNvPr id="72" name="Nível de Corpo Um…"/>
          <p:cNvSpPr txBox="1"/>
          <p:nvPr>
            <p:ph type="body" sz="quarter" idx="1"/>
          </p:nvPr>
        </p:nvSpPr>
        <p:spPr>
          <a:xfrm>
            <a:off x="7023100" y="1574800"/>
            <a:ext cx="5397500" cy="1271"/>
          </a:xfrm>
          <a:prstGeom prst="rect">
            <a:avLst/>
          </a:prstGeom>
          <a:ln w="38100" cap="rnd">
            <a:solidFill>
              <a:srgbClr val="747676"/>
            </a:solidFill>
            <a:custDash>
              <a:ds d="100000" sp="200000"/>
            </a:custDash>
            <a:round/>
          </a:ln>
        </p:spPr>
        <p:txBody>
          <a:bodyPr anchor="ctr"/>
          <a:lstStyle/>
          <a:p>
            <a:pPr/>
            <a:r>
              <a:t>Nível de Corpo Um</a:t>
            </a:r>
          </a:p>
          <a:p>
            <a:pPr lvl="1"/>
            <a:r>
              <a:t>Nível de Corpo Dois</a:t>
            </a:r>
          </a:p>
          <a:p>
            <a:pPr lvl="2"/>
            <a:r>
              <a:t>Nível de Corpo Três</a:t>
            </a:r>
          </a:p>
          <a:p>
            <a:pPr lvl="3"/>
            <a:r>
              <a:t>Nível de Corpo Quatro</a:t>
            </a:r>
          </a:p>
          <a:p>
            <a:pPr lvl="4"/>
            <a:r>
              <a:t>Nível de Corpo Cinco</a:t>
            </a:r>
          </a:p>
        </p:txBody>
      </p:sp>
      <p:sp>
        <p:nvSpPr>
          <p:cNvPr id="73" name="Texto do Título"/>
          <p:cNvSpPr txBox="1"/>
          <p:nvPr>
            <p:ph type="title"/>
          </p:nvPr>
        </p:nvSpPr>
        <p:spPr>
          <a:xfrm>
            <a:off x="7023100" y="723900"/>
            <a:ext cx="5397500" cy="723900"/>
          </a:xfrm>
          <a:prstGeom prst="rect">
            <a:avLst/>
          </a:prstGeom>
        </p:spPr>
        <p:txBody>
          <a:bodyPr/>
          <a:lstStyle/>
          <a:p>
            <a:pPr/>
            <a:r>
              <a:t>Texto do Título</a:t>
            </a:r>
          </a:p>
        </p:txBody>
      </p:sp>
      <p:sp>
        <p:nvSpPr>
          <p:cNvPr id="74" name="Nível de Corpo Um…"/>
          <p:cNvSpPr txBox="1"/>
          <p:nvPr>
            <p:ph type="body" sz="half" idx="14"/>
          </p:nvPr>
        </p:nvSpPr>
        <p:spPr>
          <a:xfrm>
            <a:off x="7023100" y="1803400"/>
            <a:ext cx="5397500" cy="7226300"/>
          </a:xfrm>
          <a:prstGeom prst="rect">
            <a:avLst/>
          </a:prstGeom>
        </p:spPr>
        <p:txBody>
          <a:bodyPr/>
          <a:lstStyle/>
          <a:p>
            <a:pPr/>
          </a:p>
        </p:txBody>
      </p:sp>
      <p:sp>
        <p:nvSpPr>
          <p:cNvPr id="7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Marcadores">
    <p:spTree>
      <p:nvGrpSpPr>
        <p:cNvPr id="1" name=""/>
        <p:cNvGrpSpPr/>
        <p:nvPr/>
      </p:nvGrpSpPr>
      <p:grpSpPr>
        <a:xfrm>
          <a:off x="0" y="0"/>
          <a:ext cx="0" cy="0"/>
          <a:chOff x="0" y="0"/>
          <a:chExt cx="0" cy="0"/>
        </a:xfrm>
      </p:grpSpPr>
      <p:sp>
        <p:nvSpPr>
          <p:cNvPr id="82" name="Nível de Corpo Um…"/>
          <p:cNvSpPr txBox="1"/>
          <p:nvPr>
            <p:ph type="body" idx="1"/>
          </p:nvPr>
        </p:nvSpPr>
        <p:spPr>
          <a:prstGeom prst="rect">
            <a:avLst/>
          </a:prstGeom>
        </p:spPr>
        <p:txBody>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8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rês Fotos">
    <p:spTree>
      <p:nvGrpSpPr>
        <p:cNvPr id="1" name=""/>
        <p:cNvGrpSpPr/>
        <p:nvPr/>
      </p:nvGrpSpPr>
      <p:grpSpPr>
        <a:xfrm>
          <a:off x="0" y="0"/>
          <a:ext cx="0" cy="0"/>
          <a:chOff x="0" y="0"/>
          <a:chExt cx="0" cy="0"/>
        </a:xfrm>
      </p:grpSpPr>
      <p:sp>
        <p:nvSpPr>
          <p:cNvPr id="90" name="Imagem"/>
          <p:cNvSpPr/>
          <p:nvPr>
            <p:ph type="pic" idx="13"/>
          </p:nvPr>
        </p:nvSpPr>
        <p:spPr>
          <a:xfrm>
            <a:off x="571500" y="571500"/>
            <a:ext cx="7429500" cy="7315200"/>
          </a:xfrm>
          <a:prstGeom prst="rect">
            <a:avLst/>
          </a:prstGeom>
        </p:spPr>
        <p:txBody>
          <a:bodyPr lIns="91439" tIns="45719" rIns="91439" bIns="45719">
            <a:noAutofit/>
          </a:bodyPr>
          <a:lstStyle/>
          <a:p>
            <a:pPr/>
          </a:p>
        </p:txBody>
      </p:sp>
      <p:sp>
        <p:nvSpPr>
          <p:cNvPr id="91" name="Imagem"/>
          <p:cNvSpPr/>
          <p:nvPr>
            <p:ph type="pic" sz="quarter" idx="14"/>
          </p:nvPr>
        </p:nvSpPr>
        <p:spPr>
          <a:xfrm>
            <a:off x="8128000" y="571500"/>
            <a:ext cx="4305300" cy="3594100"/>
          </a:xfrm>
          <a:prstGeom prst="rect">
            <a:avLst/>
          </a:prstGeom>
        </p:spPr>
        <p:txBody>
          <a:bodyPr lIns="91439" tIns="45719" rIns="91439" bIns="45719">
            <a:noAutofit/>
          </a:bodyPr>
          <a:lstStyle/>
          <a:p>
            <a:pPr/>
          </a:p>
        </p:txBody>
      </p:sp>
      <p:sp>
        <p:nvSpPr>
          <p:cNvPr id="92" name="Imagem"/>
          <p:cNvSpPr/>
          <p:nvPr>
            <p:ph type="pic" sz="quarter" idx="15"/>
          </p:nvPr>
        </p:nvSpPr>
        <p:spPr>
          <a:xfrm>
            <a:off x="8128000" y="4292600"/>
            <a:ext cx="4305300" cy="3594100"/>
          </a:xfrm>
          <a:prstGeom prst="rect">
            <a:avLst/>
          </a:prstGeom>
        </p:spPr>
        <p:txBody>
          <a:bodyPr lIns="91439" tIns="45719" rIns="91439" bIns="45719">
            <a:noAutofit/>
          </a:bodyPr>
          <a:lstStyle/>
          <a:p>
            <a:pPr/>
          </a:p>
        </p:txBody>
      </p:sp>
      <p:sp>
        <p:nvSpPr>
          <p:cNvPr id="93" name="Nível de Corpo Um…"/>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spc="28" sz="2800"/>
            </a:lvl1pPr>
            <a:lvl2pPr marL="0" indent="0">
              <a:spcBef>
                <a:spcPts val="1400"/>
              </a:spcBef>
              <a:buSzTx/>
              <a:buFontTx/>
              <a:buNone/>
              <a:defRPr spc="28" sz="2800"/>
            </a:lvl2pPr>
            <a:lvl3pPr marL="0" indent="0">
              <a:spcBef>
                <a:spcPts val="1400"/>
              </a:spcBef>
              <a:buSzTx/>
              <a:buFontTx/>
              <a:buNone/>
              <a:defRPr spc="28" sz="2800"/>
            </a:lvl3pPr>
            <a:lvl4pPr marL="0" indent="0">
              <a:spcBef>
                <a:spcPts val="1400"/>
              </a:spcBef>
              <a:buSzTx/>
              <a:buFontTx/>
              <a:buNone/>
              <a:defRPr spc="28" sz="2800"/>
            </a:lvl4pPr>
            <a:lvl5pPr marL="0" indent="0">
              <a:spcBef>
                <a:spcPts val="1400"/>
              </a:spcBef>
              <a:buSzTx/>
              <a:buFontTx/>
              <a:buNone/>
              <a:defRPr spc="28" sz="2800"/>
            </a:lvl5pPr>
          </a:lstStyle>
          <a:p>
            <a:pPr/>
            <a:r>
              <a:t>Nível de Corpo Um</a:t>
            </a:r>
          </a:p>
          <a:p>
            <a:pPr lvl="1"/>
            <a:r>
              <a:t>Nível de Corpo Dois</a:t>
            </a:r>
          </a:p>
          <a:p>
            <a:pPr lvl="2"/>
            <a:r>
              <a:t>Nível de Corpo Três</a:t>
            </a:r>
          </a:p>
          <a:p>
            <a:pPr lvl="3"/>
            <a:r>
              <a:t>Nível de Corpo Quatro</a:t>
            </a:r>
          </a:p>
          <a:p>
            <a:pPr lvl="4"/>
            <a:r>
              <a:t>Nível de Corpo Cinco</a:t>
            </a:r>
          </a:p>
        </p:txBody>
      </p:sp>
      <p:sp>
        <p:nvSpPr>
          <p:cNvPr id="9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Nível de Corpo Um…"/>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Nível de Corpo Um</a:t>
            </a:r>
          </a:p>
          <a:p>
            <a:pPr lvl="1"/>
            <a:r>
              <a:t>Nível de Corpo Dois</a:t>
            </a:r>
          </a:p>
          <a:p>
            <a:pPr lvl="2"/>
            <a:r>
              <a:t>Nível de Corpo Três</a:t>
            </a:r>
          </a:p>
          <a:p>
            <a:pPr lvl="3"/>
            <a:r>
              <a:t>Nível de Corpo Quatro</a:t>
            </a:r>
          </a:p>
          <a:p>
            <a:pPr lvl="4"/>
            <a:r>
              <a:t>Nível de Corpo Cinco</a:t>
            </a:r>
          </a:p>
        </p:txBody>
      </p:sp>
      <p:sp>
        <p:nvSpPr>
          <p:cNvPr id="3" name="Texto do Título"/>
          <p:cNvSpPr txBox="1"/>
          <p:nvPr>
            <p:ph type="title"/>
          </p:nvPr>
        </p:nvSpPr>
        <p:spPr>
          <a:xfrm>
            <a:off x="1948462" y="1950720"/>
            <a:ext cx="10403841" cy="6615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do Título</a:t>
            </a:r>
          </a:p>
        </p:txBody>
      </p:sp>
      <p:sp>
        <p:nvSpPr>
          <p:cNvPr id="4" name="Número do Slide"/>
          <p:cNvSpPr txBox="1"/>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1pPr>
      <a:lvl2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2pPr>
      <a:lvl3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3pPr>
      <a:lvl4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4pPr>
      <a:lvl5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5pPr>
      <a:lvl6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6pPr>
      <a:lvl7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7pPr>
      <a:lvl8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8pPr>
      <a:lvl9pPr marL="0" marR="0" indent="0" algn="l" defTabSz="584200" rtl="0" latinLnBrk="0">
        <a:lnSpc>
          <a:spcPct val="100000"/>
        </a:lnSpc>
        <a:spcBef>
          <a:spcPts val="2300"/>
        </a:spcBef>
        <a:spcAft>
          <a:spcPts val="0"/>
        </a:spcAft>
        <a:buClrTx/>
        <a:buSzTx/>
        <a:buFontTx/>
        <a:buNone/>
        <a:tabLst/>
        <a:defRPr b="0" baseline="0" cap="all" i="0" spc="0" strike="noStrike" sz="5200" u="none">
          <a:ln>
            <a:noFill/>
          </a:ln>
          <a:solidFill>
            <a:srgbClr val="747676"/>
          </a:solidFill>
          <a:uFillTx/>
          <a:latin typeface="DIN Condensed"/>
          <a:ea typeface="DIN Condensed"/>
          <a:cs typeface="DIN Condensed"/>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ln>
            <a:noFill/>
          </a:ln>
          <a:solidFill>
            <a:srgbClr val="5C5C5C"/>
          </a:solidFill>
          <a:uFillTx/>
          <a:latin typeface="Iowan Old Style"/>
          <a:ea typeface="Iowan Old Style"/>
          <a:cs typeface="Iowan Old Style"/>
          <a:sym typeface="Iowan Old Style"/>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1pPr>
      <a:lvl2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2pPr>
      <a:lvl3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3pPr>
      <a:lvl4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4pPr>
      <a:lvl5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5pPr>
      <a:lvl6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6pPr>
      <a:lvl7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7pPr>
      <a:lvl8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8pPr>
      <a:lvl9pPr marL="0" marR="0" indent="0" algn="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2.png"/><Relationship Id="rId9" Type="http://schemas.openxmlformats.org/officeDocument/2006/relationships/image" Target="../media/image3.png"/><Relationship Id="rId10"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e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robo.JPG" descr="robo.JPG"/>
          <p:cNvPicPr>
            <a:picLocks noChangeAspect="1"/>
          </p:cNvPicPr>
          <p:nvPr/>
        </p:nvPicPr>
        <p:blipFill>
          <a:blip r:embed="rId2">
            <a:extLst/>
          </a:blip>
          <a:stretch>
            <a:fillRect/>
          </a:stretch>
        </p:blipFill>
        <p:spPr>
          <a:xfrm>
            <a:off x="1608774" y="-16825"/>
            <a:ext cx="9787251" cy="9787250"/>
          </a:xfrm>
          <a:prstGeom prst="rect">
            <a:avLst/>
          </a:prstGeom>
          <a:ln w="12700">
            <a:miter lim="400000"/>
          </a:ln>
        </p:spPr>
      </p:pic>
      <p:sp>
        <p:nvSpPr>
          <p:cNvPr id="129" name="Linha"/>
          <p:cNvSpPr txBox="1"/>
          <p:nvPr>
            <p:ph type="body" sz="quarter" idx="1"/>
          </p:nvPr>
        </p:nvSpPr>
        <p:spPr>
          <a:xfrm rot="10800000">
            <a:off x="1605875" y="28441008"/>
            <a:ext cx="11063997" cy="12702"/>
          </a:xfrm>
          <a:prstGeom prst="rect">
            <a:avLst/>
          </a:prstGeom>
          <a:noFill/>
          <a:ln w="38100" cap="rnd">
            <a:solidFill>
              <a:srgbClr val="000000"/>
            </a:solidFill>
            <a:custDash>
              <a:ds d="100000" sp="200000"/>
            </a:custDash>
            <a:round/>
          </a:ln>
        </p:spPr>
        <p:txBody>
          <a:bodyPr/>
          <a:lstStyle/>
          <a:p>
            <a:pPr marL="0" indent="0" defTabSz="182880">
              <a:spcBef>
                <a:spcPts val="0"/>
              </a:spcBef>
              <a:buSzTx/>
              <a:buNone/>
              <a:defRPr sz="480">
                <a:solidFill>
                  <a:srgbClr val="000000"/>
                </a:solidFill>
                <a:latin typeface="+mn-lt"/>
                <a:ea typeface="+mn-ea"/>
                <a:cs typeface="+mn-cs"/>
                <a:sym typeface="Helvetica"/>
              </a:defRPr>
            </a:pPr>
          </a:p>
        </p:txBody>
      </p:sp>
      <p:sp>
        <p:nvSpPr>
          <p:cNvPr id="130" name="Beetle Fox"/>
          <p:cNvSpPr txBox="1"/>
          <p:nvPr>
            <p:ph type="title"/>
          </p:nvPr>
        </p:nvSpPr>
        <p:spPr>
          <a:xfrm>
            <a:off x="1605874" y="6241408"/>
            <a:ext cx="11861803" cy="2209802"/>
          </a:xfrm>
          <a:prstGeom prst="rect">
            <a:avLst/>
          </a:prstGeom>
        </p:spPr>
        <p:txBody>
          <a:bodyPr/>
          <a:lstStyle>
            <a:lvl1pPr algn="l">
              <a:defRPr>
                <a:solidFill>
                  <a:srgbClr val="000000"/>
                </a:solidFill>
              </a:defRPr>
            </a:lvl1pPr>
          </a:lstStyle>
          <a:p>
            <a:pPr/>
            <a:r>
              <a:t>Beetle Fox</a:t>
            </a:r>
          </a:p>
        </p:txBody>
      </p:sp>
      <p:sp>
        <p:nvSpPr>
          <p:cNvPr id="131" name="Build Report"/>
          <p:cNvSpPr txBox="1"/>
          <p:nvPr>
            <p:ph type="body" idx="15"/>
          </p:nvPr>
        </p:nvSpPr>
        <p:spPr>
          <a:xfrm>
            <a:off x="1605874" y="8349608"/>
            <a:ext cx="11861803" cy="1231902"/>
          </a:xfrm>
          <a:prstGeom prst="rect">
            <a:avLst/>
          </a:prstGeom>
          <a:extLst>
            <a:ext uri="{C572A759-6A51-4108-AA02-DFA0A04FC94B}">
              <ma14:wrappingTextBoxFlag xmlns:ma14="http://schemas.microsoft.com/office/mac/drawingml/2011/main" val="1"/>
            </a:ext>
          </a:extLst>
        </p:spPr>
        <p:txBody>
          <a:bodyPr/>
          <a:lstStyle>
            <a:lvl1pPr marL="0" indent="0">
              <a:lnSpc>
                <a:spcPct val="70000"/>
              </a:lnSpc>
              <a:spcBef>
                <a:spcPts val="600"/>
              </a:spcBef>
              <a:buSzTx/>
              <a:buNone/>
              <a:defRPr sz="4800">
                <a:solidFill>
                  <a:srgbClr val="000000"/>
                </a:solidFill>
              </a:defRPr>
            </a:lvl1pPr>
          </a:lstStyle>
          <a:p>
            <a:pPr/>
            <a:r>
              <a:t>Build Report</a:t>
            </a:r>
          </a:p>
        </p:txBody>
      </p:sp>
      <p:sp>
        <p:nvSpPr>
          <p:cNvPr id="132" name="Jipe"/>
          <p:cNvSpPr/>
          <p:nvPr/>
        </p:nvSpPr>
        <p:spPr>
          <a:xfrm>
            <a:off x="7393220" y="7314241"/>
            <a:ext cx="1172669" cy="6370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34" y="0"/>
                </a:moveTo>
                <a:lnTo>
                  <a:pt x="13723" y="5883"/>
                </a:lnTo>
                <a:lnTo>
                  <a:pt x="12422" y="9874"/>
                </a:lnTo>
                <a:lnTo>
                  <a:pt x="9156" y="9874"/>
                </a:lnTo>
                <a:cubicBezTo>
                  <a:pt x="9156" y="9874"/>
                  <a:pt x="8334" y="6094"/>
                  <a:pt x="6553" y="6094"/>
                </a:cubicBezTo>
                <a:lnTo>
                  <a:pt x="0" y="6094"/>
                </a:lnTo>
                <a:lnTo>
                  <a:pt x="0" y="16080"/>
                </a:lnTo>
                <a:lnTo>
                  <a:pt x="1453" y="16080"/>
                </a:lnTo>
                <a:cubicBezTo>
                  <a:pt x="1644" y="13037"/>
                  <a:pt x="3046" y="10673"/>
                  <a:pt x="4750" y="10673"/>
                </a:cubicBezTo>
                <a:cubicBezTo>
                  <a:pt x="6446" y="10673"/>
                  <a:pt x="7842" y="13014"/>
                  <a:pt x="8044" y="16034"/>
                </a:cubicBezTo>
                <a:cubicBezTo>
                  <a:pt x="8055" y="16046"/>
                  <a:pt x="8064" y="16056"/>
                  <a:pt x="8075" y="16068"/>
                </a:cubicBezTo>
                <a:lnTo>
                  <a:pt x="13718" y="16068"/>
                </a:lnTo>
                <a:cubicBezTo>
                  <a:pt x="13952" y="13113"/>
                  <a:pt x="15330" y="10840"/>
                  <a:pt x="17000" y="10840"/>
                </a:cubicBezTo>
                <a:cubicBezTo>
                  <a:pt x="18660" y="10840"/>
                  <a:pt x="20032" y="13086"/>
                  <a:pt x="20279" y="16015"/>
                </a:cubicBezTo>
                <a:cubicBezTo>
                  <a:pt x="20311" y="16037"/>
                  <a:pt x="20342" y="16058"/>
                  <a:pt x="20375" y="16080"/>
                </a:cubicBezTo>
                <a:cubicBezTo>
                  <a:pt x="20375" y="16080"/>
                  <a:pt x="21600" y="16388"/>
                  <a:pt x="21600" y="13887"/>
                </a:cubicBezTo>
                <a:lnTo>
                  <a:pt x="21600" y="11955"/>
                </a:lnTo>
                <a:lnTo>
                  <a:pt x="20641" y="11955"/>
                </a:lnTo>
                <a:lnTo>
                  <a:pt x="20641" y="6681"/>
                </a:lnTo>
                <a:cubicBezTo>
                  <a:pt x="20641" y="6681"/>
                  <a:pt x="20572" y="5631"/>
                  <a:pt x="19978" y="5631"/>
                </a:cubicBezTo>
                <a:lnTo>
                  <a:pt x="14838" y="5631"/>
                </a:lnTo>
                <a:lnTo>
                  <a:pt x="12968" y="0"/>
                </a:lnTo>
                <a:lnTo>
                  <a:pt x="12034" y="0"/>
                </a:lnTo>
                <a:close/>
                <a:moveTo>
                  <a:pt x="4750" y="12145"/>
                </a:moveTo>
                <a:cubicBezTo>
                  <a:pt x="3359" y="12145"/>
                  <a:pt x="2228" y="14228"/>
                  <a:pt x="2228" y="16789"/>
                </a:cubicBezTo>
                <a:cubicBezTo>
                  <a:pt x="2228" y="19349"/>
                  <a:pt x="3359" y="21432"/>
                  <a:pt x="4750" y="21432"/>
                </a:cubicBezTo>
                <a:cubicBezTo>
                  <a:pt x="6141" y="21432"/>
                  <a:pt x="7273" y="19349"/>
                  <a:pt x="7273" y="16789"/>
                </a:cubicBezTo>
                <a:cubicBezTo>
                  <a:pt x="7273" y="14228"/>
                  <a:pt x="6141" y="12145"/>
                  <a:pt x="4750" y="12145"/>
                </a:cubicBezTo>
                <a:close/>
                <a:moveTo>
                  <a:pt x="17057" y="12313"/>
                </a:moveTo>
                <a:cubicBezTo>
                  <a:pt x="15666" y="12313"/>
                  <a:pt x="14534" y="14396"/>
                  <a:pt x="14534" y="16956"/>
                </a:cubicBezTo>
                <a:cubicBezTo>
                  <a:pt x="14534" y="19517"/>
                  <a:pt x="15666" y="21600"/>
                  <a:pt x="17057" y="21600"/>
                </a:cubicBezTo>
                <a:cubicBezTo>
                  <a:pt x="18448" y="21600"/>
                  <a:pt x="19580" y="19517"/>
                  <a:pt x="19580" y="16956"/>
                </a:cubicBezTo>
                <a:cubicBezTo>
                  <a:pt x="19580" y="14396"/>
                  <a:pt x="18448" y="12313"/>
                  <a:pt x="17057" y="12313"/>
                </a:cubicBezTo>
                <a:close/>
                <a:moveTo>
                  <a:pt x="4750" y="14499"/>
                </a:moveTo>
                <a:cubicBezTo>
                  <a:pt x="5436" y="14499"/>
                  <a:pt x="5994" y="15526"/>
                  <a:pt x="5994" y="16789"/>
                </a:cubicBezTo>
                <a:cubicBezTo>
                  <a:pt x="5994" y="18052"/>
                  <a:pt x="5436" y="19081"/>
                  <a:pt x="4750" y="19081"/>
                </a:cubicBezTo>
                <a:cubicBezTo>
                  <a:pt x="4064" y="19081"/>
                  <a:pt x="3507" y="18052"/>
                  <a:pt x="3507" y="16789"/>
                </a:cubicBezTo>
                <a:cubicBezTo>
                  <a:pt x="3507" y="15526"/>
                  <a:pt x="4064" y="14499"/>
                  <a:pt x="4750" y="14499"/>
                </a:cubicBezTo>
                <a:close/>
                <a:moveTo>
                  <a:pt x="17057" y="14667"/>
                </a:moveTo>
                <a:cubicBezTo>
                  <a:pt x="17743" y="14667"/>
                  <a:pt x="18303" y="15693"/>
                  <a:pt x="18303" y="16956"/>
                </a:cubicBezTo>
                <a:cubicBezTo>
                  <a:pt x="18303" y="18219"/>
                  <a:pt x="17743" y="19249"/>
                  <a:pt x="17057" y="19249"/>
                </a:cubicBezTo>
                <a:cubicBezTo>
                  <a:pt x="16371" y="19249"/>
                  <a:pt x="15814" y="18219"/>
                  <a:pt x="15814" y="16956"/>
                </a:cubicBezTo>
                <a:cubicBezTo>
                  <a:pt x="15814" y="15693"/>
                  <a:pt x="16371" y="14667"/>
                  <a:pt x="17057" y="14667"/>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Corpo"/>
          <p:cNvSpPr txBox="1"/>
          <p:nvPr>
            <p:ph type="body" sz="quarter" idx="1"/>
          </p:nvPr>
        </p:nvSpPr>
        <p:spPr>
          <a:prstGeom prst="rect">
            <a:avLst/>
          </a:prstGeom>
        </p:spPr>
        <p:txBody>
          <a:bodyPr/>
          <a:lstStyle/>
          <a:p>
            <a:pPr marL="75184" indent="-75184" defTabSz="93471">
              <a:spcBef>
                <a:spcPts val="200"/>
              </a:spcBef>
              <a:defRPr sz="480"/>
            </a:pPr>
          </a:p>
        </p:txBody>
      </p:sp>
      <p:sp>
        <p:nvSpPr>
          <p:cNvPr id="215" name="Resultados"/>
          <p:cNvSpPr txBox="1"/>
          <p:nvPr>
            <p:ph type="title"/>
          </p:nvPr>
        </p:nvSpPr>
        <p:spPr>
          <a:prstGeom prst="rect">
            <a:avLst/>
          </a:prstGeom>
        </p:spPr>
        <p:txBody>
          <a:bodyPr/>
          <a:lstStyle>
            <a:lvl1pPr defTabSz="543305">
              <a:spcBef>
                <a:spcPts val="2100"/>
              </a:spcBef>
              <a:defRPr sz="4800"/>
            </a:lvl1pPr>
          </a:lstStyle>
          <a:p>
            <a:pPr/>
            <a:r>
              <a:t>Resultados</a:t>
            </a:r>
          </a:p>
        </p:txBody>
      </p:sp>
      <p:sp>
        <p:nvSpPr>
          <p:cNvPr id="216" name="Como havíamos previsto, a estrutura fragilizada do eixo da arma quebrou no primeiro impacto com a arena, o que fez a barra se desprender do Robô. Com isso, passamos a ter cautela com a potência do brushless para evitar que ela deixasse de funcionar durante a batalha. Além disso, percebemos que os outros robôs dessa mesma categoria possuíam em geral dimensões menores relativamente que as do Beetle Fox, se equiparando com dimensões de robôs vistas na categoria acima, Hobbyweight.…"/>
          <p:cNvSpPr txBox="1"/>
          <p:nvPr/>
        </p:nvSpPr>
        <p:spPr>
          <a:xfrm>
            <a:off x="470245" y="1966722"/>
            <a:ext cx="12064310" cy="726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pc="21" sz="2100">
                <a:latin typeface="Iowan Old Style"/>
                <a:ea typeface="Iowan Old Style"/>
                <a:cs typeface="Iowan Old Style"/>
                <a:sym typeface="Iowan Old Style"/>
              </a:defRPr>
            </a:pPr>
            <a:r>
              <a:t>Como havíamos previsto, a estrutura fragilizada do eixo da arma quebrou no primeiro impacto com a arena, o que fez a barra se desprender do Robô. Com isso, passamos a ter cautela com a potência do brushless para evitar que ela deixasse de funcionar durante a batalha. Além disso, percebemos que os outros robôs dessa mesma categoria possuíam em geral dimensões menores que as do Beetle Fox, se equiparando com dimensões de robôs vistas na categoria acima, Hobbyweight.</a:t>
            </a:r>
          </a:p>
          <a:p>
            <a:pPr algn="just">
              <a:defRPr spc="21" sz="2100">
                <a:latin typeface="Iowan Old Style"/>
                <a:ea typeface="Iowan Old Style"/>
                <a:cs typeface="Iowan Old Style"/>
                <a:sym typeface="Iowan Old Style"/>
              </a:defRPr>
            </a:pPr>
            <a:r>
              <a:t>Além disso, percebemos que as chapas utilizadas para as bases superior e inferior não aguentaram a reação da colisão da arma e por isso entortaram, comprometendo a estrutura do robô.</a:t>
            </a:r>
          </a:p>
          <a:p>
            <a:pPr algn="just">
              <a:defRPr spc="21" sz="2100">
                <a:latin typeface="Iowan Old Style"/>
                <a:ea typeface="Iowan Old Style"/>
                <a:cs typeface="Iowan Old Style"/>
                <a:sym typeface="Iowan Old Style"/>
              </a:defRPr>
            </a:pPr>
            <a:r>
              <a:t>Para futuras iterações, adiantaremos a usinagem do eixo de aço para garantir o seu funcionamento e faremos uso de componentes eletrônicos menores, com o objetivo de diminuir as dimensões do robô e aproveitar as vantagens estruturais que um robô compacto tem a oferecer, que são, por exemplo, a diminuição do peso, o aumento na velocidade do robô, a segurança .</a:t>
            </a:r>
          </a:p>
          <a:p>
            <a:pPr algn="just">
              <a:defRPr spc="21" sz="2100">
                <a:latin typeface="Iowan Old Style"/>
                <a:ea typeface="Iowan Old Style"/>
                <a:cs typeface="Iowan Old Style"/>
                <a:sym typeface="Iowan Old Style"/>
              </a:defRPr>
            </a:pPr>
            <a:r>
              <a:t>Os resultados que recebemos  no teste da arma que fizemos antes  da primeira batalha do nosso robô na competição observamos que ao colocarmos a arma na potência máxima e colidirmos ela com a parte lateral da mini arena para os robôs da categoria Antweight e Beetleweight, nossa arma saiu do eixo do motor Brushless. Isso ocorreu pois o eixo da arma quebrou com a força de impacto, como tínhamos previsto um eixo de 3mm é muito frágil para aguentar o impacto da arma na potência máxima.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Introdução…"/>
          <p:cNvSpPr txBox="1"/>
          <p:nvPr>
            <p:ph type="body" idx="1"/>
          </p:nvPr>
        </p:nvSpPr>
        <p:spPr>
          <a:xfrm>
            <a:off x="571500" y="2175128"/>
            <a:ext cx="11861800" cy="7226302"/>
          </a:xfrm>
          <a:prstGeom prst="rect">
            <a:avLst/>
          </a:prstGeom>
        </p:spPr>
        <p:txBody>
          <a:bodyPr/>
          <a:lstStyle/>
          <a:p>
            <a:pPr/>
            <a:r>
              <a:t>Introdução</a:t>
            </a:r>
          </a:p>
          <a:p>
            <a:pPr/>
            <a:r>
              <a:t>Design</a:t>
            </a:r>
          </a:p>
          <a:p>
            <a:pPr/>
            <a:r>
              <a:t>Estrutura</a:t>
            </a:r>
          </a:p>
          <a:p>
            <a:pPr/>
            <a:r>
              <a:t>Eletrônica</a:t>
            </a:r>
          </a:p>
          <a:p>
            <a:pPr/>
            <a:r>
              <a:t>Resultados</a:t>
            </a:r>
          </a:p>
        </p:txBody>
      </p:sp>
      <p:sp>
        <p:nvSpPr>
          <p:cNvPr id="135" name="Jipe"/>
          <p:cNvSpPr/>
          <p:nvPr/>
        </p:nvSpPr>
        <p:spPr>
          <a:xfrm>
            <a:off x="6645095" y="3098761"/>
            <a:ext cx="1680660" cy="9130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34" y="0"/>
                </a:moveTo>
                <a:lnTo>
                  <a:pt x="13723" y="5883"/>
                </a:lnTo>
                <a:lnTo>
                  <a:pt x="12422" y="9874"/>
                </a:lnTo>
                <a:lnTo>
                  <a:pt x="9156" y="9874"/>
                </a:lnTo>
                <a:cubicBezTo>
                  <a:pt x="9156" y="9874"/>
                  <a:pt x="8334" y="6094"/>
                  <a:pt x="6553" y="6094"/>
                </a:cubicBezTo>
                <a:lnTo>
                  <a:pt x="0" y="6094"/>
                </a:lnTo>
                <a:lnTo>
                  <a:pt x="0" y="16080"/>
                </a:lnTo>
                <a:lnTo>
                  <a:pt x="1453" y="16080"/>
                </a:lnTo>
                <a:cubicBezTo>
                  <a:pt x="1644" y="13037"/>
                  <a:pt x="3046" y="10673"/>
                  <a:pt x="4750" y="10673"/>
                </a:cubicBezTo>
                <a:cubicBezTo>
                  <a:pt x="6446" y="10673"/>
                  <a:pt x="7842" y="13014"/>
                  <a:pt x="8044" y="16034"/>
                </a:cubicBezTo>
                <a:cubicBezTo>
                  <a:pt x="8055" y="16046"/>
                  <a:pt x="8064" y="16056"/>
                  <a:pt x="8075" y="16068"/>
                </a:cubicBezTo>
                <a:lnTo>
                  <a:pt x="13718" y="16068"/>
                </a:lnTo>
                <a:cubicBezTo>
                  <a:pt x="13952" y="13113"/>
                  <a:pt x="15330" y="10840"/>
                  <a:pt x="17000" y="10840"/>
                </a:cubicBezTo>
                <a:cubicBezTo>
                  <a:pt x="18660" y="10840"/>
                  <a:pt x="20032" y="13086"/>
                  <a:pt x="20279" y="16015"/>
                </a:cubicBezTo>
                <a:cubicBezTo>
                  <a:pt x="20311" y="16037"/>
                  <a:pt x="20342" y="16058"/>
                  <a:pt x="20375" y="16080"/>
                </a:cubicBezTo>
                <a:cubicBezTo>
                  <a:pt x="20375" y="16080"/>
                  <a:pt x="21600" y="16388"/>
                  <a:pt x="21600" y="13887"/>
                </a:cubicBezTo>
                <a:lnTo>
                  <a:pt x="21600" y="11955"/>
                </a:lnTo>
                <a:lnTo>
                  <a:pt x="20642" y="11955"/>
                </a:lnTo>
                <a:lnTo>
                  <a:pt x="20642" y="6681"/>
                </a:lnTo>
                <a:cubicBezTo>
                  <a:pt x="20642" y="6681"/>
                  <a:pt x="20572" y="5631"/>
                  <a:pt x="19978" y="5631"/>
                </a:cubicBezTo>
                <a:lnTo>
                  <a:pt x="14838" y="5631"/>
                </a:lnTo>
                <a:lnTo>
                  <a:pt x="12968" y="0"/>
                </a:lnTo>
                <a:lnTo>
                  <a:pt x="12034" y="0"/>
                </a:lnTo>
                <a:close/>
                <a:moveTo>
                  <a:pt x="4750" y="12145"/>
                </a:moveTo>
                <a:cubicBezTo>
                  <a:pt x="3359" y="12145"/>
                  <a:pt x="2227" y="14228"/>
                  <a:pt x="2227" y="16789"/>
                </a:cubicBezTo>
                <a:cubicBezTo>
                  <a:pt x="2228" y="19349"/>
                  <a:pt x="3359" y="21432"/>
                  <a:pt x="4750" y="21432"/>
                </a:cubicBezTo>
                <a:cubicBezTo>
                  <a:pt x="6141" y="21432"/>
                  <a:pt x="7273" y="19349"/>
                  <a:pt x="7273" y="16789"/>
                </a:cubicBezTo>
                <a:cubicBezTo>
                  <a:pt x="7273" y="14228"/>
                  <a:pt x="6141" y="12145"/>
                  <a:pt x="4750" y="12145"/>
                </a:cubicBezTo>
                <a:close/>
                <a:moveTo>
                  <a:pt x="17057" y="12313"/>
                </a:moveTo>
                <a:cubicBezTo>
                  <a:pt x="15666" y="12313"/>
                  <a:pt x="14534" y="14396"/>
                  <a:pt x="14534" y="16956"/>
                </a:cubicBezTo>
                <a:cubicBezTo>
                  <a:pt x="14534" y="19517"/>
                  <a:pt x="15666" y="21600"/>
                  <a:pt x="17057" y="21600"/>
                </a:cubicBezTo>
                <a:cubicBezTo>
                  <a:pt x="18448" y="21600"/>
                  <a:pt x="19580" y="19517"/>
                  <a:pt x="19580" y="16956"/>
                </a:cubicBezTo>
                <a:cubicBezTo>
                  <a:pt x="19580" y="14396"/>
                  <a:pt x="18448" y="12313"/>
                  <a:pt x="17057" y="12313"/>
                </a:cubicBezTo>
                <a:close/>
                <a:moveTo>
                  <a:pt x="4750" y="14499"/>
                </a:moveTo>
                <a:cubicBezTo>
                  <a:pt x="5436" y="14499"/>
                  <a:pt x="5994" y="15526"/>
                  <a:pt x="5994" y="16789"/>
                </a:cubicBezTo>
                <a:cubicBezTo>
                  <a:pt x="5994" y="18052"/>
                  <a:pt x="5436" y="19081"/>
                  <a:pt x="4750" y="19081"/>
                </a:cubicBezTo>
                <a:cubicBezTo>
                  <a:pt x="4064" y="19081"/>
                  <a:pt x="3507" y="18052"/>
                  <a:pt x="3507" y="16789"/>
                </a:cubicBezTo>
                <a:cubicBezTo>
                  <a:pt x="3507" y="15526"/>
                  <a:pt x="4064" y="14499"/>
                  <a:pt x="4750" y="14499"/>
                </a:cubicBezTo>
                <a:close/>
                <a:moveTo>
                  <a:pt x="17057" y="14667"/>
                </a:moveTo>
                <a:cubicBezTo>
                  <a:pt x="17743" y="14667"/>
                  <a:pt x="18303" y="15693"/>
                  <a:pt x="18303" y="16956"/>
                </a:cubicBezTo>
                <a:cubicBezTo>
                  <a:pt x="18303" y="18219"/>
                  <a:pt x="17743" y="19249"/>
                  <a:pt x="17057" y="19249"/>
                </a:cubicBezTo>
                <a:cubicBezTo>
                  <a:pt x="16371" y="19249"/>
                  <a:pt x="15814" y="18219"/>
                  <a:pt x="15814" y="16956"/>
                </a:cubicBezTo>
                <a:cubicBezTo>
                  <a:pt x="15814" y="15693"/>
                  <a:pt x="16371" y="14667"/>
                  <a:pt x="17057" y="14667"/>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36" name="Tique dingbat"/>
          <p:cNvSpPr/>
          <p:nvPr/>
        </p:nvSpPr>
        <p:spPr>
          <a:xfrm>
            <a:off x="5590695" y="848183"/>
            <a:ext cx="1301514" cy="1236847"/>
          </a:xfrm>
          <a:custGeom>
            <a:avLst/>
            <a:gdLst/>
            <a:ahLst/>
            <a:cxnLst>
              <a:cxn ang="0">
                <a:pos x="wd2" y="hd2"/>
              </a:cxn>
              <a:cxn ang="5400000">
                <a:pos x="wd2" y="hd2"/>
              </a:cxn>
              <a:cxn ang="10800000">
                <a:pos x="wd2" y="hd2"/>
              </a:cxn>
              <a:cxn ang="16200000">
                <a:pos x="wd2" y="hd2"/>
              </a:cxn>
            </a:cxnLst>
            <a:rect l="0" t="0" r="r" b="b"/>
            <a:pathLst>
              <a:path w="21452" h="20405"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37" name="Lâmpada"/>
          <p:cNvSpPr/>
          <p:nvPr/>
        </p:nvSpPr>
        <p:spPr>
          <a:xfrm>
            <a:off x="4127346" y="3072641"/>
            <a:ext cx="866607" cy="15026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2843"/>
                  <a:pt x="0" y="6352"/>
                </a:cubicBezTo>
                <a:cubicBezTo>
                  <a:pt x="0" y="7004"/>
                  <a:pt x="167" y="7633"/>
                  <a:pt x="477" y="8225"/>
                </a:cubicBezTo>
                <a:cubicBezTo>
                  <a:pt x="477" y="8225"/>
                  <a:pt x="477" y="8226"/>
                  <a:pt x="477" y="8227"/>
                </a:cubicBezTo>
                <a:cubicBezTo>
                  <a:pt x="491" y="8261"/>
                  <a:pt x="527" y="8322"/>
                  <a:pt x="579" y="8405"/>
                </a:cubicBezTo>
                <a:cubicBezTo>
                  <a:pt x="693" y="8601"/>
                  <a:pt x="822" y="8793"/>
                  <a:pt x="966" y="8979"/>
                </a:cubicBezTo>
                <a:cubicBezTo>
                  <a:pt x="2223" y="10787"/>
                  <a:pt x="5439" y="15160"/>
                  <a:pt x="5440" y="16141"/>
                </a:cubicBezTo>
                <a:lnTo>
                  <a:pt x="5656" y="16902"/>
                </a:lnTo>
                <a:cubicBezTo>
                  <a:pt x="5656" y="16902"/>
                  <a:pt x="5696" y="16981"/>
                  <a:pt x="5817" y="17079"/>
                </a:cubicBezTo>
                <a:lnTo>
                  <a:pt x="15815" y="17079"/>
                </a:lnTo>
                <a:cubicBezTo>
                  <a:pt x="15936" y="16981"/>
                  <a:pt x="15976" y="16902"/>
                  <a:pt x="15976" y="16902"/>
                </a:cubicBezTo>
                <a:lnTo>
                  <a:pt x="16193" y="16141"/>
                </a:lnTo>
                <a:cubicBezTo>
                  <a:pt x="16193" y="14948"/>
                  <a:pt x="20944" y="8742"/>
                  <a:pt x="21152" y="8227"/>
                </a:cubicBezTo>
                <a:cubicBezTo>
                  <a:pt x="21159" y="8211"/>
                  <a:pt x="21155" y="8198"/>
                  <a:pt x="21141" y="8188"/>
                </a:cubicBezTo>
                <a:cubicBezTo>
                  <a:pt x="21438" y="7607"/>
                  <a:pt x="21600" y="6990"/>
                  <a:pt x="21600" y="6352"/>
                </a:cubicBezTo>
                <a:cubicBezTo>
                  <a:pt x="21600" y="2843"/>
                  <a:pt x="16765" y="0"/>
                  <a:pt x="10800" y="0"/>
                </a:cubicBezTo>
                <a:close/>
                <a:moveTo>
                  <a:pt x="5943" y="17697"/>
                </a:moveTo>
                <a:cubicBezTo>
                  <a:pt x="5930" y="17727"/>
                  <a:pt x="5919" y="17758"/>
                  <a:pt x="5919" y="17791"/>
                </a:cubicBezTo>
                <a:lnTo>
                  <a:pt x="5919" y="18399"/>
                </a:lnTo>
                <a:cubicBezTo>
                  <a:pt x="5919" y="18599"/>
                  <a:pt x="6178" y="18765"/>
                  <a:pt x="6510" y="18795"/>
                </a:cubicBezTo>
                <a:cubicBezTo>
                  <a:pt x="6431" y="18855"/>
                  <a:pt x="6382" y="18929"/>
                  <a:pt x="6382" y="19010"/>
                </a:cubicBezTo>
                <a:lnTo>
                  <a:pt x="6382" y="19541"/>
                </a:lnTo>
                <a:cubicBezTo>
                  <a:pt x="6382" y="19736"/>
                  <a:pt x="6656" y="19894"/>
                  <a:pt x="6993" y="19894"/>
                </a:cubicBezTo>
                <a:lnTo>
                  <a:pt x="7186" y="19894"/>
                </a:lnTo>
                <a:lnTo>
                  <a:pt x="7186" y="20380"/>
                </a:lnTo>
                <a:cubicBezTo>
                  <a:pt x="7186" y="20568"/>
                  <a:pt x="7454" y="20721"/>
                  <a:pt x="7780" y="20721"/>
                </a:cubicBezTo>
                <a:lnTo>
                  <a:pt x="8816" y="20721"/>
                </a:lnTo>
                <a:cubicBezTo>
                  <a:pt x="8925" y="21215"/>
                  <a:pt x="9771" y="21600"/>
                  <a:pt x="10800" y="21600"/>
                </a:cubicBezTo>
                <a:cubicBezTo>
                  <a:pt x="11829" y="21600"/>
                  <a:pt x="12675" y="21215"/>
                  <a:pt x="12784" y="20721"/>
                </a:cubicBezTo>
                <a:lnTo>
                  <a:pt x="13820" y="20721"/>
                </a:lnTo>
                <a:cubicBezTo>
                  <a:pt x="14146" y="20721"/>
                  <a:pt x="14414" y="20568"/>
                  <a:pt x="14414" y="20380"/>
                </a:cubicBezTo>
                <a:lnTo>
                  <a:pt x="14414" y="19894"/>
                </a:lnTo>
                <a:lnTo>
                  <a:pt x="14607" y="19894"/>
                </a:lnTo>
                <a:cubicBezTo>
                  <a:pt x="14944" y="19894"/>
                  <a:pt x="15218" y="19736"/>
                  <a:pt x="15218" y="19541"/>
                </a:cubicBezTo>
                <a:lnTo>
                  <a:pt x="15218" y="19010"/>
                </a:lnTo>
                <a:cubicBezTo>
                  <a:pt x="15218" y="18929"/>
                  <a:pt x="15169" y="18855"/>
                  <a:pt x="15090" y="18795"/>
                </a:cubicBezTo>
                <a:cubicBezTo>
                  <a:pt x="15422" y="18765"/>
                  <a:pt x="15681" y="18599"/>
                  <a:pt x="15681" y="18399"/>
                </a:cubicBezTo>
                <a:lnTo>
                  <a:pt x="15681" y="17791"/>
                </a:lnTo>
                <a:cubicBezTo>
                  <a:pt x="15681" y="17758"/>
                  <a:pt x="15670" y="17727"/>
                  <a:pt x="15657" y="17697"/>
                </a:cubicBezTo>
                <a:lnTo>
                  <a:pt x="5943" y="17697"/>
                </a:ln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38" name="Engrenagem"/>
          <p:cNvSpPr/>
          <p:nvPr/>
        </p:nvSpPr>
        <p:spPr>
          <a:xfrm>
            <a:off x="6324641" y="5266888"/>
            <a:ext cx="1325342" cy="1325606"/>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39" name="Ampulheta"/>
          <p:cNvSpPr/>
          <p:nvPr/>
        </p:nvSpPr>
        <p:spPr>
          <a:xfrm>
            <a:off x="4216108" y="6093004"/>
            <a:ext cx="790440" cy="1325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8" y="0"/>
                </a:moveTo>
                <a:cubicBezTo>
                  <a:pt x="404" y="0"/>
                  <a:pt x="0" y="242"/>
                  <a:pt x="0" y="537"/>
                </a:cubicBezTo>
                <a:lnTo>
                  <a:pt x="0" y="901"/>
                </a:lnTo>
                <a:cubicBezTo>
                  <a:pt x="0" y="1196"/>
                  <a:pt x="404" y="1438"/>
                  <a:pt x="898" y="1438"/>
                </a:cubicBezTo>
                <a:lnTo>
                  <a:pt x="20702" y="1438"/>
                </a:lnTo>
                <a:cubicBezTo>
                  <a:pt x="21196" y="1438"/>
                  <a:pt x="21600" y="1196"/>
                  <a:pt x="21600" y="901"/>
                </a:cubicBezTo>
                <a:lnTo>
                  <a:pt x="21600" y="537"/>
                </a:lnTo>
                <a:cubicBezTo>
                  <a:pt x="21600" y="242"/>
                  <a:pt x="21196" y="0"/>
                  <a:pt x="20702" y="0"/>
                </a:cubicBezTo>
                <a:lnTo>
                  <a:pt x="898" y="0"/>
                </a:lnTo>
                <a:close/>
                <a:moveTo>
                  <a:pt x="2670" y="2035"/>
                </a:moveTo>
                <a:cubicBezTo>
                  <a:pt x="2211" y="2035"/>
                  <a:pt x="1818" y="2231"/>
                  <a:pt x="1734" y="2499"/>
                </a:cubicBezTo>
                <a:cubicBezTo>
                  <a:pt x="1688" y="2648"/>
                  <a:pt x="678" y="6175"/>
                  <a:pt x="7600" y="10445"/>
                </a:cubicBezTo>
                <a:lnTo>
                  <a:pt x="7609" y="10452"/>
                </a:lnTo>
                <a:cubicBezTo>
                  <a:pt x="7626" y="10469"/>
                  <a:pt x="7637" y="10489"/>
                  <a:pt x="7652" y="10509"/>
                </a:cubicBezTo>
                <a:lnTo>
                  <a:pt x="7657" y="10516"/>
                </a:lnTo>
                <a:cubicBezTo>
                  <a:pt x="7692" y="10583"/>
                  <a:pt x="7734" y="10686"/>
                  <a:pt x="7739" y="10800"/>
                </a:cubicBezTo>
                <a:cubicBezTo>
                  <a:pt x="7733" y="10917"/>
                  <a:pt x="7692" y="11018"/>
                  <a:pt x="7657" y="11084"/>
                </a:cubicBezTo>
                <a:lnTo>
                  <a:pt x="7654" y="11089"/>
                </a:lnTo>
                <a:cubicBezTo>
                  <a:pt x="7640" y="11110"/>
                  <a:pt x="7626" y="11130"/>
                  <a:pt x="7609" y="11148"/>
                </a:cubicBezTo>
                <a:lnTo>
                  <a:pt x="7603" y="11153"/>
                </a:lnTo>
                <a:cubicBezTo>
                  <a:pt x="678" y="15424"/>
                  <a:pt x="1688" y="18954"/>
                  <a:pt x="1734" y="19102"/>
                </a:cubicBezTo>
                <a:cubicBezTo>
                  <a:pt x="1818" y="19371"/>
                  <a:pt x="2211" y="19565"/>
                  <a:pt x="2670" y="19565"/>
                </a:cubicBezTo>
                <a:lnTo>
                  <a:pt x="18930" y="19565"/>
                </a:lnTo>
                <a:cubicBezTo>
                  <a:pt x="19389" y="19565"/>
                  <a:pt x="19782" y="19371"/>
                  <a:pt x="19866" y="19102"/>
                </a:cubicBezTo>
                <a:cubicBezTo>
                  <a:pt x="19912" y="18954"/>
                  <a:pt x="20920" y="15426"/>
                  <a:pt x="13997" y="11155"/>
                </a:cubicBezTo>
                <a:lnTo>
                  <a:pt x="13991" y="11148"/>
                </a:lnTo>
                <a:cubicBezTo>
                  <a:pt x="13974" y="11131"/>
                  <a:pt x="13962" y="11113"/>
                  <a:pt x="13948" y="11092"/>
                </a:cubicBezTo>
                <a:lnTo>
                  <a:pt x="13943" y="11084"/>
                </a:lnTo>
                <a:cubicBezTo>
                  <a:pt x="13908" y="11018"/>
                  <a:pt x="13866" y="10915"/>
                  <a:pt x="13861" y="10802"/>
                </a:cubicBezTo>
                <a:cubicBezTo>
                  <a:pt x="13866" y="10684"/>
                  <a:pt x="13908" y="10584"/>
                  <a:pt x="13943" y="10518"/>
                </a:cubicBezTo>
                <a:lnTo>
                  <a:pt x="13946" y="10511"/>
                </a:lnTo>
                <a:cubicBezTo>
                  <a:pt x="13960" y="10490"/>
                  <a:pt x="13974" y="10470"/>
                  <a:pt x="13991" y="10452"/>
                </a:cubicBezTo>
                <a:lnTo>
                  <a:pt x="13997" y="10447"/>
                </a:lnTo>
                <a:cubicBezTo>
                  <a:pt x="20922" y="6176"/>
                  <a:pt x="19912" y="2648"/>
                  <a:pt x="19866" y="2499"/>
                </a:cubicBezTo>
                <a:cubicBezTo>
                  <a:pt x="19782" y="2231"/>
                  <a:pt x="19389" y="2035"/>
                  <a:pt x="18930" y="2035"/>
                </a:cubicBezTo>
                <a:lnTo>
                  <a:pt x="2670" y="2035"/>
                </a:lnTo>
                <a:close/>
                <a:moveTo>
                  <a:pt x="3562" y="3170"/>
                </a:moveTo>
                <a:lnTo>
                  <a:pt x="18038" y="3170"/>
                </a:lnTo>
                <a:cubicBezTo>
                  <a:pt x="18033" y="3525"/>
                  <a:pt x="17958" y="4064"/>
                  <a:pt x="17658" y="4738"/>
                </a:cubicBezTo>
                <a:cubicBezTo>
                  <a:pt x="17139" y="5903"/>
                  <a:pt x="15820" y="7716"/>
                  <a:pt x="12489" y="9742"/>
                </a:cubicBezTo>
                <a:cubicBezTo>
                  <a:pt x="12423" y="9782"/>
                  <a:pt x="12368" y="9829"/>
                  <a:pt x="12325" y="9879"/>
                </a:cubicBezTo>
                <a:cubicBezTo>
                  <a:pt x="12317" y="9888"/>
                  <a:pt x="12253" y="9965"/>
                  <a:pt x="12180" y="10087"/>
                </a:cubicBezTo>
                <a:cubicBezTo>
                  <a:pt x="12034" y="10297"/>
                  <a:pt x="11957" y="10524"/>
                  <a:pt x="11956" y="10759"/>
                </a:cubicBezTo>
                <a:cubicBezTo>
                  <a:pt x="11956" y="10768"/>
                  <a:pt x="11956" y="10776"/>
                  <a:pt x="11956" y="10785"/>
                </a:cubicBezTo>
                <a:lnTo>
                  <a:pt x="11956" y="10815"/>
                </a:lnTo>
                <a:cubicBezTo>
                  <a:pt x="11956" y="10824"/>
                  <a:pt x="11956" y="10832"/>
                  <a:pt x="11956" y="10837"/>
                </a:cubicBezTo>
                <a:cubicBezTo>
                  <a:pt x="11957" y="11075"/>
                  <a:pt x="12034" y="11303"/>
                  <a:pt x="12177" y="11510"/>
                </a:cubicBezTo>
                <a:cubicBezTo>
                  <a:pt x="12252" y="11635"/>
                  <a:pt x="12317" y="11714"/>
                  <a:pt x="12325" y="11723"/>
                </a:cubicBezTo>
                <a:cubicBezTo>
                  <a:pt x="12368" y="11772"/>
                  <a:pt x="12423" y="11817"/>
                  <a:pt x="12489" y="11858"/>
                </a:cubicBezTo>
                <a:cubicBezTo>
                  <a:pt x="15820" y="13884"/>
                  <a:pt x="17139" y="15699"/>
                  <a:pt x="17658" y="16863"/>
                </a:cubicBezTo>
                <a:cubicBezTo>
                  <a:pt x="17959" y="17538"/>
                  <a:pt x="18033" y="18076"/>
                  <a:pt x="18038" y="18430"/>
                </a:cubicBezTo>
                <a:lnTo>
                  <a:pt x="3562" y="18430"/>
                </a:lnTo>
                <a:cubicBezTo>
                  <a:pt x="3567" y="18075"/>
                  <a:pt x="3642" y="17536"/>
                  <a:pt x="3942" y="16862"/>
                </a:cubicBezTo>
                <a:cubicBezTo>
                  <a:pt x="4461" y="15697"/>
                  <a:pt x="5780" y="13884"/>
                  <a:pt x="9111" y="11858"/>
                </a:cubicBezTo>
                <a:cubicBezTo>
                  <a:pt x="9177" y="11817"/>
                  <a:pt x="9232" y="11771"/>
                  <a:pt x="9275" y="11721"/>
                </a:cubicBezTo>
                <a:cubicBezTo>
                  <a:pt x="9283" y="11713"/>
                  <a:pt x="9348" y="11635"/>
                  <a:pt x="9420" y="11513"/>
                </a:cubicBezTo>
                <a:cubicBezTo>
                  <a:pt x="9566" y="11303"/>
                  <a:pt x="9643" y="11076"/>
                  <a:pt x="9644" y="10841"/>
                </a:cubicBezTo>
                <a:cubicBezTo>
                  <a:pt x="9644" y="10832"/>
                  <a:pt x="9644" y="10824"/>
                  <a:pt x="9644" y="10815"/>
                </a:cubicBezTo>
                <a:lnTo>
                  <a:pt x="9644" y="10785"/>
                </a:lnTo>
                <a:cubicBezTo>
                  <a:pt x="9644" y="10776"/>
                  <a:pt x="9644" y="10768"/>
                  <a:pt x="9644" y="10763"/>
                </a:cubicBezTo>
                <a:cubicBezTo>
                  <a:pt x="9643" y="10525"/>
                  <a:pt x="9566" y="10297"/>
                  <a:pt x="9423" y="10090"/>
                </a:cubicBezTo>
                <a:cubicBezTo>
                  <a:pt x="9348" y="9964"/>
                  <a:pt x="9283" y="9888"/>
                  <a:pt x="9275" y="9879"/>
                </a:cubicBezTo>
                <a:cubicBezTo>
                  <a:pt x="9232" y="9829"/>
                  <a:pt x="9177" y="9783"/>
                  <a:pt x="9111" y="9742"/>
                </a:cubicBezTo>
                <a:cubicBezTo>
                  <a:pt x="5780" y="7716"/>
                  <a:pt x="4461" y="5903"/>
                  <a:pt x="3942" y="4738"/>
                </a:cubicBezTo>
                <a:cubicBezTo>
                  <a:pt x="3641" y="4064"/>
                  <a:pt x="3567" y="3525"/>
                  <a:pt x="3562" y="3170"/>
                </a:cubicBezTo>
                <a:close/>
                <a:moveTo>
                  <a:pt x="10800" y="12519"/>
                </a:moveTo>
                <a:cubicBezTo>
                  <a:pt x="10624" y="12512"/>
                  <a:pt x="10439" y="12534"/>
                  <a:pt x="10293" y="12618"/>
                </a:cubicBezTo>
                <a:lnTo>
                  <a:pt x="10296" y="12620"/>
                </a:lnTo>
                <a:cubicBezTo>
                  <a:pt x="4812" y="15292"/>
                  <a:pt x="5628" y="17483"/>
                  <a:pt x="5665" y="17575"/>
                </a:cubicBezTo>
                <a:lnTo>
                  <a:pt x="5707" y="17678"/>
                </a:lnTo>
                <a:lnTo>
                  <a:pt x="15892" y="17678"/>
                </a:lnTo>
                <a:lnTo>
                  <a:pt x="15935" y="17575"/>
                </a:lnTo>
                <a:cubicBezTo>
                  <a:pt x="15972" y="17483"/>
                  <a:pt x="16788" y="15292"/>
                  <a:pt x="11304" y="12620"/>
                </a:cubicBezTo>
                <a:lnTo>
                  <a:pt x="11307" y="12618"/>
                </a:lnTo>
                <a:cubicBezTo>
                  <a:pt x="11161" y="12534"/>
                  <a:pt x="10976" y="12512"/>
                  <a:pt x="10800" y="12519"/>
                </a:cubicBezTo>
                <a:close/>
                <a:moveTo>
                  <a:pt x="898" y="20164"/>
                </a:moveTo>
                <a:cubicBezTo>
                  <a:pt x="404" y="20164"/>
                  <a:pt x="0" y="20404"/>
                  <a:pt x="0" y="20699"/>
                </a:cubicBezTo>
                <a:lnTo>
                  <a:pt x="0" y="21064"/>
                </a:lnTo>
                <a:cubicBezTo>
                  <a:pt x="0" y="21359"/>
                  <a:pt x="404" y="21600"/>
                  <a:pt x="898" y="21600"/>
                </a:cubicBezTo>
                <a:lnTo>
                  <a:pt x="20702" y="21600"/>
                </a:lnTo>
                <a:cubicBezTo>
                  <a:pt x="21196" y="21600"/>
                  <a:pt x="21600" y="21359"/>
                  <a:pt x="21600" y="21064"/>
                </a:cubicBezTo>
                <a:lnTo>
                  <a:pt x="21600" y="20699"/>
                </a:lnTo>
                <a:cubicBezTo>
                  <a:pt x="21600" y="20404"/>
                  <a:pt x="21196" y="20164"/>
                  <a:pt x="20702" y="20164"/>
                </a:cubicBezTo>
                <a:lnTo>
                  <a:pt x="898" y="20164"/>
                </a:ln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0" name="Medalha"/>
          <p:cNvSpPr/>
          <p:nvPr/>
        </p:nvSpPr>
        <p:spPr>
          <a:xfrm>
            <a:off x="9653640" y="2185081"/>
            <a:ext cx="971518" cy="1467603"/>
          </a:xfrm>
          <a:custGeom>
            <a:avLst/>
            <a:gdLst/>
            <a:ahLst/>
            <a:cxnLst>
              <a:cxn ang="0">
                <a:pos x="wd2" y="hd2"/>
              </a:cxn>
              <a:cxn ang="5400000">
                <a:pos x="wd2" y="hd2"/>
              </a:cxn>
              <a:cxn ang="10800000">
                <a:pos x="wd2" y="hd2"/>
              </a:cxn>
              <a:cxn ang="16200000">
                <a:pos x="wd2" y="hd2"/>
              </a:cxn>
            </a:cxnLst>
            <a:rect l="0" t="0" r="r" b="b"/>
            <a:pathLst>
              <a:path w="21484"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1" name="Óculos de Proteção"/>
          <p:cNvSpPr/>
          <p:nvPr/>
        </p:nvSpPr>
        <p:spPr>
          <a:xfrm>
            <a:off x="6220809" y="8154561"/>
            <a:ext cx="1532930" cy="620459"/>
          </a:xfrm>
          <a:custGeom>
            <a:avLst/>
            <a:gdLst/>
            <a:ahLst/>
            <a:cxnLst>
              <a:cxn ang="0">
                <a:pos x="wd2" y="hd2"/>
              </a:cxn>
              <a:cxn ang="5400000">
                <a:pos x="wd2" y="hd2"/>
              </a:cxn>
              <a:cxn ang="10800000">
                <a:pos x="wd2" y="hd2"/>
              </a:cxn>
              <a:cxn ang="16200000">
                <a:pos x="wd2" y="hd2"/>
              </a:cxn>
            </a:cxnLst>
            <a:rect l="0" t="0" r="r" b="b"/>
            <a:pathLst>
              <a:path w="21585" h="21600" fill="norm" stroke="1" extrusionOk="0">
                <a:moveTo>
                  <a:pt x="4733" y="0"/>
                </a:moveTo>
                <a:cubicBezTo>
                  <a:pt x="3567" y="280"/>
                  <a:pt x="2617" y="1572"/>
                  <a:pt x="1980" y="3707"/>
                </a:cubicBezTo>
                <a:cubicBezTo>
                  <a:pt x="1829" y="4214"/>
                  <a:pt x="1705" y="4764"/>
                  <a:pt x="1597" y="5337"/>
                </a:cubicBezTo>
                <a:lnTo>
                  <a:pt x="302" y="5337"/>
                </a:lnTo>
                <a:cubicBezTo>
                  <a:pt x="135" y="5337"/>
                  <a:pt x="0" y="5670"/>
                  <a:pt x="0" y="6084"/>
                </a:cubicBezTo>
                <a:lnTo>
                  <a:pt x="0" y="12301"/>
                </a:lnTo>
                <a:cubicBezTo>
                  <a:pt x="0" y="12715"/>
                  <a:pt x="135" y="13048"/>
                  <a:pt x="302" y="13048"/>
                </a:cubicBezTo>
                <a:lnTo>
                  <a:pt x="1322" y="13048"/>
                </a:lnTo>
                <a:cubicBezTo>
                  <a:pt x="1754" y="17558"/>
                  <a:pt x="3189" y="21547"/>
                  <a:pt x="5488" y="21587"/>
                </a:cubicBezTo>
                <a:cubicBezTo>
                  <a:pt x="5510" y="21587"/>
                  <a:pt x="5527" y="21587"/>
                  <a:pt x="5549" y="21587"/>
                </a:cubicBezTo>
                <a:cubicBezTo>
                  <a:pt x="6947" y="21587"/>
                  <a:pt x="7988" y="20749"/>
                  <a:pt x="8738" y="19015"/>
                </a:cubicBezTo>
                <a:cubicBezTo>
                  <a:pt x="9435" y="17400"/>
                  <a:pt x="9797" y="15225"/>
                  <a:pt x="10110" y="13143"/>
                </a:cubicBezTo>
                <a:cubicBezTo>
                  <a:pt x="10250" y="12223"/>
                  <a:pt x="10557" y="11888"/>
                  <a:pt x="10799" y="11888"/>
                </a:cubicBezTo>
                <a:cubicBezTo>
                  <a:pt x="11107" y="11888"/>
                  <a:pt x="11361" y="12356"/>
                  <a:pt x="11474" y="13143"/>
                </a:cubicBezTo>
                <a:cubicBezTo>
                  <a:pt x="12127" y="17600"/>
                  <a:pt x="12969" y="21600"/>
                  <a:pt x="16035" y="21600"/>
                </a:cubicBezTo>
                <a:cubicBezTo>
                  <a:pt x="16056" y="21600"/>
                  <a:pt x="16072" y="21600"/>
                  <a:pt x="16094" y="21600"/>
                </a:cubicBezTo>
                <a:cubicBezTo>
                  <a:pt x="18393" y="21560"/>
                  <a:pt x="19830" y="17570"/>
                  <a:pt x="20261" y="13060"/>
                </a:cubicBezTo>
                <a:lnTo>
                  <a:pt x="21282" y="13060"/>
                </a:lnTo>
                <a:cubicBezTo>
                  <a:pt x="21449" y="13060"/>
                  <a:pt x="21584" y="12727"/>
                  <a:pt x="21584" y="12314"/>
                </a:cubicBezTo>
                <a:lnTo>
                  <a:pt x="21584" y="6096"/>
                </a:lnTo>
                <a:cubicBezTo>
                  <a:pt x="21600" y="5669"/>
                  <a:pt x="21464" y="5337"/>
                  <a:pt x="21297" y="5337"/>
                </a:cubicBezTo>
                <a:lnTo>
                  <a:pt x="20002" y="5337"/>
                </a:lnTo>
                <a:cubicBezTo>
                  <a:pt x="19894" y="4764"/>
                  <a:pt x="19765" y="4214"/>
                  <a:pt x="19619" y="3707"/>
                </a:cubicBezTo>
                <a:cubicBezTo>
                  <a:pt x="18987" y="1559"/>
                  <a:pt x="18032" y="280"/>
                  <a:pt x="16866" y="0"/>
                </a:cubicBezTo>
                <a:lnTo>
                  <a:pt x="4733" y="0"/>
                </a:lnTo>
                <a:close/>
                <a:moveTo>
                  <a:pt x="10803" y="2177"/>
                </a:moveTo>
                <a:cubicBezTo>
                  <a:pt x="13371" y="2177"/>
                  <a:pt x="15938" y="2219"/>
                  <a:pt x="16672" y="2306"/>
                </a:cubicBezTo>
                <a:cubicBezTo>
                  <a:pt x="17228" y="2373"/>
                  <a:pt x="17719" y="2812"/>
                  <a:pt x="18135" y="3519"/>
                </a:cubicBezTo>
                <a:cubicBezTo>
                  <a:pt x="18923" y="4747"/>
                  <a:pt x="19467" y="7377"/>
                  <a:pt x="19467" y="10433"/>
                </a:cubicBezTo>
                <a:cubicBezTo>
                  <a:pt x="19462" y="12835"/>
                  <a:pt x="19122" y="14995"/>
                  <a:pt x="18593" y="16396"/>
                </a:cubicBezTo>
                <a:cubicBezTo>
                  <a:pt x="18021" y="18104"/>
                  <a:pt x="17175" y="19267"/>
                  <a:pt x="16074" y="19294"/>
                </a:cubicBezTo>
                <a:cubicBezTo>
                  <a:pt x="16057" y="19294"/>
                  <a:pt x="16041" y="19294"/>
                  <a:pt x="16025" y="19294"/>
                </a:cubicBezTo>
                <a:cubicBezTo>
                  <a:pt x="13612" y="19294"/>
                  <a:pt x="12949" y="16144"/>
                  <a:pt x="12430" y="12635"/>
                </a:cubicBezTo>
                <a:cubicBezTo>
                  <a:pt x="12420" y="12581"/>
                  <a:pt x="12414" y="12501"/>
                  <a:pt x="12403" y="12435"/>
                </a:cubicBezTo>
                <a:cubicBezTo>
                  <a:pt x="12112" y="10727"/>
                  <a:pt x="11528" y="9712"/>
                  <a:pt x="10826" y="9712"/>
                </a:cubicBezTo>
                <a:cubicBezTo>
                  <a:pt x="10826" y="9712"/>
                  <a:pt x="10821" y="9712"/>
                  <a:pt x="10821" y="9712"/>
                </a:cubicBezTo>
                <a:cubicBezTo>
                  <a:pt x="10255" y="9712"/>
                  <a:pt x="9538" y="10446"/>
                  <a:pt x="9192" y="12501"/>
                </a:cubicBezTo>
                <a:cubicBezTo>
                  <a:pt x="9187" y="12555"/>
                  <a:pt x="9181" y="12595"/>
                  <a:pt x="9170" y="12635"/>
                </a:cubicBezTo>
                <a:cubicBezTo>
                  <a:pt x="8657" y="16144"/>
                  <a:pt x="7994" y="19294"/>
                  <a:pt x="5576" y="19294"/>
                </a:cubicBezTo>
                <a:cubicBezTo>
                  <a:pt x="5560" y="19294"/>
                  <a:pt x="5543" y="19294"/>
                  <a:pt x="5527" y="19294"/>
                </a:cubicBezTo>
                <a:cubicBezTo>
                  <a:pt x="4334" y="19267"/>
                  <a:pt x="3432" y="17894"/>
                  <a:pt x="2866" y="15946"/>
                </a:cubicBezTo>
                <a:cubicBezTo>
                  <a:pt x="2423" y="14558"/>
                  <a:pt x="2149" y="12596"/>
                  <a:pt x="2149" y="10421"/>
                </a:cubicBezTo>
                <a:cubicBezTo>
                  <a:pt x="2149" y="8432"/>
                  <a:pt x="2380" y="6615"/>
                  <a:pt x="2758" y="5254"/>
                </a:cubicBezTo>
                <a:cubicBezTo>
                  <a:pt x="2758" y="5241"/>
                  <a:pt x="2763" y="5229"/>
                  <a:pt x="2763" y="5229"/>
                </a:cubicBezTo>
                <a:cubicBezTo>
                  <a:pt x="2779" y="5176"/>
                  <a:pt x="2795" y="5121"/>
                  <a:pt x="2817" y="5054"/>
                </a:cubicBezTo>
                <a:cubicBezTo>
                  <a:pt x="2984" y="4480"/>
                  <a:pt x="3184" y="4001"/>
                  <a:pt x="3400" y="3640"/>
                </a:cubicBezTo>
                <a:cubicBezTo>
                  <a:pt x="3827" y="2866"/>
                  <a:pt x="4345" y="2373"/>
                  <a:pt x="4933" y="2306"/>
                </a:cubicBezTo>
                <a:cubicBezTo>
                  <a:pt x="5667" y="2219"/>
                  <a:pt x="8235" y="2177"/>
                  <a:pt x="10803" y="2177"/>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2" name="Controle para jogos"/>
          <p:cNvSpPr/>
          <p:nvPr/>
        </p:nvSpPr>
        <p:spPr>
          <a:xfrm>
            <a:off x="10170224" y="4711175"/>
            <a:ext cx="1488866" cy="913085"/>
          </a:xfrm>
          <a:custGeom>
            <a:avLst/>
            <a:gdLst/>
            <a:ahLst/>
            <a:cxnLst>
              <a:cxn ang="0">
                <a:pos x="wd2" y="hd2"/>
              </a:cxn>
              <a:cxn ang="5400000">
                <a:pos x="wd2" y="hd2"/>
              </a:cxn>
              <a:cxn ang="10800000">
                <a:pos x="wd2" y="hd2"/>
              </a:cxn>
              <a:cxn ang="16200000">
                <a:pos x="wd2" y="hd2"/>
              </a:cxn>
            </a:cxnLst>
            <a:rect l="0" t="0" r="r" b="b"/>
            <a:pathLst>
              <a:path w="20644" h="20823" fill="norm" stroke="1" extrusionOk="0">
                <a:moveTo>
                  <a:pt x="4672" y="0"/>
                </a:moveTo>
                <a:cubicBezTo>
                  <a:pt x="2805" y="35"/>
                  <a:pt x="864" y="4062"/>
                  <a:pt x="215" y="9428"/>
                </a:cubicBezTo>
                <a:cubicBezTo>
                  <a:pt x="-478" y="15152"/>
                  <a:pt x="561" y="20233"/>
                  <a:pt x="2536" y="20776"/>
                </a:cubicBezTo>
                <a:cubicBezTo>
                  <a:pt x="3732" y="21105"/>
                  <a:pt x="4999" y="19689"/>
                  <a:pt x="5964" y="17250"/>
                </a:cubicBezTo>
                <a:cubicBezTo>
                  <a:pt x="6053" y="17260"/>
                  <a:pt x="6143" y="17266"/>
                  <a:pt x="6234" y="17266"/>
                </a:cubicBezTo>
                <a:lnTo>
                  <a:pt x="14686" y="17266"/>
                </a:lnTo>
                <a:cubicBezTo>
                  <a:pt x="15651" y="19695"/>
                  <a:pt x="16914" y="21104"/>
                  <a:pt x="18108" y="20776"/>
                </a:cubicBezTo>
                <a:cubicBezTo>
                  <a:pt x="20083" y="20233"/>
                  <a:pt x="21122" y="15152"/>
                  <a:pt x="20429" y="9428"/>
                </a:cubicBezTo>
                <a:cubicBezTo>
                  <a:pt x="19736" y="3704"/>
                  <a:pt x="17574" y="-495"/>
                  <a:pt x="15599" y="48"/>
                </a:cubicBezTo>
                <a:cubicBezTo>
                  <a:pt x="14695" y="297"/>
                  <a:pt x="13988" y="1498"/>
                  <a:pt x="13552" y="3274"/>
                </a:cubicBezTo>
                <a:lnTo>
                  <a:pt x="7092" y="3274"/>
                </a:lnTo>
                <a:cubicBezTo>
                  <a:pt x="6656" y="1498"/>
                  <a:pt x="5949" y="297"/>
                  <a:pt x="5045" y="48"/>
                </a:cubicBezTo>
                <a:cubicBezTo>
                  <a:pt x="4922" y="14"/>
                  <a:pt x="4797" y="-2"/>
                  <a:pt x="4672" y="0"/>
                </a:cubicBezTo>
                <a:close/>
                <a:moveTo>
                  <a:pt x="16605" y="4221"/>
                </a:moveTo>
                <a:cubicBezTo>
                  <a:pt x="16964" y="4221"/>
                  <a:pt x="17254" y="4697"/>
                  <a:pt x="17254" y="5287"/>
                </a:cubicBezTo>
                <a:cubicBezTo>
                  <a:pt x="17254" y="5877"/>
                  <a:pt x="16964" y="6356"/>
                  <a:pt x="16605" y="6356"/>
                </a:cubicBezTo>
                <a:cubicBezTo>
                  <a:pt x="16247" y="6356"/>
                  <a:pt x="15955" y="5877"/>
                  <a:pt x="15955" y="5287"/>
                </a:cubicBezTo>
                <a:cubicBezTo>
                  <a:pt x="15955" y="4697"/>
                  <a:pt x="16247" y="4221"/>
                  <a:pt x="16605" y="4221"/>
                </a:cubicBezTo>
                <a:close/>
                <a:moveTo>
                  <a:pt x="3247" y="5258"/>
                </a:moveTo>
                <a:lnTo>
                  <a:pt x="4402" y="5258"/>
                </a:lnTo>
                <a:lnTo>
                  <a:pt x="4402" y="7269"/>
                </a:lnTo>
                <a:lnTo>
                  <a:pt x="5624" y="7269"/>
                </a:lnTo>
                <a:lnTo>
                  <a:pt x="5624" y="9168"/>
                </a:lnTo>
                <a:lnTo>
                  <a:pt x="4402" y="9168"/>
                </a:lnTo>
                <a:lnTo>
                  <a:pt x="4402" y="11179"/>
                </a:lnTo>
                <a:lnTo>
                  <a:pt x="3247" y="11179"/>
                </a:lnTo>
                <a:lnTo>
                  <a:pt x="3247" y="9168"/>
                </a:lnTo>
                <a:lnTo>
                  <a:pt x="2024" y="9168"/>
                </a:lnTo>
                <a:lnTo>
                  <a:pt x="2024" y="7269"/>
                </a:lnTo>
                <a:lnTo>
                  <a:pt x="3247" y="7269"/>
                </a:lnTo>
                <a:lnTo>
                  <a:pt x="3247" y="5258"/>
                </a:lnTo>
                <a:close/>
                <a:moveTo>
                  <a:pt x="14989" y="6629"/>
                </a:moveTo>
                <a:cubicBezTo>
                  <a:pt x="15348" y="6629"/>
                  <a:pt x="15639" y="7108"/>
                  <a:pt x="15639" y="7698"/>
                </a:cubicBezTo>
                <a:cubicBezTo>
                  <a:pt x="15639" y="8288"/>
                  <a:pt x="15348" y="8767"/>
                  <a:pt x="14989" y="8767"/>
                </a:cubicBezTo>
                <a:cubicBezTo>
                  <a:pt x="14631" y="8767"/>
                  <a:pt x="14339" y="8288"/>
                  <a:pt x="14339" y="7698"/>
                </a:cubicBezTo>
                <a:cubicBezTo>
                  <a:pt x="14339" y="7108"/>
                  <a:pt x="14631" y="6629"/>
                  <a:pt x="14989" y="6629"/>
                </a:cubicBezTo>
                <a:close/>
                <a:moveTo>
                  <a:pt x="18220" y="6629"/>
                </a:moveTo>
                <a:cubicBezTo>
                  <a:pt x="18578" y="6629"/>
                  <a:pt x="18870" y="7108"/>
                  <a:pt x="18870" y="7698"/>
                </a:cubicBezTo>
                <a:cubicBezTo>
                  <a:pt x="18870" y="8288"/>
                  <a:pt x="18578" y="8767"/>
                  <a:pt x="18220" y="8767"/>
                </a:cubicBezTo>
                <a:cubicBezTo>
                  <a:pt x="17861" y="8767"/>
                  <a:pt x="17570" y="8288"/>
                  <a:pt x="17570" y="7698"/>
                </a:cubicBezTo>
                <a:cubicBezTo>
                  <a:pt x="17570" y="7108"/>
                  <a:pt x="17861" y="6629"/>
                  <a:pt x="18220" y="6629"/>
                </a:cubicBezTo>
                <a:close/>
                <a:moveTo>
                  <a:pt x="8482" y="7945"/>
                </a:moveTo>
                <a:lnTo>
                  <a:pt x="9567" y="7945"/>
                </a:lnTo>
                <a:cubicBezTo>
                  <a:pt x="9596" y="7945"/>
                  <a:pt x="9619" y="7983"/>
                  <a:pt x="9619" y="8030"/>
                </a:cubicBezTo>
                <a:lnTo>
                  <a:pt x="9619" y="8682"/>
                </a:lnTo>
                <a:cubicBezTo>
                  <a:pt x="9619" y="8729"/>
                  <a:pt x="9596" y="8767"/>
                  <a:pt x="9567" y="8767"/>
                </a:cubicBezTo>
                <a:lnTo>
                  <a:pt x="8482" y="8767"/>
                </a:lnTo>
                <a:cubicBezTo>
                  <a:pt x="8453" y="8767"/>
                  <a:pt x="8430" y="8729"/>
                  <a:pt x="8430" y="8682"/>
                </a:cubicBezTo>
                <a:lnTo>
                  <a:pt x="8430" y="8030"/>
                </a:lnTo>
                <a:cubicBezTo>
                  <a:pt x="8430" y="7983"/>
                  <a:pt x="8453" y="7945"/>
                  <a:pt x="8482" y="7945"/>
                </a:cubicBezTo>
                <a:close/>
                <a:moveTo>
                  <a:pt x="10874" y="7945"/>
                </a:moveTo>
                <a:lnTo>
                  <a:pt x="11959" y="7945"/>
                </a:lnTo>
                <a:cubicBezTo>
                  <a:pt x="11987" y="7945"/>
                  <a:pt x="12011" y="7983"/>
                  <a:pt x="12011" y="8030"/>
                </a:cubicBezTo>
                <a:lnTo>
                  <a:pt x="12011" y="8682"/>
                </a:lnTo>
                <a:cubicBezTo>
                  <a:pt x="12011" y="8729"/>
                  <a:pt x="11987" y="8767"/>
                  <a:pt x="11959" y="8767"/>
                </a:cubicBezTo>
                <a:lnTo>
                  <a:pt x="10874" y="8767"/>
                </a:lnTo>
                <a:cubicBezTo>
                  <a:pt x="10845" y="8767"/>
                  <a:pt x="10822" y="8729"/>
                  <a:pt x="10822" y="8682"/>
                </a:cubicBezTo>
                <a:lnTo>
                  <a:pt x="10822" y="8030"/>
                </a:lnTo>
                <a:cubicBezTo>
                  <a:pt x="10822" y="7983"/>
                  <a:pt x="10845" y="7945"/>
                  <a:pt x="10874" y="7945"/>
                </a:cubicBezTo>
                <a:close/>
                <a:moveTo>
                  <a:pt x="16605" y="9534"/>
                </a:moveTo>
                <a:cubicBezTo>
                  <a:pt x="16964" y="9534"/>
                  <a:pt x="17254" y="10010"/>
                  <a:pt x="17254" y="10600"/>
                </a:cubicBezTo>
                <a:cubicBezTo>
                  <a:pt x="17254" y="11190"/>
                  <a:pt x="16964" y="11669"/>
                  <a:pt x="16605" y="11669"/>
                </a:cubicBezTo>
                <a:cubicBezTo>
                  <a:pt x="16247" y="11669"/>
                  <a:pt x="15955" y="11190"/>
                  <a:pt x="15955" y="10600"/>
                </a:cubicBezTo>
                <a:cubicBezTo>
                  <a:pt x="15955" y="10010"/>
                  <a:pt x="16247" y="9534"/>
                  <a:pt x="16605" y="9534"/>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3" name="Rádio"/>
          <p:cNvSpPr/>
          <p:nvPr/>
        </p:nvSpPr>
        <p:spPr>
          <a:xfrm>
            <a:off x="10379188" y="7935173"/>
            <a:ext cx="1426507" cy="1059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2" y="0"/>
                </a:moveTo>
                <a:lnTo>
                  <a:pt x="1741" y="850"/>
                </a:lnTo>
                <a:lnTo>
                  <a:pt x="3068" y="1166"/>
                </a:lnTo>
                <a:lnTo>
                  <a:pt x="3091" y="991"/>
                </a:lnTo>
                <a:lnTo>
                  <a:pt x="9557" y="2526"/>
                </a:lnTo>
                <a:lnTo>
                  <a:pt x="9534" y="2703"/>
                </a:lnTo>
                <a:lnTo>
                  <a:pt x="18559" y="4845"/>
                </a:lnTo>
                <a:lnTo>
                  <a:pt x="682" y="4845"/>
                </a:lnTo>
                <a:cubicBezTo>
                  <a:pt x="306" y="4845"/>
                  <a:pt x="0" y="5257"/>
                  <a:pt x="0" y="5764"/>
                </a:cubicBezTo>
                <a:lnTo>
                  <a:pt x="0" y="20684"/>
                </a:lnTo>
                <a:cubicBezTo>
                  <a:pt x="0" y="21191"/>
                  <a:pt x="306" y="21600"/>
                  <a:pt x="682" y="21600"/>
                </a:cubicBezTo>
                <a:lnTo>
                  <a:pt x="20918" y="21600"/>
                </a:lnTo>
                <a:cubicBezTo>
                  <a:pt x="21294" y="21600"/>
                  <a:pt x="21600" y="21191"/>
                  <a:pt x="21600" y="20684"/>
                </a:cubicBezTo>
                <a:lnTo>
                  <a:pt x="21600" y="5764"/>
                </a:lnTo>
                <a:cubicBezTo>
                  <a:pt x="21600" y="5257"/>
                  <a:pt x="21294" y="4845"/>
                  <a:pt x="20918" y="4845"/>
                </a:cubicBezTo>
                <a:lnTo>
                  <a:pt x="19723" y="4845"/>
                </a:lnTo>
                <a:lnTo>
                  <a:pt x="19800" y="4261"/>
                </a:lnTo>
                <a:lnTo>
                  <a:pt x="9645" y="1851"/>
                </a:lnTo>
                <a:lnTo>
                  <a:pt x="9623" y="2026"/>
                </a:lnTo>
                <a:lnTo>
                  <a:pt x="3157" y="491"/>
                </a:lnTo>
                <a:lnTo>
                  <a:pt x="3179" y="316"/>
                </a:lnTo>
                <a:lnTo>
                  <a:pt x="1852" y="0"/>
                </a:lnTo>
                <a:close/>
                <a:moveTo>
                  <a:pt x="6640" y="6523"/>
                </a:moveTo>
                <a:cubicBezTo>
                  <a:pt x="6861" y="6523"/>
                  <a:pt x="7042" y="6769"/>
                  <a:pt x="7042" y="7067"/>
                </a:cubicBezTo>
                <a:cubicBezTo>
                  <a:pt x="7042" y="7364"/>
                  <a:pt x="6862" y="7608"/>
                  <a:pt x="6638" y="7608"/>
                </a:cubicBezTo>
                <a:cubicBezTo>
                  <a:pt x="6417" y="7608"/>
                  <a:pt x="6238" y="7364"/>
                  <a:pt x="6238" y="7067"/>
                </a:cubicBezTo>
                <a:cubicBezTo>
                  <a:pt x="6238" y="6766"/>
                  <a:pt x="6417" y="6523"/>
                  <a:pt x="6640" y="6523"/>
                </a:cubicBezTo>
                <a:close/>
                <a:moveTo>
                  <a:pt x="16571" y="6582"/>
                </a:moveTo>
                <a:cubicBezTo>
                  <a:pt x="18510" y="6582"/>
                  <a:pt x="20082" y="8699"/>
                  <a:pt x="20082" y="11312"/>
                </a:cubicBezTo>
                <a:cubicBezTo>
                  <a:pt x="20082" y="13924"/>
                  <a:pt x="18510" y="16043"/>
                  <a:pt x="16571" y="16043"/>
                </a:cubicBezTo>
                <a:cubicBezTo>
                  <a:pt x="14631" y="16043"/>
                  <a:pt x="13057" y="13924"/>
                  <a:pt x="13057" y="11312"/>
                </a:cubicBezTo>
                <a:cubicBezTo>
                  <a:pt x="13057" y="8699"/>
                  <a:pt x="14631" y="6582"/>
                  <a:pt x="16571" y="6582"/>
                </a:cubicBezTo>
                <a:close/>
                <a:moveTo>
                  <a:pt x="5283" y="6819"/>
                </a:moveTo>
                <a:cubicBezTo>
                  <a:pt x="5439" y="6837"/>
                  <a:pt x="5579" y="6979"/>
                  <a:pt x="5630" y="7194"/>
                </a:cubicBezTo>
                <a:cubicBezTo>
                  <a:pt x="5699" y="7478"/>
                  <a:pt x="5582" y="7779"/>
                  <a:pt x="5370" y="7871"/>
                </a:cubicBezTo>
                <a:cubicBezTo>
                  <a:pt x="5330" y="7890"/>
                  <a:pt x="5289" y="7899"/>
                  <a:pt x="5249" y="7899"/>
                </a:cubicBezTo>
                <a:cubicBezTo>
                  <a:pt x="5078" y="7899"/>
                  <a:pt x="4920" y="7753"/>
                  <a:pt x="4864" y="7526"/>
                </a:cubicBezTo>
                <a:cubicBezTo>
                  <a:pt x="4796" y="7239"/>
                  <a:pt x="4913" y="6936"/>
                  <a:pt x="5124" y="6844"/>
                </a:cubicBezTo>
                <a:cubicBezTo>
                  <a:pt x="5177" y="6821"/>
                  <a:pt x="5231" y="6813"/>
                  <a:pt x="5283" y="6819"/>
                </a:cubicBezTo>
                <a:close/>
                <a:moveTo>
                  <a:pt x="7996" y="6821"/>
                </a:moveTo>
                <a:cubicBezTo>
                  <a:pt x="8048" y="6815"/>
                  <a:pt x="8102" y="6823"/>
                  <a:pt x="8154" y="6846"/>
                </a:cubicBezTo>
                <a:cubicBezTo>
                  <a:pt x="8366" y="6938"/>
                  <a:pt x="8481" y="7244"/>
                  <a:pt x="8413" y="7528"/>
                </a:cubicBezTo>
                <a:cubicBezTo>
                  <a:pt x="8356" y="7758"/>
                  <a:pt x="8200" y="7903"/>
                  <a:pt x="8031" y="7903"/>
                </a:cubicBezTo>
                <a:cubicBezTo>
                  <a:pt x="7989" y="7903"/>
                  <a:pt x="7946" y="7895"/>
                  <a:pt x="7906" y="7878"/>
                </a:cubicBezTo>
                <a:cubicBezTo>
                  <a:pt x="7693" y="7784"/>
                  <a:pt x="7580" y="7480"/>
                  <a:pt x="7648" y="7196"/>
                </a:cubicBezTo>
                <a:cubicBezTo>
                  <a:pt x="7701" y="6981"/>
                  <a:pt x="7840" y="6839"/>
                  <a:pt x="7996" y="6821"/>
                </a:cubicBezTo>
                <a:close/>
                <a:moveTo>
                  <a:pt x="4055" y="7683"/>
                </a:moveTo>
                <a:cubicBezTo>
                  <a:pt x="4157" y="7704"/>
                  <a:pt x="4252" y="7778"/>
                  <a:pt x="4317" y="7899"/>
                </a:cubicBezTo>
                <a:cubicBezTo>
                  <a:pt x="4448" y="8143"/>
                  <a:pt x="4408" y="8482"/>
                  <a:pt x="4229" y="8658"/>
                </a:cubicBezTo>
                <a:cubicBezTo>
                  <a:pt x="4157" y="8726"/>
                  <a:pt x="4074" y="8761"/>
                  <a:pt x="3991" y="8761"/>
                </a:cubicBezTo>
                <a:cubicBezTo>
                  <a:pt x="3868" y="8761"/>
                  <a:pt x="3744" y="8682"/>
                  <a:pt x="3665" y="8535"/>
                </a:cubicBezTo>
                <a:cubicBezTo>
                  <a:pt x="3535" y="8294"/>
                  <a:pt x="3575" y="7957"/>
                  <a:pt x="3756" y="7781"/>
                </a:cubicBezTo>
                <a:cubicBezTo>
                  <a:pt x="3846" y="7693"/>
                  <a:pt x="3954" y="7661"/>
                  <a:pt x="4055" y="7683"/>
                </a:cubicBezTo>
                <a:close/>
                <a:moveTo>
                  <a:pt x="9223" y="7690"/>
                </a:moveTo>
                <a:cubicBezTo>
                  <a:pt x="9325" y="7669"/>
                  <a:pt x="9431" y="7702"/>
                  <a:pt x="9520" y="7790"/>
                </a:cubicBezTo>
                <a:cubicBezTo>
                  <a:pt x="9699" y="7966"/>
                  <a:pt x="9741" y="8303"/>
                  <a:pt x="9610" y="8545"/>
                </a:cubicBezTo>
                <a:cubicBezTo>
                  <a:pt x="9531" y="8691"/>
                  <a:pt x="9409" y="8765"/>
                  <a:pt x="9284" y="8765"/>
                </a:cubicBezTo>
                <a:cubicBezTo>
                  <a:pt x="9201" y="8765"/>
                  <a:pt x="9118" y="8733"/>
                  <a:pt x="9046" y="8663"/>
                </a:cubicBezTo>
                <a:cubicBezTo>
                  <a:pt x="8867" y="8487"/>
                  <a:pt x="8829" y="8149"/>
                  <a:pt x="8960" y="7906"/>
                </a:cubicBezTo>
                <a:cubicBezTo>
                  <a:pt x="9025" y="7785"/>
                  <a:pt x="9122" y="7711"/>
                  <a:pt x="9223" y="7690"/>
                </a:cubicBezTo>
                <a:close/>
                <a:moveTo>
                  <a:pt x="6628" y="8399"/>
                </a:moveTo>
                <a:cubicBezTo>
                  <a:pt x="6852" y="8399"/>
                  <a:pt x="7030" y="8639"/>
                  <a:pt x="7030" y="8940"/>
                </a:cubicBezTo>
                <a:cubicBezTo>
                  <a:pt x="7032" y="9238"/>
                  <a:pt x="6851" y="9481"/>
                  <a:pt x="6630" y="9481"/>
                </a:cubicBezTo>
                <a:cubicBezTo>
                  <a:pt x="6407" y="9481"/>
                  <a:pt x="6228" y="9240"/>
                  <a:pt x="6226" y="8942"/>
                </a:cubicBezTo>
                <a:cubicBezTo>
                  <a:pt x="6226" y="8642"/>
                  <a:pt x="6405" y="8402"/>
                  <a:pt x="6628" y="8399"/>
                </a:cubicBezTo>
                <a:close/>
                <a:moveTo>
                  <a:pt x="7997" y="8811"/>
                </a:moveTo>
                <a:cubicBezTo>
                  <a:pt x="8050" y="8814"/>
                  <a:pt x="8101" y="8830"/>
                  <a:pt x="8151" y="8863"/>
                </a:cubicBezTo>
                <a:cubicBezTo>
                  <a:pt x="8352" y="8993"/>
                  <a:pt x="8437" y="9315"/>
                  <a:pt x="8340" y="9586"/>
                </a:cubicBezTo>
                <a:cubicBezTo>
                  <a:pt x="8270" y="9778"/>
                  <a:pt x="8128" y="9893"/>
                  <a:pt x="7977" y="9893"/>
                </a:cubicBezTo>
                <a:cubicBezTo>
                  <a:pt x="7919" y="9893"/>
                  <a:pt x="7860" y="9876"/>
                  <a:pt x="7803" y="9838"/>
                </a:cubicBezTo>
                <a:cubicBezTo>
                  <a:pt x="7602" y="9708"/>
                  <a:pt x="7518" y="9386"/>
                  <a:pt x="7614" y="9115"/>
                </a:cubicBezTo>
                <a:cubicBezTo>
                  <a:pt x="7687" y="8914"/>
                  <a:pt x="7841" y="8800"/>
                  <a:pt x="7997" y="8811"/>
                </a:cubicBezTo>
                <a:close/>
                <a:moveTo>
                  <a:pt x="5259" y="8817"/>
                </a:moveTo>
                <a:cubicBezTo>
                  <a:pt x="5416" y="8806"/>
                  <a:pt x="5568" y="8921"/>
                  <a:pt x="5642" y="9122"/>
                </a:cubicBezTo>
                <a:cubicBezTo>
                  <a:pt x="5739" y="9393"/>
                  <a:pt x="5656" y="9715"/>
                  <a:pt x="5455" y="9847"/>
                </a:cubicBezTo>
                <a:cubicBezTo>
                  <a:pt x="5399" y="9883"/>
                  <a:pt x="5339" y="9900"/>
                  <a:pt x="5281" y="9900"/>
                </a:cubicBezTo>
                <a:cubicBezTo>
                  <a:pt x="5132" y="9900"/>
                  <a:pt x="4986" y="9787"/>
                  <a:pt x="4918" y="9595"/>
                </a:cubicBezTo>
                <a:cubicBezTo>
                  <a:pt x="4822" y="9327"/>
                  <a:pt x="4905" y="9002"/>
                  <a:pt x="5104" y="8872"/>
                </a:cubicBezTo>
                <a:cubicBezTo>
                  <a:pt x="5154" y="8839"/>
                  <a:pt x="5207" y="8821"/>
                  <a:pt x="5259" y="8817"/>
                </a:cubicBezTo>
                <a:close/>
                <a:moveTo>
                  <a:pt x="2933" y="9022"/>
                </a:moveTo>
                <a:cubicBezTo>
                  <a:pt x="3034" y="9001"/>
                  <a:pt x="3142" y="9034"/>
                  <a:pt x="3231" y="9122"/>
                </a:cubicBezTo>
                <a:cubicBezTo>
                  <a:pt x="3410" y="9298"/>
                  <a:pt x="3452" y="9636"/>
                  <a:pt x="3321" y="9877"/>
                </a:cubicBezTo>
                <a:cubicBezTo>
                  <a:pt x="3242" y="10023"/>
                  <a:pt x="3120" y="10097"/>
                  <a:pt x="2995" y="10097"/>
                </a:cubicBezTo>
                <a:cubicBezTo>
                  <a:pt x="2913" y="10097"/>
                  <a:pt x="2829" y="10065"/>
                  <a:pt x="2757" y="9995"/>
                </a:cubicBezTo>
                <a:cubicBezTo>
                  <a:pt x="2578" y="9819"/>
                  <a:pt x="2538" y="9482"/>
                  <a:pt x="2671" y="9238"/>
                </a:cubicBezTo>
                <a:cubicBezTo>
                  <a:pt x="2736" y="9118"/>
                  <a:pt x="2831" y="9043"/>
                  <a:pt x="2933" y="9022"/>
                </a:cubicBezTo>
                <a:close/>
                <a:moveTo>
                  <a:pt x="10342" y="9033"/>
                </a:moveTo>
                <a:cubicBezTo>
                  <a:pt x="10444" y="9055"/>
                  <a:pt x="10539" y="9127"/>
                  <a:pt x="10604" y="9247"/>
                </a:cubicBezTo>
                <a:cubicBezTo>
                  <a:pt x="10735" y="9488"/>
                  <a:pt x="10695" y="9830"/>
                  <a:pt x="10516" y="10006"/>
                </a:cubicBezTo>
                <a:cubicBezTo>
                  <a:pt x="10444" y="10074"/>
                  <a:pt x="10362" y="10109"/>
                  <a:pt x="10282" y="10109"/>
                </a:cubicBezTo>
                <a:cubicBezTo>
                  <a:pt x="10157" y="10109"/>
                  <a:pt x="10035" y="10032"/>
                  <a:pt x="9954" y="9888"/>
                </a:cubicBezTo>
                <a:cubicBezTo>
                  <a:pt x="9826" y="9644"/>
                  <a:pt x="9863" y="9305"/>
                  <a:pt x="10044" y="9129"/>
                </a:cubicBezTo>
                <a:cubicBezTo>
                  <a:pt x="10133" y="9041"/>
                  <a:pt x="10241" y="9012"/>
                  <a:pt x="10342" y="9033"/>
                </a:cubicBezTo>
                <a:close/>
                <a:moveTo>
                  <a:pt x="9105" y="9972"/>
                </a:moveTo>
                <a:cubicBezTo>
                  <a:pt x="9207" y="9988"/>
                  <a:pt x="9306" y="10056"/>
                  <a:pt x="9377" y="10172"/>
                </a:cubicBezTo>
                <a:cubicBezTo>
                  <a:pt x="9516" y="10405"/>
                  <a:pt x="9487" y="10745"/>
                  <a:pt x="9314" y="10932"/>
                </a:cubicBezTo>
                <a:cubicBezTo>
                  <a:pt x="9240" y="11013"/>
                  <a:pt x="9151" y="11052"/>
                  <a:pt x="9063" y="11052"/>
                </a:cubicBezTo>
                <a:cubicBezTo>
                  <a:pt x="8944" y="11052"/>
                  <a:pt x="8827" y="10985"/>
                  <a:pt x="8749" y="10852"/>
                </a:cubicBezTo>
                <a:cubicBezTo>
                  <a:pt x="8608" y="10617"/>
                  <a:pt x="8637" y="10278"/>
                  <a:pt x="8810" y="10088"/>
                </a:cubicBezTo>
                <a:cubicBezTo>
                  <a:pt x="8896" y="9995"/>
                  <a:pt x="9002" y="9957"/>
                  <a:pt x="9105" y="9972"/>
                </a:cubicBezTo>
                <a:close/>
                <a:moveTo>
                  <a:pt x="4155" y="9986"/>
                </a:moveTo>
                <a:cubicBezTo>
                  <a:pt x="4257" y="9971"/>
                  <a:pt x="4364" y="10008"/>
                  <a:pt x="4450" y="10102"/>
                </a:cubicBezTo>
                <a:cubicBezTo>
                  <a:pt x="4625" y="10286"/>
                  <a:pt x="4653" y="10626"/>
                  <a:pt x="4514" y="10861"/>
                </a:cubicBezTo>
                <a:cubicBezTo>
                  <a:pt x="4436" y="10994"/>
                  <a:pt x="4317" y="11066"/>
                  <a:pt x="4200" y="11066"/>
                </a:cubicBezTo>
                <a:cubicBezTo>
                  <a:pt x="4112" y="11066"/>
                  <a:pt x="4023" y="11027"/>
                  <a:pt x="3949" y="10946"/>
                </a:cubicBezTo>
                <a:cubicBezTo>
                  <a:pt x="3776" y="10761"/>
                  <a:pt x="3746" y="10422"/>
                  <a:pt x="3885" y="10186"/>
                </a:cubicBezTo>
                <a:cubicBezTo>
                  <a:pt x="3954" y="10070"/>
                  <a:pt x="4053" y="10001"/>
                  <a:pt x="4155" y="9986"/>
                </a:cubicBezTo>
                <a:close/>
                <a:moveTo>
                  <a:pt x="6628" y="10275"/>
                </a:moveTo>
                <a:cubicBezTo>
                  <a:pt x="6852" y="10272"/>
                  <a:pt x="7032" y="10516"/>
                  <a:pt x="7032" y="10814"/>
                </a:cubicBezTo>
                <a:cubicBezTo>
                  <a:pt x="7032" y="11114"/>
                  <a:pt x="6853" y="11357"/>
                  <a:pt x="6630" y="11357"/>
                </a:cubicBezTo>
                <a:cubicBezTo>
                  <a:pt x="6409" y="11357"/>
                  <a:pt x="6228" y="11117"/>
                  <a:pt x="6228" y="10816"/>
                </a:cubicBezTo>
                <a:cubicBezTo>
                  <a:pt x="6228" y="10518"/>
                  <a:pt x="6407" y="10275"/>
                  <a:pt x="6628" y="10275"/>
                </a:cubicBezTo>
                <a:close/>
                <a:moveTo>
                  <a:pt x="2320" y="10707"/>
                </a:moveTo>
                <a:cubicBezTo>
                  <a:pt x="2372" y="10701"/>
                  <a:pt x="2426" y="10708"/>
                  <a:pt x="2478" y="10732"/>
                </a:cubicBezTo>
                <a:cubicBezTo>
                  <a:pt x="2689" y="10824"/>
                  <a:pt x="2803" y="11130"/>
                  <a:pt x="2735" y="11414"/>
                </a:cubicBezTo>
                <a:cubicBezTo>
                  <a:pt x="2679" y="11641"/>
                  <a:pt x="2522" y="11789"/>
                  <a:pt x="2353" y="11789"/>
                </a:cubicBezTo>
                <a:cubicBezTo>
                  <a:pt x="2311" y="11789"/>
                  <a:pt x="2269" y="11781"/>
                  <a:pt x="2229" y="11762"/>
                </a:cubicBezTo>
                <a:cubicBezTo>
                  <a:pt x="2017" y="11670"/>
                  <a:pt x="1900" y="11364"/>
                  <a:pt x="1970" y="11080"/>
                </a:cubicBezTo>
                <a:cubicBezTo>
                  <a:pt x="2021" y="10866"/>
                  <a:pt x="2164" y="10724"/>
                  <a:pt x="2320" y="10707"/>
                </a:cubicBezTo>
                <a:close/>
                <a:moveTo>
                  <a:pt x="10955" y="10718"/>
                </a:moveTo>
                <a:cubicBezTo>
                  <a:pt x="11111" y="10736"/>
                  <a:pt x="11252" y="10875"/>
                  <a:pt x="11303" y="11089"/>
                </a:cubicBezTo>
                <a:cubicBezTo>
                  <a:pt x="11372" y="11373"/>
                  <a:pt x="11254" y="11679"/>
                  <a:pt x="11043" y="11771"/>
                </a:cubicBezTo>
                <a:cubicBezTo>
                  <a:pt x="11003" y="11790"/>
                  <a:pt x="10960" y="11798"/>
                  <a:pt x="10918" y="11798"/>
                </a:cubicBezTo>
                <a:cubicBezTo>
                  <a:pt x="10749" y="11798"/>
                  <a:pt x="10593" y="11653"/>
                  <a:pt x="10537" y="11425"/>
                </a:cubicBezTo>
                <a:cubicBezTo>
                  <a:pt x="10468" y="11138"/>
                  <a:pt x="10585" y="10835"/>
                  <a:pt x="10797" y="10743"/>
                </a:cubicBezTo>
                <a:cubicBezTo>
                  <a:pt x="10849" y="10719"/>
                  <a:pt x="10903" y="10712"/>
                  <a:pt x="10955" y="10718"/>
                </a:cubicBezTo>
                <a:close/>
                <a:moveTo>
                  <a:pt x="7844" y="10948"/>
                </a:moveTo>
                <a:cubicBezTo>
                  <a:pt x="7947" y="10947"/>
                  <a:pt x="8050" y="10998"/>
                  <a:pt x="8129" y="11102"/>
                </a:cubicBezTo>
                <a:cubicBezTo>
                  <a:pt x="8286" y="11314"/>
                  <a:pt x="8287" y="11657"/>
                  <a:pt x="8133" y="11869"/>
                </a:cubicBezTo>
                <a:cubicBezTo>
                  <a:pt x="8052" y="11977"/>
                  <a:pt x="7948" y="12030"/>
                  <a:pt x="7845" y="12030"/>
                </a:cubicBezTo>
                <a:cubicBezTo>
                  <a:pt x="7743" y="12030"/>
                  <a:pt x="7642" y="11977"/>
                  <a:pt x="7564" y="11871"/>
                </a:cubicBezTo>
                <a:cubicBezTo>
                  <a:pt x="7405" y="11660"/>
                  <a:pt x="7403" y="11319"/>
                  <a:pt x="7560" y="11105"/>
                </a:cubicBezTo>
                <a:cubicBezTo>
                  <a:pt x="7639" y="10999"/>
                  <a:pt x="7741" y="10948"/>
                  <a:pt x="7844" y="10948"/>
                </a:cubicBezTo>
                <a:close/>
                <a:moveTo>
                  <a:pt x="5416" y="10957"/>
                </a:moveTo>
                <a:cubicBezTo>
                  <a:pt x="5519" y="10957"/>
                  <a:pt x="5623" y="11008"/>
                  <a:pt x="5701" y="11114"/>
                </a:cubicBezTo>
                <a:cubicBezTo>
                  <a:pt x="5858" y="11325"/>
                  <a:pt x="5860" y="11669"/>
                  <a:pt x="5703" y="11880"/>
                </a:cubicBezTo>
                <a:cubicBezTo>
                  <a:pt x="5623" y="11986"/>
                  <a:pt x="5520" y="12039"/>
                  <a:pt x="5418" y="12039"/>
                </a:cubicBezTo>
                <a:cubicBezTo>
                  <a:pt x="5315" y="12039"/>
                  <a:pt x="5213" y="11985"/>
                  <a:pt x="5134" y="11882"/>
                </a:cubicBezTo>
                <a:cubicBezTo>
                  <a:pt x="4975" y="11671"/>
                  <a:pt x="4976" y="11327"/>
                  <a:pt x="5132" y="11116"/>
                </a:cubicBezTo>
                <a:cubicBezTo>
                  <a:pt x="5211" y="11009"/>
                  <a:pt x="5313" y="10957"/>
                  <a:pt x="5416" y="10957"/>
                </a:cubicBezTo>
                <a:close/>
                <a:moveTo>
                  <a:pt x="9735" y="11653"/>
                </a:moveTo>
                <a:cubicBezTo>
                  <a:pt x="9889" y="11689"/>
                  <a:pt x="10019" y="11847"/>
                  <a:pt x="10057" y="12064"/>
                </a:cubicBezTo>
                <a:cubicBezTo>
                  <a:pt x="10107" y="12357"/>
                  <a:pt x="9973" y="12647"/>
                  <a:pt x="9758" y="12714"/>
                </a:cubicBezTo>
                <a:cubicBezTo>
                  <a:pt x="9726" y="12725"/>
                  <a:pt x="9696" y="12728"/>
                  <a:pt x="9665" y="12728"/>
                </a:cubicBezTo>
                <a:cubicBezTo>
                  <a:pt x="9482" y="12728"/>
                  <a:pt x="9318" y="12559"/>
                  <a:pt x="9275" y="12307"/>
                </a:cubicBezTo>
                <a:cubicBezTo>
                  <a:pt x="9225" y="12018"/>
                  <a:pt x="9361" y="11725"/>
                  <a:pt x="9576" y="11657"/>
                </a:cubicBezTo>
                <a:cubicBezTo>
                  <a:pt x="9630" y="11640"/>
                  <a:pt x="9683" y="11640"/>
                  <a:pt x="9735" y="11653"/>
                </a:cubicBezTo>
                <a:close/>
                <a:moveTo>
                  <a:pt x="3529" y="11671"/>
                </a:moveTo>
                <a:cubicBezTo>
                  <a:pt x="3580" y="11658"/>
                  <a:pt x="3635" y="11659"/>
                  <a:pt x="3689" y="11675"/>
                </a:cubicBezTo>
                <a:cubicBezTo>
                  <a:pt x="3906" y="11743"/>
                  <a:pt x="4041" y="12031"/>
                  <a:pt x="3991" y="12321"/>
                </a:cubicBezTo>
                <a:cubicBezTo>
                  <a:pt x="3949" y="12573"/>
                  <a:pt x="3784" y="12744"/>
                  <a:pt x="3599" y="12744"/>
                </a:cubicBezTo>
                <a:cubicBezTo>
                  <a:pt x="3571" y="12744"/>
                  <a:pt x="3542" y="12741"/>
                  <a:pt x="3512" y="12730"/>
                </a:cubicBezTo>
                <a:cubicBezTo>
                  <a:pt x="3295" y="12665"/>
                  <a:pt x="3159" y="12375"/>
                  <a:pt x="3208" y="12082"/>
                </a:cubicBezTo>
                <a:cubicBezTo>
                  <a:pt x="3244" y="11863"/>
                  <a:pt x="3374" y="11708"/>
                  <a:pt x="3529" y="11671"/>
                </a:cubicBezTo>
                <a:close/>
                <a:moveTo>
                  <a:pt x="2132" y="12576"/>
                </a:moveTo>
                <a:cubicBezTo>
                  <a:pt x="2353" y="12579"/>
                  <a:pt x="2534" y="12821"/>
                  <a:pt x="2532" y="13121"/>
                </a:cubicBezTo>
                <a:cubicBezTo>
                  <a:pt x="2532" y="13419"/>
                  <a:pt x="2354" y="13660"/>
                  <a:pt x="2131" y="13660"/>
                </a:cubicBezTo>
                <a:cubicBezTo>
                  <a:pt x="1909" y="13660"/>
                  <a:pt x="1729" y="13415"/>
                  <a:pt x="1730" y="13117"/>
                </a:cubicBezTo>
                <a:cubicBezTo>
                  <a:pt x="1730" y="12816"/>
                  <a:pt x="1909" y="12576"/>
                  <a:pt x="2132" y="12576"/>
                </a:cubicBezTo>
                <a:close/>
                <a:moveTo>
                  <a:pt x="8354" y="12578"/>
                </a:moveTo>
                <a:cubicBezTo>
                  <a:pt x="8575" y="12578"/>
                  <a:pt x="8755" y="12819"/>
                  <a:pt x="8755" y="13117"/>
                </a:cubicBezTo>
                <a:cubicBezTo>
                  <a:pt x="8757" y="13418"/>
                  <a:pt x="8579" y="13663"/>
                  <a:pt x="8355" y="13663"/>
                </a:cubicBezTo>
                <a:cubicBezTo>
                  <a:pt x="8355" y="13663"/>
                  <a:pt x="8356" y="13663"/>
                  <a:pt x="8354" y="13663"/>
                </a:cubicBezTo>
                <a:cubicBezTo>
                  <a:pt x="8133" y="13663"/>
                  <a:pt x="7954" y="13422"/>
                  <a:pt x="7954" y="13124"/>
                </a:cubicBezTo>
                <a:cubicBezTo>
                  <a:pt x="7951" y="12823"/>
                  <a:pt x="8131" y="12578"/>
                  <a:pt x="8354" y="12578"/>
                </a:cubicBezTo>
                <a:close/>
                <a:moveTo>
                  <a:pt x="6633" y="12589"/>
                </a:moveTo>
                <a:cubicBezTo>
                  <a:pt x="6856" y="12587"/>
                  <a:pt x="7035" y="12830"/>
                  <a:pt x="7037" y="13128"/>
                </a:cubicBezTo>
                <a:cubicBezTo>
                  <a:pt x="7037" y="13429"/>
                  <a:pt x="6858" y="13672"/>
                  <a:pt x="6635" y="13672"/>
                </a:cubicBezTo>
                <a:cubicBezTo>
                  <a:pt x="6412" y="13672"/>
                  <a:pt x="6233" y="13431"/>
                  <a:pt x="6233" y="13131"/>
                </a:cubicBezTo>
                <a:cubicBezTo>
                  <a:pt x="6231" y="12833"/>
                  <a:pt x="6412" y="12589"/>
                  <a:pt x="6633" y="12589"/>
                </a:cubicBezTo>
                <a:close/>
                <a:moveTo>
                  <a:pt x="11138" y="12589"/>
                </a:moveTo>
                <a:cubicBezTo>
                  <a:pt x="11361" y="12589"/>
                  <a:pt x="11541" y="12830"/>
                  <a:pt x="11541" y="13131"/>
                </a:cubicBezTo>
                <a:cubicBezTo>
                  <a:pt x="11541" y="13133"/>
                  <a:pt x="11541" y="13139"/>
                  <a:pt x="11541" y="13142"/>
                </a:cubicBezTo>
                <a:cubicBezTo>
                  <a:pt x="11541" y="13147"/>
                  <a:pt x="11541" y="13152"/>
                  <a:pt x="11541" y="13158"/>
                </a:cubicBezTo>
                <a:cubicBezTo>
                  <a:pt x="11539" y="13456"/>
                  <a:pt x="11359" y="13697"/>
                  <a:pt x="11138" y="13697"/>
                </a:cubicBezTo>
                <a:cubicBezTo>
                  <a:pt x="10914" y="13694"/>
                  <a:pt x="10735" y="13454"/>
                  <a:pt x="10738" y="13153"/>
                </a:cubicBezTo>
                <a:cubicBezTo>
                  <a:pt x="10738" y="13150"/>
                  <a:pt x="10738" y="13147"/>
                  <a:pt x="10738" y="13142"/>
                </a:cubicBezTo>
                <a:cubicBezTo>
                  <a:pt x="10738" y="13139"/>
                  <a:pt x="10738" y="13133"/>
                  <a:pt x="10738" y="13131"/>
                </a:cubicBezTo>
                <a:cubicBezTo>
                  <a:pt x="10738" y="12830"/>
                  <a:pt x="10916" y="12589"/>
                  <a:pt x="11138" y="12589"/>
                </a:cubicBezTo>
                <a:close/>
                <a:moveTo>
                  <a:pt x="4915" y="12592"/>
                </a:moveTo>
                <a:cubicBezTo>
                  <a:pt x="5138" y="12592"/>
                  <a:pt x="5316" y="12832"/>
                  <a:pt x="5316" y="13133"/>
                </a:cubicBezTo>
                <a:cubicBezTo>
                  <a:pt x="5318" y="13431"/>
                  <a:pt x="5137" y="13676"/>
                  <a:pt x="4916" y="13676"/>
                </a:cubicBezTo>
                <a:cubicBezTo>
                  <a:pt x="4693" y="13676"/>
                  <a:pt x="4515" y="13433"/>
                  <a:pt x="4513" y="13133"/>
                </a:cubicBezTo>
                <a:cubicBezTo>
                  <a:pt x="4513" y="12835"/>
                  <a:pt x="4693" y="12592"/>
                  <a:pt x="4915" y="12592"/>
                </a:cubicBezTo>
                <a:close/>
                <a:moveTo>
                  <a:pt x="9600" y="13517"/>
                </a:moveTo>
                <a:cubicBezTo>
                  <a:pt x="9651" y="13504"/>
                  <a:pt x="9705" y="13505"/>
                  <a:pt x="9758" y="13522"/>
                </a:cubicBezTo>
                <a:cubicBezTo>
                  <a:pt x="9976" y="13589"/>
                  <a:pt x="10112" y="13875"/>
                  <a:pt x="10064" y="14167"/>
                </a:cubicBezTo>
                <a:cubicBezTo>
                  <a:pt x="10022" y="14419"/>
                  <a:pt x="9855" y="14590"/>
                  <a:pt x="9672" y="14590"/>
                </a:cubicBezTo>
                <a:cubicBezTo>
                  <a:pt x="9642" y="14590"/>
                  <a:pt x="9611" y="14587"/>
                  <a:pt x="9583" y="14579"/>
                </a:cubicBezTo>
                <a:cubicBezTo>
                  <a:pt x="9366" y="14511"/>
                  <a:pt x="9229" y="14223"/>
                  <a:pt x="9277" y="13933"/>
                </a:cubicBezTo>
                <a:cubicBezTo>
                  <a:pt x="9313" y="13714"/>
                  <a:pt x="9445" y="13555"/>
                  <a:pt x="9600" y="13517"/>
                </a:cubicBezTo>
                <a:close/>
                <a:moveTo>
                  <a:pt x="3670" y="13533"/>
                </a:moveTo>
                <a:cubicBezTo>
                  <a:pt x="3825" y="13570"/>
                  <a:pt x="3957" y="13727"/>
                  <a:pt x="3994" y="13947"/>
                </a:cubicBezTo>
                <a:cubicBezTo>
                  <a:pt x="4043" y="14237"/>
                  <a:pt x="3908" y="14527"/>
                  <a:pt x="3691" y="14592"/>
                </a:cubicBezTo>
                <a:cubicBezTo>
                  <a:pt x="3660" y="14603"/>
                  <a:pt x="3629" y="14611"/>
                  <a:pt x="3601" y="14611"/>
                </a:cubicBezTo>
                <a:cubicBezTo>
                  <a:pt x="3416" y="14611"/>
                  <a:pt x="3252" y="14440"/>
                  <a:pt x="3209" y="14188"/>
                </a:cubicBezTo>
                <a:cubicBezTo>
                  <a:pt x="3159" y="13895"/>
                  <a:pt x="3295" y="13605"/>
                  <a:pt x="3512" y="13538"/>
                </a:cubicBezTo>
                <a:cubicBezTo>
                  <a:pt x="3566" y="13521"/>
                  <a:pt x="3619" y="13521"/>
                  <a:pt x="3670" y="13533"/>
                </a:cubicBezTo>
                <a:close/>
                <a:moveTo>
                  <a:pt x="7854" y="14217"/>
                </a:moveTo>
                <a:cubicBezTo>
                  <a:pt x="7957" y="14217"/>
                  <a:pt x="8059" y="14269"/>
                  <a:pt x="8138" y="14374"/>
                </a:cubicBezTo>
                <a:cubicBezTo>
                  <a:pt x="8296" y="14585"/>
                  <a:pt x="8299" y="14926"/>
                  <a:pt x="8143" y="15140"/>
                </a:cubicBezTo>
                <a:cubicBezTo>
                  <a:pt x="8064" y="15246"/>
                  <a:pt x="7958" y="15300"/>
                  <a:pt x="7856" y="15300"/>
                </a:cubicBezTo>
                <a:cubicBezTo>
                  <a:pt x="7753" y="15300"/>
                  <a:pt x="7652" y="15248"/>
                  <a:pt x="7574" y="15143"/>
                </a:cubicBezTo>
                <a:cubicBezTo>
                  <a:pt x="7417" y="14932"/>
                  <a:pt x="7413" y="14590"/>
                  <a:pt x="7570" y="14376"/>
                </a:cubicBezTo>
                <a:cubicBezTo>
                  <a:pt x="7648" y="14271"/>
                  <a:pt x="7751" y="14218"/>
                  <a:pt x="7854" y="14217"/>
                </a:cubicBezTo>
                <a:close/>
                <a:moveTo>
                  <a:pt x="5421" y="14226"/>
                </a:moveTo>
                <a:cubicBezTo>
                  <a:pt x="5524" y="14226"/>
                  <a:pt x="5626" y="14280"/>
                  <a:pt x="5705" y="14386"/>
                </a:cubicBezTo>
                <a:cubicBezTo>
                  <a:pt x="5862" y="14597"/>
                  <a:pt x="5862" y="14941"/>
                  <a:pt x="5705" y="15152"/>
                </a:cubicBezTo>
                <a:cubicBezTo>
                  <a:pt x="5626" y="15257"/>
                  <a:pt x="5524" y="15311"/>
                  <a:pt x="5421" y="15311"/>
                </a:cubicBezTo>
                <a:cubicBezTo>
                  <a:pt x="5317" y="15311"/>
                  <a:pt x="5214" y="15257"/>
                  <a:pt x="5136" y="15152"/>
                </a:cubicBezTo>
                <a:cubicBezTo>
                  <a:pt x="4979" y="14941"/>
                  <a:pt x="4979" y="14597"/>
                  <a:pt x="5136" y="14386"/>
                </a:cubicBezTo>
                <a:cubicBezTo>
                  <a:pt x="5214" y="14280"/>
                  <a:pt x="5318" y="14226"/>
                  <a:pt x="5421" y="14226"/>
                </a:cubicBezTo>
                <a:close/>
                <a:moveTo>
                  <a:pt x="2382" y="14454"/>
                </a:moveTo>
                <a:cubicBezTo>
                  <a:pt x="2538" y="14472"/>
                  <a:pt x="2677" y="14614"/>
                  <a:pt x="2728" y="14827"/>
                </a:cubicBezTo>
                <a:cubicBezTo>
                  <a:pt x="2797" y="15111"/>
                  <a:pt x="2681" y="15417"/>
                  <a:pt x="2470" y="15509"/>
                </a:cubicBezTo>
                <a:cubicBezTo>
                  <a:pt x="2430" y="15528"/>
                  <a:pt x="2387" y="15536"/>
                  <a:pt x="2347" y="15536"/>
                </a:cubicBezTo>
                <a:cubicBezTo>
                  <a:pt x="2178" y="15536"/>
                  <a:pt x="2019" y="15389"/>
                  <a:pt x="1965" y="15159"/>
                </a:cubicBezTo>
                <a:cubicBezTo>
                  <a:pt x="1897" y="14874"/>
                  <a:pt x="2012" y="14569"/>
                  <a:pt x="2225" y="14477"/>
                </a:cubicBezTo>
                <a:cubicBezTo>
                  <a:pt x="2278" y="14454"/>
                  <a:pt x="2330" y="14448"/>
                  <a:pt x="2382" y="14454"/>
                </a:cubicBezTo>
                <a:close/>
                <a:moveTo>
                  <a:pt x="10881" y="14488"/>
                </a:moveTo>
                <a:cubicBezTo>
                  <a:pt x="10933" y="14482"/>
                  <a:pt x="10987" y="14490"/>
                  <a:pt x="11040" y="14513"/>
                </a:cubicBezTo>
                <a:cubicBezTo>
                  <a:pt x="11251" y="14608"/>
                  <a:pt x="11365" y="14913"/>
                  <a:pt x="11296" y="15197"/>
                </a:cubicBezTo>
                <a:cubicBezTo>
                  <a:pt x="11240" y="15425"/>
                  <a:pt x="11084" y="15568"/>
                  <a:pt x="10915" y="15568"/>
                </a:cubicBezTo>
                <a:cubicBezTo>
                  <a:pt x="10873" y="15568"/>
                  <a:pt x="10830" y="15559"/>
                  <a:pt x="10788" y="15541"/>
                </a:cubicBezTo>
                <a:cubicBezTo>
                  <a:pt x="10577" y="15449"/>
                  <a:pt x="10463" y="15143"/>
                  <a:pt x="10533" y="14859"/>
                </a:cubicBezTo>
                <a:cubicBezTo>
                  <a:pt x="10585" y="14645"/>
                  <a:pt x="10725" y="14506"/>
                  <a:pt x="10881" y="14488"/>
                </a:cubicBezTo>
                <a:close/>
                <a:moveTo>
                  <a:pt x="6635" y="14904"/>
                </a:moveTo>
                <a:cubicBezTo>
                  <a:pt x="6635" y="14904"/>
                  <a:pt x="6638" y="14904"/>
                  <a:pt x="6640" y="14904"/>
                </a:cubicBezTo>
                <a:lnTo>
                  <a:pt x="6642" y="14904"/>
                </a:lnTo>
                <a:cubicBezTo>
                  <a:pt x="6865" y="14901"/>
                  <a:pt x="7045" y="15142"/>
                  <a:pt x="7045" y="15443"/>
                </a:cubicBezTo>
                <a:cubicBezTo>
                  <a:pt x="7047" y="15741"/>
                  <a:pt x="6870" y="15986"/>
                  <a:pt x="6648" y="15989"/>
                </a:cubicBezTo>
                <a:cubicBezTo>
                  <a:pt x="6647" y="15989"/>
                  <a:pt x="6645" y="15989"/>
                  <a:pt x="6643" y="15989"/>
                </a:cubicBezTo>
                <a:cubicBezTo>
                  <a:pt x="6643" y="15989"/>
                  <a:pt x="6642" y="15989"/>
                  <a:pt x="6640" y="15989"/>
                </a:cubicBezTo>
                <a:cubicBezTo>
                  <a:pt x="6638" y="15989"/>
                  <a:pt x="6637" y="15989"/>
                  <a:pt x="6637" y="15989"/>
                </a:cubicBezTo>
                <a:cubicBezTo>
                  <a:pt x="6413" y="15989"/>
                  <a:pt x="6233" y="15745"/>
                  <a:pt x="6233" y="15447"/>
                </a:cubicBezTo>
                <a:cubicBezTo>
                  <a:pt x="6233" y="15147"/>
                  <a:pt x="6412" y="14904"/>
                  <a:pt x="6635" y="14904"/>
                </a:cubicBezTo>
                <a:close/>
                <a:moveTo>
                  <a:pt x="9027" y="15193"/>
                </a:moveTo>
                <a:cubicBezTo>
                  <a:pt x="9130" y="15177"/>
                  <a:pt x="9237" y="15215"/>
                  <a:pt x="9324" y="15309"/>
                </a:cubicBezTo>
                <a:cubicBezTo>
                  <a:pt x="9497" y="15493"/>
                  <a:pt x="9525" y="15833"/>
                  <a:pt x="9389" y="16066"/>
                </a:cubicBezTo>
                <a:cubicBezTo>
                  <a:pt x="9308" y="16201"/>
                  <a:pt x="9191" y="16273"/>
                  <a:pt x="9073" y="16273"/>
                </a:cubicBezTo>
                <a:cubicBezTo>
                  <a:pt x="8986" y="16273"/>
                  <a:pt x="8897" y="16235"/>
                  <a:pt x="8823" y="16157"/>
                </a:cubicBezTo>
                <a:cubicBezTo>
                  <a:pt x="8648" y="15970"/>
                  <a:pt x="8620" y="15628"/>
                  <a:pt x="8757" y="15395"/>
                </a:cubicBezTo>
                <a:lnTo>
                  <a:pt x="8759" y="15395"/>
                </a:lnTo>
                <a:cubicBezTo>
                  <a:pt x="8827" y="15277"/>
                  <a:pt x="8925" y="15208"/>
                  <a:pt x="9027" y="15193"/>
                </a:cubicBezTo>
                <a:close/>
                <a:moveTo>
                  <a:pt x="4249" y="15206"/>
                </a:moveTo>
                <a:cubicBezTo>
                  <a:pt x="4352" y="15222"/>
                  <a:pt x="4448" y="15290"/>
                  <a:pt x="4518" y="15406"/>
                </a:cubicBezTo>
                <a:cubicBezTo>
                  <a:pt x="4657" y="15639"/>
                  <a:pt x="4628" y="15979"/>
                  <a:pt x="4455" y="16166"/>
                </a:cubicBezTo>
                <a:cubicBezTo>
                  <a:pt x="4381" y="16247"/>
                  <a:pt x="4292" y="16286"/>
                  <a:pt x="4206" y="16286"/>
                </a:cubicBezTo>
                <a:cubicBezTo>
                  <a:pt x="4087" y="16286"/>
                  <a:pt x="3970" y="16214"/>
                  <a:pt x="3890" y="16082"/>
                </a:cubicBezTo>
                <a:cubicBezTo>
                  <a:pt x="3751" y="15849"/>
                  <a:pt x="3779" y="15509"/>
                  <a:pt x="3954" y="15322"/>
                </a:cubicBezTo>
                <a:cubicBezTo>
                  <a:pt x="4040" y="15229"/>
                  <a:pt x="4147" y="15191"/>
                  <a:pt x="4249" y="15206"/>
                </a:cubicBezTo>
                <a:close/>
                <a:moveTo>
                  <a:pt x="3047" y="16150"/>
                </a:moveTo>
                <a:cubicBezTo>
                  <a:pt x="3149" y="16172"/>
                  <a:pt x="3245" y="16246"/>
                  <a:pt x="3311" y="16366"/>
                </a:cubicBezTo>
                <a:cubicBezTo>
                  <a:pt x="3441" y="16607"/>
                  <a:pt x="3401" y="16947"/>
                  <a:pt x="3220" y="17123"/>
                </a:cubicBezTo>
                <a:cubicBezTo>
                  <a:pt x="3149" y="17194"/>
                  <a:pt x="3067" y="17225"/>
                  <a:pt x="2985" y="17225"/>
                </a:cubicBezTo>
                <a:cubicBezTo>
                  <a:pt x="2860" y="17225"/>
                  <a:pt x="2737" y="17149"/>
                  <a:pt x="2659" y="17003"/>
                </a:cubicBezTo>
                <a:cubicBezTo>
                  <a:pt x="2528" y="16759"/>
                  <a:pt x="2568" y="16421"/>
                  <a:pt x="2749" y="16245"/>
                </a:cubicBezTo>
                <a:cubicBezTo>
                  <a:pt x="2838" y="16157"/>
                  <a:pt x="2946" y="16128"/>
                  <a:pt x="3047" y="16150"/>
                </a:cubicBezTo>
                <a:close/>
                <a:moveTo>
                  <a:pt x="10207" y="16180"/>
                </a:moveTo>
                <a:cubicBezTo>
                  <a:pt x="10309" y="16158"/>
                  <a:pt x="10417" y="16188"/>
                  <a:pt x="10506" y="16277"/>
                </a:cubicBezTo>
                <a:cubicBezTo>
                  <a:pt x="10687" y="16453"/>
                  <a:pt x="10725" y="16791"/>
                  <a:pt x="10592" y="17032"/>
                </a:cubicBezTo>
                <a:cubicBezTo>
                  <a:pt x="10512" y="17177"/>
                  <a:pt x="10394" y="17255"/>
                  <a:pt x="10270" y="17255"/>
                </a:cubicBezTo>
                <a:cubicBezTo>
                  <a:pt x="10187" y="17255"/>
                  <a:pt x="10104" y="17221"/>
                  <a:pt x="10032" y="17150"/>
                </a:cubicBezTo>
                <a:cubicBezTo>
                  <a:pt x="9853" y="16974"/>
                  <a:pt x="9815" y="16634"/>
                  <a:pt x="9946" y="16393"/>
                </a:cubicBezTo>
                <a:cubicBezTo>
                  <a:pt x="10011" y="16273"/>
                  <a:pt x="10106" y="16201"/>
                  <a:pt x="10207" y="16180"/>
                </a:cubicBezTo>
                <a:close/>
                <a:moveTo>
                  <a:pt x="7972" y="16357"/>
                </a:moveTo>
                <a:cubicBezTo>
                  <a:pt x="8129" y="16345"/>
                  <a:pt x="8283" y="16458"/>
                  <a:pt x="8357" y="16662"/>
                </a:cubicBezTo>
                <a:cubicBezTo>
                  <a:pt x="8454" y="16930"/>
                  <a:pt x="8370" y="17255"/>
                  <a:pt x="8171" y="17385"/>
                </a:cubicBezTo>
                <a:cubicBezTo>
                  <a:pt x="8113" y="17422"/>
                  <a:pt x="8056" y="17441"/>
                  <a:pt x="7996" y="17441"/>
                </a:cubicBezTo>
                <a:cubicBezTo>
                  <a:pt x="7847" y="17441"/>
                  <a:pt x="7703" y="17329"/>
                  <a:pt x="7633" y="17137"/>
                </a:cubicBezTo>
                <a:cubicBezTo>
                  <a:pt x="7536" y="16869"/>
                  <a:pt x="7619" y="16544"/>
                  <a:pt x="7818" y="16414"/>
                </a:cubicBezTo>
                <a:cubicBezTo>
                  <a:pt x="7868" y="16381"/>
                  <a:pt x="7920" y="16361"/>
                  <a:pt x="7972" y="16357"/>
                </a:cubicBezTo>
                <a:close/>
                <a:moveTo>
                  <a:pt x="5305" y="16366"/>
                </a:moveTo>
                <a:cubicBezTo>
                  <a:pt x="5357" y="16369"/>
                  <a:pt x="5410" y="16386"/>
                  <a:pt x="5460" y="16418"/>
                </a:cubicBezTo>
                <a:cubicBezTo>
                  <a:pt x="5661" y="16548"/>
                  <a:pt x="5746" y="16873"/>
                  <a:pt x="5649" y="17141"/>
                </a:cubicBezTo>
                <a:cubicBezTo>
                  <a:pt x="5579" y="17336"/>
                  <a:pt x="5435" y="17448"/>
                  <a:pt x="5284" y="17448"/>
                </a:cubicBezTo>
                <a:cubicBezTo>
                  <a:pt x="5226" y="17448"/>
                  <a:pt x="5166" y="17432"/>
                  <a:pt x="5112" y="17394"/>
                </a:cubicBezTo>
                <a:cubicBezTo>
                  <a:pt x="4911" y="17264"/>
                  <a:pt x="4827" y="16941"/>
                  <a:pt x="4923" y="16671"/>
                </a:cubicBezTo>
                <a:cubicBezTo>
                  <a:pt x="4995" y="16470"/>
                  <a:pt x="5148" y="16356"/>
                  <a:pt x="5305" y="16366"/>
                </a:cubicBezTo>
                <a:close/>
                <a:moveTo>
                  <a:pt x="6633" y="16778"/>
                </a:moveTo>
                <a:cubicBezTo>
                  <a:pt x="6635" y="16778"/>
                  <a:pt x="6638" y="16778"/>
                  <a:pt x="6642" y="16778"/>
                </a:cubicBezTo>
                <a:cubicBezTo>
                  <a:pt x="6642" y="16778"/>
                  <a:pt x="6643" y="16778"/>
                  <a:pt x="6645" y="16778"/>
                </a:cubicBezTo>
                <a:cubicBezTo>
                  <a:pt x="6866" y="16778"/>
                  <a:pt x="7048" y="17021"/>
                  <a:pt x="7050" y="17319"/>
                </a:cubicBezTo>
                <a:cubicBezTo>
                  <a:pt x="7050" y="17619"/>
                  <a:pt x="6871" y="17862"/>
                  <a:pt x="6650" y="17862"/>
                </a:cubicBezTo>
                <a:cubicBezTo>
                  <a:pt x="6646" y="17862"/>
                  <a:pt x="6644" y="17862"/>
                  <a:pt x="6642" y="17862"/>
                </a:cubicBezTo>
                <a:cubicBezTo>
                  <a:pt x="6640" y="17862"/>
                  <a:pt x="6637" y="17862"/>
                  <a:pt x="6633" y="17862"/>
                </a:cubicBezTo>
                <a:cubicBezTo>
                  <a:pt x="6412" y="17862"/>
                  <a:pt x="6231" y="17621"/>
                  <a:pt x="6231" y="17323"/>
                </a:cubicBezTo>
                <a:cubicBezTo>
                  <a:pt x="6231" y="17023"/>
                  <a:pt x="6412" y="16778"/>
                  <a:pt x="6633" y="16778"/>
                </a:cubicBezTo>
                <a:close/>
                <a:moveTo>
                  <a:pt x="3917" y="17494"/>
                </a:moveTo>
                <a:cubicBezTo>
                  <a:pt x="4018" y="17472"/>
                  <a:pt x="4126" y="17503"/>
                  <a:pt x="4216" y="17591"/>
                </a:cubicBezTo>
                <a:cubicBezTo>
                  <a:pt x="4216" y="17591"/>
                  <a:pt x="4216" y="17591"/>
                  <a:pt x="4216" y="17594"/>
                </a:cubicBezTo>
                <a:cubicBezTo>
                  <a:pt x="4395" y="17770"/>
                  <a:pt x="4434" y="18108"/>
                  <a:pt x="4303" y="18349"/>
                </a:cubicBezTo>
                <a:cubicBezTo>
                  <a:pt x="4223" y="18495"/>
                  <a:pt x="4102" y="18571"/>
                  <a:pt x="3978" y="18571"/>
                </a:cubicBezTo>
                <a:cubicBezTo>
                  <a:pt x="3895" y="18571"/>
                  <a:pt x="3812" y="18535"/>
                  <a:pt x="3740" y="18465"/>
                </a:cubicBezTo>
                <a:cubicBezTo>
                  <a:pt x="3561" y="18289"/>
                  <a:pt x="3523" y="17951"/>
                  <a:pt x="3653" y="17710"/>
                </a:cubicBezTo>
                <a:cubicBezTo>
                  <a:pt x="3719" y="17589"/>
                  <a:pt x="3815" y="17515"/>
                  <a:pt x="3917" y="17494"/>
                </a:cubicBezTo>
                <a:close/>
                <a:moveTo>
                  <a:pt x="9333" y="17516"/>
                </a:moveTo>
                <a:cubicBezTo>
                  <a:pt x="9434" y="17538"/>
                  <a:pt x="9531" y="17613"/>
                  <a:pt x="9596" y="17735"/>
                </a:cubicBezTo>
                <a:cubicBezTo>
                  <a:pt x="9727" y="17976"/>
                  <a:pt x="9686" y="18313"/>
                  <a:pt x="9505" y="18490"/>
                </a:cubicBezTo>
                <a:cubicBezTo>
                  <a:pt x="9435" y="18557"/>
                  <a:pt x="9353" y="18592"/>
                  <a:pt x="9270" y="18592"/>
                </a:cubicBezTo>
                <a:cubicBezTo>
                  <a:pt x="9146" y="18592"/>
                  <a:pt x="9023" y="18515"/>
                  <a:pt x="8945" y="18369"/>
                </a:cubicBezTo>
                <a:cubicBezTo>
                  <a:pt x="8814" y="18126"/>
                  <a:pt x="8854" y="17788"/>
                  <a:pt x="9034" y="17612"/>
                </a:cubicBezTo>
                <a:cubicBezTo>
                  <a:pt x="9124" y="17524"/>
                  <a:pt x="9231" y="17494"/>
                  <a:pt x="9333" y="17516"/>
                </a:cubicBezTo>
                <a:close/>
                <a:moveTo>
                  <a:pt x="14909" y="17564"/>
                </a:moveTo>
                <a:cubicBezTo>
                  <a:pt x="15338" y="17564"/>
                  <a:pt x="15686" y="18033"/>
                  <a:pt x="15686" y="18610"/>
                </a:cubicBezTo>
                <a:cubicBezTo>
                  <a:pt x="15686" y="19188"/>
                  <a:pt x="15338" y="19656"/>
                  <a:pt x="14909" y="19656"/>
                </a:cubicBezTo>
                <a:cubicBezTo>
                  <a:pt x="14481" y="19656"/>
                  <a:pt x="14133" y="19188"/>
                  <a:pt x="14133" y="18610"/>
                </a:cubicBezTo>
                <a:cubicBezTo>
                  <a:pt x="14133" y="18033"/>
                  <a:pt x="14481" y="17564"/>
                  <a:pt x="14909" y="17564"/>
                </a:cubicBezTo>
                <a:close/>
                <a:moveTo>
                  <a:pt x="18107" y="17564"/>
                </a:moveTo>
                <a:cubicBezTo>
                  <a:pt x="18536" y="17564"/>
                  <a:pt x="18884" y="18033"/>
                  <a:pt x="18884" y="18610"/>
                </a:cubicBezTo>
                <a:cubicBezTo>
                  <a:pt x="18884" y="19188"/>
                  <a:pt x="18536" y="19656"/>
                  <a:pt x="18107" y="19656"/>
                </a:cubicBezTo>
                <a:cubicBezTo>
                  <a:pt x="17678" y="19656"/>
                  <a:pt x="17330" y="19188"/>
                  <a:pt x="17330" y="18610"/>
                </a:cubicBezTo>
                <a:cubicBezTo>
                  <a:pt x="17330" y="18033"/>
                  <a:pt x="17678" y="17564"/>
                  <a:pt x="18107" y="17564"/>
                </a:cubicBezTo>
                <a:close/>
                <a:moveTo>
                  <a:pt x="5197" y="18355"/>
                </a:moveTo>
                <a:cubicBezTo>
                  <a:pt x="5249" y="18350"/>
                  <a:pt x="5303" y="18359"/>
                  <a:pt x="5355" y="18383"/>
                </a:cubicBezTo>
                <a:cubicBezTo>
                  <a:pt x="5566" y="18475"/>
                  <a:pt x="5682" y="18781"/>
                  <a:pt x="5612" y="19065"/>
                </a:cubicBezTo>
                <a:cubicBezTo>
                  <a:pt x="5558" y="19292"/>
                  <a:pt x="5399" y="19438"/>
                  <a:pt x="5230" y="19438"/>
                </a:cubicBezTo>
                <a:cubicBezTo>
                  <a:pt x="5188" y="19438"/>
                  <a:pt x="5146" y="19429"/>
                  <a:pt x="5105" y="19410"/>
                </a:cubicBezTo>
                <a:cubicBezTo>
                  <a:pt x="4894" y="19318"/>
                  <a:pt x="4780" y="19010"/>
                  <a:pt x="4849" y="18728"/>
                </a:cubicBezTo>
                <a:cubicBezTo>
                  <a:pt x="4900" y="18515"/>
                  <a:pt x="5041" y="18373"/>
                  <a:pt x="5197" y="18355"/>
                </a:cubicBezTo>
                <a:close/>
                <a:moveTo>
                  <a:pt x="8050" y="18369"/>
                </a:moveTo>
                <a:cubicBezTo>
                  <a:pt x="8206" y="18388"/>
                  <a:pt x="8346" y="18529"/>
                  <a:pt x="8398" y="18742"/>
                </a:cubicBezTo>
                <a:cubicBezTo>
                  <a:pt x="8464" y="19026"/>
                  <a:pt x="8347" y="19332"/>
                  <a:pt x="8136" y="19422"/>
                </a:cubicBezTo>
                <a:cubicBezTo>
                  <a:pt x="8096" y="19441"/>
                  <a:pt x="8053" y="19449"/>
                  <a:pt x="8013" y="19449"/>
                </a:cubicBezTo>
                <a:cubicBezTo>
                  <a:pt x="7842" y="19449"/>
                  <a:pt x="7685" y="19302"/>
                  <a:pt x="7631" y="19072"/>
                </a:cubicBezTo>
                <a:cubicBezTo>
                  <a:pt x="7563" y="18787"/>
                  <a:pt x="7680" y="18481"/>
                  <a:pt x="7891" y="18392"/>
                </a:cubicBezTo>
                <a:cubicBezTo>
                  <a:pt x="7944" y="18369"/>
                  <a:pt x="7998" y="18363"/>
                  <a:pt x="8050" y="18369"/>
                </a:cubicBezTo>
                <a:close/>
                <a:moveTo>
                  <a:pt x="6621" y="18656"/>
                </a:moveTo>
                <a:cubicBezTo>
                  <a:pt x="6845" y="18656"/>
                  <a:pt x="7023" y="18899"/>
                  <a:pt x="7023" y="19197"/>
                </a:cubicBezTo>
                <a:cubicBezTo>
                  <a:pt x="7021" y="19497"/>
                  <a:pt x="6843" y="19738"/>
                  <a:pt x="6620" y="19738"/>
                </a:cubicBezTo>
                <a:cubicBezTo>
                  <a:pt x="6399" y="19735"/>
                  <a:pt x="6218" y="19495"/>
                  <a:pt x="6220" y="19194"/>
                </a:cubicBezTo>
                <a:cubicBezTo>
                  <a:pt x="6220" y="18897"/>
                  <a:pt x="6400" y="18653"/>
                  <a:pt x="6621" y="18656"/>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4" name="Sinal de positivo (polegar para cima)"/>
          <p:cNvSpPr/>
          <p:nvPr/>
        </p:nvSpPr>
        <p:spPr>
          <a:xfrm>
            <a:off x="10697978" y="464420"/>
            <a:ext cx="1209130" cy="1325538"/>
          </a:xfrm>
          <a:custGeom>
            <a:avLst/>
            <a:gdLst/>
            <a:ahLst/>
            <a:cxnLst>
              <a:cxn ang="0">
                <a:pos x="wd2" y="hd2"/>
              </a:cxn>
              <a:cxn ang="5400000">
                <a:pos x="wd2" y="hd2"/>
              </a:cxn>
              <a:cxn ang="10800000">
                <a:pos x="wd2" y="hd2"/>
              </a:cxn>
              <a:cxn ang="16200000">
                <a:pos x="wd2" y="hd2"/>
              </a:cxn>
            </a:cxnLst>
            <a:rect l="0" t="0" r="r" b="b"/>
            <a:pathLst>
              <a:path w="21030" h="21599" fill="norm" stroke="1"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6"/>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5" name="Serrote"/>
          <p:cNvSpPr/>
          <p:nvPr/>
        </p:nvSpPr>
        <p:spPr>
          <a:xfrm>
            <a:off x="8684339" y="6771300"/>
            <a:ext cx="1519157" cy="477788"/>
          </a:xfrm>
          <a:custGeom>
            <a:avLst/>
            <a:gdLst/>
            <a:ahLst/>
            <a:cxnLst>
              <a:cxn ang="0">
                <a:pos x="wd2" y="hd2"/>
              </a:cxn>
              <a:cxn ang="5400000">
                <a:pos x="wd2" y="hd2"/>
              </a:cxn>
              <a:cxn ang="10800000">
                <a:pos x="wd2" y="hd2"/>
              </a:cxn>
              <a:cxn ang="16200000">
                <a:pos x="wd2" y="hd2"/>
              </a:cxn>
            </a:cxnLst>
            <a:rect l="0" t="0" r="r" b="b"/>
            <a:pathLst>
              <a:path w="21600" h="21583" fill="norm" stroke="1" extrusionOk="0">
                <a:moveTo>
                  <a:pt x="1812" y="2"/>
                </a:moveTo>
                <a:cubicBezTo>
                  <a:pt x="1339" y="22"/>
                  <a:pt x="783" y="216"/>
                  <a:pt x="286" y="792"/>
                </a:cubicBezTo>
                <a:cubicBezTo>
                  <a:pt x="199" y="1616"/>
                  <a:pt x="123" y="3111"/>
                  <a:pt x="123" y="3111"/>
                </a:cubicBezTo>
                <a:cubicBezTo>
                  <a:pt x="1178" y="3575"/>
                  <a:pt x="1286" y="5913"/>
                  <a:pt x="967" y="7735"/>
                </a:cubicBezTo>
                <a:cubicBezTo>
                  <a:pt x="642" y="9539"/>
                  <a:pt x="524" y="13523"/>
                  <a:pt x="713" y="15585"/>
                </a:cubicBezTo>
                <a:cubicBezTo>
                  <a:pt x="962" y="18266"/>
                  <a:pt x="0" y="19108"/>
                  <a:pt x="0" y="19108"/>
                </a:cubicBezTo>
                <a:lnTo>
                  <a:pt x="194" y="21105"/>
                </a:lnTo>
                <a:cubicBezTo>
                  <a:pt x="194" y="21105"/>
                  <a:pt x="1839" y="20433"/>
                  <a:pt x="3110" y="20020"/>
                </a:cubicBezTo>
                <a:cubicBezTo>
                  <a:pt x="3759" y="19814"/>
                  <a:pt x="4127" y="18920"/>
                  <a:pt x="4516" y="17459"/>
                </a:cubicBezTo>
                <a:lnTo>
                  <a:pt x="5040" y="21583"/>
                </a:lnTo>
                <a:lnTo>
                  <a:pt x="5359" y="19709"/>
                </a:lnTo>
                <a:lnTo>
                  <a:pt x="5468" y="21277"/>
                </a:lnTo>
                <a:lnTo>
                  <a:pt x="5787" y="19403"/>
                </a:lnTo>
                <a:lnTo>
                  <a:pt x="5895" y="20965"/>
                </a:lnTo>
                <a:lnTo>
                  <a:pt x="6213" y="19091"/>
                </a:lnTo>
                <a:lnTo>
                  <a:pt x="6321" y="20654"/>
                </a:lnTo>
                <a:lnTo>
                  <a:pt x="6641" y="18785"/>
                </a:lnTo>
                <a:lnTo>
                  <a:pt x="6749" y="20348"/>
                </a:lnTo>
                <a:lnTo>
                  <a:pt x="7068" y="18474"/>
                </a:lnTo>
                <a:lnTo>
                  <a:pt x="7176" y="20037"/>
                </a:lnTo>
                <a:lnTo>
                  <a:pt x="7496" y="18163"/>
                </a:lnTo>
                <a:lnTo>
                  <a:pt x="7604" y="19730"/>
                </a:lnTo>
                <a:lnTo>
                  <a:pt x="7923" y="17856"/>
                </a:lnTo>
                <a:lnTo>
                  <a:pt x="8032" y="19419"/>
                </a:lnTo>
                <a:lnTo>
                  <a:pt x="8349" y="17545"/>
                </a:lnTo>
                <a:lnTo>
                  <a:pt x="8457" y="19108"/>
                </a:lnTo>
                <a:lnTo>
                  <a:pt x="8777" y="17239"/>
                </a:lnTo>
                <a:lnTo>
                  <a:pt x="8885" y="18802"/>
                </a:lnTo>
                <a:lnTo>
                  <a:pt x="9205" y="16928"/>
                </a:lnTo>
                <a:lnTo>
                  <a:pt x="9313" y="18490"/>
                </a:lnTo>
                <a:lnTo>
                  <a:pt x="9632" y="16616"/>
                </a:lnTo>
                <a:lnTo>
                  <a:pt x="9740" y="18184"/>
                </a:lnTo>
                <a:lnTo>
                  <a:pt x="10060" y="16310"/>
                </a:lnTo>
                <a:lnTo>
                  <a:pt x="10168" y="17873"/>
                </a:lnTo>
                <a:lnTo>
                  <a:pt x="10486" y="15999"/>
                </a:lnTo>
                <a:lnTo>
                  <a:pt x="10594" y="17561"/>
                </a:lnTo>
                <a:lnTo>
                  <a:pt x="10913" y="15692"/>
                </a:lnTo>
                <a:lnTo>
                  <a:pt x="11021" y="17255"/>
                </a:lnTo>
                <a:lnTo>
                  <a:pt x="11341" y="15381"/>
                </a:lnTo>
                <a:lnTo>
                  <a:pt x="11449" y="16944"/>
                </a:lnTo>
                <a:lnTo>
                  <a:pt x="11768" y="15070"/>
                </a:lnTo>
                <a:lnTo>
                  <a:pt x="11877" y="16638"/>
                </a:lnTo>
                <a:lnTo>
                  <a:pt x="12196" y="14764"/>
                </a:lnTo>
                <a:lnTo>
                  <a:pt x="12304" y="16326"/>
                </a:lnTo>
                <a:lnTo>
                  <a:pt x="12622" y="14452"/>
                </a:lnTo>
                <a:lnTo>
                  <a:pt x="12730" y="16015"/>
                </a:lnTo>
                <a:lnTo>
                  <a:pt x="13050" y="14146"/>
                </a:lnTo>
                <a:lnTo>
                  <a:pt x="13158" y="15709"/>
                </a:lnTo>
                <a:lnTo>
                  <a:pt x="13477" y="13835"/>
                </a:lnTo>
                <a:lnTo>
                  <a:pt x="13585" y="15397"/>
                </a:lnTo>
                <a:lnTo>
                  <a:pt x="13905" y="13523"/>
                </a:lnTo>
                <a:lnTo>
                  <a:pt x="14013" y="15091"/>
                </a:lnTo>
                <a:lnTo>
                  <a:pt x="14332" y="13217"/>
                </a:lnTo>
                <a:lnTo>
                  <a:pt x="14441" y="14780"/>
                </a:lnTo>
                <a:lnTo>
                  <a:pt x="14758" y="12906"/>
                </a:lnTo>
                <a:lnTo>
                  <a:pt x="14866" y="14468"/>
                </a:lnTo>
                <a:lnTo>
                  <a:pt x="15186" y="12600"/>
                </a:lnTo>
                <a:lnTo>
                  <a:pt x="15294" y="14162"/>
                </a:lnTo>
                <a:lnTo>
                  <a:pt x="15614" y="12288"/>
                </a:lnTo>
                <a:lnTo>
                  <a:pt x="15722" y="13851"/>
                </a:lnTo>
                <a:lnTo>
                  <a:pt x="16041" y="11977"/>
                </a:lnTo>
                <a:lnTo>
                  <a:pt x="16149" y="13545"/>
                </a:lnTo>
                <a:lnTo>
                  <a:pt x="16469" y="11671"/>
                </a:lnTo>
                <a:lnTo>
                  <a:pt x="16577" y="13233"/>
                </a:lnTo>
                <a:lnTo>
                  <a:pt x="16895" y="11359"/>
                </a:lnTo>
                <a:lnTo>
                  <a:pt x="17003" y="12922"/>
                </a:lnTo>
                <a:lnTo>
                  <a:pt x="17322" y="11053"/>
                </a:lnTo>
                <a:lnTo>
                  <a:pt x="17430" y="12616"/>
                </a:lnTo>
                <a:lnTo>
                  <a:pt x="17750" y="10742"/>
                </a:lnTo>
                <a:lnTo>
                  <a:pt x="17858" y="12304"/>
                </a:lnTo>
                <a:lnTo>
                  <a:pt x="18177" y="10430"/>
                </a:lnTo>
                <a:lnTo>
                  <a:pt x="18286" y="11998"/>
                </a:lnTo>
                <a:lnTo>
                  <a:pt x="18605" y="10124"/>
                </a:lnTo>
                <a:lnTo>
                  <a:pt x="18713" y="11687"/>
                </a:lnTo>
                <a:lnTo>
                  <a:pt x="19031" y="9813"/>
                </a:lnTo>
                <a:lnTo>
                  <a:pt x="19139" y="11375"/>
                </a:lnTo>
                <a:lnTo>
                  <a:pt x="19459" y="9507"/>
                </a:lnTo>
                <a:lnTo>
                  <a:pt x="19567" y="11069"/>
                </a:lnTo>
                <a:lnTo>
                  <a:pt x="19886" y="9195"/>
                </a:lnTo>
                <a:lnTo>
                  <a:pt x="19994" y="10758"/>
                </a:lnTo>
                <a:lnTo>
                  <a:pt x="20314" y="8884"/>
                </a:lnTo>
                <a:lnTo>
                  <a:pt x="20422" y="10452"/>
                </a:lnTo>
                <a:lnTo>
                  <a:pt x="20741" y="8578"/>
                </a:lnTo>
                <a:lnTo>
                  <a:pt x="20850" y="10140"/>
                </a:lnTo>
                <a:lnTo>
                  <a:pt x="21167" y="8266"/>
                </a:lnTo>
                <a:lnTo>
                  <a:pt x="21275" y="9829"/>
                </a:lnTo>
                <a:lnTo>
                  <a:pt x="21563" y="8422"/>
                </a:lnTo>
                <a:lnTo>
                  <a:pt x="21600" y="7702"/>
                </a:lnTo>
                <a:lnTo>
                  <a:pt x="21568" y="5984"/>
                </a:lnTo>
                <a:cubicBezTo>
                  <a:pt x="21552" y="5091"/>
                  <a:pt x="21330" y="4382"/>
                  <a:pt x="21049" y="4330"/>
                </a:cubicBezTo>
                <a:lnTo>
                  <a:pt x="7830" y="1807"/>
                </a:lnTo>
                <a:cubicBezTo>
                  <a:pt x="7830" y="1807"/>
                  <a:pt x="7858" y="948"/>
                  <a:pt x="7582" y="845"/>
                </a:cubicBezTo>
                <a:cubicBezTo>
                  <a:pt x="7171" y="691"/>
                  <a:pt x="5434" y="328"/>
                  <a:pt x="5185" y="276"/>
                </a:cubicBezTo>
                <a:cubicBezTo>
                  <a:pt x="4937" y="225"/>
                  <a:pt x="4613" y="1703"/>
                  <a:pt x="4273" y="1635"/>
                </a:cubicBezTo>
                <a:cubicBezTo>
                  <a:pt x="3932" y="1583"/>
                  <a:pt x="3326" y="621"/>
                  <a:pt x="2845" y="260"/>
                </a:cubicBezTo>
                <a:cubicBezTo>
                  <a:pt x="2677" y="140"/>
                  <a:pt x="2285" y="-17"/>
                  <a:pt x="1812" y="2"/>
                </a:cubicBezTo>
                <a:close/>
                <a:moveTo>
                  <a:pt x="6673" y="3321"/>
                </a:moveTo>
                <a:cubicBezTo>
                  <a:pt x="6830" y="3321"/>
                  <a:pt x="6955" y="3714"/>
                  <a:pt x="6955" y="4212"/>
                </a:cubicBezTo>
                <a:cubicBezTo>
                  <a:pt x="6955" y="4710"/>
                  <a:pt x="6824" y="5104"/>
                  <a:pt x="6673" y="5104"/>
                </a:cubicBezTo>
                <a:cubicBezTo>
                  <a:pt x="6516" y="5104"/>
                  <a:pt x="6392" y="4710"/>
                  <a:pt x="6392" y="4212"/>
                </a:cubicBezTo>
                <a:cubicBezTo>
                  <a:pt x="6392" y="3714"/>
                  <a:pt x="6516" y="3321"/>
                  <a:pt x="6673" y="3321"/>
                </a:cubicBezTo>
                <a:close/>
                <a:moveTo>
                  <a:pt x="3455" y="4298"/>
                </a:moveTo>
                <a:cubicBezTo>
                  <a:pt x="4985" y="4401"/>
                  <a:pt x="3433" y="18166"/>
                  <a:pt x="2346" y="16825"/>
                </a:cubicBezTo>
                <a:cubicBezTo>
                  <a:pt x="1573" y="15863"/>
                  <a:pt x="2244" y="14163"/>
                  <a:pt x="2466" y="11053"/>
                </a:cubicBezTo>
                <a:cubicBezTo>
                  <a:pt x="2698" y="7737"/>
                  <a:pt x="2070" y="4212"/>
                  <a:pt x="3455" y="4298"/>
                </a:cubicBezTo>
                <a:close/>
                <a:moveTo>
                  <a:pt x="5716" y="7117"/>
                </a:moveTo>
                <a:cubicBezTo>
                  <a:pt x="5873" y="7117"/>
                  <a:pt x="5997" y="7510"/>
                  <a:pt x="5997" y="8008"/>
                </a:cubicBezTo>
                <a:cubicBezTo>
                  <a:pt x="5997" y="8507"/>
                  <a:pt x="5873" y="8905"/>
                  <a:pt x="5716" y="8905"/>
                </a:cubicBezTo>
                <a:cubicBezTo>
                  <a:pt x="5559" y="8905"/>
                  <a:pt x="5435" y="8507"/>
                  <a:pt x="5435" y="8008"/>
                </a:cubicBezTo>
                <a:cubicBezTo>
                  <a:pt x="5435" y="7510"/>
                  <a:pt x="5559" y="7117"/>
                  <a:pt x="5716" y="7117"/>
                </a:cubicBezTo>
                <a:close/>
                <a:moveTo>
                  <a:pt x="5435" y="12218"/>
                </a:moveTo>
                <a:cubicBezTo>
                  <a:pt x="5592" y="12218"/>
                  <a:pt x="5716" y="12617"/>
                  <a:pt x="5716" y="13115"/>
                </a:cubicBezTo>
                <a:cubicBezTo>
                  <a:pt x="5716" y="13613"/>
                  <a:pt x="5587" y="14006"/>
                  <a:pt x="5435" y="14006"/>
                </a:cubicBezTo>
                <a:cubicBezTo>
                  <a:pt x="5279" y="14006"/>
                  <a:pt x="5153" y="13613"/>
                  <a:pt x="5153" y="13115"/>
                </a:cubicBezTo>
                <a:cubicBezTo>
                  <a:pt x="5153" y="12617"/>
                  <a:pt x="5279" y="12218"/>
                  <a:pt x="5435" y="12218"/>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6" name="Chave de fenda"/>
          <p:cNvSpPr/>
          <p:nvPr/>
        </p:nvSpPr>
        <p:spPr>
          <a:xfrm>
            <a:off x="9096767" y="8075145"/>
            <a:ext cx="209413" cy="142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5748" y="0"/>
                  <a:pt x="1596" y="552"/>
                  <a:pt x="1114" y="1257"/>
                </a:cubicBezTo>
                <a:cubicBezTo>
                  <a:pt x="1059" y="1339"/>
                  <a:pt x="1285" y="1418"/>
                  <a:pt x="1735" y="1466"/>
                </a:cubicBezTo>
                <a:lnTo>
                  <a:pt x="3746" y="1682"/>
                </a:lnTo>
                <a:lnTo>
                  <a:pt x="1126" y="1882"/>
                </a:lnTo>
                <a:cubicBezTo>
                  <a:pt x="431" y="1935"/>
                  <a:pt x="0" y="2040"/>
                  <a:pt x="0" y="2155"/>
                </a:cubicBezTo>
                <a:lnTo>
                  <a:pt x="0" y="7347"/>
                </a:lnTo>
                <a:cubicBezTo>
                  <a:pt x="0" y="7449"/>
                  <a:pt x="266" y="7545"/>
                  <a:pt x="712" y="7622"/>
                </a:cubicBezTo>
                <a:cubicBezTo>
                  <a:pt x="2518" y="7936"/>
                  <a:pt x="3608" y="8342"/>
                  <a:pt x="3608" y="8785"/>
                </a:cubicBezTo>
                <a:cubicBezTo>
                  <a:pt x="3608" y="9228"/>
                  <a:pt x="2518" y="9633"/>
                  <a:pt x="712" y="9946"/>
                </a:cubicBezTo>
                <a:cubicBezTo>
                  <a:pt x="266" y="10024"/>
                  <a:pt x="0" y="10121"/>
                  <a:pt x="0" y="10223"/>
                </a:cubicBezTo>
                <a:lnTo>
                  <a:pt x="0" y="10707"/>
                </a:lnTo>
                <a:cubicBezTo>
                  <a:pt x="0" y="10810"/>
                  <a:pt x="563" y="10894"/>
                  <a:pt x="1264" y="10894"/>
                </a:cubicBezTo>
                <a:lnTo>
                  <a:pt x="8100" y="10894"/>
                </a:lnTo>
                <a:lnTo>
                  <a:pt x="8100" y="17967"/>
                </a:lnTo>
                <a:lnTo>
                  <a:pt x="5997" y="19664"/>
                </a:lnTo>
                <a:lnTo>
                  <a:pt x="8399" y="21600"/>
                </a:lnTo>
                <a:lnTo>
                  <a:pt x="13201" y="21600"/>
                </a:lnTo>
                <a:lnTo>
                  <a:pt x="15591" y="19664"/>
                </a:lnTo>
                <a:lnTo>
                  <a:pt x="13489" y="17967"/>
                </a:lnTo>
                <a:lnTo>
                  <a:pt x="13489" y="10894"/>
                </a:lnTo>
                <a:lnTo>
                  <a:pt x="20325" y="10894"/>
                </a:lnTo>
                <a:cubicBezTo>
                  <a:pt x="21025" y="10894"/>
                  <a:pt x="21600" y="10810"/>
                  <a:pt x="21600" y="10707"/>
                </a:cubicBezTo>
                <a:lnTo>
                  <a:pt x="21600" y="10223"/>
                </a:lnTo>
                <a:cubicBezTo>
                  <a:pt x="21600" y="10121"/>
                  <a:pt x="21334" y="10024"/>
                  <a:pt x="20888" y="9946"/>
                </a:cubicBezTo>
                <a:cubicBezTo>
                  <a:pt x="19082" y="9633"/>
                  <a:pt x="17992" y="9228"/>
                  <a:pt x="17992" y="8785"/>
                </a:cubicBezTo>
                <a:cubicBezTo>
                  <a:pt x="17992" y="8342"/>
                  <a:pt x="19082" y="7936"/>
                  <a:pt x="20888" y="7622"/>
                </a:cubicBezTo>
                <a:cubicBezTo>
                  <a:pt x="21333" y="7545"/>
                  <a:pt x="21600" y="7449"/>
                  <a:pt x="21600" y="7347"/>
                </a:cubicBezTo>
                <a:lnTo>
                  <a:pt x="21600" y="2155"/>
                </a:lnTo>
                <a:cubicBezTo>
                  <a:pt x="21600" y="2040"/>
                  <a:pt x="21157" y="1935"/>
                  <a:pt x="20463" y="1882"/>
                </a:cubicBezTo>
                <a:lnTo>
                  <a:pt x="17843" y="1682"/>
                </a:lnTo>
                <a:lnTo>
                  <a:pt x="19854" y="1466"/>
                </a:lnTo>
                <a:cubicBezTo>
                  <a:pt x="20303" y="1418"/>
                  <a:pt x="20541" y="1339"/>
                  <a:pt x="20486" y="1257"/>
                </a:cubicBezTo>
                <a:cubicBezTo>
                  <a:pt x="20004" y="552"/>
                  <a:pt x="15852" y="0"/>
                  <a:pt x="10800" y="0"/>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7" name="Martelo"/>
          <p:cNvSpPr/>
          <p:nvPr/>
        </p:nvSpPr>
        <p:spPr>
          <a:xfrm>
            <a:off x="8169276" y="316726"/>
            <a:ext cx="739112" cy="1526988"/>
          </a:xfrm>
          <a:custGeom>
            <a:avLst/>
            <a:gdLst/>
            <a:ahLst/>
            <a:cxnLst>
              <a:cxn ang="0">
                <a:pos x="wd2" y="hd2"/>
              </a:cxn>
              <a:cxn ang="5400000">
                <a:pos x="wd2" y="hd2"/>
              </a:cxn>
              <a:cxn ang="10800000">
                <a:pos x="wd2" y="hd2"/>
              </a:cxn>
              <a:cxn ang="16200000">
                <a:pos x="wd2" y="hd2"/>
              </a:cxn>
            </a:cxnLst>
            <a:rect l="0" t="0" r="r" b="b"/>
            <a:pathLst>
              <a:path w="21504" h="21595" fill="norm" stroke="1" extrusionOk="0">
                <a:moveTo>
                  <a:pt x="12161" y="5"/>
                </a:moveTo>
                <a:cubicBezTo>
                  <a:pt x="7931" y="77"/>
                  <a:pt x="3428" y="850"/>
                  <a:pt x="31" y="3980"/>
                </a:cubicBezTo>
                <a:cubicBezTo>
                  <a:pt x="-96" y="4097"/>
                  <a:pt x="199" y="4215"/>
                  <a:pt x="410" y="4130"/>
                </a:cubicBezTo>
                <a:cubicBezTo>
                  <a:pt x="2319" y="3363"/>
                  <a:pt x="4025" y="2246"/>
                  <a:pt x="6056" y="2246"/>
                </a:cubicBezTo>
                <a:cubicBezTo>
                  <a:pt x="8156" y="2246"/>
                  <a:pt x="8496" y="3611"/>
                  <a:pt x="8496" y="3611"/>
                </a:cubicBezTo>
                <a:lnTo>
                  <a:pt x="9038" y="3611"/>
                </a:lnTo>
                <a:lnTo>
                  <a:pt x="9038" y="9084"/>
                </a:lnTo>
                <a:cubicBezTo>
                  <a:pt x="8731" y="9095"/>
                  <a:pt x="8451" y="9190"/>
                  <a:pt x="8382" y="9337"/>
                </a:cubicBezTo>
                <a:cubicBezTo>
                  <a:pt x="7788" y="10594"/>
                  <a:pt x="8323" y="14242"/>
                  <a:pt x="8323" y="16546"/>
                </a:cubicBezTo>
                <a:cubicBezTo>
                  <a:pt x="8323" y="18416"/>
                  <a:pt x="8011" y="20381"/>
                  <a:pt x="7864" y="21200"/>
                </a:cubicBezTo>
                <a:cubicBezTo>
                  <a:pt x="7827" y="21413"/>
                  <a:pt x="8169" y="21595"/>
                  <a:pt x="8607" y="21595"/>
                </a:cubicBezTo>
                <a:lnTo>
                  <a:pt x="12682" y="21595"/>
                </a:lnTo>
                <a:cubicBezTo>
                  <a:pt x="13120" y="21595"/>
                  <a:pt x="13466" y="21413"/>
                  <a:pt x="13428" y="21200"/>
                </a:cubicBezTo>
                <a:cubicBezTo>
                  <a:pt x="13282" y="20381"/>
                  <a:pt x="12970" y="18416"/>
                  <a:pt x="12970" y="16546"/>
                </a:cubicBezTo>
                <a:cubicBezTo>
                  <a:pt x="12970" y="14242"/>
                  <a:pt x="13504" y="10594"/>
                  <a:pt x="12911" y="9337"/>
                </a:cubicBezTo>
                <a:cubicBezTo>
                  <a:pt x="12842" y="9190"/>
                  <a:pt x="12561" y="9095"/>
                  <a:pt x="12255" y="9084"/>
                </a:cubicBezTo>
                <a:lnTo>
                  <a:pt x="12255" y="3611"/>
                </a:lnTo>
                <a:lnTo>
                  <a:pt x="12796" y="3611"/>
                </a:lnTo>
                <a:cubicBezTo>
                  <a:pt x="12796" y="3611"/>
                  <a:pt x="13547" y="2180"/>
                  <a:pt x="15941" y="2180"/>
                </a:cubicBezTo>
                <a:cubicBezTo>
                  <a:pt x="18334" y="2180"/>
                  <a:pt x="18630" y="2608"/>
                  <a:pt x="18630" y="2608"/>
                </a:cubicBezTo>
                <a:lnTo>
                  <a:pt x="21504" y="2608"/>
                </a:lnTo>
                <a:lnTo>
                  <a:pt x="21504" y="353"/>
                </a:lnTo>
                <a:lnTo>
                  <a:pt x="18592" y="353"/>
                </a:lnTo>
                <a:cubicBezTo>
                  <a:pt x="18592" y="353"/>
                  <a:pt x="16383" y="1518"/>
                  <a:pt x="13952" y="14"/>
                </a:cubicBezTo>
                <a:cubicBezTo>
                  <a:pt x="13363" y="0"/>
                  <a:pt x="12765" y="-5"/>
                  <a:pt x="12161" y="5"/>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8" name="Chave"/>
          <p:cNvSpPr/>
          <p:nvPr/>
        </p:nvSpPr>
        <p:spPr>
          <a:xfrm>
            <a:off x="998959" y="7024847"/>
            <a:ext cx="531917" cy="1236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6"/>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49" name="Alta tensão"/>
          <p:cNvSpPr/>
          <p:nvPr/>
        </p:nvSpPr>
        <p:spPr>
          <a:xfrm>
            <a:off x="2966757" y="7699023"/>
            <a:ext cx="686811" cy="1531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693" y="0"/>
                </a:moveTo>
                <a:lnTo>
                  <a:pt x="0" y="14180"/>
                </a:lnTo>
                <a:lnTo>
                  <a:pt x="13308" y="11222"/>
                </a:lnTo>
                <a:lnTo>
                  <a:pt x="10366" y="17893"/>
                </a:lnTo>
                <a:lnTo>
                  <a:pt x="6675" y="17567"/>
                </a:lnTo>
                <a:cubicBezTo>
                  <a:pt x="6360" y="17540"/>
                  <a:pt x="6128" y="17697"/>
                  <a:pt x="6305" y="17817"/>
                </a:cubicBezTo>
                <a:lnTo>
                  <a:pt x="12214" y="21600"/>
                </a:lnTo>
                <a:lnTo>
                  <a:pt x="18116" y="17822"/>
                </a:lnTo>
                <a:cubicBezTo>
                  <a:pt x="18294" y="17702"/>
                  <a:pt x="18059" y="17544"/>
                  <a:pt x="17742" y="17574"/>
                </a:cubicBezTo>
                <a:lnTo>
                  <a:pt x="14134" y="17900"/>
                </a:lnTo>
                <a:lnTo>
                  <a:pt x="21600" y="7126"/>
                </a:lnTo>
                <a:lnTo>
                  <a:pt x="6890" y="10410"/>
                </a:lnTo>
                <a:lnTo>
                  <a:pt x="15555" y="0"/>
                </a:lnTo>
                <a:lnTo>
                  <a:pt x="6693" y="0"/>
                </a:ln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50" name="Trapézio"/>
          <p:cNvSpPr/>
          <p:nvPr/>
        </p:nvSpPr>
        <p:spPr>
          <a:xfrm>
            <a:off x="2341738" y="754491"/>
            <a:ext cx="1532876" cy="6514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72" y="0"/>
                </a:moveTo>
                <a:lnTo>
                  <a:pt x="0" y="21600"/>
                </a:lnTo>
                <a:lnTo>
                  <a:pt x="21600" y="21600"/>
                </a:lnTo>
                <a:lnTo>
                  <a:pt x="18627" y="0"/>
                </a:lnTo>
                <a:lnTo>
                  <a:pt x="2972" y="0"/>
                </a:ln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
        <p:nvSpPr>
          <p:cNvPr id="151" name="Lápis"/>
          <p:cNvSpPr/>
          <p:nvPr/>
        </p:nvSpPr>
        <p:spPr>
          <a:xfrm>
            <a:off x="4332920" y="461945"/>
            <a:ext cx="118055" cy="1236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FFFFFF"/>
          </a:solidFill>
          <a:ln w="25400">
            <a:solidFill>
              <a:schemeClr val="accent1"/>
            </a:solidFill>
          </a:ln>
        </p:spPr>
        <p:txBody>
          <a:bodyPr lIns="50800" tIns="50800" rIns="50800" bIns="50800" anchor="ctr"/>
          <a:lstStyle/>
          <a:p>
            <a:pPr>
              <a:defRPr>
                <a:latin typeface="DIN Condensed"/>
                <a:ea typeface="DIN Condensed"/>
                <a:cs typeface="DIN Condensed"/>
                <a:sym typeface="DIN Condensed"/>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Linha"/>
          <p:cNvSpPr txBox="1"/>
          <p:nvPr>
            <p:ph type="body" sz="quarter" idx="1"/>
          </p:nvPr>
        </p:nvSpPr>
        <p:spPr>
          <a:xfrm>
            <a:off x="202685" y="1343142"/>
            <a:ext cx="5397503"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54" name="Introdução"/>
          <p:cNvSpPr txBox="1"/>
          <p:nvPr>
            <p:ph type="title"/>
          </p:nvPr>
        </p:nvSpPr>
        <p:spPr>
          <a:xfrm>
            <a:off x="202685" y="554310"/>
            <a:ext cx="5397503" cy="723902"/>
          </a:xfrm>
          <a:prstGeom prst="rect">
            <a:avLst/>
          </a:prstGeom>
        </p:spPr>
        <p:txBody>
          <a:bodyPr/>
          <a:lstStyle>
            <a:lvl1pPr defTabSz="543305">
              <a:spcBef>
                <a:spcPts val="2100"/>
              </a:spcBef>
              <a:defRPr sz="4800"/>
            </a:lvl1pPr>
          </a:lstStyle>
          <a:p>
            <a:pPr/>
            <a:r>
              <a:t>Introdução</a:t>
            </a:r>
          </a:p>
        </p:txBody>
      </p:sp>
      <p:sp>
        <p:nvSpPr>
          <p:cNvPr id="155" name="O Robô Beetle Fox foi desenvolvido por quatro novos integrantes da Engenharia do Insper e da Equipe SMASH: Kevin Liu, Vítor Parizotto, Pedro Azambuja e Rebeca Moreno. Entretanto, com o apoio de toda a equipe, dos técnicos do FabLab e do TechLab, que nos auxiliaram em cada passo, pois não tínhamos muita experiência no assunto. Assim, com a ajuda deles, conseguimos melhorar e iterar nossos protótipos, adquirindo bastante experiência em manufatura, eletrônica, programação e robótica em geral.…"/>
          <p:cNvSpPr txBox="1"/>
          <p:nvPr/>
        </p:nvSpPr>
        <p:spPr>
          <a:xfrm>
            <a:off x="6906011" y="1906376"/>
            <a:ext cx="5697991" cy="673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lgn="just">
              <a:spcBef>
                <a:spcPts val="1800"/>
              </a:spcBef>
              <a:defRPr spc="0" sz="2000">
                <a:latin typeface="Iowan Old Style"/>
                <a:ea typeface="Iowan Old Style"/>
                <a:cs typeface="Iowan Old Style"/>
                <a:sym typeface="Iowan Old Style"/>
              </a:defRPr>
            </a:pPr>
            <a:r>
              <a:t>O Robô Beetle Fox foi desenvolvido por quatro novos integrantes de Engenharia do Insper e da Equipe SMASH: Kevin Liu, Vítor Parizotto, Pedro Azambuja e Rebeca Moreno. Entretanto, com o apoio de toda a equipe (Yves Yuzo, Rodrigo Lopes e Gabriel Guimarães), dos técnicos do FabLab (Marco Mello, Luís Henrique Fonseca e Francisco Lourenço) e do TechLab. Eles nos auxiliaram em cada passo, pois não tínhamos muita experiência no assunto. Assim, com a ajuda deles, conseguimos melhorar e iterar nossos protótipos, adquirindo bastante experiência em manufatura, eletrônica e programação.</a:t>
            </a:r>
          </a:p>
          <a:p>
            <a:pPr algn="just">
              <a:spcBef>
                <a:spcPts val="1800"/>
              </a:spcBef>
              <a:defRPr spc="0" sz="2000">
                <a:latin typeface="Iowan Old Style"/>
                <a:ea typeface="Iowan Old Style"/>
                <a:cs typeface="Iowan Old Style"/>
                <a:sym typeface="Iowan Old Style"/>
              </a:defRPr>
            </a:pPr>
            <a:r>
              <a:t>Nos dias 6, 7, 8 e 9 de julho de 2017, o nosso robô competiu no Winter Challenge XIII (competição de Robôs de Batalha que ocorre uma vez por ano) com uma arma horizontal ativa. </a:t>
            </a:r>
          </a:p>
        </p:txBody>
      </p:sp>
      <p:pic>
        <p:nvPicPr>
          <p:cNvPr id="156" name="image1.JPG" descr="image1.JPG"/>
          <p:cNvPicPr>
            <a:picLocks noChangeAspect="1"/>
          </p:cNvPicPr>
          <p:nvPr/>
        </p:nvPicPr>
        <p:blipFill>
          <a:blip r:embed="rId2">
            <a:extLst/>
          </a:blip>
          <a:stretch>
            <a:fillRect/>
          </a:stretch>
        </p:blipFill>
        <p:spPr>
          <a:xfrm>
            <a:off x="279878" y="2159711"/>
            <a:ext cx="6357079" cy="6224331"/>
          </a:xfrm>
          <a:prstGeom prst="rect">
            <a:avLst/>
          </a:prstGeom>
          <a:ln w="12700">
            <a:miter lim="400000"/>
          </a:ln>
        </p:spPr>
      </p:pic>
      <p:sp>
        <p:nvSpPr>
          <p:cNvPr id="157" name="Foto dos 4 integrantes"/>
          <p:cNvSpPr txBox="1"/>
          <p:nvPr/>
        </p:nvSpPr>
        <p:spPr>
          <a:xfrm>
            <a:off x="2249580" y="8621818"/>
            <a:ext cx="2404873"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800">
                <a:solidFill>
                  <a:srgbClr val="454545"/>
                </a:solidFill>
              </a:defRPr>
            </a:lvl1pPr>
          </a:lstStyle>
          <a:p>
            <a:pPr/>
            <a:r>
              <a:t>Foto dos 4 integrantes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Nessa competição, há várias categorias para participar, como Beetleweight (≅1,36Kg), Hobbyweight (5,44Kg), Featherweight (13,6Kg), entre outros. Começamos com a primeira categoria, com o limite de peso de até 1,4kg. A partir disso, projetamos um robô de arma ativa, ou seja, com uma parte móvel responsável por danificar o adversário com uma barra ou disco girando a altas velocidades. O tipo de arma que concluímos ser a melhor para a nossa finalidade foram os horizontal spinners, basicamente constituído de uma barra de aço girando paralela ao chão protegendo a parte frontal do robô mas ao mesmo tempo com o potencial de destruí-lo com a sua própria reação. A escolha desse tipo de design se deu por acreditarmos que sua construção seria mais simples em comparação com discos verticais e tambores.…"/>
          <p:cNvSpPr txBox="1"/>
          <p:nvPr/>
        </p:nvSpPr>
        <p:spPr>
          <a:xfrm>
            <a:off x="283313" y="1397000"/>
            <a:ext cx="12438174" cy="695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pc="22" sz="2300">
                <a:latin typeface="Iowan Old Style"/>
                <a:ea typeface="Iowan Old Style"/>
                <a:cs typeface="Iowan Old Style"/>
                <a:sym typeface="Iowan Old Style"/>
              </a:defRPr>
            </a:pPr>
            <a:r>
              <a:t>Como havíamos começado o projeto em junho, tivemos um pequeno mês para alcançar nosso objetivo, mas, com muito trabalho e esforço, a missão foi cumprida. </a:t>
            </a:r>
          </a:p>
          <a:p>
            <a:pPr algn="just">
              <a:defRPr spc="22" sz="2300">
                <a:latin typeface="Iowan Old Style"/>
                <a:ea typeface="Iowan Old Style"/>
                <a:cs typeface="Iowan Old Style"/>
                <a:sym typeface="Iowan Old Style"/>
              </a:defRPr>
            </a:pPr>
            <a:r>
              <a:t>Nessa competição, há várias categorias para participar, como Antweight (454g - 1lb), Beetleweight (1,36kg), Hobbyweight (5,44kg), Featherweight (13,6kg), entre outros. Começamos com a primeira categoria, com o limite de peso de até 1,36kg. A partir disso, projetamos um robô de arma ativa, ou seja, com uma parte móvel responsável por danificar o adversário com uma barra ou disco girando a altas velocidades. O tipo de arma que concluímos ser a melhor para a nossa finalidade foi os horizontal spinners, basicamente constituído de uma barra de aço girando paralela ao chão protegendo a parte frontal do robô mas ao mesmo tempo com o potencial de destruí-lo com a sua própria reação. A escolha desse tipo de design se deu por acreditarmos que sua construção seria mais simples em comparação com discos verticais e tambores, dado o tempo e conhecimento que tínhamos.</a:t>
            </a:r>
          </a:p>
          <a:p>
            <a:pPr algn="just">
              <a:defRPr spc="22" sz="2300">
                <a:latin typeface="Iowan Old Style"/>
                <a:ea typeface="Iowan Old Style"/>
                <a:cs typeface="Iowan Old Style"/>
                <a:sym typeface="Iowan Old Style"/>
              </a:defRPr>
            </a:pPr>
            <a:r>
              <a:t>Um ponto muito a favor da equipe era a infraestrutura da faculdade. Os nossos laboratórios de manufatura e de fabricação (conhecidos como TechLab e FabLab pelos alunos) são livres para o uso dos alunos e possui Fresadoras CNC, Centro de Usinagem e Torneamento, Torno CNC, e Torno, Fresa convencionais, impressoras 3D, máquinas a Laser e outras.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Linha"/>
          <p:cNvSpPr txBox="1"/>
          <p:nvPr>
            <p:ph type="body" sz="quarter" idx="1"/>
          </p:nvPr>
        </p:nvSpPr>
        <p:spPr>
          <a:xfrm>
            <a:off x="299658" y="1118317"/>
            <a:ext cx="5397503" cy="1272"/>
          </a:xfrm>
          <a:prstGeom prst="rect">
            <a:avLst/>
          </a:prstGeom>
        </p:spPr>
        <p:txBody>
          <a:bodyPr/>
          <a:lstStyle/>
          <a:p>
            <a:pPr marL="0" indent="0" defTabSz="87782">
              <a:spcBef>
                <a:spcPts val="0"/>
              </a:spcBef>
              <a:buSzTx/>
              <a:buNone/>
              <a:defRPr sz="192">
                <a:solidFill>
                  <a:srgbClr val="000000"/>
                </a:solidFill>
                <a:latin typeface="+mn-lt"/>
                <a:ea typeface="+mn-ea"/>
                <a:cs typeface="+mn-cs"/>
                <a:sym typeface="Helvetica"/>
              </a:defRPr>
            </a:pPr>
          </a:p>
        </p:txBody>
      </p:sp>
      <p:sp>
        <p:nvSpPr>
          <p:cNvPr id="162" name="Design"/>
          <p:cNvSpPr txBox="1"/>
          <p:nvPr>
            <p:ph type="title"/>
          </p:nvPr>
        </p:nvSpPr>
        <p:spPr>
          <a:xfrm>
            <a:off x="445117" y="422628"/>
            <a:ext cx="5397503" cy="723903"/>
          </a:xfrm>
          <a:prstGeom prst="rect">
            <a:avLst/>
          </a:prstGeom>
        </p:spPr>
        <p:txBody>
          <a:bodyPr/>
          <a:lstStyle>
            <a:lvl1pPr defTabSz="543305">
              <a:spcBef>
                <a:spcPts val="2100"/>
              </a:spcBef>
              <a:defRPr sz="4800"/>
            </a:lvl1pPr>
          </a:lstStyle>
          <a:p>
            <a:pPr/>
            <a:r>
              <a:t>Design</a:t>
            </a:r>
          </a:p>
        </p:txBody>
      </p:sp>
      <p:sp>
        <p:nvSpPr>
          <p:cNvPr id="163" name="Tendo em vista que equipe já possuía motores DC, motores Brushless Turnigy, Arduino Nano, ESC (Electronic Speed Controller), Receptor Turnigy 9x, L298 Motor Driver, Rodas e fios, comprados no mesmo ano, não precisamos comprar muita coisa, além dos componentes extras para imprevistos.…"/>
          <p:cNvSpPr txBox="1"/>
          <p:nvPr/>
        </p:nvSpPr>
        <p:spPr>
          <a:xfrm>
            <a:off x="371910" y="1422146"/>
            <a:ext cx="5397502" cy="820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pc="19" sz="1900">
                <a:latin typeface="Iowan Old Style"/>
                <a:ea typeface="Iowan Old Style"/>
                <a:cs typeface="Iowan Old Style"/>
                <a:sym typeface="Iowan Old Style"/>
              </a:defRPr>
            </a:pPr>
            <a:r>
              <a:t>Tendo em vista que a equipe já possuía motores DC(12V 4kgcm 300RPM Transmissões RC Câmbios), motores Brushless Turnigy Aerodrive D2830/11 1000Kv, Arduino Nano, ESC (Electronic Speed Controller), Receptor Turnigy 9x de 8 Canais na Versão 2, Motor Driver 2A Dual L298 H-Bridge, Roda Nefeltech Vermelha, fios e Lipo Bateria 300 mAh 2s 35c 7.4v Turnigy Nano-tech, não precisamos comprar muita coisa, somente os componentes extras para imprevistos.</a:t>
            </a:r>
          </a:p>
          <a:p>
            <a:pPr algn="just">
              <a:defRPr spc="19" sz="1900">
                <a:latin typeface="Iowan Old Style"/>
                <a:ea typeface="Iowan Old Style"/>
                <a:cs typeface="Iowan Old Style"/>
                <a:sym typeface="Iowan Old Style"/>
              </a:defRPr>
            </a:pPr>
            <a:r>
              <a:t>O primeiro passo a tomar depois de escolher a arma do robô é escolher seus componentes. Em seguida projetá-los em 3D através de um programa CAD (Computer Aided Design), no nosso caso usamos o Fusion. Assim, é possível iniciar os primeiros sketchs e adquirir uma ideia de como ficará a disposição destes componentes dentro do robô. Essa é uma etapa muito importante para o desenvolvimento futuro, visto que a má disposição pode acarretar em curto circuito, mal contato de fios e possivelmente falta de espaço ou espaço onde não deveria existir.</a:t>
            </a:r>
          </a:p>
        </p:txBody>
      </p:sp>
      <p:pic>
        <p:nvPicPr>
          <p:cNvPr id="164" name="fusioncima.png" descr="fusioncima.png"/>
          <p:cNvPicPr>
            <a:picLocks noChangeAspect="1"/>
          </p:cNvPicPr>
          <p:nvPr/>
        </p:nvPicPr>
        <p:blipFill>
          <a:blip r:embed="rId2">
            <a:extLst/>
          </a:blip>
          <a:stretch>
            <a:fillRect/>
          </a:stretch>
        </p:blipFill>
        <p:spPr>
          <a:xfrm>
            <a:off x="7153778" y="6086574"/>
            <a:ext cx="3878217" cy="3058251"/>
          </a:xfrm>
          <a:prstGeom prst="rect">
            <a:avLst/>
          </a:prstGeom>
          <a:ln w="12700">
            <a:miter lim="400000"/>
          </a:ln>
        </p:spPr>
      </p:pic>
      <p:pic>
        <p:nvPicPr>
          <p:cNvPr id="165" name="driver.jpg" descr="driver.jpg"/>
          <p:cNvPicPr>
            <a:picLocks noChangeAspect="1"/>
          </p:cNvPicPr>
          <p:nvPr/>
        </p:nvPicPr>
        <p:blipFill>
          <a:blip r:embed="rId3">
            <a:extLst/>
          </a:blip>
          <a:stretch>
            <a:fillRect/>
          </a:stretch>
        </p:blipFill>
        <p:spPr>
          <a:xfrm>
            <a:off x="11205888" y="1356578"/>
            <a:ext cx="1543099" cy="1543098"/>
          </a:xfrm>
          <a:prstGeom prst="rect">
            <a:avLst/>
          </a:prstGeom>
          <a:ln w="12700">
            <a:miter lim="400000"/>
          </a:ln>
        </p:spPr>
      </p:pic>
      <p:pic>
        <p:nvPicPr>
          <p:cNvPr id="166" name="radio9x.jpg" descr="radio9x.jpg"/>
          <p:cNvPicPr>
            <a:picLocks noChangeAspect="1"/>
          </p:cNvPicPr>
          <p:nvPr/>
        </p:nvPicPr>
        <p:blipFill>
          <a:blip r:embed="rId4">
            <a:extLst/>
          </a:blip>
          <a:stretch>
            <a:fillRect/>
          </a:stretch>
        </p:blipFill>
        <p:spPr>
          <a:xfrm>
            <a:off x="9639931" y="3184055"/>
            <a:ext cx="1090506" cy="1543703"/>
          </a:xfrm>
          <a:prstGeom prst="rect">
            <a:avLst/>
          </a:prstGeom>
          <a:ln w="12700">
            <a:miter lim="400000"/>
          </a:ln>
        </p:spPr>
      </p:pic>
      <p:pic>
        <p:nvPicPr>
          <p:cNvPr id="167" name="receptor.jpg" descr="receptor.jpg"/>
          <p:cNvPicPr>
            <a:picLocks noChangeAspect="1"/>
          </p:cNvPicPr>
          <p:nvPr/>
        </p:nvPicPr>
        <p:blipFill>
          <a:blip r:embed="rId5">
            <a:extLst/>
          </a:blip>
          <a:stretch>
            <a:fillRect/>
          </a:stretch>
        </p:blipFill>
        <p:spPr>
          <a:xfrm>
            <a:off x="9253463" y="1196405"/>
            <a:ext cx="1863443" cy="1863444"/>
          </a:xfrm>
          <a:prstGeom prst="rect">
            <a:avLst/>
          </a:prstGeom>
          <a:ln w="12700">
            <a:miter lim="400000"/>
          </a:ln>
        </p:spPr>
      </p:pic>
      <p:pic>
        <p:nvPicPr>
          <p:cNvPr id="168" name="motorbrush.jpg" descr="motorbrush.jpg"/>
          <p:cNvPicPr>
            <a:picLocks noChangeAspect="1"/>
          </p:cNvPicPr>
          <p:nvPr/>
        </p:nvPicPr>
        <p:blipFill>
          <a:blip r:embed="rId6">
            <a:extLst/>
          </a:blip>
          <a:stretch>
            <a:fillRect/>
          </a:stretch>
        </p:blipFill>
        <p:spPr>
          <a:xfrm>
            <a:off x="5998900" y="1499592"/>
            <a:ext cx="1007000" cy="1007000"/>
          </a:xfrm>
          <a:prstGeom prst="rect">
            <a:avLst/>
          </a:prstGeom>
          <a:ln w="12700">
            <a:miter lim="400000"/>
          </a:ln>
        </p:spPr>
      </p:pic>
      <p:pic>
        <p:nvPicPr>
          <p:cNvPr id="169" name="motordc.jpg" descr="motordc.jpg"/>
          <p:cNvPicPr>
            <a:picLocks noChangeAspect="1"/>
          </p:cNvPicPr>
          <p:nvPr/>
        </p:nvPicPr>
        <p:blipFill>
          <a:blip r:embed="rId7">
            <a:extLst/>
          </a:blip>
          <a:stretch>
            <a:fillRect/>
          </a:stretch>
        </p:blipFill>
        <p:spPr>
          <a:xfrm>
            <a:off x="7179098" y="1683963"/>
            <a:ext cx="1910862" cy="888328"/>
          </a:xfrm>
          <a:prstGeom prst="rect">
            <a:avLst/>
          </a:prstGeom>
          <a:ln w="12700">
            <a:miter lim="400000"/>
          </a:ln>
        </p:spPr>
      </p:pic>
      <p:pic>
        <p:nvPicPr>
          <p:cNvPr id="170" name="jumper.png" descr="jumper.png"/>
          <p:cNvPicPr>
            <a:picLocks noChangeAspect="1"/>
          </p:cNvPicPr>
          <p:nvPr/>
        </p:nvPicPr>
        <p:blipFill>
          <a:blip r:embed="rId8">
            <a:extLst/>
          </a:blip>
          <a:stretch>
            <a:fillRect/>
          </a:stretch>
        </p:blipFill>
        <p:spPr>
          <a:xfrm>
            <a:off x="7589276" y="3679919"/>
            <a:ext cx="1271766" cy="926270"/>
          </a:xfrm>
          <a:prstGeom prst="rect">
            <a:avLst/>
          </a:prstGeom>
          <a:ln w="12700">
            <a:miter lim="400000"/>
          </a:ln>
        </p:spPr>
      </p:pic>
      <p:pic>
        <p:nvPicPr>
          <p:cNvPr id="171" name="esc.png" descr="esc.png"/>
          <p:cNvPicPr>
            <a:picLocks noChangeAspect="1"/>
          </p:cNvPicPr>
          <p:nvPr/>
        </p:nvPicPr>
        <p:blipFill>
          <a:blip r:embed="rId9">
            <a:extLst/>
          </a:blip>
          <a:stretch>
            <a:fillRect/>
          </a:stretch>
        </p:blipFill>
        <p:spPr>
          <a:xfrm>
            <a:off x="5866517" y="3601994"/>
            <a:ext cx="1271766" cy="950102"/>
          </a:xfrm>
          <a:prstGeom prst="rect">
            <a:avLst/>
          </a:prstGeom>
          <a:ln w="12700">
            <a:miter lim="400000"/>
          </a:ln>
        </p:spPr>
      </p:pic>
      <p:sp>
        <p:nvSpPr>
          <p:cNvPr id="172" name="Turnigy Aerodrive"/>
          <p:cNvSpPr txBox="1"/>
          <p:nvPr/>
        </p:nvSpPr>
        <p:spPr>
          <a:xfrm>
            <a:off x="5866517" y="2714598"/>
            <a:ext cx="1271766" cy="2627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i="1" spc="11" sz="1100"/>
            </a:lvl1pPr>
          </a:lstStyle>
          <a:p>
            <a:pPr/>
            <a:r>
              <a:t>Turnigy Aerodrive</a:t>
            </a:r>
          </a:p>
        </p:txBody>
      </p:sp>
      <p:sp>
        <p:nvSpPr>
          <p:cNvPr id="173" name="Receptor Turnigy"/>
          <p:cNvSpPr txBox="1"/>
          <p:nvPr/>
        </p:nvSpPr>
        <p:spPr>
          <a:xfrm>
            <a:off x="9535883" y="2714598"/>
            <a:ext cx="1199910" cy="2627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Receptor Turnigy</a:t>
            </a:r>
          </a:p>
        </p:txBody>
      </p:sp>
      <p:sp>
        <p:nvSpPr>
          <p:cNvPr id="174" name="ESC"/>
          <p:cNvSpPr txBox="1"/>
          <p:nvPr/>
        </p:nvSpPr>
        <p:spPr>
          <a:xfrm>
            <a:off x="6304781" y="4784337"/>
            <a:ext cx="395238" cy="262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ESC</a:t>
            </a:r>
          </a:p>
        </p:txBody>
      </p:sp>
      <p:sp>
        <p:nvSpPr>
          <p:cNvPr id="175" name="Fiação"/>
          <p:cNvSpPr txBox="1"/>
          <p:nvPr/>
        </p:nvSpPr>
        <p:spPr>
          <a:xfrm>
            <a:off x="7958109" y="4784337"/>
            <a:ext cx="534100" cy="262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Fiação</a:t>
            </a:r>
          </a:p>
        </p:txBody>
      </p:sp>
      <p:sp>
        <p:nvSpPr>
          <p:cNvPr id="176" name="Motor Driver"/>
          <p:cNvSpPr txBox="1"/>
          <p:nvPr/>
        </p:nvSpPr>
        <p:spPr>
          <a:xfrm>
            <a:off x="11523958" y="2869299"/>
            <a:ext cx="906959" cy="2627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Motor Driver</a:t>
            </a:r>
          </a:p>
        </p:txBody>
      </p:sp>
      <p:sp>
        <p:nvSpPr>
          <p:cNvPr id="177" name="Controle"/>
          <p:cNvSpPr txBox="1"/>
          <p:nvPr/>
        </p:nvSpPr>
        <p:spPr>
          <a:xfrm>
            <a:off x="9806622" y="4784337"/>
            <a:ext cx="658432" cy="262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Controle</a:t>
            </a:r>
          </a:p>
        </p:txBody>
      </p:sp>
      <p:pic>
        <p:nvPicPr>
          <p:cNvPr id="178" name="Imagem" descr="Imagem"/>
          <p:cNvPicPr>
            <a:picLocks noChangeAspect="1"/>
          </p:cNvPicPr>
          <p:nvPr/>
        </p:nvPicPr>
        <p:blipFill>
          <a:blip r:embed="rId10">
            <a:extLst/>
          </a:blip>
          <a:stretch>
            <a:fillRect/>
          </a:stretch>
        </p:blipFill>
        <p:spPr>
          <a:xfrm>
            <a:off x="11328461" y="3668003"/>
            <a:ext cx="1297953" cy="950102"/>
          </a:xfrm>
          <a:prstGeom prst="rect">
            <a:avLst/>
          </a:prstGeom>
          <a:ln w="12700">
            <a:miter lim="400000"/>
          </a:ln>
        </p:spPr>
      </p:pic>
      <p:sp>
        <p:nvSpPr>
          <p:cNvPr id="179" name="Bateria LiPo"/>
          <p:cNvSpPr txBox="1"/>
          <p:nvPr/>
        </p:nvSpPr>
        <p:spPr>
          <a:xfrm>
            <a:off x="11534156" y="4784337"/>
            <a:ext cx="886563" cy="262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Bateria LiPo</a:t>
            </a:r>
          </a:p>
        </p:txBody>
      </p:sp>
      <p:sp>
        <p:nvSpPr>
          <p:cNvPr id="180" name="Visão aérea do BeetleFox"/>
          <p:cNvSpPr txBox="1"/>
          <p:nvPr/>
        </p:nvSpPr>
        <p:spPr>
          <a:xfrm>
            <a:off x="8231134" y="9248060"/>
            <a:ext cx="1723506" cy="262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pc="11" sz="1100"/>
            </a:lvl1pPr>
          </a:lstStyle>
          <a:p>
            <a:pPr/>
            <a:r>
              <a:t>Visão aérea do BeetleFox</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Isso impactou no peso das bases da estrutura e da barra de aço que usaríamos como arma, como estávamos no começo do projeto e o tempo era curto essa escolha foi mais prática do que lógica, pois já estávamos considerando que essas peças iriam ultrapassar os 1,4 kg máximos da categoria. Os três maiores desafios da nossa equipe foram: os suportes dos motores DCs, o eixo do Brushless (motor da arma) e a localização das rodas. A fabricação dos suportes foi o menor dentre os desafios apontados. Eles foram elaborados para fixar os motores e ajustar a sua distância em relação a base. Logo no início, conseguimos fazê-los nas impressoras 3D disponíveis nos laboratórios. Sobre o motor da arma, a ideia inicial era substituir o seu eixo de 3mm de diâmetro para um eixo de 8mm fixo às chapas, a fim de aumentar a resistência do eixo em relação ao impacto que a arma causa na batida. Entretanto, já estávamos perto da finalização do robô para a batalha e era muito difícil fazer a mudança de eixo, pois é necessária muita precisão para não descentralizar o sistema interno do motor. Por esta causa, esse desafio não foi bem sucedido, todas as tentativas de mudança não ocorreram como esperado devido àquele desequilíbrio e, então, usamos o próprio eixo do Brushless de 3mm, na esperança de não quebrar."/>
          <p:cNvSpPr txBox="1"/>
          <p:nvPr/>
        </p:nvSpPr>
        <p:spPr>
          <a:xfrm>
            <a:off x="530732" y="918068"/>
            <a:ext cx="7373427" cy="828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pc="19" sz="2000">
                <a:solidFill>
                  <a:srgbClr val="535353"/>
                </a:solidFill>
                <a:latin typeface="Iowan Old Style"/>
                <a:ea typeface="Iowan Old Style"/>
                <a:cs typeface="Iowan Old Style"/>
                <a:sym typeface="Iowan Old Style"/>
              </a:defRPr>
            </a:pPr>
            <a:r>
              <a:t>Após essas etapas, conseguimos desenvolver nossa base inferior e superior, além de focarmos nas duas principais vertentes: o sistema da arma e o da locomoção do robô. </a:t>
            </a:r>
          </a:p>
          <a:p>
            <a:pPr algn="just">
              <a:defRPr spc="19" sz="2000">
                <a:solidFill>
                  <a:srgbClr val="535353"/>
                </a:solidFill>
                <a:latin typeface="Iowan Old Style"/>
                <a:ea typeface="Iowan Old Style"/>
                <a:cs typeface="Iowan Old Style"/>
                <a:sym typeface="Iowan Old Style"/>
              </a:defRPr>
            </a:pPr>
            <a:r>
              <a:t>A decisão da localização das rodas foi dificilmente tomada. Pois, além da possibilidade do robô perder suas rodas durante a batalha, existia a preocupação do robô virar de ponta-cabeça. Com isso, para que ele tivesse a locomoção devida e tendo em mente esses possíveis problemas, deixamos as rodas protegidas dentro da estrutura do robô, a qual ocasionou no aumento da área interna e, consequentemente, no aumento do peso do robô. Este problema foi solucionado mais a frente do processo de criação.</a:t>
            </a:r>
          </a:p>
          <a:p>
            <a:pPr algn="just">
              <a:defRPr spc="19" sz="2000">
                <a:solidFill>
                  <a:srgbClr val="535353"/>
                </a:solidFill>
                <a:latin typeface="Iowan Old Style"/>
                <a:ea typeface="Iowan Old Style"/>
                <a:cs typeface="Iowan Old Style"/>
                <a:sym typeface="Iowan Old Style"/>
              </a:defRPr>
            </a:pPr>
            <a:r>
              <a:t>Depois disso, os três maiores desafios da nossa equipe foram: os suportes dos motores DCs, o eixo do Brushless (motor da arma) e a localização das rodas. A fabricação dos suportes foi o menor dentre os desafios apontados, entretanto não deixou de ser um desafio. Eles foram elaborados para fixar os motores e ajustar a sua distância em relação a base. Logo no início, conseguimos fazê-los nas impressoras 3D disponíveis nos laboratórios, mas o interessante foi que não havíamos notado sua necessidade antes de encaixarmos e ligarmos o motor no protótipo do robô.</a:t>
            </a:r>
          </a:p>
        </p:txBody>
      </p:sp>
      <p:sp>
        <p:nvSpPr>
          <p:cNvPr id="183" name="- motor mount (estrutura para fixar os motores DC)"/>
          <p:cNvSpPr txBox="1"/>
          <p:nvPr/>
        </p:nvSpPr>
        <p:spPr>
          <a:xfrm>
            <a:off x="8344788" y="9278856"/>
            <a:ext cx="4118713" cy="29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400">
                <a:solidFill>
                  <a:srgbClr val="454545"/>
                </a:solidFill>
              </a:defRPr>
            </a:lvl1pPr>
          </a:lstStyle>
          <a:p>
            <a:pPr/>
            <a:r>
              <a:t>- motor mount (estrutura para fixar os motores DC)</a:t>
            </a:r>
          </a:p>
        </p:txBody>
      </p:sp>
      <p:sp>
        <p:nvSpPr>
          <p:cNvPr id="184" name="-Chassis de Alumínios da base inferior e superior,…"/>
          <p:cNvSpPr txBox="1"/>
          <p:nvPr/>
        </p:nvSpPr>
        <p:spPr>
          <a:xfrm>
            <a:off x="8203678" y="4400444"/>
            <a:ext cx="4400932" cy="5280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355600">
              <a:spcBef>
                <a:spcPts val="0"/>
              </a:spcBef>
              <a:defRPr i="1" spc="0" sz="1500">
                <a:solidFill>
                  <a:srgbClr val="454545"/>
                </a:solidFill>
              </a:defRPr>
            </a:pPr>
            <a:r>
              <a:t>-Chassis de Alumínios da base inferior e superior, </a:t>
            </a:r>
          </a:p>
          <a:p>
            <a:pPr algn="ctr" defTabSz="355600">
              <a:spcBef>
                <a:spcPts val="0"/>
              </a:spcBef>
              <a:defRPr i="1" spc="0" sz="1500">
                <a:solidFill>
                  <a:srgbClr val="454545"/>
                </a:solidFill>
              </a:defRPr>
            </a:pPr>
            <a:r>
              <a:t>a nova com o alívio de massa e a antiga</a:t>
            </a:r>
          </a:p>
        </p:txBody>
      </p:sp>
      <p:pic>
        <p:nvPicPr>
          <p:cNvPr id="185" name="Imagem 12" descr="Imagem 12"/>
          <p:cNvPicPr>
            <a:picLocks noChangeAspect="1"/>
          </p:cNvPicPr>
          <p:nvPr/>
        </p:nvPicPr>
        <p:blipFill>
          <a:blip r:embed="rId2">
            <a:extLst/>
          </a:blip>
          <a:stretch>
            <a:fillRect/>
          </a:stretch>
        </p:blipFill>
        <p:spPr>
          <a:xfrm>
            <a:off x="8918104" y="5774433"/>
            <a:ext cx="2972081" cy="3355081"/>
          </a:xfrm>
          <a:prstGeom prst="rect">
            <a:avLst/>
          </a:prstGeom>
          <a:ln w="12700">
            <a:miter lim="400000"/>
          </a:ln>
        </p:spPr>
      </p:pic>
      <p:pic>
        <p:nvPicPr>
          <p:cNvPr id="186" name="hayMKmF-eqMCqtEH8HKEMxPLNwtKYp59YYew7Q7IXUSfvEqxVjzuCmXxmfbJKfC71_YFrq3V8zPeljxhgQs9qCARtIOTWWpksL6dw3X7OTuJM2UpuLTiRq_56xkvbTm-NNsyxAuJ.png" descr="hayMKmF-eqMCqtEH8HKEMxPLNwtKYp59YYew7Q7IXUSfvEqxVjzuCmXxmfbJKfC71_YFrq3V8zPeljxhgQs9qCARtIOTWWpksL6dw3X7OTuJM2UpuLTiRq_56xkvbTm-NNsyxAuJ.png"/>
          <p:cNvPicPr>
            <a:picLocks noChangeAspect="1"/>
          </p:cNvPicPr>
          <p:nvPr/>
        </p:nvPicPr>
        <p:blipFill>
          <a:blip r:embed="rId3">
            <a:extLst/>
          </a:blip>
          <a:stretch>
            <a:fillRect/>
          </a:stretch>
        </p:blipFill>
        <p:spPr>
          <a:xfrm>
            <a:off x="8918104" y="641332"/>
            <a:ext cx="2972081" cy="360182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Corpo"/>
          <p:cNvSpPr txBox="1"/>
          <p:nvPr>
            <p:ph type="body" sz="quarter" idx="1"/>
          </p:nvPr>
        </p:nvSpPr>
        <p:spPr>
          <a:xfrm>
            <a:off x="329067" y="1235395"/>
            <a:ext cx="11861803" cy="1272"/>
          </a:xfrm>
          <a:prstGeom prst="rect">
            <a:avLst/>
          </a:prstGeom>
        </p:spPr>
        <p:txBody>
          <a:bodyPr/>
          <a:lstStyle/>
          <a:p>
            <a:pPr marL="75184" indent="-75184" defTabSz="93471">
              <a:spcBef>
                <a:spcPts val="200"/>
              </a:spcBef>
              <a:defRPr sz="480"/>
            </a:pPr>
          </a:p>
        </p:txBody>
      </p:sp>
      <p:sp>
        <p:nvSpPr>
          <p:cNvPr id="189" name="Estrutura"/>
          <p:cNvSpPr txBox="1"/>
          <p:nvPr>
            <p:ph type="title"/>
          </p:nvPr>
        </p:nvSpPr>
        <p:spPr>
          <a:xfrm>
            <a:off x="329067" y="497629"/>
            <a:ext cx="11861803" cy="723903"/>
          </a:xfrm>
          <a:prstGeom prst="rect">
            <a:avLst/>
          </a:prstGeom>
        </p:spPr>
        <p:txBody>
          <a:bodyPr/>
          <a:lstStyle>
            <a:lvl1pPr defTabSz="543305">
              <a:spcBef>
                <a:spcPts val="2100"/>
              </a:spcBef>
              <a:defRPr sz="4800"/>
            </a:lvl1pPr>
          </a:lstStyle>
          <a:p>
            <a:pPr/>
            <a:r>
              <a:t>Estrutura</a:t>
            </a:r>
          </a:p>
        </p:txBody>
      </p:sp>
      <p:pic>
        <p:nvPicPr>
          <p:cNvPr id="190" name="est.JPG" descr="est.JPG"/>
          <p:cNvPicPr>
            <a:picLocks noChangeAspect="1"/>
          </p:cNvPicPr>
          <p:nvPr/>
        </p:nvPicPr>
        <p:blipFill>
          <a:blip r:embed="rId2">
            <a:extLst/>
          </a:blip>
          <a:stretch>
            <a:fillRect/>
          </a:stretch>
        </p:blipFill>
        <p:spPr>
          <a:xfrm>
            <a:off x="8966415" y="1577085"/>
            <a:ext cx="3541762" cy="4722346"/>
          </a:xfrm>
          <a:prstGeom prst="rect">
            <a:avLst/>
          </a:prstGeom>
          <a:ln w="12700">
            <a:miter lim="400000"/>
          </a:ln>
        </p:spPr>
      </p:pic>
      <p:sp>
        <p:nvSpPr>
          <p:cNvPr id="191" name="Feitos os desenhos em CAD e validados (com protótipos de madeira e plástico), começamos a estruturar o robô. Para o seu chassi, decidimos utilizar Alumínio naval, para a estrutura lateral utilizamos o polímero UHMW e, para a arma, aço. A escolha desses Materiais se deu pelo fato de serem muito populares nas competições de robô por possuírem baixa densidade e alta resistência a impactos, principalmente o polímero UHMW que foi utilizado para compor as laterais do robô. A espessura desses materiais foi determinada com a ajuda do Fusion 360, que calculou a massa deles com bastante precisão para se adequar ao peso da categoria."/>
          <p:cNvSpPr txBox="1"/>
          <p:nvPr/>
        </p:nvSpPr>
        <p:spPr>
          <a:xfrm>
            <a:off x="255742" y="1607471"/>
            <a:ext cx="8438059" cy="4661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3600"/>
              </a:lnSpc>
              <a:spcBef>
                <a:spcPts val="0"/>
              </a:spcBef>
              <a:defRPr spc="0" sz="1900">
                <a:solidFill>
                  <a:srgbClr val="605C69"/>
                </a:solidFill>
                <a:latin typeface="Iowan Old Style"/>
                <a:ea typeface="Iowan Old Style"/>
                <a:cs typeface="Iowan Old Style"/>
                <a:sym typeface="Iowan Old Style"/>
              </a:defRPr>
            </a:lvl1pPr>
          </a:lstStyle>
          <a:p>
            <a:pPr/>
            <a:r>
              <a:t>Feitos os desenhos em CAD e validados (com protótipos de madeira e plástico) para verificarmos as dimensões do robô como o comprimento, a largura e a espessura do corpo, começamos a estruturar o robô. Para o seu chassi, decidimos utilizar Alumínio naval, para a estrutura lateral utilizamos o polímero UHMW e, para a arma, aço. A escolha desses Materiais se deu pelo fato de serem muito populares nas competições de robô por possuírem baixa densidade e alta resistência a impactos, principalmente o polímero UHMW que foi utilizado para compor as laterais do robô. A espessura desses materiais foi determinada com a ajuda do Fusion 360, que calculou a massa deles com bastante precisão para se adequar ao peso da categoria.</a:t>
            </a:r>
          </a:p>
        </p:txBody>
      </p:sp>
      <p:sp>
        <p:nvSpPr>
          <p:cNvPr id="192" name="O UHMW ficou com uma espessura de 9mm enquanto o chassi de Alumínio ficou com 3mm. A espessura da arma de aço é de 5mm, comprimento de 200mm e largura de 30mm. Com essa configuração, nossa próxima preocupação foi em aliviar a massa das chapas da base e topo (que sozinhas totalizavam cerca de 782g-55% do peso do robô). Através da Função Shape Optimization do Fusion o peso das chapas foi reduzido em cerca de 40%."/>
          <p:cNvSpPr txBox="1"/>
          <p:nvPr/>
        </p:nvSpPr>
        <p:spPr>
          <a:xfrm>
            <a:off x="4094869" y="6786503"/>
            <a:ext cx="8809913" cy="28327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3600"/>
              </a:lnSpc>
              <a:spcBef>
                <a:spcPts val="0"/>
              </a:spcBef>
              <a:defRPr spc="0" sz="1900">
                <a:solidFill>
                  <a:srgbClr val="605C69"/>
                </a:solidFill>
                <a:latin typeface="Iowan Old Style"/>
                <a:ea typeface="Iowan Old Style"/>
                <a:cs typeface="Iowan Old Style"/>
                <a:sym typeface="Iowan Old Style"/>
              </a:defRPr>
            </a:lvl1pPr>
          </a:lstStyle>
          <a:p>
            <a:pPr/>
            <a:r>
              <a:t>O UHMW ficou com uma espessura de 9mm enquanto o chassi de Alumínio ficou com 3mm. A espessura da arma de aço é de 5mm, comprimento de 200mm e largura de 30mm. Com essa configuração, nossa próxima preocupação foi em aliviar a massa das chapas da base e topo (que sozinhas totalizavam cerca de 782g-55% do peso do robô). Através da Função Shape Optimization do Fusion o peso das chapas foi reduzido em cerca de 40% para atender o limite de peso.</a:t>
            </a:r>
          </a:p>
        </p:txBody>
      </p:sp>
      <p:pic>
        <p:nvPicPr>
          <p:cNvPr id="193" name="Imagem 10" descr="Imagem 10"/>
          <p:cNvPicPr>
            <a:picLocks noChangeAspect="1"/>
          </p:cNvPicPr>
          <p:nvPr/>
        </p:nvPicPr>
        <p:blipFill>
          <a:blip r:embed="rId3">
            <a:extLst/>
          </a:blip>
          <a:stretch>
            <a:fillRect/>
          </a:stretch>
        </p:blipFill>
        <p:spPr>
          <a:xfrm>
            <a:off x="280572" y="6612908"/>
            <a:ext cx="3680025" cy="2770434"/>
          </a:xfrm>
          <a:prstGeom prst="rect">
            <a:avLst/>
          </a:prstGeom>
          <a:ln w="12700">
            <a:miter lim="400000"/>
          </a:ln>
        </p:spPr>
      </p:pic>
      <p:sp>
        <p:nvSpPr>
          <p:cNvPr id="194" name="Comparação do protótipo em madeira e do modelo final"/>
          <p:cNvSpPr txBox="1"/>
          <p:nvPr/>
        </p:nvSpPr>
        <p:spPr>
          <a:xfrm>
            <a:off x="8000376" y="6371690"/>
            <a:ext cx="4885183" cy="3121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500">
                <a:solidFill>
                  <a:srgbClr val="454545"/>
                </a:solidFill>
              </a:defRPr>
            </a:lvl1pPr>
          </a:lstStyle>
          <a:p>
            <a:pPr/>
            <a:r>
              <a:t>Comparação do protótipo em madeira e do modelo final</a:t>
            </a:r>
          </a:p>
        </p:txBody>
      </p:sp>
      <p:sp>
        <p:nvSpPr>
          <p:cNvPr id="195" name="Modelo 3D do Corpo"/>
          <p:cNvSpPr txBox="1"/>
          <p:nvPr/>
        </p:nvSpPr>
        <p:spPr>
          <a:xfrm>
            <a:off x="845351" y="9418486"/>
            <a:ext cx="1910145" cy="3121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500">
                <a:solidFill>
                  <a:srgbClr val="454545"/>
                </a:solidFill>
              </a:defRPr>
            </a:lvl1pPr>
          </a:lstStyle>
          <a:p>
            <a:pPr/>
            <a:r>
              <a:t>Modelo 3D do Corpo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Corpo"/>
          <p:cNvSpPr txBox="1"/>
          <p:nvPr>
            <p:ph type="body" sz="quarter" idx="1"/>
          </p:nvPr>
        </p:nvSpPr>
        <p:spPr>
          <a:xfrm>
            <a:off x="458364" y="1332367"/>
            <a:ext cx="11861803" cy="1272"/>
          </a:xfrm>
          <a:prstGeom prst="rect">
            <a:avLst/>
          </a:prstGeom>
        </p:spPr>
        <p:txBody>
          <a:bodyPr/>
          <a:lstStyle/>
          <a:p>
            <a:pPr marL="75184" indent="-75184" defTabSz="93471">
              <a:spcBef>
                <a:spcPts val="200"/>
              </a:spcBef>
              <a:defRPr sz="480"/>
            </a:pPr>
          </a:p>
        </p:txBody>
      </p:sp>
      <p:sp>
        <p:nvSpPr>
          <p:cNvPr id="198" name="Eletrônica"/>
          <p:cNvSpPr txBox="1"/>
          <p:nvPr>
            <p:ph type="title"/>
          </p:nvPr>
        </p:nvSpPr>
        <p:spPr>
          <a:xfrm>
            <a:off x="458364" y="481467"/>
            <a:ext cx="11861803" cy="723903"/>
          </a:xfrm>
          <a:prstGeom prst="rect">
            <a:avLst/>
          </a:prstGeom>
        </p:spPr>
        <p:txBody>
          <a:bodyPr/>
          <a:lstStyle>
            <a:lvl1pPr defTabSz="543305">
              <a:spcBef>
                <a:spcPts val="2100"/>
              </a:spcBef>
              <a:defRPr sz="4800"/>
            </a:lvl1pPr>
          </a:lstStyle>
          <a:p>
            <a:pPr/>
            <a:r>
              <a:t>Eletrônica</a:t>
            </a:r>
          </a:p>
        </p:txBody>
      </p:sp>
      <p:pic>
        <p:nvPicPr>
          <p:cNvPr id="199" name="brush3.JPG" descr="brush3.JPG"/>
          <p:cNvPicPr>
            <a:picLocks noChangeAspect="1"/>
          </p:cNvPicPr>
          <p:nvPr/>
        </p:nvPicPr>
        <p:blipFill>
          <a:blip r:embed="rId2">
            <a:extLst/>
          </a:blip>
          <a:stretch>
            <a:fillRect/>
          </a:stretch>
        </p:blipFill>
        <p:spPr>
          <a:xfrm>
            <a:off x="5718046" y="2100189"/>
            <a:ext cx="6907846" cy="3885663"/>
          </a:xfrm>
          <a:prstGeom prst="rect">
            <a:avLst/>
          </a:prstGeom>
          <a:ln w="12700">
            <a:miter lim="400000"/>
          </a:ln>
        </p:spPr>
      </p:pic>
      <p:sp>
        <p:nvSpPr>
          <p:cNvPr id="200" name="Antes de começarmos a fazer a parte da eletrônica do robô recebemos uma breve introdução sobre o assunto dos nossos veteranos através de aulas no Insper pelos mesmos, pois nenhum de nós possuía conhecimento suficiente sobre o tema.…"/>
          <p:cNvSpPr txBox="1"/>
          <p:nvPr/>
        </p:nvSpPr>
        <p:spPr>
          <a:xfrm>
            <a:off x="236548" y="1638437"/>
            <a:ext cx="5305126" cy="810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pc="19" sz="2000">
                <a:latin typeface="Iowan Old Style"/>
                <a:ea typeface="Iowan Old Style"/>
                <a:cs typeface="Iowan Old Style"/>
                <a:sym typeface="Iowan Old Style"/>
              </a:defRPr>
            </a:pPr>
            <a:r>
              <a:t>Antes de começarmos a fazer a parte da eletrônica do robô recebemos uma breve introdução sobre o assunto dos nossos veteranos através de aulas no Insper pelos mesmos, pois nenhum de nós possuía conhecimento suficiente sobre o tema.</a:t>
            </a:r>
          </a:p>
          <a:p>
            <a:pPr algn="just">
              <a:defRPr spc="19" sz="2000">
                <a:latin typeface="Iowan Old Style"/>
                <a:ea typeface="Iowan Old Style"/>
                <a:cs typeface="Iowan Old Style"/>
                <a:sym typeface="Iowan Old Style"/>
              </a:defRPr>
            </a:pPr>
            <a:r>
              <a:t>A eletrônica do robô é constituída pelos seguintes componentes: ESC (Electronic Speed Controller) que controla o motor Brushless; motores DC(12V 4kgcm 300RPM Transmissões RC Câmbios) para a locomoçāo do robô; arduino Nano onde é carregado o código para controlar os motores Brushless através de ondas PWM (Pulse-Width Modulation); motor Brushless(Turnigy Aerodrive D2830/11 1000Kv), para a ativação da arma; e Receptor de transmissão de rádio, que capta os comandos do controle e as baterias do tipo Lipo que utilizamos por possuírem baixa densidade por carga  e alta descarga elétrica  presa ao redor do seu eixo.</a:t>
            </a:r>
          </a:p>
        </p:txBody>
      </p:sp>
      <p:sp>
        <p:nvSpPr>
          <p:cNvPr id="201" name="Agora vamos descrever a ideia de destaque que havíamos inicialmente planejado para o nosso sistema da arma. Normalmente os robôs do tipo spinner fazem uso de duas polias e uma correia para transmitir a rotação do motor brushless para a arma, contudo, fazer uso desse sistema iria consumir muito do peso do robô, que já é muito limitado. Assim optamos por acoplar o  motor brushless diretamente na chapa, e a arma"/>
          <p:cNvSpPr txBox="1"/>
          <p:nvPr/>
        </p:nvSpPr>
        <p:spPr>
          <a:xfrm>
            <a:off x="5647479" y="6725460"/>
            <a:ext cx="7048980" cy="294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pc="19" sz="2000">
                <a:latin typeface="Iowan Old Style"/>
                <a:ea typeface="Iowan Old Style"/>
                <a:cs typeface="Iowan Old Style"/>
                <a:sym typeface="Iowan Old Style"/>
              </a:defRPr>
            </a:lvl1pPr>
          </a:lstStyle>
          <a:p>
            <a:pPr/>
            <a:r>
              <a:t>Agora vamos descrever a ideia de destaque que havíamos inicialmente planejado para o nosso sistema da arma. Normalmente os robôs do tipo spinner fazem uso de duas polias e uma correia para transmitir a rotação do motor brushless para a arma, contudo, fazer uso desse sistema iria consumir muito do peso do robô, que já é muito limitado. Assim optamos por acoplar o  motor brushless diretamente na chapa, e a arma </a:t>
            </a:r>
          </a:p>
        </p:txBody>
      </p:sp>
      <p:sp>
        <p:nvSpPr>
          <p:cNvPr id="202" name="Organização interna dos componentes eletrônicos no protótipo"/>
          <p:cNvSpPr txBox="1"/>
          <p:nvPr/>
        </p:nvSpPr>
        <p:spPr>
          <a:xfrm>
            <a:off x="6616284" y="6205745"/>
            <a:ext cx="5111370" cy="29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400">
                <a:solidFill>
                  <a:srgbClr val="454545"/>
                </a:solidFill>
              </a:defRPr>
            </a:lvl1pPr>
          </a:lstStyle>
          <a:p>
            <a:pPr/>
            <a:r>
              <a:t>Organização interna dos componentes eletrônicos no protótipo</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Para realizar isso tentamos substituir o eixo de alumínio de 3mm (próprio do motor) por um de aço de 8mm, o que teoricamente resistiria melhor a reação dos impactos da arma. No entanto, esse novo eixo precisa ser usinado com extrema precisão para não desalinhar o equilíbrio magnético do brushless e portanto não conseguimos implementa-lo ao nosso projeto devido a falta de tempo, mas ainda acreditamos no potencial da idéia)."/>
          <p:cNvSpPr txBox="1"/>
          <p:nvPr/>
        </p:nvSpPr>
        <p:spPr>
          <a:xfrm>
            <a:off x="495224" y="675889"/>
            <a:ext cx="12014352" cy="469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pc="21" sz="2100">
                <a:latin typeface="Iowan Old Style"/>
                <a:ea typeface="Iowan Old Style"/>
                <a:cs typeface="Iowan Old Style"/>
                <a:sym typeface="Iowan Old Style"/>
              </a:defRPr>
            </a:pPr>
            <a:r>
              <a:t>Sobre o motor da arma, a ideia inicial era substituir o seu eixo de 3mm de diâmetro para um eixo de 8mm fixo às chapas, a fim de aumentar a resistência do eixo em relação ao impacto que a arma causa na batida. Entretanto, já estávamos perto da finalização do robô para a batalha e era muito difícil fazer a mudança de eixo, pois é necessária muita precisão para não descentralizar o sistema interno do motor. Por esta causa, esse desafio não foi bem sucedido, todas as tentativas de mudança não ocorreram como esperado devido àquele desequilíbrio e, então, usamos o próprio eixo do Brushless de 3mm, na esperança de não quebrar. </a:t>
            </a:r>
          </a:p>
          <a:p>
            <a:pPr algn="just">
              <a:defRPr spc="21" sz="2100">
                <a:latin typeface="Iowan Old Style"/>
                <a:ea typeface="Iowan Old Style"/>
                <a:cs typeface="Iowan Old Style"/>
                <a:sym typeface="Iowan Old Style"/>
              </a:defRPr>
            </a:pPr>
            <a:r>
              <a:t>Para realizar isso tentamos substituir o eixo de alumínio de 3mm (próprio do motor) por um de aço de 8mm, o que teoricamente resistiria melhor a reação dos impactos da arma. No entanto, esse novo eixo precisa ser usinado com extrema precisão para não sair do balanceamento existente no equilíbrio magnético do brushless e, portanto, não conseguimos implementá-lo ao nosso projeto devido a falta de tempo, mas ainda acreditamos no potencial da idéia).</a:t>
            </a:r>
          </a:p>
        </p:txBody>
      </p:sp>
      <p:pic>
        <p:nvPicPr>
          <p:cNvPr id="205" name="Imagem 8" descr="Imagem 8"/>
          <p:cNvPicPr>
            <a:picLocks noChangeAspect="1"/>
          </p:cNvPicPr>
          <p:nvPr/>
        </p:nvPicPr>
        <p:blipFill>
          <a:blip r:embed="rId2">
            <a:extLst/>
          </a:blip>
          <a:stretch>
            <a:fillRect/>
          </a:stretch>
        </p:blipFill>
        <p:spPr>
          <a:xfrm>
            <a:off x="6147028" y="5673844"/>
            <a:ext cx="710744" cy="3357121"/>
          </a:xfrm>
          <a:prstGeom prst="rect">
            <a:avLst/>
          </a:prstGeom>
          <a:ln w="12700">
            <a:miter lim="400000"/>
          </a:ln>
        </p:spPr>
      </p:pic>
      <p:pic>
        <p:nvPicPr>
          <p:cNvPr id="206" name="brush1.JPG" descr="brush1.JPG"/>
          <p:cNvPicPr>
            <a:picLocks noChangeAspect="1"/>
          </p:cNvPicPr>
          <p:nvPr/>
        </p:nvPicPr>
        <p:blipFill>
          <a:blip r:embed="rId3">
            <a:extLst/>
          </a:blip>
          <a:stretch>
            <a:fillRect/>
          </a:stretch>
        </p:blipFill>
        <p:spPr>
          <a:xfrm>
            <a:off x="10556005" y="5673844"/>
            <a:ext cx="2068227" cy="3357121"/>
          </a:xfrm>
          <a:prstGeom prst="rect">
            <a:avLst/>
          </a:prstGeom>
          <a:ln w="12700">
            <a:miter lim="400000"/>
          </a:ln>
        </p:spPr>
      </p:pic>
      <p:pic>
        <p:nvPicPr>
          <p:cNvPr id="207" name="brush2.JPG" descr="brush2.JPG"/>
          <p:cNvPicPr>
            <a:picLocks noChangeAspect="1"/>
          </p:cNvPicPr>
          <p:nvPr/>
        </p:nvPicPr>
        <p:blipFill>
          <a:blip r:embed="rId4">
            <a:extLst/>
          </a:blip>
          <a:stretch>
            <a:fillRect/>
          </a:stretch>
        </p:blipFill>
        <p:spPr>
          <a:xfrm>
            <a:off x="7656537" y="5673844"/>
            <a:ext cx="2605125" cy="3357121"/>
          </a:xfrm>
          <a:prstGeom prst="rect">
            <a:avLst/>
          </a:prstGeom>
          <a:ln w="12700">
            <a:miter lim="400000"/>
          </a:ln>
        </p:spPr>
      </p:pic>
      <p:pic>
        <p:nvPicPr>
          <p:cNvPr id="208" name="atrasb.jpg" descr="atrasb.jpg"/>
          <p:cNvPicPr>
            <a:picLocks noChangeAspect="1"/>
          </p:cNvPicPr>
          <p:nvPr/>
        </p:nvPicPr>
        <p:blipFill>
          <a:blip r:embed="rId5">
            <a:extLst/>
          </a:blip>
          <a:stretch>
            <a:fillRect/>
          </a:stretch>
        </p:blipFill>
        <p:spPr>
          <a:xfrm>
            <a:off x="2533585" y="6001182"/>
            <a:ext cx="3108013" cy="2541664"/>
          </a:xfrm>
          <a:prstGeom prst="rect">
            <a:avLst/>
          </a:prstGeom>
          <a:ln w="12700">
            <a:miter lim="400000"/>
          </a:ln>
        </p:spPr>
      </p:pic>
      <p:pic>
        <p:nvPicPr>
          <p:cNvPr id="209" name="Captura de Tela 2017-10-05 às 20.35.33.png" descr="Captura de Tela 2017-10-05 às 20.35.33.png"/>
          <p:cNvPicPr>
            <a:picLocks noChangeAspect="1"/>
          </p:cNvPicPr>
          <p:nvPr/>
        </p:nvPicPr>
        <p:blipFill>
          <a:blip r:embed="rId6">
            <a:extLst/>
          </a:blip>
          <a:stretch>
            <a:fillRect/>
          </a:stretch>
        </p:blipFill>
        <p:spPr>
          <a:xfrm>
            <a:off x="380568" y="5593454"/>
            <a:ext cx="2351197" cy="3357121"/>
          </a:xfrm>
          <a:prstGeom prst="rect">
            <a:avLst/>
          </a:prstGeom>
          <a:ln w="12700">
            <a:miter lim="400000"/>
          </a:ln>
        </p:spPr>
      </p:pic>
      <p:sp>
        <p:nvSpPr>
          <p:cNvPr id="210" name="Motor Brushless com o eixo normal de 3mm"/>
          <p:cNvSpPr txBox="1"/>
          <p:nvPr/>
        </p:nvSpPr>
        <p:spPr>
          <a:xfrm>
            <a:off x="1111733" y="9169138"/>
            <a:ext cx="3624251" cy="29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400">
                <a:solidFill>
                  <a:srgbClr val="454545"/>
                </a:solidFill>
              </a:defRPr>
            </a:lvl1pPr>
          </a:lstStyle>
          <a:p>
            <a:pPr/>
            <a:r>
              <a:t>Motor Brushless com o eixo normal de 3mm</a:t>
            </a:r>
          </a:p>
        </p:txBody>
      </p:sp>
      <p:sp>
        <p:nvSpPr>
          <p:cNvPr id="211" name="Motor Brushless com o eixo mudado para 8mm"/>
          <p:cNvSpPr txBox="1"/>
          <p:nvPr/>
        </p:nvSpPr>
        <p:spPr>
          <a:xfrm>
            <a:off x="8175297" y="9169138"/>
            <a:ext cx="3884728" cy="29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400">
                <a:solidFill>
                  <a:srgbClr val="454545"/>
                </a:solidFill>
              </a:defRPr>
            </a:lvl1pPr>
          </a:lstStyle>
          <a:p>
            <a:pPr/>
            <a:r>
              <a:t>Motor Brushless com o eixo mudado para 8mm</a:t>
            </a:r>
          </a:p>
        </p:txBody>
      </p:sp>
      <p:sp>
        <p:nvSpPr>
          <p:cNvPr id="212" name="novo eixo de 8mm"/>
          <p:cNvSpPr txBox="1"/>
          <p:nvPr/>
        </p:nvSpPr>
        <p:spPr>
          <a:xfrm>
            <a:off x="5714225" y="9169138"/>
            <a:ext cx="1576350" cy="299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355600">
              <a:spcBef>
                <a:spcPts val="0"/>
              </a:spcBef>
              <a:defRPr i="1" spc="0" sz="1400">
                <a:solidFill>
                  <a:srgbClr val="454545"/>
                </a:solidFill>
              </a:defRPr>
            </a:lvl1pPr>
          </a:lstStyle>
          <a:p>
            <a:pPr/>
            <a:r>
              <a:t>novo eixo de 8mm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Helvetica Neue"/>
        <a:ea typeface="Helvetica Neue"/>
        <a:cs typeface="Helvetica Neue"/>
      </a:majorFont>
      <a:minorFont>
        <a:latin typeface="Helvetica"/>
        <a:ea typeface="Helvetica"/>
        <a:cs typeface="Helvetica"/>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A7A7A7"/>
      </a:dk2>
      <a:lt2>
        <a:srgbClr val="535353"/>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Helvetica Neue"/>
        <a:ea typeface="Helvetica Neue"/>
        <a:cs typeface="Helvetica Neue"/>
      </a:majorFont>
      <a:minorFont>
        <a:latin typeface="Helvetica"/>
        <a:ea typeface="Helvetica"/>
        <a:cs typeface="Helvetica"/>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0" spc="28" strike="noStrike" sz="2800" u="none" kumimoji="0" normalizeH="0">
            <a:ln>
              <a:noFill/>
            </a:ln>
            <a:solidFill>
              <a:srgbClr val="5C5C5C"/>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