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23D8F5-05CF-45A2-AB5A-07F45947784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1085" y="-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Digital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 smtClean="0"/>
              <a:t>Mr. Tai Nguyen</a:t>
            </a:r>
          </a:p>
          <a:p>
            <a:r>
              <a:rPr lang="en-US" i="1" dirty="0" smtClean="0"/>
              <a:t>Email: taindp@viettel.com.vn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40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Carry-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Adders: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/>
              <a:t>Block </a:t>
            </a:r>
            <a:r>
              <a:rPr lang="en-US" sz="2200" b="1" i="1" dirty="0"/>
              <a:t>generate</a:t>
            </a:r>
            <a:r>
              <a:rPr lang="en-US" sz="2200" dirty="0"/>
              <a:t> and </a:t>
            </a:r>
            <a:r>
              <a:rPr lang="en-US" sz="2200" b="1" i="1" dirty="0"/>
              <a:t>propagate</a:t>
            </a:r>
            <a:r>
              <a:rPr lang="en-US" sz="2200" dirty="0"/>
              <a:t> signals:</a:t>
            </a:r>
          </a:p>
          <a:p>
            <a:pPr marL="0" indent="0">
              <a:buNone/>
            </a:pPr>
            <a:r>
              <a:rPr lang="en-US" sz="2200" dirty="0"/>
              <a:t>g</a:t>
            </a:r>
            <a:r>
              <a:rPr lang="en-US" sz="2200" baseline="-25000" dirty="0"/>
              <a:t>[i,i+3]</a:t>
            </a:r>
            <a:r>
              <a:rPr lang="en-US" sz="2200" dirty="0"/>
              <a:t>=g</a:t>
            </a:r>
            <a:r>
              <a:rPr lang="en-US" sz="2200" baseline="-25000" dirty="0"/>
              <a:t>i+3</a:t>
            </a:r>
            <a:r>
              <a:rPr lang="en-US" sz="2200" dirty="0"/>
              <a:t>|(g</a:t>
            </a:r>
            <a:r>
              <a:rPr lang="en-US" sz="2200" baseline="-25000" dirty="0"/>
              <a:t>i+2</a:t>
            </a:r>
            <a:r>
              <a:rPr lang="en-US" sz="2200" dirty="0"/>
              <a:t>&amp;p</a:t>
            </a:r>
            <a:r>
              <a:rPr lang="en-US" sz="2200" baseline="-25000" dirty="0"/>
              <a:t>i+3</a:t>
            </a:r>
            <a:r>
              <a:rPr lang="en-US" sz="2200" dirty="0"/>
              <a:t>)|(g</a:t>
            </a:r>
            <a:r>
              <a:rPr lang="en-US" sz="2200" baseline="-25000" dirty="0"/>
              <a:t>i+1</a:t>
            </a:r>
            <a:r>
              <a:rPr lang="en-US" sz="2200" dirty="0"/>
              <a:t>&amp;p</a:t>
            </a:r>
            <a:r>
              <a:rPr lang="en-US" sz="2200" baseline="-25000" dirty="0"/>
              <a:t>i+2</a:t>
            </a:r>
            <a:r>
              <a:rPr lang="en-US" sz="2200" dirty="0"/>
              <a:t>&amp;p</a:t>
            </a:r>
            <a:r>
              <a:rPr lang="en-US" sz="2200" baseline="-25000" dirty="0"/>
              <a:t>i+3</a:t>
            </a:r>
            <a:r>
              <a:rPr lang="en-US" sz="2200" dirty="0"/>
              <a:t>)|(g</a:t>
            </a:r>
            <a:r>
              <a:rPr lang="en-US" sz="2200" baseline="-25000" dirty="0"/>
              <a:t>i</a:t>
            </a:r>
            <a:r>
              <a:rPr lang="en-US" sz="2200" dirty="0"/>
              <a:t>&amp;p</a:t>
            </a:r>
            <a:r>
              <a:rPr lang="en-US" sz="2200" baseline="-25000" dirty="0"/>
              <a:t>i+1</a:t>
            </a:r>
            <a:r>
              <a:rPr lang="en-US" sz="2200" dirty="0"/>
              <a:t>&amp;p</a:t>
            </a:r>
            <a:r>
              <a:rPr lang="en-US" sz="2200" baseline="-25000" dirty="0"/>
              <a:t>i+2</a:t>
            </a:r>
            <a:r>
              <a:rPr lang="en-US" sz="2200" dirty="0"/>
              <a:t>&amp;p</a:t>
            </a:r>
            <a:r>
              <a:rPr lang="en-US" sz="2200" baseline="-25000" dirty="0"/>
              <a:t>i+3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[i,i+3]</a:t>
            </a:r>
            <a:r>
              <a:rPr lang="en-US" sz="2200" dirty="0"/>
              <a:t>=p</a:t>
            </a:r>
            <a:r>
              <a:rPr lang="en-US" sz="2200" baseline="-25000" dirty="0"/>
              <a:t>i</a:t>
            </a:r>
            <a:r>
              <a:rPr lang="en-US" sz="2200" dirty="0"/>
              <a:t>&amp;p</a:t>
            </a:r>
            <a:r>
              <a:rPr lang="en-US" sz="2200" baseline="-25000" dirty="0"/>
              <a:t>i+1</a:t>
            </a:r>
            <a:r>
              <a:rPr lang="en-US" sz="2200" dirty="0"/>
              <a:t>&amp;p</a:t>
            </a:r>
            <a:r>
              <a:rPr lang="en-US" sz="2200" baseline="-25000" dirty="0"/>
              <a:t>i+2</a:t>
            </a:r>
            <a:r>
              <a:rPr lang="en-US" sz="2200" dirty="0"/>
              <a:t>&amp;p</a:t>
            </a:r>
            <a:r>
              <a:rPr lang="en-US" sz="2200" baseline="-25000" dirty="0"/>
              <a:t>i+3</a:t>
            </a:r>
            <a:endParaRPr lang="en-US" sz="2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3041580"/>
            <a:ext cx="6782193" cy="14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Adders: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Carry-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Adders:</a:t>
            </a:r>
          </a:p>
          <a:p>
            <a:pPr marL="0" indent="0">
              <a:buNone/>
            </a:pPr>
            <a:r>
              <a:rPr lang="en-US" sz="2200" dirty="0" smtClean="0"/>
              <a:t>Summarize:</a:t>
            </a:r>
          </a:p>
          <a:p>
            <a:pPr marL="0" indent="0">
              <a:buNone/>
            </a:pPr>
            <a:r>
              <a:rPr lang="en-US" sz="2200" dirty="0" smtClean="0"/>
              <a:t>g</a:t>
            </a:r>
            <a:r>
              <a:rPr lang="en-US" sz="2200" baseline="-25000" dirty="0" smtClean="0"/>
              <a:t>[ h , j ] </a:t>
            </a:r>
            <a:r>
              <a:rPr lang="en-US" sz="2200" dirty="0" smtClean="0"/>
              <a:t>= g</a:t>
            </a:r>
            <a:r>
              <a:rPr lang="en-US" sz="2200" baseline="-25000" dirty="0" smtClean="0"/>
              <a:t>[ 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+ 1 , j ] </a:t>
            </a:r>
            <a:r>
              <a:rPr lang="en-US" sz="2200" dirty="0" smtClean="0"/>
              <a:t>| p</a:t>
            </a:r>
            <a:r>
              <a:rPr lang="en-US" sz="2200" baseline="-25000" dirty="0" smtClean="0"/>
              <a:t>[ 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+ 1 , j ] </a:t>
            </a:r>
            <a:r>
              <a:rPr lang="en-US" sz="2200" dirty="0" smtClean="0"/>
              <a:t>&amp; g </a:t>
            </a:r>
            <a:r>
              <a:rPr lang="en-US" sz="2200" baseline="-25000" dirty="0" smtClean="0"/>
              <a:t>[ h , 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]</a:t>
            </a:r>
          </a:p>
          <a:p>
            <a:pPr marL="0" indent="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[ h , j ] </a:t>
            </a:r>
            <a:r>
              <a:rPr lang="en-US" sz="2200" dirty="0" smtClean="0"/>
              <a:t>= p</a:t>
            </a:r>
            <a:r>
              <a:rPr lang="en-US" sz="2200" baseline="-25000" dirty="0" smtClean="0"/>
              <a:t>[ 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+ 1 , j ] </a:t>
            </a:r>
            <a:r>
              <a:rPr lang="en-US" sz="2200" dirty="0" smtClean="0"/>
              <a:t>&amp; p</a:t>
            </a:r>
            <a:r>
              <a:rPr lang="en-US" sz="2200" baseline="-25000" dirty="0" smtClean="0"/>
              <a:t>[ h , 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]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13" y="2454908"/>
            <a:ext cx="5256499" cy="34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Addition/Subtraction:</a:t>
                </a:r>
              </a:p>
              <a:p>
                <a:pPr lvl="1"/>
                <a:r>
                  <a:rPr lang="en-US" sz="2200" dirty="0" smtClean="0"/>
                  <a:t>Assume e1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 smtClean="0"/>
                  <a:t> e2; alignment shift (</a:t>
                </a:r>
                <a:r>
                  <a:rPr lang="en-US" sz="2200" dirty="0" err="1" smtClean="0"/>
                  <a:t>preshift</a:t>
                </a:r>
                <a:r>
                  <a:rPr lang="en-US" sz="2200" dirty="0" smtClean="0"/>
                  <a:t>) is needed if e1 &gt; e2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61" y="4040542"/>
            <a:ext cx="8322331" cy="8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7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Addition/Subtraction:</a:t>
            </a:r>
          </a:p>
          <a:p>
            <a:pPr lvl="1"/>
            <a:r>
              <a:rPr lang="en-US" sz="2200" dirty="0" smtClean="0"/>
              <a:t>Step1: Check input number may zeros</a:t>
            </a:r>
          </a:p>
          <a:p>
            <a:pPr lvl="1"/>
            <a:r>
              <a:rPr lang="en-US" sz="2200" dirty="0" smtClean="0"/>
              <a:t>Step2: Alignment exponent</a:t>
            </a:r>
          </a:p>
          <a:p>
            <a:pPr lvl="1"/>
            <a:r>
              <a:rPr lang="en-US" sz="2200" dirty="0" smtClean="0"/>
              <a:t>Step3: Addition mantissa parts</a:t>
            </a:r>
          </a:p>
          <a:p>
            <a:pPr lvl="1"/>
            <a:r>
              <a:rPr lang="en-US" sz="2200" dirty="0" smtClean="0"/>
              <a:t>Step4: Normalize result &amp; Check special case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2341931" cy="3636511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Addition/</a:t>
            </a:r>
            <a:br>
              <a:rPr lang="en-US" sz="2400" dirty="0" smtClean="0"/>
            </a:br>
            <a:r>
              <a:rPr lang="en-US" sz="2400" dirty="0" smtClean="0"/>
              <a:t>Subtraction: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94034"/>
              </p:ext>
            </p:extLst>
          </p:nvPr>
        </p:nvGraphicFramePr>
        <p:xfrm>
          <a:off x="3586922" y="251864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5372065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491583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0859304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9926199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76586110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Cases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Magnitude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Magnitude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7134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&gt;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&lt;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5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(+A)+(+B)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80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(+A)+(-B)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+(A-B)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-(B-A)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+(A-B)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16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(-A)+(+B)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-(A-B)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+(B-A)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+(A-B)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530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(-A)+(-B)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-(A+B)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99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(+A)-(+B)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+(A-B)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-(B-A)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+(A-B)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221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(+A)-(-B)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078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(-A)-(+B)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-(A+B)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308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(-A)-(-B)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-(A-B)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+(B-A)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+(A-B)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32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09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Multiplication:</a:t>
            </a:r>
          </a:p>
          <a:p>
            <a:pPr lvl="1"/>
            <a:r>
              <a:rPr lang="en-US" sz="2200" dirty="0" smtClean="0"/>
              <a:t>Step1: Addition exponent parts</a:t>
            </a:r>
          </a:p>
          <a:p>
            <a:pPr lvl="1"/>
            <a:r>
              <a:rPr lang="en-US" sz="2200" dirty="0" smtClean="0"/>
              <a:t>Step2: Multiply coefficients</a:t>
            </a:r>
          </a:p>
          <a:p>
            <a:pPr lvl="1"/>
            <a:r>
              <a:rPr lang="en-US" sz="2200" dirty="0" smtClean="0"/>
              <a:t>Step3: Normalize result &amp; Check special case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14" y="4529344"/>
            <a:ext cx="6253634" cy="4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7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Division:</a:t>
            </a:r>
          </a:p>
          <a:p>
            <a:pPr lvl="1"/>
            <a:r>
              <a:rPr lang="en-US" sz="2200" dirty="0" smtClean="0"/>
              <a:t>Step1: Subtraction exponent parts</a:t>
            </a:r>
          </a:p>
          <a:p>
            <a:pPr lvl="1"/>
            <a:r>
              <a:rPr lang="en-US" sz="2200" dirty="0" smtClean="0"/>
              <a:t>Step2: Divide coefficients</a:t>
            </a:r>
          </a:p>
          <a:p>
            <a:pPr lvl="1"/>
            <a:r>
              <a:rPr lang="en-US" sz="2200" dirty="0" smtClean="0"/>
              <a:t>Step3: Normalize result &amp; Check special case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39" y="4563924"/>
            <a:ext cx="6172200" cy="4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6800" dirty="0" smtClean="0"/>
              <a:t>Square-Rooting:</a:t>
            </a:r>
          </a:p>
          <a:p>
            <a:pPr lvl="1"/>
            <a:r>
              <a:rPr lang="en-US" sz="5000" dirty="0" smtClean="0"/>
              <a:t>For e even:</a:t>
            </a:r>
          </a:p>
          <a:p>
            <a:pPr lvl="1"/>
            <a:endParaRPr lang="en-US" sz="5000" dirty="0" smtClean="0"/>
          </a:p>
          <a:p>
            <a:pPr lvl="1"/>
            <a:endParaRPr lang="en-US" sz="5000" dirty="0"/>
          </a:p>
          <a:p>
            <a:pPr lvl="1"/>
            <a:endParaRPr lang="en-US" sz="5000" dirty="0" smtClean="0"/>
          </a:p>
          <a:p>
            <a:pPr lvl="1"/>
            <a:r>
              <a:rPr lang="en-US" sz="5000" dirty="0" smtClean="0"/>
              <a:t>For e odd: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20" y="3647118"/>
            <a:ext cx="3207734" cy="537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99" y="5118868"/>
            <a:ext cx="3807323" cy="4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2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3500" dirty="0"/>
          </a:p>
          <a:p>
            <a:r>
              <a:rPr lang="en-US" sz="3500" dirty="0" smtClean="0"/>
              <a:t>Exceptions in Floating-point Arithmetic:</a:t>
            </a:r>
          </a:p>
          <a:p>
            <a:pPr lvl="1"/>
            <a:r>
              <a:rPr lang="en-US" sz="2900" dirty="0" smtClean="0"/>
              <a:t>Divide by zero</a:t>
            </a:r>
          </a:p>
          <a:p>
            <a:pPr lvl="1"/>
            <a:r>
              <a:rPr lang="en-US" sz="2900" dirty="0" smtClean="0"/>
              <a:t>Overflow</a:t>
            </a:r>
          </a:p>
          <a:p>
            <a:pPr lvl="1"/>
            <a:r>
              <a:rPr lang="en-US" sz="2900" dirty="0" smtClean="0"/>
              <a:t>Underflow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7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Floating-point Algorithm: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6800" dirty="0" smtClean="0"/>
                  <a:t>Exceptions in Floating-point Arithmetic:</a:t>
                </a:r>
              </a:p>
              <a:p>
                <a:pPr marL="457200" lvl="1" indent="0">
                  <a:buNone/>
                </a:pPr>
                <a:r>
                  <a:rPr lang="en-US" sz="5000" dirty="0" smtClean="0"/>
                  <a:t>Addition: 				</a:t>
                </a:r>
                <a14:m>
                  <m:oMath xmlns:m="http://schemas.openxmlformats.org/officeDocument/2006/math">
                    <m:r>
                      <a:rPr lang="en-US" sz="5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</m:t>
                    </m:r>
                    <m:r>
                      <a:rPr lang="en-US" sz="5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000" dirty="0" smtClean="0"/>
                  <a:t> + </a:t>
                </a:r>
                <a14:m>
                  <m:oMath xmlns:m="http://schemas.openxmlformats.org/officeDocument/2006/math">
                    <m:r>
                      <a:rPr lang="en-US" sz="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</m:t>
                    </m:r>
                    <m:r>
                      <a:rPr lang="en-US" sz="5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endParaRPr lang="en-US" sz="5000" dirty="0" smtClean="0"/>
              </a:p>
              <a:p>
                <a:pPr marL="457200" lvl="1" indent="0">
                  <a:buNone/>
                </a:pPr>
                <a:r>
                  <a:rPr lang="en-US" sz="5000" dirty="0" smtClean="0"/>
                  <a:t>Multiplication: 		</a:t>
                </a:r>
                <a:r>
                  <a:rPr lang="en-US" sz="5000" dirty="0" smtClean="0"/>
                  <a:t>	0 </a:t>
                </a:r>
                <a:r>
                  <a:rPr lang="en-US" sz="5000" dirty="0" smtClean="0"/>
                  <a:t>*</a:t>
                </a:r>
                <a:r>
                  <a:rPr lang="en-US" sz="5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5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endParaRPr lang="en-US" sz="5000" dirty="0" smtClean="0"/>
              </a:p>
              <a:p>
                <a:pPr marL="457200" lvl="1" indent="0">
                  <a:buNone/>
                </a:pPr>
                <a:r>
                  <a:rPr lang="en-US" sz="5000" dirty="0" smtClean="0"/>
                  <a:t>Division: 				</a:t>
                </a:r>
                <a:r>
                  <a:rPr lang="en-US" sz="5000" dirty="0" smtClean="0"/>
                  <a:t>	0/0 </a:t>
                </a:r>
                <a:r>
                  <a:rPr lang="en-US" sz="5000" dirty="0" smtClean="0"/>
                  <a:t>or </a:t>
                </a:r>
                <a14:m>
                  <m:oMath xmlns:m="http://schemas.openxmlformats.org/officeDocument/2006/math">
                    <m:r>
                      <a:rPr lang="en-US" sz="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5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  <m:r>
                      <a:rPr lang="en-US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5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endParaRPr lang="en-US" sz="5000" dirty="0" smtClean="0"/>
              </a:p>
              <a:p>
                <a:pPr marL="457200" lvl="1" indent="0">
                  <a:buNone/>
                </a:pPr>
                <a:r>
                  <a:rPr lang="en-US" sz="5000" dirty="0" smtClean="0"/>
                  <a:t>Square-rooting: 		</a:t>
                </a:r>
                <a:r>
                  <a:rPr lang="en-US" sz="5000" dirty="0" smtClean="0"/>
                  <a:t>	operand </a:t>
                </a:r>
                <a:r>
                  <a:rPr lang="en-US" sz="5000" dirty="0" smtClean="0"/>
                  <a:t>&lt; 0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5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5000" dirty="0" smtClean="0"/>
                  <a:t> Produce </a:t>
                </a:r>
                <a:r>
                  <a:rPr lang="en-US" sz="5000" dirty="0" err="1" smtClean="0"/>
                  <a:t>NaN</a:t>
                </a:r>
                <a:r>
                  <a:rPr lang="en-US" sz="5000" dirty="0" smtClean="0"/>
                  <a:t> as their results</a:t>
                </a:r>
              </a:p>
              <a:p>
                <a:pPr lvl="1"/>
                <a:endParaRPr lang="en-US" sz="1800" dirty="0" smtClean="0"/>
              </a:p>
              <a:p>
                <a:pPr lvl="1"/>
                <a:endParaRPr lang="en-US" sz="1800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5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Floating-point numbers: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Adders: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Basic Floating-point Algorithms: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Hardware for Floating-point Arithmetic: </a:t>
            </a:r>
          </a:p>
        </p:txBody>
      </p:sp>
    </p:spTree>
    <p:extLst>
      <p:ext uri="{BB962C8B-B14F-4D97-AF65-F5344CB8AC3E}">
        <p14:creationId xmlns:p14="http://schemas.microsoft.com/office/powerpoint/2010/main" val="421435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Hardware for Floating-Point Arithmetic: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149778" cy="3636511"/>
          </a:xfrm>
        </p:spPr>
        <p:txBody>
          <a:bodyPr>
            <a:normAutofit fontScale="250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8800" dirty="0" smtClean="0"/>
          </a:p>
          <a:p>
            <a:r>
              <a:rPr lang="en-US" sz="8800" dirty="0" smtClean="0"/>
              <a:t>FLP Add/Sub Hardware:</a:t>
            </a:r>
          </a:p>
          <a:p>
            <a:pPr lvl="1" algn="just"/>
            <a:r>
              <a:rPr lang="en-US" sz="8000" dirty="0" smtClean="0"/>
              <a:t>The </a:t>
            </a:r>
            <a:r>
              <a:rPr lang="en-US" sz="8000" dirty="0" err="1" smtClean="0"/>
              <a:t>Exp</a:t>
            </a:r>
            <a:r>
              <a:rPr lang="en-US" sz="8000" dirty="0" smtClean="0"/>
              <a:t> is too large to be represented in the </a:t>
            </a:r>
            <a:r>
              <a:rPr lang="en-US" sz="8000" dirty="0" err="1" smtClean="0"/>
              <a:t>Exp</a:t>
            </a:r>
            <a:r>
              <a:rPr lang="en-US" sz="8000" dirty="0" smtClean="0"/>
              <a:t> field (Overflow). The </a:t>
            </a:r>
            <a:r>
              <a:rPr lang="en-US" sz="8000" dirty="0" err="1" smtClean="0"/>
              <a:t>Exp</a:t>
            </a:r>
            <a:r>
              <a:rPr lang="en-US" sz="8000" dirty="0" smtClean="0"/>
              <a:t> is too small to be represented in the </a:t>
            </a:r>
            <a:r>
              <a:rPr lang="en-US" sz="8000" dirty="0" err="1" smtClean="0"/>
              <a:t>Exp</a:t>
            </a:r>
            <a:r>
              <a:rPr lang="en-US" sz="8000" dirty="0" smtClean="0"/>
              <a:t> field (Underflow).</a:t>
            </a:r>
          </a:p>
          <a:p>
            <a:pPr lvl="1" algn="just"/>
            <a:r>
              <a:rPr lang="en-US" sz="8000" dirty="0" smtClean="0"/>
              <a:t>OVF can occur only for normalizing right-shift.</a:t>
            </a:r>
          </a:p>
          <a:p>
            <a:pPr lvl="1" algn="just"/>
            <a:r>
              <a:rPr lang="en-US" sz="8000" dirty="0" smtClean="0"/>
              <a:t>UDF possible only with normalizing left-shift. </a:t>
            </a:r>
          </a:p>
          <a:p>
            <a:pPr lvl="1" algn="just"/>
            <a:r>
              <a:rPr lang="en-US" sz="8000" dirty="0" smtClean="0"/>
              <a:t>Exception involving </a:t>
            </a:r>
            <a:r>
              <a:rPr lang="en-US" sz="8000" dirty="0" err="1" smtClean="0"/>
              <a:t>NaN</a:t>
            </a:r>
            <a:r>
              <a:rPr lang="en-US" sz="8000" dirty="0" smtClean="0"/>
              <a:t> and invalid operations handled by unpacking and packing.</a:t>
            </a:r>
            <a:endParaRPr lang="en-US" sz="80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75" y="2106096"/>
            <a:ext cx="3413508" cy="43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6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Hardware for Floating-point Arithmetic: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87"/>
            <a:ext cx="4839136" cy="3636511"/>
          </a:xfrm>
        </p:spPr>
        <p:txBody>
          <a:bodyPr>
            <a:normAutofit fontScale="775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 smtClean="0"/>
              <a:t>FLP Multiplier/Divider Hardware:</a:t>
            </a:r>
          </a:p>
          <a:p>
            <a:pPr lvl="1"/>
            <a:r>
              <a:rPr lang="en-US" sz="2900" dirty="0" smtClean="0"/>
              <a:t>If add biased </a:t>
            </a:r>
            <a:r>
              <a:rPr lang="en-US" sz="2900" dirty="0" err="1" smtClean="0"/>
              <a:t>Exp</a:t>
            </a:r>
            <a:r>
              <a:rPr lang="en-US" sz="2900" dirty="0" smtClean="0"/>
              <a:t>, bias will be added twice. Therefore we need to subtract it once to compensate.</a:t>
            </a:r>
            <a:endParaRPr lang="en-US" sz="29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2222287"/>
            <a:ext cx="2786876" cy="4031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4" y="2222287"/>
            <a:ext cx="2800351" cy="40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0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Hardware for Floating-point Arithmetic: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451459" cy="3636511"/>
          </a:xfrm>
        </p:spPr>
        <p:txBody>
          <a:bodyPr/>
          <a:lstStyle/>
          <a:p>
            <a:r>
              <a:rPr lang="en-US" sz="2400" dirty="0"/>
              <a:t>FLP Multiplier/Divider Hardware:</a:t>
            </a:r>
          </a:p>
          <a:p>
            <a:pPr lvl="1"/>
            <a:r>
              <a:rPr lang="en-US" sz="2200" dirty="0" smtClean="0"/>
              <a:t>Shift/Subtract Division Algorithms:</a:t>
            </a:r>
          </a:p>
          <a:p>
            <a:pPr marL="457200" lvl="1" indent="0">
              <a:buNone/>
            </a:pPr>
            <a:r>
              <a:rPr lang="en-US" sz="2200" dirty="0" smtClean="0"/>
              <a:t>z is Dividend</a:t>
            </a:r>
          </a:p>
          <a:p>
            <a:pPr marL="457200" lvl="1" indent="0">
              <a:buNone/>
            </a:pPr>
            <a:r>
              <a:rPr lang="en-US" sz="2200" dirty="0" smtClean="0"/>
              <a:t>d is Divisor</a:t>
            </a:r>
          </a:p>
          <a:p>
            <a:pPr marL="457200" lvl="1" indent="0">
              <a:buNone/>
            </a:pPr>
            <a:r>
              <a:rPr lang="en-US" sz="2200" dirty="0" smtClean="0"/>
              <a:t>q is Quotient</a:t>
            </a:r>
          </a:p>
          <a:p>
            <a:pPr marL="457200" lvl="1" indent="0">
              <a:buNone/>
            </a:pPr>
            <a:r>
              <a:rPr lang="en-US" sz="2200" dirty="0" smtClean="0"/>
              <a:t>s is Remainder, z - (d*q)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30" y="3512043"/>
            <a:ext cx="5048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Hardware for Floating-point Arithmetic: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451459" cy="3636511"/>
          </a:xfrm>
        </p:spPr>
        <p:txBody>
          <a:bodyPr/>
          <a:lstStyle/>
          <a:p>
            <a:r>
              <a:rPr lang="en-US" sz="2400" dirty="0"/>
              <a:t>FLP </a:t>
            </a:r>
            <a:r>
              <a:rPr lang="en-US" sz="2400" dirty="0" smtClean="0"/>
              <a:t>Square-Rooting </a:t>
            </a:r>
            <a:r>
              <a:rPr lang="en-US" sz="2400" dirty="0"/>
              <a:t>Hardware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 smtClean="0"/>
              <a:t>Binary SQR in dot notation</a:t>
            </a:r>
          </a:p>
          <a:p>
            <a:pPr lvl="1"/>
            <a:r>
              <a:rPr lang="en-US" sz="2200" dirty="0" smtClean="0"/>
              <a:t>Restoring Shift/Subtract Algorithm</a:t>
            </a:r>
          </a:p>
          <a:p>
            <a:pPr lvl="1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73" y="3454416"/>
            <a:ext cx="4733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3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Floating-point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floating-point number comes with two signs:</a:t>
            </a:r>
          </a:p>
          <a:p>
            <a:pPr lvl="1"/>
            <a:r>
              <a:rPr lang="en-US" sz="2200" dirty="0" smtClean="0"/>
              <a:t>Number sign, usually appears as a separate bit</a:t>
            </a:r>
          </a:p>
          <a:p>
            <a:pPr lvl="1"/>
            <a:r>
              <a:rPr lang="en-US" sz="2200" dirty="0" smtClean="0"/>
              <a:t>Exponent sign, usually embedded in the biased exponent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107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Floating-point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Typical Floating-point number format: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6" y="3750158"/>
            <a:ext cx="9725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Floating-point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IEEE Floating-point standard: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57" y="3120987"/>
            <a:ext cx="6444283" cy="2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0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Floating-point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values range Floating-point:</a:t>
            </a:r>
          </a:p>
          <a:p>
            <a:pPr lvl="1"/>
            <a:r>
              <a:rPr lang="en-US" sz="2200" dirty="0" smtClean="0"/>
              <a:t>Minimum: </a:t>
            </a:r>
            <a:r>
              <a:rPr lang="en-US" sz="2200" dirty="0" err="1" smtClean="0"/>
              <a:t>exp</a:t>
            </a:r>
            <a:r>
              <a:rPr lang="en-US" sz="2200" dirty="0" smtClean="0"/>
              <a:t> = 00 00 00 01 &amp; fraction = 23 bit 0</a:t>
            </a:r>
          </a:p>
          <a:p>
            <a:pPr lvl="1"/>
            <a:r>
              <a:rPr lang="en-US" sz="2200" dirty="0" smtClean="0"/>
              <a:t>Maximum: </a:t>
            </a:r>
            <a:r>
              <a:rPr lang="en-US" sz="2200" dirty="0" err="1" smtClean="0"/>
              <a:t>exp</a:t>
            </a:r>
            <a:r>
              <a:rPr lang="en-US" sz="2200" dirty="0" smtClean="0"/>
              <a:t> =11 11 11 10 &amp; fraction = 23 bit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5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Floating-point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accuracy of Floating-point numbers:</a:t>
            </a:r>
          </a:p>
          <a:p>
            <a:pPr lvl="1"/>
            <a:r>
              <a:rPr lang="en-US" sz="2200" dirty="0" smtClean="0"/>
              <a:t>Detect by numbers bit fraction.</a:t>
            </a:r>
          </a:p>
          <a:p>
            <a:pPr lvl="1"/>
            <a:r>
              <a:rPr lang="en-US" sz="2200" dirty="0" smtClean="0"/>
              <a:t>Single FP: approximate 2</a:t>
            </a:r>
            <a:r>
              <a:rPr lang="en-US" sz="2200" baseline="30000" dirty="0" smtClean="0"/>
              <a:t>-23</a:t>
            </a:r>
            <a:endParaRPr lang="en-US" sz="2200" dirty="0"/>
          </a:p>
          <a:p>
            <a:pPr lvl="1"/>
            <a:r>
              <a:rPr lang="en-US" sz="2200" dirty="0" smtClean="0"/>
              <a:t>Double FP: approximate 2</a:t>
            </a:r>
            <a:r>
              <a:rPr lang="en-US" sz="2200" baseline="30000" dirty="0" smtClean="0"/>
              <a:t>-52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3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Floating-point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Not a Number &amp; Infinity Number:</a:t>
            </a:r>
          </a:p>
          <a:p>
            <a:pPr lvl="1"/>
            <a:r>
              <a:rPr lang="en-US" sz="2200" dirty="0" err="1" smtClean="0"/>
              <a:t>NaN</a:t>
            </a:r>
            <a:r>
              <a:rPr lang="en-US" sz="2200" dirty="0" smtClean="0"/>
              <a:t>: </a:t>
            </a:r>
            <a:r>
              <a:rPr lang="en-US" sz="2200" dirty="0" err="1" smtClean="0"/>
              <a:t>exp</a:t>
            </a:r>
            <a:r>
              <a:rPr lang="en-US" sz="2200" dirty="0" smtClean="0"/>
              <a:t> = 11 11 11 11 &amp; Fraction 23 bit ≠ 0</a:t>
            </a:r>
          </a:p>
          <a:p>
            <a:pPr lvl="1"/>
            <a:r>
              <a:rPr lang="en-US" sz="2200" dirty="0" err="1" smtClean="0"/>
              <a:t>Inf</a:t>
            </a:r>
            <a:r>
              <a:rPr lang="en-US" sz="2200" dirty="0" smtClean="0"/>
              <a:t>: </a:t>
            </a:r>
            <a:r>
              <a:rPr lang="en-US" sz="2200" dirty="0" err="1" smtClean="0"/>
              <a:t>exp</a:t>
            </a:r>
            <a:r>
              <a:rPr lang="en-US" sz="2200" dirty="0" smtClean="0"/>
              <a:t> = 11 11 11 11 &amp; Fraction = 23 bit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7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87088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Full-Adder:</a:t>
            </a:r>
          </a:p>
          <a:p>
            <a:pPr lvl="1"/>
            <a:r>
              <a:rPr lang="en-US" sz="2200" dirty="0" smtClean="0"/>
              <a:t>Possible designs for a FA in terms of HA, logic gates and CMOS transmission gates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98" y="2222287"/>
            <a:ext cx="2520693" cy="1275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51" y="3788229"/>
            <a:ext cx="2535240" cy="224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870" y="2222287"/>
            <a:ext cx="3109482" cy="38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195</TotalTime>
  <Words>704</Words>
  <Application>Microsoft Office PowerPoint</Application>
  <PresentationFormat>Custom</PresentationFormat>
  <Paragraphs>278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Quotable</vt:lpstr>
      <vt:lpstr>Advanced Digital Techniques</vt:lpstr>
      <vt:lpstr>Content</vt:lpstr>
      <vt:lpstr>1. Floating-point numbers:</vt:lpstr>
      <vt:lpstr>1. Floating-point numbers:</vt:lpstr>
      <vt:lpstr>1. Floating-point numbers:</vt:lpstr>
      <vt:lpstr>1. Floating-point numbers:</vt:lpstr>
      <vt:lpstr>1. Floating-point numbers:</vt:lpstr>
      <vt:lpstr>1. Floating-point numbers:</vt:lpstr>
      <vt:lpstr>2. Adders:</vt:lpstr>
      <vt:lpstr>2. Adders:</vt:lpstr>
      <vt:lpstr>2. Adders:</vt:lpstr>
      <vt:lpstr>3. Basic Floating-point Algorithm:</vt:lpstr>
      <vt:lpstr>3. Basic Floating-point Algorithm:</vt:lpstr>
      <vt:lpstr>3. Basic Floating-point Algorithm:</vt:lpstr>
      <vt:lpstr>3. Basic Floating-point Algorithm:</vt:lpstr>
      <vt:lpstr>3. Basic Floating-point Algorithm:</vt:lpstr>
      <vt:lpstr>3. Basic Floating-point Algorithm:</vt:lpstr>
      <vt:lpstr>3. Basic Floating-point Algorithm:</vt:lpstr>
      <vt:lpstr>3. Basic Floating-point Algorithm:</vt:lpstr>
      <vt:lpstr>4. Hardware for Floating-Point Arithmetic:</vt:lpstr>
      <vt:lpstr>4. Hardware for Floating-point Arithmetic:</vt:lpstr>
      <vt:lpstr>4. Hardware for Floating-point Arithmetic:</vt:lpstr>
      <vt:lpstr>4. Hardware for Floating-point Arithmetic: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taindp</dc:creator>
  <cp:lastModifiedBy>HELLO PTAI</cp:lastModifiedBy>
  <cp:revision>80</cp:revision>
  <dcterms:created xsi:type="dcterms:W3CDTF">2020-05-26T01:36:18Z</dcterms:created>
  <dcterms:modified xsi:type="dcterms:W3CDTF">2020-06-07T15:22:19Z</dcterms:modified>
</cp:coreProperties>
</file>