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325" r:id="rId2"/>
    <p:sldId id="326" r:id="rId3"/>
    <p:sldId id="313" r:id="rId4"/>
    <p:sldId id="319" r:id="rId5"/>
    <p:sldId id="332" r:id="rId6"/>
    <p:sldId id="333" r:id="rId7"/>
    <p:sldId id="295" r:id="rId8"/>
    <p:sldId id="334" r:id="rId9"/>
    <p:sldId id="317" r:id="rId10"/>
    <p:sldId id="335" r:id="rId11"/>
    <p:sldId id="336" r:id="rId12"/>
    <p:sldId id="337" r:id="rId13"/>
    <p:sldId id="338" r:id="rId14"/>
    <p:sldId id="339" r:id="rId15"/>
    <p:sldId id="341" r:id="rId16"/>
    <p:sldId id="342" r:id="rId17"/>
    <p:sldId id="343" r:id="rId18"/>
    <p:sldId id="293" r:id="rId19"/>
    <p:sldId id="344" r:id="rId20"/>
    <p:sldId id="330" r:id="rId21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9D72"/>
    <a:srgbClr val="B1CC71"/>
    <a:srgbClr val="5B7E82"/>
    <a:srgbClr val="73A06A"/>
    <a:srgbClr val="C2D2B5"/>
    <a:srgbClr val="51B5AC"/>
    <a:srgbClr val="BBD5F3"/>
    <a:srgbClr val="125E42"/>
    <a:srgbClr val="8E6D48"/>
    <a:srgbClr val="B99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22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7193-9FBC-44F5-8C5F-961DF10BD1F8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A0958-8093-4677-B24F-6148C8702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33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  <p:extLst>
      <p:ext uri="{BB962C8B-B14F-4D97-AF65-F5344CB8AC3E}">
        <p14:creationId xmlns:p14="http://schemas.microsoft.com/office/powerpoint/2010/main" val="753239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232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232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232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232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232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232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15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232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575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232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  <p:extLst>
      <p:ext uri="{BB962C8B-B14F-4D97-AF65-F5344CB8AC3E}">
        <p14:creationId xmlns:p14="http://schemas.microsoft.com/office/powerpoint/2010/main" val="2018368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  <p:extLst>
      <p:ext uri="{BB962C8B-B14F-4D97-AF65-F5344CB8AC3E}">
        <p14:creationId xmlns:p14="http://schemas.microsoft.com/office/powerpoint/2010/main" val="1892818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362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109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109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48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432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890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430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121491"/>
      </p:ext>
    </p:extLst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5BF3-2AE4-48BF-9C21-15C72671454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he1m4n6a/p/9245155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34414" y="2918684"/>
            <a:ext cx="1773384" cy="1773384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359317" y="1283848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39807" y="1283848"/>
            <a:ext cx="2677656" cy="4541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>
            <a:spAutoFit/>
          </a:bodyPr>
          <a:lstStyle/>
          <a:p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基于机器学习的</a:t>
            </a:r>
            <a:r>
              <a:rPr lang="en-US" altLang="zh-CN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webshell</a:t>
            </a:r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检测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3705680" y="748145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133124" y="5263449"/>
            <a:ext cx="514665" cy="514665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6221820" y="4465844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/>
          <a:srcRect l="34375" r="20356" b="30709"/>
          <a:stretch/>
        </p:blipFill>
        <p:spPr>
          <a:xfrm>
            <a:off x="9268691" y="0"/>
            <a:ext cx="2812473" cy="647475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95921" y="4714007"/>
            <a:ext cx="2542309" cy="254230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6254222"/>
      </p:ext>
    </p:ext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5619" y="232704"/>
            <a:ext cx="11375472" cy="553997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一、	</a:t>
            </a:r>
            <a:r>
              <a:rPr lang="en-US" altLang="zh-CN" sz="1600" dirty="0" err="1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php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文件提取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+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遍历网站</a:t>
            </a:r>
            <a:r>
              <a:rPr lang="zh-CN" altLang="en-US" sz="1600" dirty="0" smtClean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目录</a:t>
            </a: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18" y="1132514"/>
            <a:ext cx="1124902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8751"/>
      </p:ext>
    </p:ext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8507" y="232704"/>
            <a:ext cx="11375472" cy="553997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	</a:t>
            </a:r>
            <a:r>
              <a:rPr lang="en-US" altLang="zh-CN" sz="1600" dirty="0" err="1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php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文件提取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+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遍历网站</a:t>
            </a:r>
            <a:r>
              <a:rPr lang="zh-CN" altLang="en-US" sz="1600" dirty="0" smtClean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目录</a:t>
            </a: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991" y="1182498"/>
            <a:ext cx="56769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788592"/>
      </p:ext>
    </p:ext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4469" y="232704"/>
            <a:ext cx="7046752" cy="6001643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二、</a:t>
            </a:r>
            <a:r>
              <a:rPr lang="en-US" altLang="zh-CN" sz="1600" dirty="0" smtClean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Train.py </a:t>
            </a:r>
            <a:r>
              <a:rPr lang="zh-CN" altLang="en-US" sz="1600" dirty="0" smtClean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训练</a:t>
            </a: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96" y="647528"/>
            <a:ext cx="5949503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43025"/>
      </p:ext>
    </p:ext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4469" y="232704"/>
            <a:ext cx="7046752" cy="63709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Train.py </a:t>
            </a:r>
            <a:r>
              <a:rPr lang="zh-CN" altLang="en-US" sz="1600" dirty="0" smtClean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训练</a:t>
            </a: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。</a:t>
            </a: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36" y="750554"/>
            <a:ext cx="6277762" cy="5004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230358"/>
      </p:ext>
    </p:ext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4469" y="232704"/>
            <a:ext cx="7046752" cy="63709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Train.py </a:t>
            </a:r>
            <a:r>
              <a:rPr lang="zh-CN" altLang="en-US" sz="1600" dirty="0" smtClean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训练</a:t>
            </a: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。</a:t>
            </a: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889" y="326077"/>
            <a:ext cx="8837181" cy="5714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14763"/>
      </p:ext>
    </p:ext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4469" y="232704"/>
            <a:ext cx="7046752" cy="563231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三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、	</a:t>
            </a:r>
            <a:r>
              <a:rPr lang="en-US" altLang="zh-CN" sz="1600" dirty="0" smtClean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check.py </a:t>
            </a:r>
            <a:r>
              <a:rPr lang="zh-CN" altLang="en-US" sz="1600" dirty="0" smtClean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检测</a:t>
            </a: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5" y="760900"/>
            <a:ext cx="6659891" cy="5110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635" y="760900"/>
            <a:ext cx="5043809" cy="1504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828865"/>
      </p:ext>
    </p:ext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3661177" y="3694210"/>
            <a:ext cx="56075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相关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知识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/>
          <a:srcRect l="34375" r="20356" b="30709"/>
          <a:stretch/>
        </p:blipFill>
        <p:spPr>
          <a:xfrm>
            <a:off x="9268691" y="0"/>
            <a:ext cx="2812473" cy="647475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95921" y="4714007"/>
            <a:ext cx="2542309" cy="2542309"/>
          </a:xfrm>
          <a:prstGeom prst="rect">
            <a:avLst/>
          </a:prstGeom>
          <a:ln>
            <a:noFill/>
          </a:ln>
        </p:spPr>
      </p:pic>
      <p:sp>
        <p:nvSpPr>
          <p:cNvPr id="19" name="椭圆 18"/>
          <p:cNvSpPr/>
          <p:nvPr/>
        </p:nvSpPr>
        <p:spPr>
          <a:xfrm>
            <a:off x="2916324" y="1635961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3633467" y="2453379"/>
            <a:ext cx="24370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PART  04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635354" y="1261888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488675"/>
      </p:ext>
    </p:ext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2710" y="1725944"/>
            <a:ext cx="6323650" cy="489364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1</a:t>
            </a:r>
            <a:r>
              <a:rPr lang="zh-CN" altLang="en-US" sz="1600" dirty="0" smtClean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、一般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在文本特征处理过程中</a:t>
            </a:r>
            <a:r>
              <a:rPr lang="zh-CN" altLang="en-US" sz="1600" dirty="0" smtClean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，正常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的流程就是先用</a:t>
            </a:r>
            <a:r>
              <a:rPr lang="en-US" altLang="zh-CN" sz="1600" dirty="0" err="1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CountVectorizer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来提取特征，然后就用</a:t>
            </a:r>
            <a:r>
              <a:rPr lang="en-US" altLang="zh-CN" sz="1600" dirty="0" err="1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TfidfTransformer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来计算特征的权重</a:t>
            </a:r>
            <a:r>
              <a:rPr lang="zh-CN" altLang="en-US" sz="1600" dirty="0" smtClean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。</a:t>
            </a: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2</a:t>
            </a:r>
            <a:r>
              <a:rPr lang="zh-CN" altLang="en-US" sz="1600" dirty="0" smtClean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、</a:t>
            </a:r>
            <a:r>
              <a:rPr lang="en-US" altLang="zh-CN" sz="1600" dirty="0" err="1" smtClean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CountVectorizer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会将文本中的词语转换为词频矩阵，再通过</a:t>
            </a:r>
            <a:r>
              <a:rPr lang="en-US" altLang="zh-CN" sz="1600" dirty="0" err="1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fit_transform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函数计算各个词语出现的</a:t>
            </a:r>
            <a:r>
              <a:rPr lang="zh-CN" altLang="en-US" sz="1600" dirty="0" smtClean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次数</a:t>
            </a: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3</a:t>
            </a:r>
            <a:r>
              <a:rPr lang="zh-CN" altLang="en-US" sz="1600" dirty="0" smtClean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、有些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词在文本中尽管词频高，但是并不重要，这个时候就可以用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TF-IDF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技术。</a:t>
            </a:r>
            <a:r>
              <a:rPr lang="en-US" altLang="zh-CN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TF-IDF</a:t>
            </a: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倾向于过滤掉常见的词语，保留重要的词语。</a:t>
            </a: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9" y="321053"/>
            <a:ext cx="6166296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80976" y="570451"/>
            <a:ext cx="46726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词袋法：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    不考虑词语出现的顺序，每个出现过的词汇单独作为一列特征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    这些不重复的特征词汇集合为词表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    每一个文本都可以在很长的词表上统计出一个很多列的特征向量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    如果每个文本都出现的词汇，一般被标记为 停用词 不计入特征向量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686956"/>
      </p:ext>
    </p:ext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3347610" y="1408151"/>
            <a:ext cx="2291189" cy="551417"/>
          </a:xfrm>
          <a:custGeom>
            <a:avLst/>
            <a:gdLst>
              <a:gd name="connsiteX0" fmla="*/ 3587750 w 3857172"/>
              <a:gd name="connsiteY0" fmla="*/ 0 h 538845"/>
              <a:gd name="connsiteX1" fmla="*/ 3857172 w 3857172"/>
              <a:gd name="connsiteY1" fmla="*/ 269422 h 538845"/>
              <a:gd name="connsiteX2" fmla="*/ 3587750 w 3857172"/>
              <a:gd name="connsiteY2" fmla="*/ 538844 h 538845"/>
              <a:gd name="connsiteX3" fmla="*/ 3575957 w 3857172"/>
              <a:gd name="connsiteY3" fmla="*/ 537655 h 538845"/>
              <a:gd name="connsiteX4" fmla="*/ 3575957 w 3857172"/>
              <a:gd name="connsiteY4" fmla="*/ 538844 h 538845"/>
              <a:gd name="connsiteX5" fmla="*/ 281214 w 3857172"/>
              <a:gd name="connsiteY5" fmla="*/ 538844 h 538845"/>
              <a:gd name="connsiteX6" fmla="*/ 281214 w 3857172"/>
              <a:gd name="connsiteY6" fmla="*/ 537656 h 538845"/>
              <a:gd name="connsiteX7" fmla="*/ 269422 w 3857172"/>
              <a:gd name="connsiteY7" fmla="*/ 538845 h 538845"/>
              <a:gd name="connsiteX8" fmla="*/ 0 w 3857172"/>
              <a:gd name="connsiteY8" fmla="*/ 269423 h 538845"/>
              <a:gd name="connsiteX9" fmla="*/ 269422 w 3857172"/>
              <a:gd name="connsiteY9" fmla="*/ 1 h 538845"/>
              <a:gd name="connsiteX10" fmla="*/ 287426 w 3857172"/>
              <a:gd name="connsiteY10" fmla="*/ 1816 h 538845"/>
              <a:gd name="connsiteX11" fmla="*/ 3569736 w 3857172"/>
              <a:gd name="connsiteY11" fmla="*/ 1816 h 53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7172" h="538845">
                <a:moveTo>
                  <a:pt x="3587750" y="0"/>
                </a:moveTo>
                <a:cubicBezTo>
                  <a:pt x="3736548" y="0"/>
                  <a:pt x="3857172" y="120624"/>
                  <a:pt x="3857172" y="269422"/>
                </a:cubicBezTo>
                <a:cubicBezTo>
                  <a:pt x="3857172" y="418220"/>
                  <a:pt x="3736548" y="538844"/>
                  <a:pt x="3587750" y="538844"/>
                </a:cubicBezTo>
                <a:lnTo>
                  <a:pt x="3575957" y="537655"/>
                </a:lnTo>
                <a:lnTo>
                  <a:pt x="3575957" y="538844"/>
                </a:lnTo>
                <a:lnTo>
                  <a:pt x="281214" y="538844"/>
                </a:lnTo>
                <a:lnTo>
                  <a:pt x="281214" y="537656"/>
                </a:lnTo>
                <a:lnTo>
                  <a:pt x="269422" y="538845"/>
                </a:lnTo>
                <a:cubicBezTo>
                  <a:pt x="120624" y="538845"/>
                  <a:pt x="0" y="418221"/>
                  <a:pt x="0" y="269423"/>
                </a:cubicBezTo>
                <a:cubicBezTo>
                  <a:pt x="0" y="120625"/>
                  <a:pt x="120624" y="1"/>
                  <a:pt x="269422" y="1"/>
                </a:cubicBezTo>
                <a:lnTo>
                  <a:pt x="287426" y="1816"/>
                </a:lnTo>
                <a:lnTo>
                  <a:pt x="3569736" y="1816"/>
                </a:lnTo>
                <a:close/>
              </a:path>
            </a:pathLst>
          </a:custGeom>
          <a:solidFill>
            <a:srgbClr val="7D9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347611" y="2403430"/>
            <a:ext cx="2291189" cy="551417"/>
          </a:xfrm>
          <a:custGeom>
            <a:avLst/>
            <a:gdLst>
              <a:gd name="connsiteX0" fmla="*/ 3587750 w 3857172"/>
              <a:gd name="connsiteY0" fmla="*/ 0 h 538845"/>
              <a:gd name="connsiteX1" fmla="*/ 3857172 w 3857172"/>
              <a:gd name="connsiteY1" fmla="*/ 269422 h 538845"/>
              <a:gd name="connsiteX2" fmla="*/ 3587750 w 3857172"/>
              <a:gd name="connsiteY2" fmla="*/ 538844 h 538845"/>
              <a:gd name="connsiteX3" fmla="*/ 3575957 w 3857172"/>
              <a:gd name="connsiteY3" fmla="*/ 537655 h 538845"/>
              <a:gd name="connsiteX4" fmla="*/ 3575957 w 3857172"/>
              <a:gd name="connsiteY4" fmla="*/ 538844 h 538845"/>
              <a:gd name="connsiteX5" fmla="*/ 281214 w 3857172"/>
              <a:gd name="connsiteY5" fmla="*/ 538844 h 538845"/>
              <a:gd name="connsiteX6" fmla="*/ 281214 w 3857172"/>
              <a:gd name="connsiteY6" fmla="*/ 537656 h 538845"/>
              <a:gd name="connsiteX7" fmla="*/ 269422 w 3857172"/>
              <a:gd name="connsiteY7" fmla="*/ 538845 h 538845"/>
              <a:gd name="connsiteX8" fmla="*/ 0 w 3857172"/>
              <a:gd name="connsiteY8" fmla="*/ 269423 h 538845"/>
              <a:gd name="connsiteX9" fmla="*/ 269422 w 3857172"/>
              <a:gd name="connsiteY9" fmla="*/ 1 h 538845"/>
              <a:gd name="connsiteX10" fmla="*/ 287426 w 3857172"/>
              <a:gd name="connsiteY10" fmla="*/ 1816 h 538845"/>
              <a:gd name="connsiteX11" fmla="*/ 3569736 w 3857172"/>
              <a:gd name="connsiteY11" fmla="*/ 1816 h 53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7172" h="538845">
                <a:moveTo>
                  <a:pt x="3587750" y="0"/>
                </a:moveTo>
                <a:cubicBezTo>
                  <a:pt x="3736548" y="0"/>
                  <a:pt x="3857172" y="120624"/>
                  <a:pt x="3857172" y="269422"/>
                </a:cubicBezTo>
                <a:cubicBezTo>
                  <a:pt x="3857172" y="418220"/>
                  <a:pt x="3736548" y="538844"/>
                  <a:pt x="3587750" y="538844"/>
                </a:cubicBezTo>
                <a:lnTo>
                  <a:pt x="3575957" y="537655"/>
                </a:lnTo>
                <a:lnTo>
                  <a:pt x="3575957" y="538844"/>
                </a:lnTo>
                <a:lnTo>
                  <a:pt x="281214" y="538844"/>
                </a:lnTo>
                <a:lnTo>
                  <a:pt x="281214" y="537656"/>
                </a:lnTo>
                <a:lnTo>
                  <a:pt x="269422" y="538845"/>
                </a:lnTo>
                <a:cubicBezTo>
                  <a:pt x="120624" y="538845"/>
                  <a:pt x="0" y="418221"/>
                  <a:pt x="0" y="269423"/>
                </a:cubicBezTo>
                <a:cubicBezTo>
                  <a:pt x="0" y="120625"/>
                  <a:pt x="120624" y="1"/>
                  <a:pt x="269422" y="1"/>
                </a:cubicBezTo>
                <a:lnTo>
                  <a:pt x="287426" y="1816"/>
                </a:lnTo>
                <a:lnTo>
                  <a:pt x="3569736" y="1816"/>
                </a:lnTo>
                <a:close/>
              </a:path>
            </a:pathLst>
          </a:custGeom>
          <a:solidFill>
            <a:srgbClr val="B1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347611" y="3414428"/>
            <a:ext cx="2291189" cy="551417"/>
          </a:xfrm>
          <a:custGeom>
            <a:avLst/>
            <a:gdLst>
              <a:gd name="connsiteX0" fmla="*/ 3587750 w 3857172"/>
              <a:gd name="connsiteY0" fmla="*/ 0 h 538845"/>
              <a:gd name="connsiteX1" fmla="*/ 3857172 w 3857172"/>
              <a:gd name="connsiteY1" fmla="*/ 269422 h 538845"/>
              <a:gd name="connsiteX2" fmla="*/ 3587750 w 3857172"/>
              <a:gd name="connsiteY2" fmla="*/ 538844 h 538845"/>
              <a:gd name="connsiteX3" fmla="*/ 3575957 w 3857172"/>
              <a:gd name="connsiteY3" fmla="*/ 537655 h 538845"/>
              <a:gd name="connsiteX4" fmla="*/ 3575957 w 3857172"/>
              <a:gd name="connsiteY4" fmla="*/ 538844 h 538845"/>
              <a:gd name="connsiteX5" fmla="*/ 281214 w 3857172"/>
              <a:gd name="connsiteY5" fmla="*/ 538844 h 538845"/>
              <a:gd name="connsiteX6" fmla="*/ 281214 w 3857172"/>
              <a:gd name="connsiteY6" fmla="*/ 537656 h 538845"/>
              <a:gd name="connsiteX7" fmla="*/ 269422 w 3857172"/>
              <a:gd name="connsiteY7" fmla="*/ 538845 h 538845"/>
              <a:gd name="connsiteX8" fmla="*/ 0 w 3857172"/>
              <a:gd name="connsiteY8" fmla="*/ 269423 h 538845"/>
              <a:gd name="connsiteX9" fmla="*/ 269422 w 3857172"/>
              <a:gd name="connsiteY9" fmla="*/ 1 h 538845"/>
              <a:gd name="connsiteX10" fmla="*/ 287426 w 3857172"/>
              <a:gd name="connsiteY10" fmla="*/ 1816 h 538845"/>
              <a:gd name="connsiteX11" fmla="*/ 3569736 w 3857172"/>
              <a:gd name="connsiteY11" fmla="*/ 1816 h 53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7172" h="538845">
                <a:moveTo>
                  <a:pt x="3587750" y="0"/>
                </a:moveTo>
                <a:cubicBezTo>
                  <a:pt x="3736548" y="0"/>
                  <a:pt x="3857172" y="120624"/>
                  <a:pt x="3857172" y="269422"/>
                </a:cubicBezTo>
                <a:cubicBezTo>
                  <a:pt x="3857172" y="418220"/>
                  <a:pt x="3736548" y="538844"/>
                  <a:pt x="3587750" y="538844"/>
                </a:cubicBezTo>
                <a:lnTo>
                  <a:pt x="3575957" y="537655"/>
                </a:lnTo>
                <a:lnTo>
                  <a:pt x="3575957" y="538844"/>
                </a:lnTo>
                <a:lnTo>
                  <a:pt x="281214" y="538844"/>
                </a:lnTo>
                <a:lnTo>
                  <a:pt x="281214" y="537656"/>
                </a:lnTo>
                <a:lnTo>
                  <a:pt x="269422" y="538845"/>
                </a:lnTo>
                <a:cubicBezTo>
                  <a:pt x="120624" y="538845"/>
                  <a:pt x="0" y="418221"/>
                  <a:pt x="0" y="269423"/>
                </a:cubicBezTo>
                <a:cubicBezTo>
                  <a:pt x="0" y="120625"/>
                  <a:pt x="120624" y="1"/>
                  <a:pt x="269422" y="1"/>
                </a:cubicBezTo>
                <a:lnTo>
                  <a:pt x="287426" y="1816"/>
                </a:lnTo>
                <a:lnTo>
                  <a:pt x="3569736" y="1816"/>
                </a:lnTo>
                <a:close/>
              </a:path>
            </a:pathLst>
          </a:custGeom>
          <a:solidFill>
            <a:srgbClr val="7D9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347611" y="4425426"/>
            <a:ext cx="2291189" cy="551417"/>
          </a:xfrm>
          <a:custGeom>
            <a:avLst/>
            <a:gdLst>
              <a:gd name="connsiteX0" fmla="*/ 3587750 w 3857172"/>
              <a:gd name="connsiteY0" fmla="*/ 0 h 538845"/>
              <a:gd name="connsiteX1" fmla="*/ 3857172 w 3857172"/>
              <a:gd name="connsiteY1" fmla="*/ 269422 h 538845"/>
              <a:gd name="connsiteX2" fmla="*/ 3587750 w 3857172"/>
              <a:gd name="connsiteY2" fmla="*/ 538844 h 538845"/>
              <a:gd name="connsiteX3" fmla="*/ 3575957 w 3857172"/>
              <a:gd name="connsiteY3" fmla="*/ 537655 h 538845"/>
              <a:gd name="connsiteX4" fmla="*/ 3575957 w 3857172"/>
              <a:gd name="connsiteY4" fmla="*/ 538844 h 538845"/>
              <a:gd name="connsiteX5" fmla="*/ 281214 w 3857172"/>
              <a:gd name="connsiteY5" fmla="*/ 538844 h 538845"/>
              <a:gd name="connsiteX6" fmla="*/ 281214 w 3857172"/>
              <a:gd name="connsiteY6" fmla="*/ 537656 h 538845"/>
              <a:gd name="connsiteX7" fmla="*/ 269422 w 3857172"/>
              <a:gd name="connsiteY7" fmla="*/ 538845 h 538845"/>
              <a:gd name="connsiteX8" fmla="*/ 0 w 3857172"/>
              <a:gd name="connsiteY8" fmla="*/ 269423 h 538845"/>
              <a:gd name="connsiteX9" fmla="*/ 269422 w 3857172"/>
              <a:gd name="connsiteY9" fmla="*/ 1 h 538845"/>
              <a:gd name="connsiteX10" fmla="*/ 287426 w 3857172"/>
              <a:gd name="connsiteY10" fmla="*/ 1816 h 538845"/>
              <a:gd name="connsiteX11" fmla="*/ 3569736 w 3857172"/>
              <a:gd name="connsiteY11" fmla="*/ 1816 h 53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7172" h="538845">
                <a:moveTo>
                  <a:pt x="3587750" y="0"/>
                </a:moveTo>
                <a:cubicBezTo>
                  <a:pt x="3736548" y="0"/>
                  <a:pt x="3857172" y="120624"/>
                  <a:pt x="3857172" y="269422"/>
                </a:cubicBezTo>
                <a:cubicBezTo>
                  <a:pt x="3857172" y="418220"/>
                  <a:pt x="3736548" y="538844"/>
                  <a:pt x="3587750" y="538844"/>
                </a:cubicBezTo>
                <a:lnTo>
                  <a:pt x="3575957" y="537655"/>
                </a:lnTo>
                <a:lnTo>
                  <a:pt x="3575957" y="538844"/>
                </a:lnTo>
                <a:lnTo>
                  <a:pt x="281214" y="538844"/>
                </a:lnTo>
                <a:lnTo>
                  <a:pt x="281214" y="537656"/>
                </a:lnTo>
                <a:lnTo>
                  <a:pt x="269422" y="538845"/>
                </a:lnTo>
                <a:cubicBezTo>
                  <a:pt x="120624" y="538845"/>
                  <a:pt x="0" y="418221"/>
                  <a:pt x="0" y="269423"/>
                </a:cubicBezTo>
                <a:cubicBezTo>
                  <a:pt x="0" y="120625"/>
                  <a:pt x="120624" y="1"/>
                  <a:pt x="269422" y="1"/>
                </a:cubicBezTo>
                <a:lnTo>
                  <a:pt x="287426" y="1816"/>
                </a:lnTo>
                <a:lnTo>
                  <a:pt x="3569736" y="1816"/>
                </a:lnTo>
                <a:close/>
              </a:path>
            </a:pathLst>
          </a:custGeom>
          <a:solidFill>
            <a:srgbClr val="B1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" name="Freeform 118"/>
          <p:cNvSpPr>
            <a:spLocks noEditPoints="1"/>
          </p:cNvSpPr>
          <p:nvPr/>
        </p:nvSpPr>
        <p:spPr bwMode="auto">
          <a:xfrm>
            <a:off x="2654300" y="1387430"/>
            <a:ext cx="441325" cy="441326"/>
          </a:xfrm>
          <a:custGeom>
            <a:avLst/>
            <a:gdLst>
              <a:gd name="T0" fmla="*/ 80 w 85"/>
              <a:gd name="T1" fmla="*/ 53 h 85"/>
              <a:gd name="T2" fmla="*/ 80 w 85"/>
              <a:gd name="T3" fmla="*/ 80 h 85"/>
              <a:gd name="T4" fmla="*/ 74 w 85"/>
              <a:gd name="T5" fmla="*/ 85 h 85"/>
              <a:gd name="T6" fmla="*/ 10 w 85"/>
              <a:gd name="T7" fmla="*/ 85 h 85"/>
              <a:gd name="T8" fmla="*/ 5 w 85"/>
              <a:gd name="T9" fmla="*/ 80 h 85"/>
              <a:gd name="T10" fmla="*/ 5 w 85"/>
              <a:gd name="T11" fmla="*/ 53 h 85"/>
              <a:gd name="T12" fmla="*/ 17 w 85"/>
              <a:gd name="T13" fmla="*/ 56 h 85"/>
              <a:gd name="T14" fmla="*/ 17 w 85"/>
              <a:gd name="T15" fmla="*/ 60 h 85"/>
              <a:gd name="T16" fmla="*/ 20 w 85"/>
              <a:gd name="T17" fmla="*/ 60 h 85"/>
              <a:gd name="T18" fmla="*/ 20 w 85"/>
              <a:gd name="T19" fmla="*/ 68 h 85"/>
              <a:gd name="T20" fmla="*/ 27 w 85"/>
              <a:gd name="T21" fmla="*/ 68 h 85"/>
              <a:gd name="T22" fmla="*/ 27 w 85"/>
              <a:gd name="T23" fmla="*/ 60 h 85"/>
              <a:gd name="T24" fmla="*/ 30 w 85"/>
              <a:gd name="T25" fmla="*/ 60 h 85"/>
              <a:gd name="T26" fmla="*/ 30 w 85"/>
              <a:gd name="T27" fmla="*/ 57 h 85"/>
              <a:gd name="T28" fmla="*/ 54 w 85"/>
              <a:gd name="T29" fmla="*/ 57 h 85"/>
              <a:gd name="T30" fmla="*/ 54 w 85"/>
              <a:gd name="T31" fmla="*/ 60 h 85"/>
              <a:gd name="T32" fmla="*/ 57 w 85"/>
              <a:gd name="T33" fmla="*/ 60 h 85"/>
              <a:gd name="T34" fmla="*/ 57 w 85"/>
              <a:gd name="T35" fmla="*/ 68 h 85"/>
              <a:gd name="T36" fmla="*/ 63 w 85"/>
              <a:gd name="T37" fmla="*/ 68 h 85"/>
              <a:gd name="T38" fmla="*/ 63 w 85"/>
              <a:gd name="T39" fmla="*/ 60 h 85"/>
              <a:gd name="T40" fmla="*/ 66 w 85"/>
              <a:gd name="T41" fmla="*/ 60 h 85"/>
              <a:gd name="T42" fmla="*/ 66 w 85"/>
              <a:gd name="T43" fmla="*/ 56 h 85"/>
              <a:gd name="T44" fmla="*/ 80 w 85"/>
              <a:gd name="T45" fmla="*/ 53 h 85"/>
              <a:gd name="T46" fmla="*/ 31 w 85"/>
              <a:gd name="T47" fmla="*/ 0 h 85"/>
              <a:gd name="T48" fmla="*/ 54 w 85"/>
              <a:gd name="T49" fmla="*/ 0 h 85"/>
              <a:gd name="T50" fmla="*/ 61 w 85"/>
              <a:gd name="T51" fmla="*/ 7 h 85"/>
              <a:gd name="T52" fmla="*/ 61 w 85"/>
              <a:gd name="T53" fmla="*/ 16 h 85"/>
              <a:gd name="T54" fmla="*/ 53 w 85"/>
              <a:gd name="T55" fmla="*/ 16 h 85"/>
              <a:gd name="T56" fmla="*/ 53 w 85"/>
              <a:gd name="T57" fmla="*/ 8 h 85"/>
              <a:gd name="T58" fmla="*/ 32 w 85"/>
              <a:gd name="T59" fmla="*/ 8 h 85"/>
              <a:gd name="T60" fmla="*/ 32 w 85"/>
              <a:gd name="T61" fmla="*/ 16 h 85"/>
              <a:gd name="T62" fmla="*/ 24 w 85"/>
              <a:gd name="T63" fmla="*/ 16 h 85"/>
              <a:gd name="T64" fmla="*/ 24 w 85"/>
              <a:gd name="T65" fmla="*/ 7 h 85"/>
              <a:gd name="T66" fmla="*/ 31 w 85"/>
              <a:gd name="T67" fmla="*/ 0 h 85"/>
              <a:gd name="T68" fmla="*/ 0 w 85"/>
              <a:gd name="T69" fmla="*/ 20 h 85"/>
              <a:gd name="T70" fmla="*/ 0 w 85"/>
              <a:gd name="T71" fmla="*/ 48 h 85"/>
              <a:gd name="T72" fmla="*/ 85 w 85"/>
              <a:gd name="T73" fmla="*/ 48 h 85"/>
              <a:gd name="T74" fmla="*/ 85 w 85"/>
              <a:gd name="T75" fmla="*/ 20 h 85"/>
              <a:gd name="T76" fmla="*/ 0 w 85"/>
              <a:gd name="T77" fmla="*/ 2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5" h="85">
                <a:moveTo>
                  <a:pt x="80" y="53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3"/>
                  <a:pt x="78" y="85"/>
                  <a:pt x="74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7" y="85"/>
                  <a:pt x="5" y="83"/>
                  <a:pt x="5" y="80"/>
                </a:cubicBezTo>
                <a:cubicBezTo>
                  <a:pt x="5" y="53"/>
                  <a:pt x="5" y="53"/>
                  <a:pt x="5" y="53"/>
                </a:cubicBezTo>
                <a:cubicBezTo>
                  <a:pt x="9" y="54"/>
                  <a:pt x="13" y="55"/>
                  <a:pt x="17" y="56"/>
                </a:cubicBezTo>
                <a:cubicBezTo>
                  <a:pt x="17" y="60"/>
                  <a:pt x="17" y="60"/>
                  <a:pt x="17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8"/>
                  <a:pt x="20" y="68"/>
                  <a:pt x="20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7" y="60"/>
                  <a:pt x="27" y="60"/>
                  <a:pt x="27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7"/>
                  <a:pt x="30" y="57"/>
                  <a:pt x="30" y="57"/>
                </a:cubicBezTo>
                <a:cubicBezTo>
                  <a:pt x="38" y="58"/>
                  <a:pt x="46" y="58"/>
                  <a:pt x="54" y="57"/>
                </a:cubicBezTo>
                <a:cubicBezTo>
                  <a:pt x="54" y="60"/>
                  <a:pt x="54" y="60"/>
                  <a:pt x="54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8"/>
                  <a:pt x="57" y="68"/>
                  <a:pt x="57" y="68"/>
                </a:cubicBezTo>
                <a:cubicBezTo>
                  <a:pt x="63" y="68"/>
                  <a:pt x="63" y="68"/>
                  <a:pt x="63" y="68"/>
                </a:cubicBezTo>
                <a:cubicBezTo>
                  <a:pt x="63" y="60"/>
                  <a:pt x="63" y="60"/>
                  <a:pt x="63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56"/>
                  <a:pt x="66" y="56"/>
                  <a:pt x="66" y="56"/>
                </a:cubicBezTo>
                <a:cubicBezTo>
                  <a:pt x="71" y="55"/>
                  <a:pt x="75" y="54"/>
                  <a:pt x="80" y="53"/>
                </a:cubicBezTo>
                <a:close/>
                <a:moveTo>
                  <a:pt x="31" y="0"/>
                </a:moveTo>
                <a:cubicBezTo>
                  <a:pt x="54" y="0"/>
                  <a:pt x="54" y="0"/>
                  <a:pt x="54" y="0"/>
                </a:cubicBezTo>
                <a:cubicBezTo>
                  <a:pt x="58" y="0"/>
                  <a:pt x="61" y="3"/>
                  <a:pt x="61" y="7"/>
                </a:cubicBezTo>
                <a:cubicBezTo>
                  <a:pt x="61" y="16"/>
                  <a:pt x="61" y="16"/>
                  <a:pt x="61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8"/>
                  <a:pt x="53" y="8"/>
                  <a:pt x="53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7" y="0"/>
                  <a:pt x="31" y="0"/>
                </a:cubicBezTo>
                <a:close/>
                <a:moveTo>
                  <a:pt x="0" y="20"/>
                </a:moveTo>
                <a:cubicBezTo>
                  <a:pt x="0" y="48"/>
                  <a:pt x="0" y="48"/>
                  <a:pt x="0" y="48"/>
                </a:cubicBezTo>
                <a:cubicBezTo>
                  <a:pt x="27" y="55"/>
                  <a:pt x="56" y="55"/>
                  <a:pt x="85" y="48"/>
                </a:cubicBezTo>
                <a:cubicBezTo>
                  <a:pt x="85" y="20"/>
                  <a:pt x="85" y="20"/>
                  <a:pt x="85" y="20"/>
                </a:cubicBezTo>
                <a:lnTo>
                  <a:pt x="0" y="20"/>
                </a:lnTo>
                <a:close/>
              </a:path>
            </a:pathLst>
          </a:custGeom>
          <a:solidFill>
            <a:srgbClr val="7D9D72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3" name="Freeform 127"/>
          <p:cNvSpPr>
            <a:spLocks noEditPoints="1"/>
          </p:cNvSpPr>
          <p:nvPr/>
        </p:nvSpPr>
        <p:spPr bwMode="auto">
          <a:xfrm>
            <a:off x="2654300" y="2456063"/>
            <a:ext cx="390524" cy="406948"/>
          </a:xfrm>
          <a:custGeom>
            <a:avLst/>
            <a:gdLst>
              <a:gd name="T0" fmla="*/ 81 w 94"/>
              <a:gd name="T1" fmla="*/ 57 h 98"/>
              <a:gd name="T2" fmla="*/ 81 w 94"/>
              <a:gd name="T3" fmla="*/ 95 h 98"/>
              <a:gd name="T4" fmla="*/ 81 w 94"/>
              <a:gd name="T5" fmla="*/ 98 h 98"/>
              <a:gd name="T6" fmla="*/ 78 w 94"/>
              <a:gd name="T7" fmla="*/ 98 h 98"/>
              <a:gd name="T8" fmla="*/ 67 w 94"/>
              <a:gd name="T9" fmla="*/ 98 h 98"/>
              <a:gd name="T10" fmla="*/ 67 w 94"/>
              <a:gd name="T11" fmla="*/ 68 h 98"/>
              <a:gd name="T12" fmla="*/ 62 w 94"/>
              <a:gd name="T13" fmla="*/ 64 h 98"/>
              <a:gd name="T14" fmla="*/ 49 w 94"/>
              <a:gd name="T15" fmla="*/ 64 h 98"/>
              <a:gd name="T16" fmla="*/ 45 w 94"/>
              <a:gd name="T17" fmla="*/ 68 h 98"/>
              <a:gd name="T18" fmla="*/ 45 w 94"/>
              <a:gd name="T19" fmla="*/ 98 h 98"/>
              <a:gd name="T20" fmla="*/ 15 w 94"/>
              <a:gd name="T21" fmla="*/ 98 h 98"/>
              <a:gd name="T22" fmla="*/ 12 w 94"/>
              <a:gd name="T23" fmla="*/ 98 h 98"/>
              <a:gd name="T24" fmla="*/ 12 w 94"/>
              <a:gd name="T25" fmla="*/ 95 h 98"/>
              <a:gd name="T26" fmla="*/ 12 w 94"/>
              <a:gd name="T27" fmla="*/ 57 h 98"/>
              <a:gd name="T28" fmla="*/ 3 w 94"/>
              <a:gd name="T29" fmla="*/ 57 h 98"/>
              <a:gd name="T30" fmla="*/ 0 w 94"/>
              <a:gd name="T31" fmla="*/ 50 h 98"/>
              <a:gd name="T32" fmla="*/ 44 w 94"/>
              <a:gd name="T33" fmla="*/ 3 h 98"/>
              <a:gd name="T34" fmla="*/ 47 w 94"/>
              <a:gd name="T35" fmla="*/ 0 h 98"/>
              <a:gd name="T36" fmla="*/ 50 w 94"/>
              <a:gd name="T37" fmla="*/ 3 h 98"/>
              <a:gd name="T38" fmla="*/ 94 w 94"/>
              <a:gd name="T39" fmla="*/ 50 h 98"/>
              <a:gd name="T40" fmla="*/ 90 w 94"/>
              <a:gd name="T41" fmla="*/ 57 h 98"/>
              <a:gd name="T42" fmla="*/ 81 w 94"/>
              <a:gd name="T43" fmla="*/ 57 h 98"/>
              <a:gd name="T44" fmla="*/ 74 w 94"/>
              <a:gd name="T45" fmla="*/ 8 h 98"/>
              <a:gd name="T46" fmla="*/ 77 w 94"/>
              <a:gd name="T47" fmla="*/ 8 h 98"/>
              <a:gd name="T48" fmla="*/ 77 w 94"/>
              <a:gd name="T49" fmla="*/ 2 h 98"/>
              <a:gd name="T50" fmla="*/ 61 w 94"/>
              <a:gd name="T51" fmla="*/ 2 h 98"/>
              <a:gd name="T52" fmla="*/ 61 w 94"/>
              <a:gd name="T53" fmla="*/ 8 h 98"/>
              <a:gd name="T54" fmla="*/ 64 w 94"/>
              <a:gd name="T55" fmla="*/ 8 h 98"/>
              <a:gd name="T56" fmla="*/ 64 w 94"/>
              <a:gd name="T57" fmla="*/ 13 h 98"/>
              <a:gd name="T58" fmla="*/ 74 w 94"/>
              <a:gd name="T59" fmla="*/ 25 h 98"/>
              <a:gd name="T60" fmla="*/ 74 w 94"/>
              <a:gd name="T61" fmla="*/ 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98">
                <a:moveTo>
                  <a:pt x="81" y="57"/>
                </a:moveTo>
                <a:cubicBezTo>
                  <a:pt x="81" y="95"/>
                  <a:pt x="81" y="95"/>
                  <a:pt x="81" y="95"/>
                </a:cubicBezTo>
                <a:cubicBezTo>
                  <a:pt x="81" y="98"/>
                  <a:pt x="81" y="98"/>
                  <a:pt x="81" y="98"/>
                </a:cubicBezTo>
                <a:cubicBezTo>
                  <a:pt x="78" y="98"/>
                  <a:pt x="78" y="98"/>
                  <a:pt x="78" y="98"/>
                </a:cubicBezTo>
                <a:cubicBezTo>
                  <a:pt x="67" y="98"/>
                  <a:pt x="67" y="98"/>
                  <a:pt x="67" y="98"/>
                </a:cubicBezTo>
                <a:cubicBezTo>
                  <a:pt x="67" y="68"/>
                  <a:pt x="67" y="68"/>
                  <a:pt x="67" y="68"/>
                </a:cubicBezTo>
                <a:cubicBezTo>
                  <a:pt x="67" y="66"/>
                  <a:pt x="65" y="64"/>
                  <a:pt x="62" y="64"/>
                </a:cubicBezTo>
                <a:cubicBezTo>
                  <a:pt x="49" y="64"/>
                  <a:pt x="49" y="64"/>
                  <a:pt x="49" y="64"/>
                </a:cubicBezTo>
                <a:cubicBezTo>
                  <a:pt x="47" y="64"/>
                  <a:pt x="45" y="66"/>
                  <a:pt x="45" y="68"/>
                </a:cubicBezTo>
                <a:cubicBezTo>
                  <a:pt x="45" y="98"/>
                  <a:pt x="45" y="98"/>
                  <a:pt x="45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2" y="98"/>
                  <a:pt x="12" y="98"/>
                  <a:pt x="12" y="98"/>
                </a:cubicBezTo>
                <a:cubicBezTo>
                  <a:pt x="12" y="95"/>
                  <a:pt x="12" y="95"/>
                  <a:pt x="12" y="95"/>
                </a:cubicBezTo>
                <a:cubicBezTo>
                  <a:pt x="12" y="57"/>
                  <a:pt x="12" y="57"/>
                  <a:pt x="12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0" y="50"/>
                  <a:pt x="0" y="50"/>
                  <a:pt x="0" y="50"/>
                </a:cubicBezTo>
                <a:cubicBezTo>
                  <a:pt x="44" y="3"/>
                  <a:pt x="44" y="3"/>
                  <a:pt x="44" y="3"/>
                </a:cubicBezTo>
                <a:cubicBezTo>
                  <a:pt x="47" y="0"/>
                  <a:pt x="47" y="0"/>
                  <a:pt x="47" y="0"/>
                </a:cubicBezTo>
                <a:cubicBezTo>
                  <a:pt x="50" y="3"/>
                  <a:pt x="50" y="3"/>
                  <a:pt x="50" y="3"/>
                </a:cubicBezTo>
                <a:cubicBezTo>
                  <a:pt x="94" y="50"/>
                  <a:pt x="94" y="50"/>
                  <a:pt x="94" y="50"/>
                </a:cubicBezTo>
                <a:cubicBezTo>
                  <a:pt x="90" y="57"/>
                  <a:pt x="90" y="57"/>
                  <a:pt x="90" y="57"/>
                </a:cubicBezTo>
                <a:cubicBezTo>
                  <a:pt x="81" y="57"/>
                  <a:pt x="81" y="57"/>
                  <a:pt x="81" y="57"/>
                </a:cubicBezTo>
                <a:close/>
                <a:moveTo>
                  <a:pt x="74" y="8"/>
                </a:moveTo>
                <a:cubicBezTo>
                  <a:pt x="77" y="8"/>
                  <a:pt x="77" y="8"/>
                  <a:pt x="77" y="8"/>
                </a:cubicBezTo>
                <a:cubicBezTo>
                  <a:pt x="77" y="2"/>
                  <a:pt x="77" y="2"/>
                  <a:pt x="77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8"/>
                  <a:pt x="61" y="8"/>
                  <a:pt x="61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13"/>
                  <a:pt x="64" y="13"/>
                  <a:pt x="64" y="13"/>
                </a:cubicBezTo>
                <a:cubicBezTo>
                  <a:pt x="74" y="25"/>
                  <a:pt x="74" y="25"/>
                  <a:pt x="74" y="25"/>
                </a:cubicBezTo>
                <a:lnTo>
                  <a:pt x="74" y="8"/>
                </a:lnTo>
                <a:close/>
              </a:path>
            </a:pathLst>
          </a:custGeom>
          <a:solidFill>
            <a:srgbClr val="B1CC71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4" name="Freeform 132"/>
          <p:cNvSpPr>
            <a:spLocks noEditPoints="1"/>
          </p:cNvSpPr>
          <p:nvPr/>
        </p:nvSpPr>
        <p:spPr bwMode="auto">
          <a:xfrm>
            <a:off x="2679699" y="4590802"/>
            <a:ext cx="339725" cy="220663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rgbClr val="B1CC71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5" name="Freeform 154"/>
          <p:cNvSpPr>
            <a:spLocks noEditPoints="1"/>
          </p:cNvSpPr>
          <p:nvPr/>
        </p:nvSpPr>
        <p:spPr bwMode="auto">
          <a:xfrm>
            <a:off x="2710656" y="3559244"/>
            <a:ext cx="328612" cy="336550"/>
          </a:xfrm>
          <a:custGeom>
            <a:avLst/>
            <a:gdLst>
              <a:gd name="T0" fmla="*/ 80 w 91"/>
              <a:gd name="T1" fmla="*/ 44 h 93"/>
              <a:gd name="T2" fmla="*/ 87 w 91"/>
              <a:gd name="T3" fmla="*/ 37 h 93"/>
              <a:gd name="T4" fmla="*/ 87 w 91"/>
              <a:gd name="T5" fmla="*/ 23 h 93"/>
              <a:gd name="T6" fmla="*/ 68 w 91"/>
              <a:gd name="T7" fmla="*/ 4 h 93"/>
              <a:gd name="T8" fmla="*/ 54 w 91"/>
              <a:gd name="T9" fmla="*/ 4 h 93"/>
              <a:gd name="T10" fmla="*/ 47 w 91"/>
              <a:gd name="T11" fmla="*/ 11 h 93"/>
              <a:gd name="T12" fmla="*/ 80 w 91"/>
              <a:gd name="T13" fmla="*/ 44 h 93"/>
              <a:gd name="T14" fmla="*/ 52 w 91"/>
              <a:gd name="T15" fmla="*/ 23 h 93"/>
              <a:gd name="T16" fmla="*/ 68 w 91"/>
              <a:gd name="T17" fmla="*/ 39 h 93"/>
              <a:gd name="T18" fmla="*/ 77 w 91"/>
              <a:gd name="T19" fmla="*/ 48 h 93"/>
              <a:gd name="T20" fmla="*/ 43 w 91"/>
              <a:gd name="T21" fmla="*/ 81 h 93"/>
              <a:gd name="T22" fmla="*/ 34 w 91"/>
              <a:gd name="T23" fmla="*/ 73 h 93"/>
              <a:gd name="T24" fmla="*/ 19 w 91"/>
              <a:gd name="T25" fmla="*/ 59 h 93"/>
              <a:gd name="T26" fmla="*/ 41 w 91"/>
              <a:gd name="T27" fmla="*/ 37 h 93"/>
              <a:gd name="T28" fmla="*/ 39 w 91"/>
              <a:gd name="T29" fmla="*/ 34 h 93"/>
              <a:gd name="T30" fmla="*/ 16 w 91"/>
              <a:gd name="T31" fmla="*/ 57 h 93"/>
              <a:gd name="T32" fmla="*/ 10 w 91"/>
              <a:gd name="T33" fmla="*/ 48 h 93"/>
              <a:gd name="T34" fmla="*/ 43 w 91"/>
              <a:gd name="T35" fmla="*/ 14 h 93"/>
              <a:gd name="T36" fmla="*/ 52 w 91"/>
              <a:gd name="T37" fmla="*/ 23 h 93"/>
              <a:gd name="T38" fmla="*/ 4 w 91"/>
              <a:gd name="T39" fmla="*/ 69 h 93"/>
              <a:gd name="T40" fmla="*/ 0 w 91"/>
              <a:gd name="T41" fmla="*/ 86 h 93"/>
              <a:gd name="T42" fmla="*/ 6 w 91"/>
              <a:gd name="T43" fmla="*/ 93 h 93"/>
              <a:gd name="T44" fmla="*/ 24 w 91"/>
              <a:gd name="T45" fmla="*/ 89 h 93"/>
              <a:gd name="T46" fmla="*/ 4 w 91"/>
              <a:gd name="T47" fmla="*/ 69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1" h="93">
                <a:moveTo>
                  <a:pt x="80" y="44"/>
                </a:moveTo>
                <a:cubicBezTo>
                  <a:pt x="87" y="37"/>
                  <a:pt x="87" y="37"/>
                  <a:pt x="87" y="37"/>
                </a:cubicBezTo>
                <a:cubicBezTo>
                  <a:pt x="91" y="33"/>
                  <a:pt x="91" y="27"/>
                  <a:pt x="87" y="23"/>
                </a:cubicBezTo>
                <a:cubicBezTo>
                  <a:pt x="68" y="4"/>
                  <a:pt x="68" y="4"/>
                  <a:pt x="68" y="4"/>
                </a:cubicBezTo>
                <a:cubicBezTo>
                  <a:pt x="64" y="0"/>
                  <a:pt x="58" y="0"/>
                  <a:pt x="54" y="4"/>
                </a:cubicBezTo>
                <a:cubicBezTo>
                  <a:pt x="47" y="11"/>
                  <a:pt x="47" y="11"/>
                  <a:pt x="47" y="11"/>
                </a:cubicBezTo>
                <a:cubicBezTo>
                  <a:pt x="80" y="44"/>
                  <a:pt x="80" y="44"/>
                  <a:pt x="80" y="44"/>
                </a:cubicBezTo>
                <a:close/>
                <a:moveTo>
                  <a:pt x="52" y="23"/>
                </a:moveTo>
                <a:cubicBezTo>
                  <a:pt x="68" y="39"/>
                  <a:pt x="68" y="39"/>
                  <a:pt x="68" y="39"/>
                </a:cubicBezTo>
                <a:cubicBezTo>
                  <a:pt x="77" y="48"/>
                  <a:pt x="77" y="48"/>
                  <a:pt x="77" y="48"/>
                </a:cubicBezTo>
                <a:cubicBezTo>
                  <a:pt x="43" y="81"/>
                  <a:pt x="43" y="81"/>
                  <a:pt x="43" y="81"/>
                </a:cubicBezTo>
                <a:cubicBezTo>
                  <a:pt x="35" y="83"/>
                  <a:pt x="33" y="79"/>
                  <a:pt x="34" y="73"/>
                </a:cubicBezTo>
                <a:cubicBezTo>
                  <a:pt x="26" y="72"/>
                  <a:pt x="20" y="68"/>
                  <a:pt x="19" y="59"/>
                </a:cubicBezTo>
                <a:cubicBezTo>
                  <a:pt x="41" y="37"/>
                  <a:pt x="41" y="37"/>
                  <a:pt x="41" y="37"/>
                </a:cubicBezTo>
                <a:cubicBezTo>
                  <a:pt x="39" y="34"/>
                  <a:pt x="39" y="34"/>
                  <a:pt x="39" y="34"/>
                </a:cubicBezTo>
                <a:cubicBezTo>
                  <a:pt x="16" y="57"/>
                  <a:pt x="16" y="57"/>
                  <a:pt x="16" y="57"/>
                </a:cubicBezTo>
                <a:cubicBezTo>
                  <a:pt x="10" y="58"/>
                  <a:pt x="9" y="54"/>
                  <a:pt x="10" y="48"/>
                </a:cubicBezTo>
                <a:cubicBezTo>
                  <a:pt x="21" y="37"/>
                  <a:pt x="32" y="26"/>
                  <a:pt x="43" y="14"/>
                </a:cubicBezTo>
                <a:cubicBezTo>
                  <a:pt x="52" y="23"/>
                  <a:pt x="52" y="23"/>
                  <a:pt x="52" y="23"/>
                </a:cubicBezTo>
                <a:close/>
                <a:moveTo>
                  <a:pt x="4" y="69"/>
                </a:moveTo>
                <a:cubicBezTo>
                  <a:pt x="0" y="86"/>
                  <a:pt x="0" y="86"/>
                  <a:pt x="0" y="86"/>
                </a:cubicBezTo>
                <a:cubicBezTo>
                  <a:pt x="6" y="93"/>
                  <a:pt x="6" y="93"/>
                  <a:pt x="6" y="93"/>
                </a:cubicBezTo>
                <a:cubicBezTo>
                  <a:pt x="24" y="89"/>
                  <a:pt x="24" y="89"/>
                  <a:pt x="24" y="89"/>
                </a:cubicBezTo>
                <a:lnTo>
                  <a:pt x="4" y="69"/>
                </a:lnTo>
                <a:close/>
              </a:path>
            </a:pathLst>
          </a:custGeom>
          <a:solidFill>
            <a:srgbClr val="7D9D72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70892" y="1493861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准备</a:t>
            </a:r>
            <a:r>
              <a: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数据</a:t>
            </a:r>
            <a:endParaRPr lang="zh-CN" altLang="en-US" sz="1600" b="1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70892" y="2509861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文本</a:t>
            </a:r>
            <a:r>
              <a: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特征提取</a:t>
            </a:r>
            <a:endParaRPr lang="zh-CN" altLang="en-US" sz="1600" b="1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70892" y="3520859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划分</a:t>
            </a:r>
            <a:r>
              <a: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数据集</a:t>
            </a:r>
            <a:endParaRPr lang="zh-CN" altLang="en-US" sz="1600" b="1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27932" y="4531857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选择</a:t>
            </a:r>
            <a:r>
              <a: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算法进行训练</a:t>
            </a:r>
            <a:endParaRPr lang="zh-CN" altLang="en-US" sz="1600" b="1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76508" y="1255977"/>
            <a:ext cx="3880834" cy="697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X = </a:t>
            </a:r>
            <a:r>
              <a:rPr lang="en-US" altLang="zh-CN" sz="1400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white_file_list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+ </a:t>
            </a:r>
            <a:r>
              <a:rPr lang="en-US" altLang="zh-CN" sz="1400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black_file_list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y 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= </a:t>
            </a:r>
            <a:r>
              <a:rPr lang="en-US" altLang="zh-CN" sz="1400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y_white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+ </a:t>
            </a:r>
            <a:r>
              <a:rPr lang="en-US" altLang="zh-CN" sz="1400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y_black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。</a:t>
            </a:r>
            <a:endParaRPr lang="zh-CN" altLang="en-US" sz="1400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76508" y="2307421"/>
            <a:ext cx="38808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CountVectorizer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TfidfTransformer</a:t>
            </a:r>
            <a:endParaRPr lang="zh-CN" altLang="en-US" sz="1400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76508" y="3375403"/>
            <a:ext cx="3880834" cy="696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train_test_split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函数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来获取打乱的随机的测试集和训练集。</a:t>
            </a:r>
            <a:endParaRPr lang="zh-CN" altLang="en-US" sz="1400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76508" y="4349017"/>
            <a:ext cx="38808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gnb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= </a:t>
            </a:r>
            <a:r>
              <a:rPr lang="en-US" altLang="zh-CN" sz="1400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GaussianNB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gnb.fit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(</a:t>
            </a:r>
            <a:r>
              <a:rPr lang="en-US" altLang="zh-CN" sz="1400" dirty="0" err="1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x_train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, </a:t>
            </a:r>
            <a:r>
              <a:rPr lang="en-US" altLang="zh-CN" sz="1400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y_train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)</a:t>
            </a:r>
            <a:endParaRPr lang="zh-CN" altLang="en-US" sz="1400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3401819" y="5323170"/>
            <a:ext cx="2291189" cy="551417"/>
          </a:xfrm>
          <a:custGeom>
            <a:avLst/>
            <a:gdLst>
              <a:gd name="connsiteX0" fmla="*/ 3587750 w 3857172"/>
              <a:gd name="connsiteY0" fmla="*/ 0 h 538845"/>
              <a:gd name="connsiteX1" fmla="*/ 3857172 w 3857172"/>
              <a:gd name="connsiteY1" fmla="*/ 269422 h 538845"/>
              <a:gd name="connsiteX2" fmla="*/ 3587750 w 3857172"/>
              <a:gd name="connsiteY2" fmla="*/ 538844 h 538845"/>
              <a:gd name="connsiteX3" fmla="*/ 3575957 w 3857172"/>
              <a:gd name="connsiteY3" fmla="*/ 537655 h 538845"/>
              <a:gd name="connsiteX4" fmla="*/ 3575957 w 3857172"/>
              <a:gd name="connsiteY4" fmla="*/ 538844 h 538845"/>
              <a:gd name="connsiteX5" fmla="*/ 281214 w 3857172"/>
              <a:gd name="connsiteY5" fmla="*/ 538844 h 538845"/>
              <a:gd name="connsiteX6" fmla="*/ 281214 w 3857172"/>
              <a:gd name="connsiteY6" fmla="*/ 537656 h 538845"/>
              <a:gd name="connsiteX7" fmla="*/ 269422 w 3857172"/>
              <a:gd name="connsiteY7" fmla="*/ 538845 h 538845"/>
              <a:gd name="connsiteX8" fmla="*/ 0 w 3857172"/>
              <a:gd name="connsiteY8" fmla="*/ 269423 h 538845"/>
              <a:gd name="connsiteX9" fmla="*/ 269422 w 3857172"/>
              <a:gd name="connsiteY9" fmla="*/ 1 h 538845"/>
              <a:gd name="connsiteX10" fmla="*/ 287426 w 3857172"/>
              <a:gd name="connsiteY10" fmla="*/ 1816 h 538845"/>
              <a:gd name="connsiteX11" fmla="*/ 3569736 w 3857172"/>
              <a:gd name="connsiteY11" fmla="*/ 1816 h 53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7172" h="538845">
                <a:moveTo>
                  <a:pt x="3587750" y="0"/>
                </a:moveTo>
                <a:cubicBezTo>
                  <a:pt x="3736548" y="0"/>
                  <a:pt x="3857172" y="120624"/>
                  <a:pt x="3857172" y="269422"/>
                </a:cubicBezTo>
                <a:cubicBezTo>
                  <a:pt x="3857172" y="418220"/>
                  <a:pt x="3736548" y="538844"/>
                  <a:pt x="3587750" y="538844"/>
                </a:cubicBezTo>
                <a:lnTo>
                  <a:pt x="3575957" y="537655"/>
                </a:lnTo>
                <a:lnTo>
                  <a:pt x="3575957" y="538844"/>
                </a:lnTo>
                <a:lnTo>
                  <a:pt x="281214" y="538844"/>
                </a:lnTo>
                <a:lnTo>
                  <a:pt x="281214" y="537656"/>
                </a:lnTo>
                <a:lnTo>
                  <a:pt x="269422" y="538845"/>
                </a:lnTo>
                <a:cubicBezTo>
                  <a:pt x="120624" y="538845"/>
                  <a:pt x="0" y="418221"/>
                  <a:pt x="0" y="269423"/>
                </a:cubicBezTo>
                <a:cubicBezTo>
                  <a:pt x="0" y="120625"/>
                  <a:pt x="120624" y="1"/>
                  <a:pt x="269422" y="1"/>
                </a:cubicBezTo>
                <a:lnTo>
                  <a:pt x="287426" y="1816"/>
                </a:lnTo>
                <a:lnTo>
                  <a:pt x="3569736" y="1816"/>
                </a:lnTo>
                <a:close/>
              </a:path>
            </a:pathLst>
          </a:custGeom>
          <a:solidFill>
            <a:srgbClr val="B1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2" name="Freeform 132"/>
          <p:cNvSpPr>
            <a:spLocks noEditPoints="1"/>
          </p:cNvSpPr>
          <p:nvPr/>
        </p:nvSpPr>
        <p:spPr bwMode="auto">
          <a:xfrm>
            <a:off x="2710656" y="5488546"/>
            <a:ext cx="339725" cy="220663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rgbClr val="B1CC71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3" name="文本框 18"/>
          <p:cNvSpPr txBox="1"/>
          <p:nvPr/>
        </p:nvSpPr>
        <p:spPr>
          <a:xfrm>
            <a:off x="3770892" y="5488546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对比</a:t>
            </a:r>
            <a:r>
              <a: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训练结果</a:t>
            </a:r>
            <a:endParaRPr lang="zh-CN" altLang="en-US" sz="1600" b="1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70185" y="5344866"/>
            <a:ext cx="3880834" cy="374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96000" y="5457768"/>
            <a:ext cx="3880834" cy="374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 smtClean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metrics.accuracy_score</a:t>
            </a:r>
            <a:r>
              <a:rPr lang="en-US" altLang="zh-CN" sz="1400" dirty="0" smtClean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(</a:t>
            </a:r>
            <a:r>
              <a:rPr lang="en-US" altLang="zh-CN" sz="1400" dirty="0" err="1" smtClean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y_test</a:t>
            </a:r>
            <a:r>
              <a:rPr lang="en-US" altLang="zh-CN" sz="14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, </a:t>
            </a:r>
            <a:r>
              <a:rPr lang="en-US" altLang="zh-CN" sz="1400" dirty="0" err="1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y_pred</a:t>
            </a:r>
            <a:r>
              <a:rPr lang="en-US" altLang="zh-CN" sz="14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)</a:t>
            </a:r>
            <a:endParaRPr lang="zh-CN" altLang="en-US" sz="1400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9125" y="232704"/>
            <a:ext cx="7046752" cy="563231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结果</a:t>
            </a: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 smtClean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566" y="3901440"/>
            <a:ext cx="7558546" cy="2472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032" y="1085087"/>
            <a:ext cx="7498080" cy="247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273087"/>
      </p:ext>
    </p:ext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856969" y="2575702"/>
            <a:ext cx="457200" cy="0"/>
          </a:xfrm>
          <a:prstGeom prst="line">
            <a:avLst/>
          </a:prstGeom>
          <a:ln w="76200">
            <a:solidFill>
              <a:srgbClr val="C2D2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856969" y="3421312"/>
            <a:ext cx="457200" cy="0"/>
          </a:xfrm>
          <a:prstGeom prst="line">
            <a:avLst/>
          </a:prstGeom>
          <a:ln w="76200">
            <a:solidFill>
              <a:srgbClr val="C2D2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856969" y="4266922"/>
            <a:ext cx="457200" cy="0"/>
          </a:xfrm>
          <a:prstGeom prst="line">
            <a:avLst/>
          </a:prstGeom>
          <a:ln w="76200">
            <a:solidFill>
              <a:srgbClr val="C2D2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856969" y="5112533"/>
            <a:ext cx="457200" cy="0"/>
          </a:xfrm>
          <a:prstGeom prst="line">
            <a:avLst/>
          </a:prstGeom>
          <a:ln w="76200">
            <a:solidFill>
              <a:srgbClr val="C2D2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34375" r="20356" b="30709"/>
          <a:stretch/>
        </p:blipFill>
        <p:spPr>
          <a:xfrm flipH="1">
            <a:off x="0" y="0"/>
            <a:ext cx="2812473" cy="6474753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078820" y="876629"/>
            <a:ext cx="800219" cy="15984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目 录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3858425" y="2116064"/>
            <a:ext cx="246221" cy="122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>
              <a:spcBef>
                <a:spcPct val="20000"/>
              </a:spcBef>
            </a:pPr>
            <a:r>
              <a:rPr lang="en-US" altLang="zh-CN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CONTENTS</a:t>
            </a:r>
            <a:endParaRPr lang="en-US" altLang="zh-CN" sz="1600" b="1" i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5" name="文本框 15"/>
          <p:cNvSpPr txBox="1">
            <a:spLocks noChangeArrowheads="1"/>
          </p:cNvSpPr>
          <p:nvPr/>
        </p:nvSpPr>
        <p:spPr bwMode="auto">
          <a:xfrm>
            <a:off x="7009132" y="2186381"/>
            <a:ext cx="3467571" cy="40011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项目背景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" name="文本框 17"/>
          <p:cNvSpPr txBox="1">
            <a:spLocks noChangeArrowheads="1"/>
          </p:cNvSpPr>
          <p:nvPr/>
        </p:nvSpPr>
        <p:spPr bwMode="auto">
          <a:xfrm>
            <a:off x="7009134" y="3021732"/>
            <a:ext cx="30504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设计思路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7" name="文本框 19"/>
          <p:cNvSpPr txBox="1">
            <a:spLocks noChangeArrowheads="1"/>
          </p:cNvSpPr>
          <p:nvPr/>
        </p:nvSpPr>
        <p:spPr bwMode="auto">
          <a:xfrm>
            <a:off x="7009134" y="3867870"/>
            <a:ext cx="34675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具体实现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8" name="文本框 21"/>
          <p:cNvSpPr txBox="1">
            <a:spLocks noChangeArrowheads="1"/>
          </p:cNvSpPr>
          <p:nvPr/>
        </p:nvSpPr>
        <p:spPr bwMode="auto">
          <a:xfrm>
            <a:off x="7009134" y="4714007"/>
            <a:ext cx="36615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相关知识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36" y="4714007"/>
            <a:ext cx="2542309" cy="2542309"/>
          </a:xfrm>
          <a:prstGeom prst="rect">
            <a:avLst/>
          </a:prstGeom>
        </p:spPr>
      </p:pic>
      <p:sp>
        <p:nvSpPr>
          <p:cNvPr id="39" name="文本框 16"/>
          <p:cNvSpPr txBox="1">
            <a:spLocks noChangeArrowheads="1"/>
          </p:cNvSpPr>
          <p:nvPr/>
        </p:nvSpPr>
        <p:spPr bwMode="auto">
          <a:xfrm>
            <a:off x="5545220" y="2949712"/>
            <a:ext cx="11237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02</a:t>
            </a:r>
            <a:endParaRPr lang="zh-CN" altLang="en-US" sz="3200" b="1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0" name="文本框 18"/>
          <p:cNvSpPr txBox="1">
            <a:spLocks noChangeArrowheads="1"/>
          </p:cNvSpPr>
          <p:nvPr/>
        </p:nvSpPr>
        <p:spPr bwMode="auto">
          <a:xfrm>
            <a:off x="5545220" y="3805375"/>
            <a:ext cx="11237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03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1" name="文本框 20"/>
          <p:cNvSpPr txBox="1">
            <a:spLocks noChangeArrowheads="1"/>
          </p:cNvSpPr>
          <p:nvPr/>
        </p:nvSpPr>
        <p:spPr bwMode="auto">
          <a:xfrm>
            <a:off x="5545252" y="4661038"/>
            <a:ext cx="11237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04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2" name="文本框 14"/>
          <p:cNvSpPr txBox="1">
            <a:spLocks noChangeArrowheads="1"/>
          </p:cNvSpPr>
          <p:nvPr/>
        </p:nvSpPr>
        <p:spPr bwMode="auto">
          <a:xfrm>
            <a:off x="5545220" y="2094049"/>
            <a:ext cx="11237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01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394359"/>
      </p:ext>
    </p:ext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34667" y="2658024"/>
            <a:ext cx="1773384" cy="1773384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176735" y="997526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95908" y="1607126"/>
            <a:ext cx="1015663" cy="3075710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工作总结 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3705680" y="748145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6099352" y="4211781"/>
            <a:ext cx="514665" cy="514665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4994153" y="3976253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842705" y="4423446"/>
            <a:ext cx="849463" cy="14054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文艺简约汇报总结模板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/>
          <a:srcRect l="34375" r="20356" b="30709"/>
          <a:stretch/>
        </p:blipFill>
        <p:spPr>
          <a:xfrm>
            <a:off x="9268691" y="0"/>
            <a:ext cx="2812473" cy="647475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95921" y="4714007"/>
            <a:ext cx="2542309" cy="254230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6478828"/>
      </p:ext>
    </p:ext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3661177" y="3694210"/>
            <a:ext cx="47346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项目背景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/>
          <a:srcRect l="34375" r="20356" b="30709"/>
          <a:stretch/>
        </p:blipFill>
        <p:spPr>
          <a:xfrm>
            <a:off x="9268691" y="0"/>
            <a:ext cx="2812473" cy="647475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95921" y="4714007"/>
            <a:ext cx="2542309" cy="2542309"/>
          </a:xfrm>
          <a:prstGeom prst="rect">
            <a:avLst/>
          </a:prstGeom>
          <a:ln>
            <a:noFill/>
          </a:ln>
        </p:spPr>
      </p:pic>
      <p:sp>
        <p:nvSpPr>
          <p:cNvPr id="19" name="椭圆 18"/>
          <p:cNvSpPr/>
          <p:nvPr/>
        </p:nvSpPr>
        <p:spPr>
          <a:xfrm>
            <a:off x="2916324" y="1635961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3633467" y="2453379"/>
            <a:ext cx="24370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PART  01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635354" y="1261888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320988" y="1505042"/>
            <a:ext cx="4574795" cy="4665108"/>
          </a:xfrm>
          <a:prstGeom prst="rect">
            <a:avLst/>
          </a:prstGeom>
          <a:solidFill>
            <a:srgbClr val="73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6472575" y="2453993"/>
            <a:ext cx="2651688" cy="4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匹配敏感字符、函数</a:t>
            </a:r>
            <a:endParaRPr lang="zh-CN" altLang="en-US" sz="2135" b="1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6472575" y="3146518"/>
            <a:ext cx="42716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这种方式，容易被绕过</a:t>
            </a:r>
            <a:endParaRPr lang="zh-CN" altLang="en-US" sz="1600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6405462" y="3861826"/>
            <a:ext cx="427162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思考：如果是检测代码执行后的效果，是不是检测的准确率会更高</a:t>
            </a:r>
            <a:endParaRPr lang="en-US" altLang="zh-CN" sz="1600" dirty="0" smtClean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关于</a:t>
            </a:r>
            <a:r>
              <a:rPr lang="en-US" altLang="zh-CN" sz="1600" dirty="0" err="1" smtClean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webshell</a:t>
            </a:r>
            <a:r>
              <a:rPr lang="zh-CN" altLang="en-US" sz="1600" dirty="0" smtClean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检测的文章：</a:t>
            </a:r>
            <a:endParaRPr lang="en-US" altLang="zh-CN" sz="1600" dirty="0" smtClean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  <a:hlinkClick r:id="rId3"/>
              </a:rPr>
              <a:t>https://</a:t>
            </a:r>
            <a:r>
              <a:rPr lang="en-US" altLang="zh-CN" sz="1600" dirty="0" smtClean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  <a:hlinkClick r:id="rId3"/>
              </a:rPr>
              <a:t>www.cnblogs.com/he1m4n6a/p/9245155.html</a:t>
            </a:r>
            <a:endParaRPr lang="en-US" altLang="zh-CN" sz="1600" dirty="0" smtClean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https://www.cnblogs.com/zydj333/p/6951002.html</a:t>
            </a:r>
            <a:endParaRPr lang="en-US" altLang="zh-CN" sz="1600" dirty="0" smtClean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65999" y="935284"/>
            <a:ext cx="3750798" cy="523220"/>
            <a:chOff x="3765999" y="1112461"/>
            <a:chExt cx="3750798" cy="52322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3765999" y="1112461"/>
              <a:ext cx="375079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一般的</a:t>
              </a:r>
              <a:r>
                <a:rPr lang="en-US" altLang="zh-CN" sz="28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webshell</a:t>
              </a:r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检测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5" y="1541129"/>
            <a:ext cx="5903425" cy="4665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214751" y="1587218"/>
            <a:ext cx="4752685" cy="4627943"/>
          </a:xfrm>
          <a:prstGeom prst="rect">
            <a:avLst/>
          </a:prstGeom>
          <a:solidFill>
            <a:srgbClr val="73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6367122" y="2243551"/>
            <a:ext cx="2364750" cy="4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135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何为</a:t>
            </a:r>
            <a:r>
              <a:rPr lang="en-US" altLang="zh-CN" sz="2135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PHP </a:t>
            </a:r>
            <a:r>
              <a:rPr lang="en-US" altLang="zh-CN" sz="2135" b="1" dirty="0" err="1" smtClean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opcode</a:t>
            </a:r>
            <a:endParaRPr lang="zh-CN" altLang="en-US" sz="2135" b="1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6367122" y="2889066"/>
            <a:ext cx="427162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PHP </a:t>
            </a:r>
            <a:r>
              <a:rPr lang="en-US" altLang="zh-CN" sz="1600" dirty="0" err="1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opcode</a:t>
            </a:r>
            <a:r>
              <a:rPr lang="en-US" altLang="zh-CN" sz="16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	</a:t>
            </a:r>
            <a:r>
              <a:rPr lang="en-US" altLang="zh-CN" sz="1600" dirty="0" err="1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opcode</a:t>
            </a:r>
            <a:r>
              <a:rPr lang="zh-CN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是</a:t>
            </a:r>
            <a:r>
              <a:rPr lang="en-US" altLang="zh-CN" sz="1600" dirty="0" err="1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php</a:t>
            </a:r>
            <a:r>
              <a:rPr lang="zh-CN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语言里供</a:t>
            </a:r>
            <a:r>
              <a:rPr lang="en-US" altLang="zh-CN" sz="1600" dirty="0" err="1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zend</a:t>
            </a:r>
            <a:r>
              <a:rPr lang="zh-CN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引擎执行的一种中间代码，类似</a:t>
            </a:r>
            <a:r>
              <a:rPr lang="en-US" altLang="zh-CN" sz="16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java</a:t>
            </a:r>
            <a:r>
              <a:rPr lang="zh-CN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中的字节码、或者</a:t>
            </a:r>
            <a:r>
              <a:rPr lang="en-US" altLang="zh-CN" sz="16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python</a:t>
            </a:r>
            <a:r>
              <a:rPr lang="zh-CN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中的字节码对象</a:t>
            </a:r>
            <a:r>
              <a:rPr lang="en-US" altLang="zh-CN" sz="1600" dirty="0" err="1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pycodeobject</a:t>
            </a:r>
            <a:r>
              <a:rPr lang="en-US" altLang="zh-CN" sz="1600" dirty="0" smtClean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1600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-</a:t>
            </a:r>
            <a:r>
              <a:rPr lang="en-US" altLang="zh-CN" sz="1600" dirty="0" err="1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dvld.active</a:t>
            </a:r>
            <a:r>
              <a:rPr lang="en-US" altLang="zh-CN" sz="16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=1 </a:t>
            </a:r>
            <a:r>
              <a:rPr lang="zh-CN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是 </a:t>
            </a:r>
            <a:r>
              <a:rPr lang="en-US" altLang="zh-CN" sz="16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VLD </a:t>
            </a:r>
            <a:r>
              <a:rPr lang="zh-CN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的基础参数，表示激活 </a:t>
            </a:r>
            <a:r>
              <a:rPr lang="en-US" altLang="zh-CN" sz="16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VLD </a:t>
            </a:r>
            <a:r>
              <a:rPr lang="zh-CN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模式。</a:t>
            </a:r>
            <a:r>
              <a:rPr lang="en-US" altLang="zh-CN" sz="1600" dirty="0" err="1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dvld.execute</a:t>
            </a:r>
            <a:r>
              <a:rPr lang="en-US" altLang="zh-CN" sz="16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=0</a:t>
            </a:r>
            <a:r>
              <a:rPr lang="zh-CN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，表示只显示中间代码，不执行生成的中间代码。</a:t>
            </a:r>
            <a:endParaRPr lang="en-US" altLang="zh-CN" sz="1600" dirty="0" smtClean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942168" y="822464"/>
            <a:ext cx="3750798" cy="523220"/>
            <a:chOff x="3942168" y="999641"/>
            <a:chExt cx="3750798" cy="52322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3942168" y="999641"/>
              <a:ext cx="375079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en-US" altLang="zh-CN" sz="28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Php</a:t>
              </a:r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文件的</a:t>
              </a:r>
              <a:r>
                <a:rPr lang="en-US" altLang="zh-CN" sz="28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opcode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7" y="2889066"/>
            <a:ext cx="6103533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33" y="1948275"/>
            <a:ext cx="29146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684892"/>
      </p:ext>
    </p:ext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3665706" y="3694210"/>
            <a:ext cx="47346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设计思路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/>
          <a:srcRect l="34375" r="20356" b="30709"/>
          <a:stretch/>
        </p:blipFill>
        <p:spPr>
          <a:xfrm>
            <a:off x="9268691" y="0"/>
            <a:ext cx="2812473" cy="647475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95921" y="4714007"/>
            <a:ext cx="2542309" cy="2542309"/>
          </a:xfrm>
          <a:prstGeom prst="rect">
            <a:avLst/>
          </a:prstGeom>
          <a:ln>
            <a:noFill/>
          </a:ln>
        </p:spPr>
      </p:pic>
      <p:sp>
        <p:nvSpPr>
          <p:cNvPr id="19" name="椭圆 18"/>
          <p:cNvSpPr/>
          <p:nvPr/>
        </p:nvSpPr>
        <p:spPr>
          <a:xfrm>
            <a:off x="2916324" y="1635961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3633467" y="2453379"/>
            <a:ext cx="24370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PART  02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635354" y="1261888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92070"/>
      </p:ext>
    </p:ext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肘形连接符 4"/>
          <p:cNvCxnSpPr>
            <a:endCxn id="10" idx="16"/>
          </p:cNvCxnSpPr>
          <p:nvPr/>
        </p:nvCxnSpPr>
        <p:spPr>
          <a:xfrm rot="10800000" flipV="1">
            <a:off x="1824885" y="2042534"/>
            <a:ext cx="2352511" cy="183307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rot="5400000">
            <a:off x="3845430" y="2805364"/>
            <a:ext cx="1567444" cy="495300"/>
          </a:xfrm>
          <a:prstGeom prst="bentConnector3">
            <a:avLst>
              <a:gd name="adj1" fmla="val 10040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rot="16200000" flipH="1">
            <a:off x="4845554" y="2900614"/>
            <a:ext cx="1567445" cy="304800"/>
          </a:xfrm>
          <a:prstGeom prst="bentConnector3">
            <a:avLst>
              <a:gd name="adj1" fmla="val 99917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>
            <a:off x="6236367" y="2095687"/>
            <a:ext cx="1522186" cy="1775800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177396" y="1781277"/>
            <a:ext cx="2122714" cy="522514"/>
          </a:xfrm>
          <a:prstGeom prst="rect">
            <a:avLst/>
          </a:prstGeom>
          <a:solidFill>
            <a:srgbClr val="73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0" name="Freeform 153"/>
          <p:cNvSpPr>
            <a:spLocks noEditPoints="1"/>
          </p:cNvSpPr>
          <p:nvPr/>
        </p:nvSpPr>
        <p:spPr bwMode="auto">
          <a:xfrm>
            <a:off x="1253062" y="3525228"/>
            <a:ext cx="704419" cy="700768"/>
          </a:xfrm>
          <a:custGeom>
            <a:avLst/>
            <a:gdLst>
              <a:gd name="T0" fmla="*/ 43 w 85"/>
              <a:gd name="T1" fmla="*/ 0 h 84"/>
              <a:gd name="T2" fmla="*/ 73 w 85"/>
              <a:gd name="T3" fmla="*/ 12 h 84"/>
              <a:gd name="T4" fmla="*/ 85 w 85"/>
              <a:gd name="T5" fmla="*/ 42 h 84"/>
              <a:gd name="T6" fmla="*/ 73 w 85"/>
              <a:gd name="T7" fmla="*/ 72 h 84"/>
              <a:gd name="T8" fmla="*/ 43 w 85"/>
              <a:gd name="T9" fmla="*/ 84 h 84"/>
              <a:gd name="T10" fmla="*/ 13 w 85"/>
              <a:gd name="T11" fmla="*/ 72 h 84"/>
              <a:gd name="T12" fmla="*/ 0 w 85"/>
              <a:gd name="T13" fmla="*/ 42 h 84"/>
              <a:gd name="T14" fmla="*/ 13 w 85"/>
              <a:gd name="T15" fmla="*/ 12 h 84"/>
              <a:gd name="T16" fmla="*/ 43 w 85"/>
              <a:gd name="T17" fmla="*/ 0 h 84"/>
              <a:gd name="T18" fmla="*/ 62 w 85"/>
              <a:gd name="T19" fmla="*/ 23 h 84"/>
              <a:gd name="T20" fmla="*/ 43 w 85"/>
              <a:gd name="T21" fmla="*/ 15 h 84"/>
              <a:gd name="T22" fmla="*/ 24 w 85"/>
              <a:gd name="T23" fmla="*/ 23 h 84"/>
              <a:gd name="T24" fmla="*/ 16 w 85"/>
              <a:gd name="T25" fmla="*/ 42 h 84"/>
              <a:gd name="T26" fmla="*/ 24 w 85"/>
              <a:gd name="T27" fmla="*/ 61 h 84"/>
              <a:gd name="T28" fmla="*/ 43 w 85"/>
              <a:gd name="T29" fmla="*/ 69 h 84"/>
              <a:gd name="T30" fmla="*/ 62 w 85"/>
              <a:gd name="T31" fmla="*/ 61 h 84"/>
              <a:gd name="T32" fmla="*/ 69 w 85"/>
              <a:gd name="T33" fmla="*/ 42 h 84"/>
              <a:gd name="T34" fmla="*/ 62 w 85"/>
              <a:gd name="T35" fmla="*/ 23 h 84"/>
              <a:gd name="T36" fmla="*/ 35 w 85"/>
              <a:gd name="T37" fmla="*/ 23 h 84"/>
              <a:gd name="T38" fmla="*/ 22 w 85"/>
              <a:gd name="T39" fmla="*/ 36 h 84"/>
              <a:gd name="T40" fmla="*/ 44 w 85"/>
              <a:gd name="T41" fmla="*/ 31 h 84"/>
              <a:gd name="T42" fmla="*/ 35 w 85"/>
              <a:gd name="T43" fmla="*/ 23 h 84"/>
              <a:gd name="T44" fmla="*/ 22 w 85"/>
              <a:gd name="T45" fmla="*/ 39 h 84"/>
              <a:gd name="T46" fmla="*/ 28 w 85"/>
              <a:gd name="T47" fmla="*/ 57 h 84"/>
              <a:gd name="T48" fmla="*/ 34 w 85"/>
              <a:gd name="T49" fmla="*/ 36 h 84"/>
              <a:gd name="T50" fmla="*/ 22 w 85"/>
              <a:gd name="T51" fmla="*/ 39 h 84"/>
              <a:gd name="T52" fmla="*/ 30 w 85"/>
              <a:gd name="T53" fmla="*/ 59 h 84"/>
              <a:gd name="T54" fmla="*/ 48 w 85"/>
              <a:gd name="T55" fmla="*/ 63 h 84"/>
              <a:gd name="T56" fmla="*/ 34 w 85"/>
              <a:gd name="T57" fmla="*/ 47 h 84"/>
              <a:gd name="T58" fmla="*/ 30 w 85"/>
              <a:gd name="T59" fmla="*/ 59 h 84"/>
              <a:gd name="T60" fmla="*/ 51 w 85"/>
              <a:gd name="T61" fmla="*/ 61 h 84"/>
              <a:gd name="T62" fmla="*/ 63 w 85"/>
              <a:gd name="T63" fmla="*/ 48 h 84"/>
              <a:gd name="T64" fmla="*/ 42 w 85"/>
              <a:gd name="T65" fmla="*/ 53 h 84"/>
              <a:gd name="T66" fmla="*/ 51 w 85"/>
              <a:gd name="T67" fmla="*/ 61 h 84"/>
              <a:gd name="T68" fmla="*/ 64 w 85"/>
              <a:gd name="T69" fmla="*/ 45 h 84"/>
              <a:gd name="T70" fmla="*/ 58 w 85"/>
              <a:gd name="T71" fmla="*/ 27 h 84"/>
              <a:gd name="T72" fmla="*/ 52 w 85"/>
              <a:gd name="T73" fmla="*/ 48 h 84"/>
              <a:gd name="T74" fmla="*/ 64 w 85"/>
              <a:gd name="T75" fmla="*/ 45 h 84"/>
              <a:gd name="T76" fmla="*/ 55 w 85"/>
              <a:gd name="T77" fmla="*/ 25 h 84"/>
              <a:gd name="T78" fmla="*/ 38 w 85"/>
              <a:gd name="T79" fmla="*/ 22 h 84"/>
              <a:gd name="T80" fmla="*/ 53 w 85"/>
              <a:gd name="T81" fmla="*/ 36 h 84"/>
              <a:gd name="T82" fmla="*/ 55 w 85"/>
              <a:gd name="T83" fmla="*/ 25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5" h="84">
                <a:moveTo>
                  <a:pt x="43" y="0"/>
                </a:moveTo>
                <a:cubicBezTo>
                  <a:pt x="54" y="0"/>
                  <a:pt x="65" y="4"/>
                  <a:pt x="73" y="12"/>
                </a:cubicBezTo>
                <a:cubicBezTo>
                  <a:pt x="80" y="20"/>
                  <a:pt x="85" y="30"/>
                  <a:pt x="85" y="42"/>
                </a:cubicBezTo>
                <a:cubicBezTo>
                  <a:pt x="85" y="54"/>
                  <a:pt x="80" y="64"/>
                  <a:pt x="73" y="72"/>
                </a:cubicBezTo>
                <a:cubicBezTo>
                  <a:pt x="65" y="79"/>
                  <a:pt x="54" y="84"/>
                  <a:pt x="43" y="84"/>
                </a:cubicBezTo>
                <a:cubicBezTo>
                  <a:pt x="31" y="84"/>
                  <a:pt x="20" y="79"/>
                  <a:pt x="13" y="72"/>
                </a:cubicBezTo>
                <a:cubicBezTo>
                  <a:pt x="5" y="64"/>
                  <a:pt x="0" y="54"/>
                  <a:pt x="0" y="42"/>
                </a:cubicBezTo>
                <a:cubicBezTo>
                  <a:pt x="0" y="30"/>
                  <a:pt x="5" y="20"/>
                  <a:pt x="13" y="12"/>
                </a:cubicBezTo>
                <a:cubicBezTo>
                  <a:pt x="20" y="4"/>
                  <a:pt x="31" y="0"/>
                  <a:pt x="43" y="0"/>
                </a:cubicBezTo>
                <a:close/>
                <a:moveTo>
                  <a:pt x="62" y="23"/>
                </a:moveTo>
                <a:cubicBezTo>
                  <a:pt x="57" y="18"/>
                  <a:pt x="50" y="15"/>
                  <a:pt x="43" y="15"/>
                </a:cubicBezTo>
                <a:cubicBezTo>
                  <a:pt x="35" y="15"/>
                  <a:pt x="29" y="18"/>
                  <a:pt x="24" y="23"/>
                </a:cubicBezTo>
                <a:cubicBezTo>
                  <a:pt x="19" y="28"/>
                  <a:pt x="16" y="35"/>
                  <a:pt x="16" y="42"/>
                </a:cubicBezTo>
                <a:cubicBezTo>
                  <a:pt x="16" y="49"/>
                  <a:pt x="19" y="56"/>
                  <a:pt x="24" y="61"/>
                </a:cubicBezTo>
                <a:cubicBezTo>
                  <a:pt x="29" y="66"/>
                  <a:pt x="35" y="69"/>
                  <a:pt x="43" y="69"/>
                </a:cubicBezTo>
                <a:cubicBezTo>
                  <a:pt x="50" y="69"/>
                  <a:pt x="57" y="66"/>
                  <a:pt x="62" y="61"/>
                </a:cubicBezTo>
                <a:cubicBezTo>
                  <a:pt x="66" y="56"/>
                  <a:pt x="69" y="49"/>
                  <a:pt x="69" y="42"/>
                </a:cubicBezTo>
                <a:cubicBezTo>
                  <a:pt x="69" y="35"/>
                  <a:pt x="66" y="28"/>
                  <a:pt x="62" y="23"/>
                </a:cubicBezTo>
                <a:close/>
                <a:moveTo>
                  <a:pt x="35" y="23"/>
                </a:moveTo>
                <a:cubicBezTo>
                  <a:pt x="27" y="26"/>
                  <a:pt x="24" y="31"/>
                  <a:pt x="22" y="36"/>
                </a:cubicBezTo>
                <a:cubicBezTo>
                  <a:pt x="44" y="31"/>
                  <a:pt x="44" y="31"/>
                  <a:pt x="44" y="31"/>
                </a:cubicBezTo>
                <a:cubicBezTo>
                  <a:pt x="35" y="23"/>
                  <a:pt x="35" y="23"/>
                  <a:pt x="35" y="23"/>
                </a:cubicBezTo>
                <a:close/>
                <a:moveTo>
                  <a:pt x="22" y="39"/>
                </a:moveTo>
                <a:cubicBezTo>
                  <a:pt x="21" y="47"/>
                  <a:pt x="24" y="53"/>
                  <a:pt x="28" y="57"/>
                </a:cubicBezTo>
                <a:cubicBezTo>
                  <a:pt x="34" y="36"/>
                  <a:pt x="34" y="36"/>
                  <a:pt x="34" y="36"/>
                </a:cubicBezTo>
                <a:cubicBezTo>
                  <a:pt x="22" y="39"/>
                  <a:pt x="22" y="39"/>
                  <a:pt x="22" y="39"/>
                </a:cubicBezTo>
                <a:close/>
                <a:moveTo>
                  <a:pt x="30" y="59"/>
                </a:moveTo>
                <a:cubicBezTo>
                  <a:pt x="36" y="63"/>
                  <a:pt x="42" y="64"/>
                  <a:pt x="48" y="63"/>
                </a:cubicBezTo>
                <a:cubicBezTo>
                  <a:pt x="34" y="47"/>
                  <a:pt x="34" y="47"/>
                  <a:pt x="34" y="47"/>
                </a:cubicBezTo>
                <a:cubicBezTo>
                  <a:pt x="30" y="59"/>
                  <a:pt x="30" y="59"/>
                  <a:pt x="30" y="59"/>
                </a:cubicBezTo>
                <a:close/>
                <a:moveTo>
                  <a:pt x="51" y="61"/>
                </a:moveTo>
                <a:cubicBezTo>
                  <a:pt x="58" y="58"/>
                  <a:pt x="61" y="53"/>
                  <a:pt x="63" y="48"/>
                </a:cubicBezTo>
                <a:cubicBezTo>
                  <a:pt x="42" y="53"/>
                  <a:pt x="42" y="53"/>
                  <a:pt x="42" y="53"/>
                </a:cubicBezTo>
                <a:cubicBezTo>
                  <a:pt x="51" y="61"/>
                  <a:pt x="51" y="61"/>
                  <a:pt x="51" y="61"/>
                </a:cubicBezTo>
                <a:close/>
                <a:moveTo>
                  <a:pt x="64" y="45"/>
                </a:moveTo>
                <a:cubicBezTo>
                  <a:pt x="64" y="37"/>
                  <a:pt x="62" y="32"/>
                  <a:pt x="58" y="27"/>
                </a:cubicBezTo>
                <a:cubicBezTo>
                  <a:pt x="52" y="48"/>
                  <a:pt x="52" y="48"/>
                  <a:pt x="52" y="48"/>
                </a:cubicBezTo>
                <a:cubicBezTo>
                  <a:pt x="64" y="45"/>
                  <a:pt x="64" y="45"/>
                  <a:pt x="64" y="45"/>
                </a:cubicBezTo>
                <a:close/>
                <a:moveTo>
                  <a:pt x="55" y="25"/>
                </a:moveTo>
                <a:cubicBezTo>
                  <a:pt x="49" y="21"/>
                  <a:pt x="43" y="20"/>
                  <a:pt x="38" y="22"/>
                </a:cubicBezTo>
                <a:cubicBezTo>
                  <a:pt x="53" y="36"/>
                  <a:pt x="53" y="36"/>
                  <a:pt x="53" y="36"/>
                </a:cubicBezTo>
                <a:lnTo>
                  <a:pt x="55" y="25"/>
                </a:lnTo>
                <a:close/>
              </a:path>
            </a:pathLst>
          </a:custGeom>
          <a:solidFill>
            <a:srgbClr val="73A06A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1" name="Freeform 356"/>
          <p:cNvSpPr>
            <a:spLocks noEditPoints="1"/>
          </p:cNvSpPr>
          <p:nvPr/>
        </p:nvSpPr>
        <p:spPr bwMode="auto">
          <a:xfrm>
            <a:off x="3672499" y="3429000"/>
            <a:ext cx="504895" cy="795732"/>
          </a:xfrm>
          <a:custGeom>
            <a:avLst/>
            <a:gdLst>
              <a:gd name="T0" fmla="*/ 107 w 126"/>
              <a:gd name="T1" fmla="*/ 19 h 199"/>
              <a:gd name="T2" fmla="*/ 117 w 126"/>
              <a:gd name="T3" fmla="*/ 95 h 199"/>
              <a:gd name="T4" fmla="*/ 97 w 126"/>
              <a:gd name="T5" fmla="*/ 123 h 199"/>
              <a:gd name="T6" fmla="*/ 104 w 126"/>
              <a:gd name="T7" fmla="*/ 122 h 199"/>
              <a:gd name="T8" fmla="*/ 108 w 126"/>
              <a:gd name="T9" fmla="*/ 137 h 199"/>
              <a:gd name="T10" fmla="*/ 105 w 126"/>
              <a:gd name="T11" fmla="*/ 149 h 199"/>
              <a:gd name="T12" fmla="*/ 108 w 126"/>
              <a:gd name="T13" fmla="*/ 161 h 199"/>
              <a:gd name="T14" fmla="*/ 104 w 126"/>
              <a:gd name="T15" fmla="*/ 175 h 199"/>
              <a:gd name="T16" fmla="*/ 29 w 126"/>
              <a:gd name="T17" fmla="*/ 181 h 199"/>
              <a:gd name="T18" fmla="*/ 22 w 126"/>
              <a:gd name="T19" fmla="*/ 177 h 199"/>
              <a:gd name="T20" fmla="*/ 22 w 126"/>
              <a:gd name="T21" fmla="*/ 156 h 199"/>
              <a:gd name="T22" fmla="*/ 22 w 126"/>
              <a:gd name="T23" fmla="*/ 153 h 199"/>
              <a:gd name="T24" fmla="*/ 22 w 126"/>
              <a:gd name="T25" fmla="*/ 132 h 199"/>
              <a:gd name="T26" fmla="*/ 28 w 126"/>
              <a:gd name="T27" fmla="*/ 129 h 199"/>
              <a:gd name="T28" fmla="*/ 31 w 126"/>
              <a:gd name="T29" fmla="*/ 117 h 199"/>
              <a:gd name="T30" fmla="*/ 0 w 126"/>
              <a:gd name="T31" fmla="*/ 63 h 199"/>
              <a:gd name="T32" fmla="*/ 63 w 126"/>
              <a:gd name="T33" fmla="*/ 0 h 199"/>
              <a:gd name="T34" fmla="*/ 52 w 126"/>
              <a:gd name="T35" fmla="*/ 76 h 199"/>
              <a:gd name="T36" fmla="*/ 57 w 126"/>
              <a:gd name="T37" fmla="*/ 73 h 199"/>
              <a:gd name="T38" fmla="*/ 63 w 126"/>
              <a:gd name="T39" fmla="*/ 76 h 199"/>
              <a:gd name="T40" fmla="*/ 68 w 126"/>
              <a:gd name="T41" fmla="*/ 73 h 199"/>
              <a:gd name="T42" fmla="*/ 74 w 126"/>
              <a:gd name="T43" fmla="*/ 76 h 199"/>
              <a:gd name="T44" fmla="*/ 81 w 126"/>
              <a:gd name="T45" fmla="*/ 71 h 199"/>
              <a:gd name="T46" fmla="*/ 73 w 126"/>
              <a:gd name="T47" fmla="*/ 96 h 199"/>
              <a:gd name="T48" fmla="*/ 84 w 126"/>
              <a:gd name="T49" fmla="*/ 124 h 199"/>
              <a:gd name="T50" fmla="*/ 84 w 126"/>
              <a:gd name="T51" fmla="*/ 109 h 199"/>
              <a:gd name="T52" fmla="*/ 106 w 126"/>
              <a:gd name="T53" fmla="*/ 88 h 199"/>
              <a:gd name="T54" fmla="*/ 98 w 126"/>
              <a:gd name="T55" fmla="*/ 28 h 199"/>
              <a:gd name="T56" fmla="*/ 28 w 126"/>
              <a:gd name="T57" fmla="*/ 28 h 199"/>
              <a:gd name="T58" fmla="*/ 20 w 126"/>
              <a:gd name="T59" fmla="*/ 89 h 199"/>
              <a:gd name="T60" fmla="*/ 44 w 126"/>
              <a:gd name="T61" fmla="*/ 109 h 199"/>
              <a:gd name="T62" fmla="*/ 44 w 126"/>
              <a:gd name="T63" fmla="*/ 125 h 199"/>
              <a:gd name="T64" fmla="*/ 55 w 126"/>
              <a:gd name="T65" fmla="*/ 96 h 199"/>
              <a:gd name="T66" fmla="*/ 47 w 126"/>
              <a:gd name="T67" fmla="*/ 71 h 199"/>
              <a:gd name="T68" fmla="*/ 76 w 126"/>
              <a:gd name="T69" fmla="*/ 79 h 199"/>
              <a:gd name="T70" fmla="*/ 68 w 126"/>
              <a:gd name="T71" fmla="*/ 78 h 199"/>
              <a:gd name="T72" fmla="*/ 57 w 126"/>
              <a:gd name="T73" fmla="*/ 78 h 199"/>
              <a:gd name="T74" fmla="*/ 52 w 126"/>
              <a:gd name="T75" fmla="*/ 79 h 199"/>
              <a:gd name="T76" fmla="*/ 61 w 126"/>
              <a:gd name="T77" fmla="*/ 94 h 199"/>
              <a:gd name="T78" fmla="*/ 61 w 126"/>
              <a:gd name="T79" fmla="*/ 125 h 199"/>
              <a:gd name="T80" fmla="*/ 66 w 126"/>
              <a:gd name="T81" fmla="*/ 95 h 199"/>
              <a:gd name="T82" fmla="*/ 67 w 126"/>
              <a:gd name="T83" fmla="*/ 93 h 199"/>
              <a:gd name="T84" fmla="*/ 82 w 126"/>
              <a:gd name="T85" fmla="*/ 180 h 199"/>
              <a:gd name="T86" fmla="*/ 64 w 126"/>
              <a:gd name="T87" fmla="*/ 199 h 199"/>
              <a:gd name="T88" fmla="*/ 82 w 126"/>
              <a:gd name="T89" fmla="*/ 180 h 199"/>
              <a:gd name="T90" fmla="*/ 33 w 126"/>
              <a:gd name="T91" fmla="*/ 165 h 199"/>
              <a:gd name="T92" fmla="*/ 33 w 126"/>
              <a:gd name="T93" fmla="*/ 168 h 199"/>
              <a:gd name="T94" fmla="*/ 95 w 126"/>
              <a:gd name="T95" fmla="*/ 161 h 199"/>
              <a:gd name="T96" fmla="*/ 95 w 126"/>
              <a:gd name="T97" fmla="*/ 136 h 199"/>
              <a:gd name="T98" fmla="*/ 33 w 126"/>
              <a:gd name="T99" fmla="*/ 143 h 199"/>
              <a:gd name="T100" fmla="*/ 95 w 126"/>
              <a:gd name="T101" fmla="*/ 139 h 199"/>
              <a:gd name="T102" fmla="*/ 95 w 126"/>
              <a:gd name="T103" fmla="*/ 136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6" h="199">
                <a:moveTo>
                  <a:pt x="63" y="0"/>
                </a:moveTo>
                <a:cubicBezTo>
                  <a:pt x="80" y="0"/>
                  <a:pt x="96" y="7"/>
                  <a:pt x="107" y="19"/>
                </a:cubicBezTo>
                <a:cubicBezTo>
                  <a:pt x="119" y="30"/>
                  <a:pt x="126" y="46"/>
                  <a:pt x="126" y="63"/>
                </a:cubicBezTo>
                <a:cubicBezTo>
                  <a:pt x="126" y="75"/>
                  <a:pt x="123" y="86"/>
                  <a:pt x="117" y="95"/>
                </a:cubicBezTo>
                <a:cubicBezTo>
                  <a:pt x="112" y="104"/>
                  <a:pt x="105" y="111"/>
                  <a:pt x="97" y="116"/>
                </a:cubicBezTo>
                <a:cubicBezTo>
                  <a:pt x="97" y="123"/>
                  <a:pt x="97" y="123"/>
                  <a:pt x="97" y="123"/>
                </a:cubicBezTo>
                <a:cubicBezTo>
                  <a:pt x="99" y="122"/>
                  <a:pt x="99" y="122"/>
                  <a:pt x="99" y="122"/>
                </a:cubicBezTo>
                <a:cubicBezTo>
                  <a:pt x="104" y="122"/>
                  <a:pt x="104" y="122"/>
                  <a:pt x="104" y="122"/>
                </a:cubicBezTo>
                <a:cubicBezTo>
                  <a:pt x="106" y="126"/>
                  <a:pt x="106" y="126"/>
                  <a:pt x="106" y="126"/>
                </a:cubicBezTo>
                <a:cubicBezTo>
                  <a:pt x="107" y="130"/>
                  <a:pt x="108" y="134"/>
                  <a:pt x="108" y="137"/>
                </a:cubicBezTo>
                <a:cubicBezTo>
                  <a:pt x="108" y="141"/>
                  <a:pt x="107" y="144"/>
                  <a:pt x="106" y="148"/>
                </a:cubicBezTo>
                <a:cubicBezTo>
                  <a:pt x="105" y="149"/>
                  <a:pt x="105" y="149"/>
                  <a:pt x="105" y="149"/>
                </a:cubicBezTo>
                <a:cubicBezTo>
                  <a:pt x="106" y="150"/>
                  <a:pt x="106" y="150"/>
                  <a:pt x="106" y="150"/>
                </a:cubicBezTo>
                <a:cubicBezTo>
                  <a:pt x="107" y="154"/>
                  <a:pt x="108" y="157"/>
                  <a:pt x="108" y="161"/>
                </a:cubicBezTo>
                <a:cubicBezTo>
                  <a:pt x="108" y="164"/>
                  <a:pt x="107" y="168"/>
                  <a:pt x="106" y="171"/>
                </a:cubicBezTo>
                <a:cubicBezTo>
                  <a:pt x="104" y="175"/>
                  <a:pt x="104" y="175"/>
                  <a:pt x="104" y="175"/>
                </a:cubicBezTo>
                <a:cubicBezTo>
                  <a:pt x="100" y="175"/>
                  <a:pt x="100" y="175"/>
                  <a:pt x="100" y="175"/>
                </a:cubicBezTo>
                <a:cubicBezTo>
                  <a:pt x="29" y="181"/>
                  <a:pt x="29" y="181"/>
                  <a:pt x="29" y="181"/>
                </a:cubicBezTo>
                <a:cubicBezTo>
                  <a:pt x="24" y="182"/>
                  <a:pt x="24" y="182"/>
                  <a:pt x="24" y="182"/>
                </a:cubicBezTo>
                <a:cubicBezTo>
                  <a:pt x="22" y="177"/>
                  <a:pt x="22" y="177"/>
                  <a:pt x="22" y="177"/>
                </a:cubicBezTo>
                <a:cubicBezTo>
                  <a:pt x="21" y="174"/>
                  <a:pt x="20" y="171"/>
                  <a:pt x="20" y="167"/>
                </a:cubicBezTo>
                <a:cubicBezTo>
                  <a:pt x="20" y="164"/>
                  <a:pt x="21" y="160"/>
                  <a:pt x="22" y="156"/>
                </a:cubicBezTo>
                <a:cubicBezTo>
                  <a:pt x="23" y="155"/>
                  <a:pt x="23" y="155"/>
                  <a:pt x="23" y="155"/>
                </a:cubicBezTo>
                <a:cubicBezTo>
                  <a:pt x="22" y="153"/>
                  <a:pt x="22" y="153"/>
                  <a:pt x="22" y="153"/>
                </a:cubicBezTo>
                <a:cubicBezTo>
                  <a:pt x="21" y="150"/>
                  <a:pt x="20" y="147"/>
                  <a:pt x="20" y="144"/>
                </a:cubicBezTo>
                <a:cubicBezTo>
                  <a:pt x="20" y="140"/>
                  <a:pt x="21" y="136"/>
                  <a:pt x="22" y="132"/>
                </a:cubicBezTo>
                <a:cubicBezTo>
                  <a:pt x="24" y="129"/>
                  <a:pt x="24" y="129"/>
                  <a:pt x="24" y="129"/>
                </a:cubicBezTo>
                <a:cubicBezTo>
                  <a:pt x="28" y="129"/>
                  <a:pt x="28" y="129"/>
                  <a:pt x="28" y="129"/>
                </a:cubicBezTo>
                <a:cubicBezTo>
                  <a:pt x="31" y="129"/>
                  <a:pt x="31" y="129"/>
                  <a:pt x="31" y="129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2" y="112"/>
                  <a:pt x="15" y="104"/>
                  <a:pt x="9" y="96"/>
                </a:cubicBezTo>
                <a:cubicBezTo>
                  <a:pt x="3" y="86"/>
                  <a:pt x="0" y="75"/>
                  <a:pt x="0" y="63"/>
                </a:cubicBezTo>
                <a:cubicBezTo>
                  <a:pt x="0" y="46"/>
                  <a:pt x="7" y="30"/>
                  <a:pt x="19" y="19"/>
                </a:cubicBezTo>
                <a:cubicBezTo>
                  <a:pt x="30" y="7"/>
                  <a:pt x="46" y="0"/>
                  <a:pt x="63" y="0"/>
                </a:cubicBezTo>
                <a:close/>
                <a:moveTo>
                  <a:pt x="49" y="75"/>
                </a:moveTo>
                <a:cubicBezTo>
                  <a:pt x="50" y="76"/>
                  <a:pt x="51" y="76"/>
                  <a:pt x="52" y="76"/>
                </a:cubicBezTo>
                <a:cubicBezTo>
                  <a:pt x="54" y="76"/>
                  <a:pt x="55" y="75"/>
                  <a:pt x="56" y="74"/>
                </a:cubicBezTo>
                <a:cubicBezTo>
                  <a:pt x="57" y="73"/>
                  <a:pt x="57" y="73"/>
                  <a:pt x="57" y="73"/>
                </a:cubicBezTo>
                <a:cubicBezTo>
                  <a:pt x="58" y="74"/>
                  <a:pt x="58" y="74"/>
                  <a:pt x="58" y="74"/>
                </a:cubicBezTo>
                <a:cubicBezTo>
                  <a:pt x="60" y="76"/>
                  <a:pt x="61" y="76"/>
                  <a:pt x="63" y="76"/>
                </a:cubicBezTo>
                <a:cubicBezTo>
                  <a:pt x="64" y="76"/>
                  <a:pt x="65" y="76"/>
                  <a:pt x="67" y="74"/>
                </a:cubicBezTo>
                <a:cubicBezTo>
                  <a:pt x="68" y="73"/>
                  <a:pt x="68" y="73"/>
                  <a:pt x="68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1" y="76"/>
                  <a:pt x="72" y="76"/>
                  <a:pt x="74" y="76"/>
                </a:cubicBezTo>
                <a:cubicBezTo>
                  <a:pt x="76" y="76"/>
                  <a:pt x="77" y="75"/>
                  <a:pt x="79" y="75"/>
                </a:cubicBezTo>
                <a:cubicBezTo>
                  <a:pt x="81" y="71"/>
                  <a:pt x="81" y="71"/>
                  <a:pt x="81" y="71"/>
                </a:cubicBezTo>
                <a:cubicBezTo>
                  <a:pt x="87" y="74"/>
                  <a:pt x="87" y="74"/>
                  <a:pt x="87" y="74"/>
                </a:cubicBezTo>
                <a:cubicBezTo>
                  <a:pt x="73" y="96"/>
                  <a:pt x="73" y="96"/>
                  <a:pt x="73" y="96"/>
                </a:cubicBezTo>
                <a:cubicBezTo>
                  <a:pt x="73" y="125"/>
                  <a:pt x="73" y="125"/>
                  <a:pt x="73" y="125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4" y="109"/>
                  <a:pt x="84" y="109"/>
                  <a:pt x="84" y="109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95" y="102"/>
                  <a:pt x="101" y="96"/>
                  <a:pt x="106" y="88"/>
                </a:cubicBezTo>
                <a:cubicBezTo>
                  <a:pt x="110" y="81"/>
                  <a:pt x="113" y="72"/>
                  <a:pt x="113" y="63"/>
                </a:cubicBezTo>
                <a:cubicBezTo>
                  <a:pt x="113" y="49"/>
                  <a:pt x="107" y="37"/>
                  <a:pt x="98" y="28"/>
                </a:cubicBezTo>
                <a:cubicBezTo>
                  <a:pt x="89" y="19"/>
                  <a:pt x="77" y="13"/>
                  <a:pt x="63" y="13"/>
                </a:cubicBezTo>
                <a:cubicBezTo>
                  <a:pt x="49" y="13"/>
                  <a:pt x="37" y="19"/>
                  <a:pt x="28" y="28"/>
                </a:cubicBezTo>
                <a:cubicBezTo>
                  <a:pt x="19" y="37"/>
                  <a:pt x="13" y="49"/>
                  <a:pt x="13" y="63"/>
                </a:cubicBezTo>
                <a:cubicBezTo>
                  <a:pt x="13" y="73"/>
                  <a:pt x="16" y="81"/>
                  <a:pt x="20" y="89"/>
                </a:cubicBezTo>
                <a:cubicBezTo>
                  <a:pt x="25" y="97"/>
                  <a:pt x="32" y="103"/>
                  <a:pt x="40" y="107"/>
                </a:cubicBezTo>
                <a:cubicBezTo>
                  <a:pt x="44" y="109"/>
                  <a:pt x="44" y="109"/>
                  <a:pt x="44" y="109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44" y="125"/>
                  <a:pt x="44" y="125"/>
                  <a:pt x="44" y="125"/>
                </a:cubicBezTo>
                <a:cubicBezTo>
                  <a:pt x="55" y="125"/>
                  <a:pt x="55" y="125"/>
                  <a:pt x="55" y="125"/>
                </a:cubicBezTo>
                <a:cubicBezTo>
                  <a:pt x="55" y="96"/>
                  <a:pt x="55" y="96"/>
                  <a:pt x="55" y="96"/>
                </a:cubicBezTo>
                <a:cubicBezTo>
                  <a:pt x="41" y="74"/>
                  <a:pt x="41" y="74"/>
                  <a:pt x="41" y="74"/>
                </a:cubicBezTo>
                <a:cubicBezTo>
                  <a:pt x="47" y="71"/>
                  <a:pt x="47" y="71"/>
                  <a:pt x="47" y="71"/>
                </a:cubicBezTo>
                <a:cubicBezTo>
                  <a:pt x="49" y="75"/>
                  <a:pt x="49" y="75"/>
                  <a:pt x="49" y="75"/>
                </a:cubicBezTo>
                <a:close/>
                <a:moveTo>
                  <a:pt x="76" y="79"/>
                </a:moveTo>
                <a:cubicBezTo>
                  <a:pt x="75" y="79"/>
                  <a:pt x="75" y="79"/>
                  <a:pt x="74" y="79"/>
                </a:cubicBezTo>
                <a:cubicBezTo>
                  <a:pt x="72" y="80"/>
                  <a:pt x="70" y="79"/>
                  <a:pt x="68" y="78"/>
                </a:cubicBezTo>
                <a:cubicBezTo>
                  <a:pt x="66" y="79"/>
                  <a:pt x="65" y="80"/>
                  <a:pt x="63" y="80"/>
                </a:cubicBezTo>
                <a:cubicBezTo>
                  <a:pt x="61" y="80"/>
                  <a:pt x="59" y="79"/>
                  <a:pt x="57" y="78"/>
                </a:cubicBezTo>
                <a:cubicBezTo>
                  <a:pt x="56" y="79"/>
                  <a:pt x="54" y="79"/>
                  <a:pt x="52" y="79"/>
                </a:cubicBezTo>
                <a:cubicBezTo>
                  <a:pt x="52" y="79"/>
                  <a:pt x="52" y="79"/>
                  <a:pt x="52" y="79"/>
                </a:cubicBezTo>
                <a:cubicBezTo>
                  <a:pt x="61" y="93"/>
                  <a:pt x="61" y="93"/>
                  <a:pt x="61" y="93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5"/>
                  <a:pt x="61" y="95"/>
                  <a:pt x="61" y="95"/>
                </a:cubicBezTo>
                <a:cubicBezTo>
                  <a:pt x="61" y="125"/>
                  <a:pt x="61" y="125"/>
                  <a:pt x="61" y="125"/>
                </a:cubicBezTo>
                <a:cubicBezTo>
                  <a:pt x="66" y="125"/>
                  <a:pt x="66" y="125"/>
                  <a:pt x="66" y="125"/>
                </a:cubicBezTo>
                <a:cubicBezTo>
                  <a:pt x="66" y="95"/>
                  <a:pt x="66" y="95"/>
                  <a:pt x="66" y="95"/>
                </a:cubicBezTo>
                <a:cubicBezTo>
                  <a:pt x="66" y="94"/>
                  <a:pt x="66" y="94"/>
                  <a:pt x="66" y="94"/>
                </a:cubicBezTo>
                <a:cubicBezTo>
                  <a:pt x="67" y="93"/>
                  <a:pt x="67" y="93"/>
                  <a:pt x="67" y="93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82" y="180"/>
                </a:moveTo>
                <a:cubicBezTo>
                  <a:pt x="46" y="184"/>
                  <a:pt x="46" y="184"/>
                  <a:pt x="46" y="184"/>
                </a:cubicBezTo>
                <a:cubicBezTo>
                  <a:pt x="47" y="192"/>
                  <a:pt x="54" y="199"/>
                  <a:pt x="64" y="199"/>
                </a:cubicBezTo>
                <a:cubicBezTo>
                  <a:pt x="74" y="199"/>
                  <a:pt x="82" y="191"/>
                  <a:pt x="82" y="181"/>
                </a:cubicBezTo>
                <a:cubicBezTo>
                  <a:pt x="82" y="181"/>
                  <a:pt x="82" y="181"/>
                  <a:pt x="82" y="180"/>
                </a:cubicBezTo>
                <a:close/>
                <a:moveTo>
                  <a:pt x="95" y="159"/>
                </a:moveTo>
                <a:cubicBezTo>
                  <a:pt x="33" y="165"/>
                  <a:pt x="33" y="165"/>
                  <a:pt x="33" y="165"/>
                </a:cubicBezTo>
                <a:cubicBezTo>
                  <a:pt x="33" y="166"/>
                  <a:pt x="33" y="166"/>
                  <a:pt x="33" y="167"/>
                </a:cubicBezTo>
                <a:cubicBezTo>
                  <a:pt x="33" y="167"/>
                  <a:pt x="33" y="167"/>
                  <a:pt x="33" y="168"/>
                </a:cubicBezTo>
                <a:cubicBezTo>
                  <a:pt x="95" y="162"/>
                  <a:pt x="95" y="162"/>
                  <a:pt x="95" y="162"/>
                </a:cubicBezTo>
                <a:cubicBezTo>
                  <a:pt x="95" y="162"/>
                  <a:pt x="95" y="161"/>
                  <a:pt x="95" y="161"/>
                </a:cubicBezTo>
                <a:cubicBezTo>
                  <a:pt x="95" y="160"/>
                  <a:pt x="95" y="160"/>
                  <a:pt x="95" y="159"/>
                </a:cubicBezTo>
                <a:close/>
                <a:moveTo>
                  <a:pt x="95" y="136"/>
                </a:moveTo>
                <a:cubicBezTo>
                  <a:pt x="33" y="141"/>
                  <a:pt x="33" y="141"/>
                  <a:pt x="33" y="141"/>
                </a:cubicBezTo>
                <a:cubicBezTo>
                  <a:pt x="33" y="142"/>
                  <a:pt x="33" y="143"/>
                  <a:pt x="33" y="143"/>
                </a:cubicBezTo>
                <a:cubicBezTo>
                  <a:pt x="33" y="144"/>
                  <a:pt x="33" y="144"/>
                  <a:pt x="33" y="144"/>
                </a:cubicBezTo>
                <a:cubicBezTo>
                  <a:pt x="95" y="139"/>
                  <a:pt x="95" y="139"/>
                  <a:pt x="95" y="139"/>
                </a:cubicBezTo>
                <a:cubicBezTo>
                  <a:pt x="95" y="138"/>
                  <a:pt x="95" y="138"/>
                  <a:pt x="95" y="137"/>
                </a:cubicBezTo>
                <a:cubicBezTo>
                  <a:pt x="95" y="137"/>
                  <a:pt x="95" y="136"/>
                  <a:pt x="95" y="136"/>
                </a:cubicBezTo>
                <a:close/>
              </a:path>
            </a:pathLst>
          </a:custGeom>
          <a:solidFill>
            <a:srgbClr val="B1CC71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srgbClr val="82B347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" name="KSO_Shape"/>
          <p:cNvSpPr/>
          <p:nvPr/>
        </p:nvSpPr>
        <p:spPr>
          <a:xfrm>
            <a:off x="5892412" y="3505200"/>
            <a:ext cx="727242" cy="740824"/>
          </a:xfrm>
          <a:custGeom>
            <a:avLst/>
            <a:gdLst>
              <a:gd name="connsiteX0" fmla="*/ 150612 w 405200"/>
              <a:gd name="connsiteY0" fmla="*/ 52389 h 413075"/>
              <a:gd name="connsiteX1" fmla="*/ 52389 w 405200"/>
              <a:gd name="connsiteY1" fmla="*/ 150612 h 413075"/>
              <a:gd name="connsiteX2" fmla="*/ 150612 w 405200"/>
              <a:gd name="connsiteY2" fmla="*/ 248836 h 413075"/>
              <a:gd name="connsiteX3" fmla="*/ 248836 w 405200"/>
              <a:gd name="connsiteY3" fmla="*/ 150612 h 413075"/>
              <a:gd name="connsiteX4" fmla="*/ 150612 w 405200"/>
              <a:gd name="connsiteY4" fmla="*/ 52389 h 413075"/>
              <a:gd name="connsiteX5" fmla="*/ 150612 w 405200"/>
              <a:gd name="connsiteY5" fmla="*/ 0 h 413075"/>
              <a:gd name="connsiteX6" fmla="*/ 301225 w 405200"/>
              <a:gd name="connsiteY6" fmla="*/ 150612 h 413075"/>
              <a:gd name="connsiteX7" fmla="*/ 276789 w 405200"/>
              <a:gd name="connsiteY7" fmla="*/ 232452 h 413075"/>
              <a:gd name="connsiteX8" fmla="*/ 279486 w 405200"/>
              <a:gd name="connsiteY8" fmla="*/ 234307 h 413075"/>
              <a:gd name="connsiteX9" fmla="*/ 395404 w 405200"/>
              <a:gd name="connsiteY9" fmla="*/ 354065 h 413075"/>
              <a:gd name="connsiteX10" fmla="*/ 394603 w 405200"/>
              <a:gd name="connsiteY10" fmla="*/ 403280 h 413075"/>
              <a:gd name="connsiteX11" fmla="*/ 345389 w 405200"/>
              <a:gd name="connsiteY11" fmla="*/ 402478 h 413075"/>
              <a:gd name="connsiteX12" fmla="*/ 229470 w 405200"/>
              <a:gd name="connsiteY12" fmla="*/ 282720 h 413075"/>
              <a:gd name="connsiteX13" fmla="*/ 227420 w 405200"/>
              <a:gd name="connsiteY13" fmla="*/ 279520 h 413075"/>
              <a:gd name="connsiteX14" fmla="*/ 150612 w 405200"/>
              <a:gd name="connsiteY14" fmla="*/ 301225 h 413075"/>
              <a:gd name="connsiteX15" fmla="*/ 0 w 405200"/>
              <a:gd name="connsiteY15" fmla="*/ 150612 h 413075"/>
              <a:gd name="connsiteX16" fmla="*/ 150612 w 405200"/>
              <a:gd name="connsiteY16" fmla="*/ 0 h 41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5200" h="413075">
                <a:moveTo>
                  <a:pt x="150612" y="52389"/>
                </a:moveTo>
                <a:cubicBezTo>
                  <a:pt x="96365" y="52389"/>
                  <a:pt x="52389" y="96365"/>
                  <a:pt x="52389" y="150612"/>
                </a:cubicBezTo>
                <a:cubicBezTo>
                  <a:pt x="52389" y="204860"/>
                  <a:pt x="96365" y="248836"/>
                  <a:pt x="150612" y="248836"/>
                </a:cubicBezTo>
                <a:cubicBezTo>
                  <a:pt x="204860" y="248836"/>
                  <a:pt x="248836" y="204860"/>
                  <a:pt x="248836" y="150612"/>
                </a:cubicBezTo>
                <a:cubicBezTo>
                  <a:pt x="248836" y="96365"/>
                  <a:pt x="204860" y="52389"/>
                  <a:pt x="150612" y="52389"/>
                </a:cubicBezTo>
                <a:close/>
                <a:moveTo>
                  <a:pt x="150612" y="0"/>
                </a:moveTo>
                <a:cubicBezTo>
                  <a:pt x="233793" y="0"/>
                  <a:pt x="301225" y="67431"/>
                  <a:pt x="301225" y="150612"/>
                </a:cubicBezTo>
                <a:cubicBezTo>
                  <a:pt x="301225" y="180842"/>
                  <a:pt x="292319" y="208992"/>
                  <a:pt x="276789" y="232452"/>
                </a:cubicBezTo>
                <a:cubicBezTo>
                  <a:pt x="277931" y="232774"/>
                  <a:pt x="278722" y="233519"/>
                  <a:pt x="279486" y="234307"/>
                </a:cubicBezTo>
                <a:lnTo>
                  <a:pt x="395404" y="354065"/>
                </a:lnTo>
                <a:cubicBezTo>
                  <a:pt x="408773" y="367877"/>
                  <a:pt x="408414" y="389911"/>
                  <a:pt x="394603" y="403280"/>
                </a:cubicBezTo>
                <a:cubicBezTo>
                  <a:pt x="380791" y="416648"/>
                  <a:pt x="358757" y="416289"/>
                  <a:pt x="345389" y="402478"/>
                </a:cubicBezTo>
                <a:lnTo>
                  <a:pt x="229470" y="282720"/>
                </a:lnTo>
                <a:lnTo>
                  <a:pt x="227420" y="279520"/>
                </a:lnTo>
                <a:cubicBezTo>
                  <a:pt x="205163" y="293486"/>
                  <a:pt x="178791" y="301225"/>
                  <a:pt x="150612" y="301225"/>
                </a:cubicBezTo>
                <a:cubicBezTo>
                  <a:pt x="67431" y="301225"/>
                  <a:pt x="0" y="233793"/>
                  <a:pt x="0" y="150612"/>
                </a:cubicBezTo>
                <a:cubicBezTo>
                  <a:pt x="0" y="67431"/>
                  <a:pt x="67431" y="0"/>
                  <a:pt x="150612" y="0"/>
                </a:cubicBezTo>
                <a:close/>
              </a:path>
            </a:pathLst>
          </a:custGeom>
          <a:solidFill>
            <a:srgbClr val="73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white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3" name="Freeform 26"/>
          <p:cNvSpPr>
            <a:spLocks noEditPoints="1"/>
          </p:cNvSpPr>
          <p:nvPr/>
        </p:nvSpPr>
        <p:spPr bwMode="auto">
          <a:xfrm>
            <a:off x="8334672" y="3487128"/>
            <a:ext cx="632479" cy="730821"/>
          </a:xfrm>
          <a:custGeom>
            <a:avLst/>
            <a:gdLst>
              <a:gd name="T0" fmla="*/ 1137 w 1137"/>
              <a:gd name="T1" fmla="*/ 1189 h 1313"/>
              <a:gd name="T2" fmla="*/ 802 w 1137"/>
              <a:gd name="T3" fmla="*/ 777 h 1313"/>
              <a:gd name="T4" fmla="*/ 655 w 1137"/>
              <a:gd name="T5" fmla="*/ 1245 h 1313"/>
              <a:gd name="T6" fmla="*/ 608 w 1137"/>
              <a:gd name="T7" fmla="*/ 958 h 1313"/>
              <a:gd name="T8" fmla="*/ 529 w 1137"/>
              <a:gd name="T9" fmla="*/ 958 h 1313"/>
              <a:gd name="T10" fmla="*/ 482 w 1137"/>
              <a:gd name="T11" fmla="*/ 1245 h 1313"/>
              <a:gd name="T12" fmla="*/ 335 w 1137"/>
              <a:gd name="T13" fmla="*/ 777 h 1313"/>
              <a:gd name="T14" fmla="*/ 0 w 1137"/>
              <a:gd name="T15" fmla="*/ 1189 h 1313"/>
              <a:gd name="T16" fmla="*/ 0 w 1137"/>
              <a:gd name="T17" fmla="*/ 1195 h 1313"/>
              <a:gd name="T18" fmla="*/ 0 w 1137"/>
              <a:gd name="T19" fmla="*/ 1198 h 1313"/>
              <a:gd name="T20" fmla="*/ 568 w 1137"/>
              <a:gd name="T21" fmla="*/ 1302 h 1313"/>
              <a:gd name="T22" fmla="*/ 1137 w 1137"/>
              <a:gd name="T23" fmla="*/ 1198 h 1313"/>
              <a:gd name="T24" fmla="*/ 1137 w 1137"/>
              <a:gd name="T25" fmla="*/ 1195 h 1313"/>
              <a:gd name="T26" fmla="*/ 1137 w 1137"/>
              <a:gd name="T27" fmla="*/ 1189 h 1313"/>
              <a:gd name="T28" fmla="*/ 598 w 1137"/>
              <a:gd name="T29" fmla="*/ 814 h 1313"/>
              <a:gd name="T30" fmla="*/ 539 w 1137"/>
              <a:gd name="T31" fmla="*/ 814 h 1313"/>
              <a:gd name="T32" fmla="*/ 523 w 1137"/>
              <a:gd name="T33" fmla="*/ 821 h 1313"/>
              <a:gd name="T34" fmla="*/ 500 w 1137"/>
              <a:gd name="T35" fmla="*/ 843 h 1313"/>
              <a:gd name="T36" fmla="*/ 496 w 1137"/>
              <a:gd name="T37" fmla="*/ 871 h 1313"/>
              <a:gd name="T38" fmla="*/ 525 w 1137"/>
              <a:gd name="T39" fmla="*/ 919 h 1313"/>
              <a:gd name="T40" fmla="*/ 544 w 1137"/>
              <a:gd name="T41" fmla="*/ 930 h 1313"/>
              <a:gd name="T42" fmla="*/ 593 w 1137"/>
              <a:gd name="T43" fmla="*/ 930 h 1313"/>
              <a:gd name="T44" fmla="*/ 612 w 1137"/>
              <a:gd name="T45" fmla="*/ 919 h 1313"/>
              <a:gd name="T46" fmla="*/ 641 w 1137"/>
              <a:gd name="T47" fmla="*/ 871 h 1313"/>
              <a:gd name="T48" fmla="*/ 637 w 1137"/>
              <a:gd name="T49" fmla="*/ 843 h 1313"/>
              <a:gd name="T50" fmla="*/ 614 w 1137"/>
              <a:gd name="T51" fmla="*/ 821 h 1313"/>
              <a:gd name="T52" fmla="*/ 598 w 1137"/>
              <a:gd name="T53" fmla="*/ 814 h 1313"/>
              <a:gd name="T54" fmla="*/ 568 w 1137"/>
              <a:gd name="T55" fmla="*/ 700 h 1313"/>
              <a:gd name="T56" fmla="*/ 822 w 1137"/>
              <a:gd name="T57" fmla="*/ 326 h 1313"/>
              <a:gd name="T58" fmla="*/ 568 w 1137"/>
              <a:gd name="T59" fmla="*/ 0 h 1313"/>
              <a:gd name="T60" fmla="*/ 315 w 1137"/>
              <a:gd name="T61" fmla="*/ 326 h 1313"/>
              <a:gd name="T62" fmla="*/ 568 w 1137"/>
              <a:gd name="T63" fmla="*/ 700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37" h="1313">
                <a:moveTo>
                  <a:pt x="1137" y="1189"/>
                </a:moveTo>
                <a:cubicBezTo>
                  <a:pt x="1137" y="1017"/>
                  <a:pt x="1000" y="853"/>
                  <a:pt x="802" y="777"/>
                </a:cubicBezTo>
                <a:lnTo>
                  <a:pt x="655" y="1245"/>
                </a:lnTo>
                <a:lnTo>
                  <a:pt x="608" y="958"/>
                </a:lnTo>
                <a:lnTo>
                  <a:pt x="529" y="958"/>
                </a:lnTo>
                <a:lnTo>
                  <a:pt x="482" y="1245"/>
                </a:lnTo>
                <a:lnTo>
                  <a:pt x="335" y="777"/>
                </a:lnTo>
                <a:cubicBezTo>
                  <a:pt x="138" y="853"/>
                  <a:pt x="0" y="1017"/>
                  <a:pt x="0" y="1189"/>
                </a:cubicBezTo>
                <a:cubicBezTo>
                  <a:pt x="0" y="1191"/>
                  <a:pt x="0" y="1193"/>
                  <a:pt x="0" y="1195"/>
                </a:cubicBezTo>
                <a:cubicBezTo>
                  <a:pt x="0" y="1196"/>
                  <a:pt x="0" y="1197"/>
                  <a:pt x="0" y="1198"/>
                </a:cubicBezTo>
                <a:cubicBezTo>
                  <a:pt x="0" y="1313"/>
                  <a:pt x="119" y="1302"/>
                  <a:pt x="568" y="1302"/>
                </a:cubicBezTo>
                <a:cubicBezTo>
                  <a:pt x="1047" y="1302"/>
                  <a:pt x="1137" y="1313"/>
                  <a:pt x="1137" y="1198"/>
                </a:cubicBezTo>
                <a:cubicBezTo>
                  <a:pt x="1137" y="1197"/>
                  <a:pt x="1137" y="1196"/>
                  <a:pt x="1137" y="1195"/>
                </a:cubicBezTo>
                <a:cubicBezTo>
                  <a:pt x="1137" y="1193"/>
                  <a:pt x="1137" y="1191"/>
                  <a:pt x="1137" y="1189"/>
                </a:cubicBezTo>
                <a:close/>
                <a:moveTo>
                  <a:pt x="598" y="814"/>
                </a:moveTo>
                <a:lnTo>
                  <a:pt x="539" y="814"/>
                </a:lnTo>
                <a:cubicBezTo>
                  <a:pt x="533" y="814"/>
                  <a:pt x="527" y="816"/>
                  <a:pt x="523" y="821"/>
                </a:cubicBezTo>
                <a:lnTo>
                  <a:pt x="500" y="843"/>
                </a:lnTo>
                <a:cubicBezTo>
                  <a:pt x="493" y="851"/>
                  <a:pt x="491" y="862"/>
                  <a:pt x="496" y="871"/>
                </a:cubicBezTo>
                <a:lnTo>
                  <a:pt x="525" y="919"/>
                </a:lnTo>
                <a:cubicBezTo>
                  <a:pt x="529" y="926"/>
                  <a:pt x="536" y="930"/>
                  <a:pt x="544" y="930"/>
                </a:cubicBezTo>
                <a:lnTo>
                  <a:pt x="593" y="930"/>
                </a:lnTo>
                <a:cubicBezTo>
                  <a:pt x="601" y="930"/>
                  <a:pt x="608" y="926"/>
                  <a:pt x="612" y="919"/>
                </a:cubicBezTo>
                <a:lnTo>
                  <a:pt x="641" y="871"/>
                </a:lnTo>
                <a:cubicBezTo>
                  <a:pt x="646" y="862"/>
                  <a:pt x="644" y="851"/>
                  <a:pt x="637" y="843"/>
                </a:cubicBezTo>
                <a:lnTo>
                  <a:pt x="614" y="821"/>
                </a:lnTo>
                <a:cubicBezTo>
                  <a:pt x="610" y="816"/>
                  <a:pt x="604" y="814"/>
                  <a:pt x="598" y="814"/>
                </a:cubicBezTo>
                <a:close/>
                <a:moveTo>
                  <a:pt x="568" y="700"/>
                </a:moveTo>
                <a:cubicBezTo>
                  <a:pt x="708" y="700"/>
                  <a:pt x="822" y="506"/>
                  <a:pt x="822" y="326"/>
                </a:cubicBezTo>
                <a:cubicBezTo>
                  <a:pt x="822" y="146"/>
                  <a:pt x="708" y="0"/>
                  <a:pt x="568" y="0"/>
                </a:cubicBezTo>
                <a:cubicBezTo>
                  <a:pt x="429" y="0"/>
                  <a:pt x="315" y="146"/>
                  <a:pt x="315" y="326"/>
                </a:cubicBezTo>
                <a:cubicBezTo>
                  <a:pt x="315" y="506"/>
                  <a:pt x="429" y="700"/>
                  <a:pt x="568" y="700"/>
                </a:cubicBezTo>
                <a:close/>
              </a:path>
            </a:pathLst>
          </a:custGeom>
          <a:solidFill>
            <a:srgbClr val="B1CC7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82B347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89279" y="1832993"/>
            <a:ext cx="169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程序设计思路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75511" y="4424034"/>
            <a:ext cx="18036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选择机器学习的一种算法进行训练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75511" y="5008044"/>
            <a:ext cx="1803667" cy="414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。</a:t>
            </a:r>
            <a:endParaRPr lang="zh-CN" altLang="en-US" sz="1600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98966" y="4404295"/>
            <a:ext cx="1803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对提取的数据进行特征提取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98967" y="5008044"/>
            <a:ext cx="1803667" cy="414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。</a:t>
            </a:r>
            <a:endParaRPr lang="zh-CN" altLang="en-US" sz="1600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73803" y="4361259"/>
            <a:ext cx="1803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区分正常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和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webshell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55676" y="4343465"/>
            <a:ext cx="1721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提取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php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文件的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opcode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7778218" y="3914775"/>
            <a:ext cx="5564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153"/>
          <p:cNvSpPr>
            <a:spLocks noEditPoints="1"/>
          </p:cNvSpPr>
          <p:nvPr/>
        </p:nvSpPr>
        <p:spPr bwMode="auto">
          <a:xfrm>
            <a:off x="10116741" y="3505199"/>
            <a:ext cx="704419" cy="654645"/>
          </a:xfrm>
          <a:custGeom>
            <a:avLst/>
            <a:gdLst>
              <a:gd name="T0" fmla="*/ 43 w 85"/>
              <a:gd name="T1" fmla="*/ 0 h 84"/>
              <a:gd name="T2" fmla="*/ 73 w 85"/>
              <a:gd name="T3" fmla="*/ 12 h 84"/>
              <a:gd name="T4" fmla="*/ 85 w 85"/>
              <a:gd name="T5" fmla="*/ 42 h 84"/>
              <a:gd name="T6" fmla="*/ 73 w 85"/>
              <a:gd name="T7" fmla="*/ 72 h 84"/>
              <a:gd name="T8" fmla="*/ 43 w 85"/>
              <a:gd name="T9" fmla="*/ 84 h 84"/>
              <a:gd name="T10" fmla="*/ 13 w 85"/>
              <a:gd name="T11" fmla="*/ 72 h 84"/>
              <a:gd name="T12" fmla="*/ 0 w 85"/>
              <a:gd name="T13" fmla="*/ 42 h 84"/>
              <a:gd name="T14" fmla="*/ 13 w 85"/>
              <a:gd name="T15" fmla="*/ 12 h 84"/>
              <a:gd name="T16" fmla="*/ 43 w 85"/>
              <a:gd name="T17" fmla="*/ 0 h 84"/>
              <a:gd name="T18" fmla="*/ 62 w 85"/>
              <a:gd name="T19" fmla="*/ 23 h 84"/>
              <a:gd name="T20" fmla="*/ 43 w 85"/>
              <a:gd name="T21" fmla="*/ 15 h 84"/>
              <a:gd name="T22" fmla="*/ 24 w 85"/>
              <a:gd name="T23" fmla="*/ 23 h 84"/>
              <a:gd name="T24" fmla="*/ 16 w 85"/>
              <a:gd name="T25" fmla="*/ 42 h 84"/>
              <a:gd name="T26" fmla="*/ 24 w 85"/>
              <a:gd name="T27" fmla="*/ 61 h 84"/>
              <a:gd name="T28" fmla="*/ 43 w 85"/>
              <a:gd name="T29" fmla="*/ 69 h 84"/>
              <a:gd name="T30" fmla="*/ 62 w 85"/>
              <a:gd name="T31" fmla="*/ 61 h 84"/>
              <a:gd name="T32" fmla="*/ 69 w 85"/>
              <a:gd name="T33" fmla="*/ 42 h 84"/>
              <a:gd name="T34" fmla="*/ 62 w 85"/>
              <a:gd name="T35" fmla="*/ 23 h 84"/>
              <a:gd name="T36" fmla="*/ 35 w 85"/>
              <a:gd name="T37" fmla="*/ 23 h 84"/>
              <a:gd name="T38" fmla="*/ 22 w 85"/>
              <a:gd name="T39" fmla="*/ 36 h 84"/>
              <a:gd name="T40" fmla="*/ 44 w 85"/>
              <a:gd name="T41" fmla="*/ 31 h 84"/>
              <a:gd name="T42" fmla="*/ 35 w 85"/>
              <a:gd name="T43" fmla="*/ 23 h 84"/>
              <a:gd name="T44" fmla="*/ 22 w 85"/>
              <a:gd name="T45" fmla="*/ 39 h 84"/>
              <a:gd name="T46" fmla="*/ 28 w 85"/>
              <a:gd name="T47" fmla="*/ 57 h 84"/>
              <a:gd name="T48" fmla="*/ 34 w 85"/>
              <a:gd name="T49" fmla="*/ 36 h 84"/>
              <a:gd name="T50" fmla="*/ 22 w 85"/>
              <a:gd name="T51" fmla="*/ 39 h 84"/>
              <a:gd name="T52" fmla="*/ 30 w 85"/>
              <a:gd name="T53" fmla="*/ 59 h 84"/>
              <a:gd name="T54" fmla="*/ 48 w 85"/>
              <a:gd name="T55" fmla="*/ 63 h 84"/>
              <a:gd name="T56" fmla="*/ 34 w 85"/>
              <a:gd name="T57" fmla="*/ 47 h 84"/>
              <a:gd name="T58" fmla="*/ 30 w 85"/>
              <a:gd name="T59" fmla="*/ 59 h 84"/>
              <a:gd name="T60" fmla="*/ 51 w 85"/>
              <a:gd name="T61" fmla="*/ 61 h 84"/>
              <a:gd name="T62" fmla="*/ 63 w 85"/>
              <a:gd name="T63" fmla="*/ 48 h 84"/>
              <a:gd name="T64" fmla="*/ 42 w 85"/>
              <a:gd name="T65" fmla="*/ 53 h 84"/>
              <a:gd name="T66" fmla="*/ 51 w 85"/>
              <a:gd name="T67" fmla="*/ 61 h 84"/>
              <a:gd name="T68" fmla="*/ 64 w 85"/>
              <a:gd name="T69" fmla="*/ 45 h 84"/>
              <a:gd name="T70" fmla="*/ 58 w 85"/>
              <a:gd name="T71" fmla="*/ 27 h 84"/>
              <a:gd name="T72" fmla="*/ 52 w 85"/>
              <a:gd name="T73" fmla="*/ 48 h 84"/>
              <a:gd name="T74" fmla="*/ 64 w 85"/>
              <a:gd name="T75" fmla="*/ 45 h 84"/>
              <a:gd name="T76" fmla="*/ 55 w 85"/>
              <a:gd name="T77" fmla="*/ 25 h 84"/>
              <a:gd name="T78" fmla="*/ 38 w 85"/>
              <a:gd name="T79" fmla="*/ 22 h 84"/>
              <a:gd name="T80" fmla="*/ 53 w 85"/>
              <a:gd name="T81" fmla="*/ 36 h 84"/>
              <a:gd name="T82" fmla="*/ 55 w 85"/>
              <a:gd name="T83" fmla="*/ 25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5" h="84">
                <a:moveTo>
                  <a:pt x="43" y="0"/>
                </a:moveTo>
                <a:cubicBezTo>
                  <a:pt x="54" y="0"/>
                  <a:pt x="65" y="4"/>
                  <a:pt x="73" y="12"/>
                </a:cubicBezTo>
                <a:cubicBezTo>
                  <a:pt x="80" y="20"/>
                  <a:pt x="85" y="30"/>
                  <a:pt x="85" y="42"/>
                </a:cubicBezTo>
                <a:cubicBezTo>
                  <a:pt x="85" y="54"/>
                  <a:pt x="80" y="64"/>
                  <a:pt x="73" y="72"/>
                </a:cubicBezTo>
                <a:cubicBezTo>
                  <a:pt x="65" y="79"/>
                  <a:pt x="54" y="84"/>
                  <a:pt x="43" y="84"/>
                </a:cubicBezTo>
                <a:cubicBezTo>
                  <a:pt x="31" y="84"/>
                  <a:pt x="20" y="79"/>
                  <a:pt x="13" y="72"/>
                </a:cubicBezTo>
                <a:cubicBezTo>
                  <a:pt x="5" y="64"/>
                  <a:pt x="0" y="54"/>
                  <a:pt x="0" y="42"/>
                </a:cubicBezTo>
                <a:cubicBezTo>
                  <a:pt x="0" y="30"/>
                  <a:pt x="5" y="20"/>
                  <a:pt x="13" y="12"/>
                </a:cubicBezTo>
                <a:cubicBezTo>
                  <a:pt x="20" y="4"/>
                  <a:pt x="31" y="0"/>
                  <a:pt x="43" y="0"/>
                </a:cubicBezTo>
                <a:close/>
                <a:moveTo>
                  <a:pt x="62" y="23"/>
                </a:moveTo>
                <a:cubicBezTo>
                  <a:pt x="57" y="18"/>
                  <a:pt x="50" y="15"/>
                  <a:pt x="43" y="15"/>
                </a:cubicBezTo>
                <a:cubicBezTo>
                  <a:pt x="35" y="15"/>
                  <a:pt x="29" y="18"/>
                  <a:pt x="24" y="23"/>
                </a:cubicBezTo>
                <a:cubicBezTo>
                  <a:pt x="19" y="28"/>
                  <a:pt x="16" y="35"/>
                  <a:pt x="16" y="42"/>
                </a:cubicBezTo>
                <a:cubicBezTo>
                  <a:pt x="16" y="49"/>
                  <a:pt x="19" y="56"/>
                  <a:pt x="24" y="61"/>
                </a:cubicBezTo>
                <a:cubicBezTo>
                  <a:pt x="29" y="66"/>
                  <a:pt x="35" y="69"/>
                  <a:pt x="43" y="69"/>
                </a:cubicBezTo>
                <a:cubicBezTo>
                  <a:pt x="50" y="69"/>
                  <a:pt x="57" y="66"/>
                  <a:pt x="62" y="61"/>
                </a:cubicBezTo>
                <a:cubicBezTo>
                  <a:pt x="66" y="56"/>
                  <a:pt x="69" y="49"/>
                  <a:pt x="69" y="42"/>
                </a:cubicBezTo>
                <a:cubicBezTo>
                  <a:pt x="69" y="35"/>
                  <a:pt x="66" y="28"/>
                  <a:pt x="62" y="23"/>
                </a:cubicBezTo>
                <a:close/>
                <a:moveTo>
                  <a:pt x="35" y="23"/>
                </a:moveTo>
                <a:cubicBezTo>
                  <a:pt x="27" y="26"/>
                  <a:pt x="24" y="31"/>
                  <a:pt x="22" y="36"/>
                </a:cubicBezTo>
                <a:cubicBezTo>
                  <a:pt x="44" y="31"/>
                  <a:pt x="44" y="31"/>
                  <a:pt x="44" y="31"/>
                </a:cubicBezTo>
                <a:cubicBezTo>
                  <a:pt x="35" y="23"/>
                  <a:pt x="35" y="23"/>
                  <a:pt x="35" y="23"/>
                </a:cubicBezTo>
                <a:close/>
                <a:moveTo>
                  <a:pt x="22" y="39"/>
                </a:moveTo>
                <a:cubicBezTo>
                  <a:pt x="21" y="47"/>
                  <a:pt x="24" y="53"/>
                  <a:pt x="28" y="57"/>
                </a:cubicBezTo>
                <a:cubicBezTo>
                  <a:pt x="34" y="36"/>
                  <a:pt x="34" y="36"/>
                  <a:pt x="34" y="36"/>
                </a:cubicBezTo>
                <a:cubicBezTo>
                  <a:pt x="22" y="39"/>
                  <a:pt x="22" y="39"/>
                  <a:pt x="22" y="39"/>
                </a:cubicBezTo>
                <a:close/>
                <a:moveTo>
                  <a:pt x="30" y="59"/>
                </a:moveTo>
                <a:cubicBezTo>
                  <a:pt x="36" y="63"/>
                  <a:pt x="42" y="64"/>
                  <a:pt x="48" y="63"/>
                </a:cubicBezTo>
                <a:cubicBezTo>
                  <a:pt x="34" y="47"/>
                  <a:pt x="34" y="47"/>
                  <a:pt x="34" y="47"/>
                </a:cubicBezTo>
                <a:cubicBezTo>
                  <a:pt x="30" y="59"/>
                  <a:pt x="30" y="59"/>
                  <a:pt x="30" y="59"/>
                </a:cubicBezTo>
                <a:close/>
                <a:moveTo>
                  <a:pt x="51" y="61"/>
                </a:moveTo>
                <a:cubicBezTo>
                  <a:pt x="58" y="58"/>
                  <a:pt x="61" y="53"/>
                  <a:pt x="63" y="48"/>
                </a:cubicBezTo>
                <a:cubicBezTo>
                  <a:pt x="42" y="53"/>
                  <a:pt x="42" y="53"/>
                  <a:pt x="42" y="53"/>
                </a:cubicBezTo>
                <a:cubicBezTo>
                  <a:pt x="51" y="61"/>
                  <a:pt x="51" y="61"/>
                  <a:pt x="51" y="61"/>
                </a:cubicBezTo>
                <a:close/>
                <a:moveTo>
                  <a:pt x="64" y="45"/>
                </a:moveTo>
                <a:cubicBezTo>
                  <a:pt x="64" y="37"/>
                  <a:pt x="62" y="32"/>
                  <a:pt x="58" y="27"/>
                </a:cubicBezTo>
                <a:cubicBezTo>
                  <a:pt x="52" y="48"/>
                  <a:pt x="52" y="48"/>
                  <a:pt x="52" y="48"/>
                </a:cubicBezTo>
                <a:cubicBezTo>
                  <a:pt x="64" y="45"/>
                  <a:pt x="64" y="45"/>
                  <a:pt x="64" y="45"/>
                </a:cubicBezTo>
                <a:close/>
                <a:moveTo>
                  <a:pt x="55" y="25"/>
                </a:moveTo>
                <a:cubicBezTo>
                  <a:pt x="49" y="21"/>
                  <a:pt x="43" y="20"/>
                  <a:pt x="38" y="22"/>
                </a:cubicBezTo>
                <a:cubicBezTo>
                  <a:pt x="53" y="36"/>
                  <a:pt x="53" y="36"/>
                  <a:pt x="53" y="36"/>
                </a:cubicBezTo>
                <a:lnTo>
                  <a:pt x="55" y="25"/>
                </a:lnTo>
                <a:close/>
              </a:path>
            </a:pathLst>
          </a:custGeom>
          <a:solidFill>
            <a:srgbClr val="73A06A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34" name="肘形连接符 33"/>
          <p:cNvCxnSpPr>
            <a:stCxn id="9" idx="3"/>
          </p:cNvCxnSpPr>
          <p:nvPr/>
        </p:nvCxnSpPr>
        <p:spPr>
          <a:xfrm>
            <a:off x="6300110" y="2042534"/>
            <a:ext cx="4168840" cy="12123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30" idx="0"/>
          </p:cNvCxnSpPr>
          <p:nvPr/>
        </p:nvCxnSpPr>
        <p:spPr>
          <a:xfrm>
            <a:off x="10468950" y="3254928"/>
            <a:ext cx="4144" cy="25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16"/>
          <p:cNvSpPr txBox="1"/>
          <p:nvPr/>
        </p:nvSpPr>
        <p:spPr>
          <a:xfrm>
            <a:off x="9799323" y="4543519"/>
            <a:ext cx="1803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选择待检测文件进行检测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3661177" y="3694210"/>
            <a:ext cx="47346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具体实现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/>
          <a:srcRect l="34375" r="20356" b="30709"/>
          <a:stretch/>
        </p:blipFill>
        <p:spPr>
          <a:xfrm>
            <a:off x="9268691" y="0"/>
            <a:ext cx="2812473" cy="647475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95921" y="4714007"/>
            <a:ext cx="2542309" cy="2542309"/>
          </a:xfrm>
          <a:prstGeom prst="rect">
            <a:avLst/>
          </a:prstGeom>
          <a:ln>
            <a:noFill/>
          </a:ln>
        </p:spPr>
      </p:pic>
      <p:sp>
        <p:nvSpPr>
          <p:cNvPr id="19" name="椭圆 18"/>
          <p:cNvSpPr/>
          <p:nvPr/>
        </p:nvSpPr>
        <p:spPr>
          <a:xfrm>
            <a:off x="2916324" y="1635961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3633467" y="2453379"/>
            <a:ext cx="24370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PART  03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635354" y="1261888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839758"/>
      </p:ext>
    </p:extLst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Oval 16"/>
          <p:cNvSpPr>
            <a:spLocks noChangeArrowheads="1"/>
          </p:cNvSpPr>
          <p:nvPr/>
        </p:nvSpPr>
        <p:spPr bwMode="auto">
          <a:xfrm>
            <a:off x="1597025" y="2987196"/>
            <a:ext cx="1168400" cy="1166812"/>
          </a:xfrm>
          <a:prstGeom prst="ellipse">
            <a:avLst/>
          </a:prstGeom>
          <a:noFill/>
          <a:ln w="6350">
            <a:solidFill>
              <a:srgbClr val="73A06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460" name="Arc 20"/>
          <p:cNvSpPr/>
          <p:nvPr/>
        </p:nvSpPr>
        <p:spPr bwMode="auto">
          <a:xfrm>
            <a:off x="1409700" y="2799871"/>
            <a:ext cx="1546225" cy="1544637"/>
          </a:xfrm>
          <a:custGeom>
            <a:avLst/>
            <a:gdLst>
              <a:gd name="T0" fmla="*/ 1484795 w 1545336"/>
              <a:gd name="T1" fmla="*/ 459731 h 1545336"/>
              <a:gd name="T2" fmla="*/ 1273062 w 1545336"/>
              <a:gd name="T3" fmla="*/ 1361413 h 1545336"/>
              <a:gd name="T4" fmla="*/ 342709 w 1545336"/>
              <a:gd name="T5" fmla="*/ 1410033 h 1545336"/>
              <a:gd name="T6" fmla="*/ 36991 w 1545336"/>
              <a:gd name="T7" fmla="*/ 535392 h 1545336"/>
              <a:gd name="T8" fmla="*/ 797309 w 1545336"/>
              <a:gd name="T9" fmla="*/ 310 h 1545336"/>
              <a:gd name="T10" fmla="*/ 775340 w 1545336"/>
              <a:gd name="T11" fmla="*/ 770574 h 1545336"/>
              <a:gd name="T12" fmla="*/ 1484795 w 1545336"/>
              <a:gd name="T13" fmla="*/ 459731 h 1545336"/>
              <a:gd name="T14" fmla="*/ 1484795 w 1545336"/>
              <a:gd name="T15" fmla="*/ 459731 h 1545336"/>
              <a:gd name="T16" fmla="*/ 1273062 w 1545336"/>
              <a:gd name="T17" fmla="*/ 1361413 h 1545336"/>
              <a:gd name="T18" fmla="*/ 342709 w 1545336"/>
              <a:gd name="T19" fmla="*/ 1410033 h 1545336"/>
              <a:gd name="T20" fmla="*/ 36991 w 1545336"/>
              <a:gd name="T21" fmla="*/ 535392 h 1545336"/>
              <a:gd name="T22" fmla="*/ 797309 w 1545336"/>
              <a:gd name="T23" fmla="*/ 310 h 15453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545336" h="1545336" stroke="0">
                <a:moveTo>
                  <a:pt x="1479680" y="460980"/>
                </a:moveTo>
                <a:cubicBezTo>
                  <a:pt x="1618437" y="775728"/>
                  <a:pt x="1532421" y="1144300"/>
                  <a:pt x="1268676" y="1365113"/>
                </a:cubicBezTo>
                <a:cubicBezTo>
                  <a:pt x="1004931" y="1585926"/>
                  <a:pt x="626977" y="1605800"/>
                  <a:pt x="341528" y="1413866"/>
                </a:cubicBezTo>
                <a:cubicBezTo>
                  <a:pt x="56080" y="1221931"/>
                  <a:pt x="-68117" y="864413"/>
                  <a:pt x="36865" y="536848"/>
                </a:cubicBezTo>
                <a:cubicBezTo>
                  <a:pt x="141847" y="209284"/>
                  <a:pt x="450725" y="-9437"/>
                  <a:pt x="794563" y="310"/>
                </a:cubicBezTo>
                <a:lnTo>
                  <a:pt x="772668" y="772668"/>
                </a:lnTo>
                <a:lnTo>
                  <a:pt x="1479680" y="460980"/>
                </a:lnTo>
                <a:close/>
              </a:path>
              <a:path w="1545336" h="1545336" fill="none">
                <a:moveTo>
                  <a:pt x="1479680" y="460980"/>
                </a:moveTo>
                <a:cubicBezTo>
                  <a:pt x="1618437" y="775728"/>
                  <a:pt x="1532421" y="1144300"/>
                  <a:pt x="1268676" y="1365113"/>
                </a:cubicBezTo>
                <a:cubicBezTo>
                  <a:pt x="1004931" y="1585926"/>
                  <a:pt x="626977" y="1605800"/>
                  <a:pt x="341528" y="1413866"/>
                </a:cubicBezTo>
                <a:cubicBezTo>
                  <a:pt x="56080" y="1221931"/>
                  <a:pt x="-68117" y="864413"/>
                  <a:pt x="36865" y="536848"/>
                </a:cubicBezTo>
                <a:cubicBezTo>
                  <a:pt x="141847" y="209284"/>
                  <a:pt x="450725" y="-9437"/>
                  <a:pt x="794563" y="310"/>
                </a:cubicBezTo>
              </a:path>
            </a:pathLst>
          </a:custGeom>
          <a:noFill/>
          <a:ln w="76200" cap="flat" cmpd="sng">
            <a:solidFill>
              <a:srgbClr val="73A06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461" name="TextBox 24"/>
          <p:cNvSpPr txBox="1">
            <a:spLocks noChangeArrowheads="1"/>
          </p:cNvSpPr>
          <p:nvPr/>
        </p:nvSpPr>
        <p:spPr bwMode="auto">
          <a:xfrm>
            <a:off x="1568717" y="3339621"/>
            <a:ext cx="1225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Utils.py</a:t>
            </a:r>
          </a:p>
        </p:txBody>
      </p:sp>
      <p:sp>
        <p:nvSpPr>
          <p:cNvPr id="19462" name="Oval 17"/>
          <p:cNvSpPr>
            <a:spLocks noChangeArrowheads="1"/>
          </p:cNvSpPr>
          <p:nvPr/>
        </p:nvSpPr>
        <p:spPr bwMode="auto">
          <a:xfrm>
            <a:off x="5390947" y="2954324"/>
            <a:ext cx="1168400" cy="1166812"/>
          </a:xfrm>
          <a:prstGeom prst="ellipse">
            <a:avLst/>
          </a:prstGeom>
          <a:noFill/>
          <a:ln w="6350">
            <a:solidFill>
              <a:srgbClr val="B1CC7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463" name="Arc 21"/>
          <p:cNvSpPr/>
          <p:nvPr/>
        </p:nvSpPr>
        <p:spPr bwMode="auto">
          <a:xfrm>
            <a:off x="5200447" y="2763824"/>
            <a:ext cx="1544637" cy="1544637"/>
          </a:xfrm>
          <a:custGeom>
            <a:avLst/>
            <a:gdLst>
              <a:gd name="T0" fmla="*/ 1029759 w 1545336"/>
              <a:gd name="T1" fmla="*/ 44899 h 1545336"/>
              <a:gd name="T2" fmla="*/ 1540613 w 1545336"/>
              <a:gd name="T3" fmla="*/ 799280 h 1545336"/>
              <a:gd name="T4" fmla="*/ 975009 w 1545336"/>
              <a:gd name="T5" fmla="*/ 1513534 h 1545336"/>
              <a:gd name="T6" fmla="*/ 123620 w 1545336"/>
              <a:gd name="T7" fmla="*/ 1189185 h 1545336"/>
              <a:gd name="T8" fmla="*/ 770574 w 1545336"/>
              <a:gd name="T9" fmla="*/ 770574 h 1545336"/>
              <a:gd name="T10" fmla="*/ 1029759 w 1545336"/>
              <a:gd name="T11" fmla="*/ 44899 h 1545336"/>
              <a:gd name="T12" fmla="*/ 1029759 w 1545336"/>
              <a:gd name="T13" fmla="*/ 44899 h 1545336"/>
              <a:gd name="T14" fmla="*/ 1540613 w 1545336"/>
              <a:gd name="T15" fmla="*/ 799280 h 1545336"/>
              <a:gd name="T16" fmla="*/ 975009 w 1545336"/>
              <a:gd name="T17" fmla="*/ 1513534 h 1545336"/>
              <a:gd name="T18" fmla="*/ 123620 w 1545336"/>
              <a:gd name="T19" fmla="*/ 1189185 h 15453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45336" h="1545336" stroke="0">
                <a:moveTo>
                  <a:pt x="1032558" y="45019"/>
                </a:moveTo>
                <a:cubicBezTo>
                  <a:pt x="1350043" y="158413"/>
                  <a:pt x="1557359" y="464559"/>
                  <a:pt x="1544800" y="801453"/>
                </a:cubicBezTo>
                <a:cubicBezTo>
                  <a:pt x="1532241" y="1138347"/>
                  <a:pt x="1302706" y="1428207"/>
                  <a:pt x="977659" y="1517648"/>
                </a:cubicBezTo>
                <a:cubicBezTo>
                  <a:pt x="652612" y="1607089"/>
                  <a:pt x="307099" y="1475460"/>
                  <a:pt x="123956" y="1192417"/>
                </a:cubicBezTo>
                <a:lnTo>
                  <a:pt x="772668" y="772668"/>
                </a:lnTo>
                <a:lnTo>
                  <a:pt x="1032558" y="45019"/>
                </a:lnTo>
                <a:close/>
              </a:path>
              <a:path w="1545336" h="1545336" fill="none">
                <a:moveTo>
                  <a:pt x="1032558" y="45019"/>
                </a:moveTo>
                <a:cubicBezTo>
                  <a:pt x="1350043" y="158413"/>
                  <a:pt x="1557359" y="464559"/>
                  <a:pt x="1544800" y="801453"/>
                </a:cubicBezTo>
                <a:cubicBezTo>
                  <a:pt x="1532241" y="1138347"/>
                  <a:pt x="1302706" y="1428207"/>
                  <a:pt x="977659" y="1517648"/>
                </a:cubicBezTo>
                <a:cubicBezTo>
                  <a:pt x="652612" y="1607089"/>
                  <a:pt x="307099" y="1475460"/>
                  <a:pt x="123956" y="1192417"/>
                </a:cubicBezTo>
              </a:path>
            </a:pathLst>
          </a:custGeom>
          <a:noFill/>
          <a:ln w="76200" cap="flat" cmpd="sng">
            <a:solidFill>
              <a:srgbClr val="B1CC7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464" name="TextBox 27"/>
          <p:cNvSpPr txBox="1">
            <a:spLocks noChangeArrowheads="1"/>
          </p:cNvSpPr>
          <p:nvPr/>
        </p:nvSpPr>
        <p:spPr bwMode="auto">
          <a:xfrm>
            <a:off x="5376867" y="3306749"/>
            <a:ext cx="13420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Train.py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465" name="Oval 18"/>
          <p:cNvSpPr>
            <a:spLocks noChangeArrowheads="1"/>
          </p:cNvSpPr>
          <p:nvPr/>
        </p:nvSpPr>
        <p:spPr bwMode="auto">
          <a:xfrm>
            <a:off x="9379911" y="2954324"/>
            <a:ext cx="1168400" cy="1166812"/>
          </a:xfrm>
          <a:prstGeom prst="ellipse">
            <a:avLst/>
          </a:prstGeom>
          <a:noFill/>
          <a:ln w="6350">
            <a:solidFill>
              <a:srgbClr val="73A06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466" name="Arc 22"/>
          <p:cNvSpPr/>
          <p:nvPr/>
        </p:nvSpPr>
        <p:spPr bwMode="auto">
          <a:xfrm>
            <a:off x="9186236" y="2763824"/>
            <a:ext cx="1544638" cy="1544637"/>
          </a:xfrm>
          <a:custGeom>
            <a:avLst/>
            <a:gdLst>
              <a:gd name="T0" fmla="*/ 362811 w 1545336"/>
              <a:gd name="T1" fmla="*/ 116729 h 1545336"/>
              <a:gd name="T2" fmla="*/ 1398961 w 1545336"/>
              <a:gd name="T3" fmla="*/ 324569 h 1545336"/>
              <a:gd name="T4" fmla="*/ 1253237 w 1545336"/>
              <a:gd name="T5" fmla="*/ 1371259 h 1545336"/>
              <a:gd name="T6" fmla="*/ 199721 w 1545336"/>
              <a:gd name="T7" fmla="*/ 1288172 h 1545336"/>
              <a:gd name="T8" fmla="*/ 770576 w 1545336"/>
              <a:gd name="T9" fmla="*/ 770574 h 1545336"/>
              <a:gd name="T10" fmla="*/ 362811 w 1545336"/>
              <a:gd name="T11" fmla="*/ 116729 h 1545336"/>
              <a:gd name="T12" fmla="*/ 362811 w 1545336"/>
              <a:gd name="T13" fmla="*/ 116729 h 1545336"/>
              <a:gd name="T14" fmla="*/ 1398961 w 1545336"/>
              <a:gd name="T15" fmla="*/ 324569 h 1545336"/>
              <a:gd name="T16" fmla="*/ 1253237 w 1545336"/>
              <a:gd name="T17" fmla="*/ 1371259 h 1545336"/>
              <a:gd name="T18" fmla="*/ 199721 w 1545336"/>
              <a:gd name="T19" fmla="*/ 1288172 h 15453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45336" h="1545336" stroke="0">
                <a:moveTo>
                  <a:pt x="363795" y="117047"/>
                </a:moveTo>
                <a:cubicBezTo>
                  <a:pt x="710710" y="-99304"/>
                  <a:pt x="1166118" y="-7954"/>
                  <a:pt x="1402758" y="325451"/>
                </a:cubicBezTo>
                <a:cubicBezTo>
                  <a:pt x="1639398" y="658856"/>
                  <a:pt x="1575350" y="1118898"/>
                  <a:pt x="1256639" y="1374987"/>
                </a:cubicBezTo>
                <a:cubicBezTo>
                  <a:pt x="937928" y="1631075"/>
                  <a:pt x="474887" y="1594556"/>
                  <a:pt x="200261" y="1291673"/>
                </a:cubicBezTo>
                <a:lnTo>
                  <a:pt x="772668" y="772668"/>
                </a:lnTo>
                <a:lnTo>
                  <a:pt x="363795" y="117047"/>
                </a:lnTo>
                <a:close/>
              </a:path>
              <a:path w="1545336" h="1545336" fill="none">
                <a:moveTo>
                  <a:pt x="363795" y="117047"/>
                </a:moveTo>
                <a:cubicBezTo>
                  <a:pt x="710710" y="-99304"/>
                  <a:pt x="1166118" y="-7954"/>
                  <a:pt x="1402758" y="325451"/>
                </a:cubicBezTo>
                <a:cubicBezTo>
                  <a:pt x="1639398" y="658856"/>
                  <a:pt x="1575350" y="1118898"/>
                  <a:pt x="1256639" y="1374987"/>
                </a:cubicBezTo>
                <a:cubicBezTo>
                  <a:pt x="937928" y="1631075"/>
                  <a:pt x="474887" y="1594556"/>
                  <a:pt x="200261" y="1291673"/>
                </a:cubicBezTo>
              </a:path>
            </a:pathLst>
          </a:custGeom>
          <a:noFill/>
          <a:ln w="76200" cap="flat" cmpd="sng">
            <a:solidFill>
              <a:srgbClr val="73A06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467" name="TextBox 28"/>
          <p:cNvSpPr txBox="1">
            <a:spLocks noChangeArrowheads="1"/>
          </p:cNvSpPr>
          <p:nvPr/>
        </p:nvSpPr>
        <p:spPr bwMode="auto">
          <a:xfrm>
            <a:off x="9207467" y="3325014"/>
            <a:ext cx="16498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Check.py</a:t>
            </a:r>
          </a:p>
        </p:txBody>
      </p:sp>
      <p:sp>
        <p:nvSpPr>
          <p:cNvPr id="19471" name="TextBox 13"/>
          <p:cNvSpPr txBox="1">
            <a:spLocks noChangeArrowheads="1"/>
          </p:cNvSpPr>
          <p:nvPr/>
        </p:nvSpPr>
        <p:spPr bwMode="auto">
          <a:xfrm>
            <a:off x="914399" y="4617558"/>
            <a:ext cx="28114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600" dirty="0" err="1"/>
              <a:t>php</a:t>
            </a:r>
            <a:r>
              <a:rPr lang="zh-CN" altLang="zh-CN" sz="1600" dirty="0"/>
              <a:t>文件提取</a:t>
            </a:r>
            <a:r>
              <a:rPr lang="en-US" altLang="zh-CN" sz="1600" dirty="0"/>
              <a:t>+</a:t>
            </a:r>
            <a:r>
              <a:rPr lang="zh-CN" altLang="zh-CN" sz="1600" dirty="0"/>
              <a:t>遍历网站目录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473" name="TextBox 13"/>
          <p:cNvSpPr txBox="1">
            <a:spLocks noChangeArrowheads="1"/>
          </p:cNvSpPr>
          <p:nvPr/>
        </p:nvSpPr>
        <p:spPr bwMode="auto">
          <a:xfrm>
            <a:off x="4792459" y="4584686"/>
            <a:ext cx="23383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训练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475" name="TextBox 13"/>
          <p:cNvSpPr txBox="1">
            <a:spLocks noChangeArrowheads="1"/>
          </p:cNvSpPr>
          <p:nvPr/>
        </p:nvSpPr>
        <p:spPr bwMode="auto">
          <a:xfrm>
            <a:off x="8862386" y="4584686"/>
            <a:ext cx="23368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检测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733926" y="634646"/>
            <a:ext cx="2724148" cy="954107"/>
            <a:chOff x="4733926" y="811823"/>
            <a:chExt cx="2724148" cy="954107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466897" y="1261251"/>
              <a:ext cx="1258207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 Box 39"/>
            <p:cNvSpPr txBox="1">
              <a:spLocks noChangeArrowheads="1"/>
            </p:cNvSpPr>
            <p:nvPr/>
          </p:nvSpPr>
          <p:spPr bwMode="auto">
            <a:xfrm>
              <a:off x="4733926" y="811823"/>
              <a:ext cx="2724148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en-US" altLang="zh-CN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Python</a:t>
              </a:r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代码实现</a:t>
              </a:r>
              <a:endPara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p:transition spd="slow" advClick="0" advTm="3000">
    <p:randomBar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文艺汇报清新总结PPT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vert="eaVert" wrap="square">
        <a:spAutoFit/>
      </a:bodyPr>
      <a:lstStyle>
        <a:defPPr>
          <a:defRPr sz="5400" dirty="0" smtClean="0">
            <a:solidFill>
              <a:schemeClr val="tx1">
                <a:lumMod val="75000"/>
                <a:lumOff val="25000"/>
              </a:schemeClr>
            </a:solidFill>
            <a:latin typeface="Century Gothic" panose="020B0502020202020204" pitchFamily="34" charset="0"/>
            <a:ea typeface="思源黑体 CN Normal" panose="020B0400000000000000" pitchFamily="34" charset="-122"/>
            <a:sym typeface="Century Gothic" panose="020B0502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434</Words>
  <Application>Microsoft Office PowerPoint</Application>
  <PresentationFormat>自定义</PresentationFormat>
  <Paragraphs>195</Paragraphs>
  <Slides>20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文艺汇报清新总结PPT</dc:title>
  <dc:creator>执念.</dc:creator>
  <cp:lastModifiedBy>360</cp:lastModifiedBy>
  <cp:revision>41</cp:revision>
  <dcterms:created xsi:type="dcterms:W3CDTF">2016-09-11T10:28:00Z</dcterms:created>
  <dcterms:modified xsi:type="dcterms:W3CDTF">2019-03-29T07:33:44Z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