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8" r:id="rId6"/>
    <p:sldId id="261" r:id="rId7"/>
    <p:sldId id="283" r:id="rId8"/>
    <p:sldId id="293" r:id="rId9"/>
    <p:sldId id="264" r:id="rId10"/>
    <p:sldId id="265" r:id="rId11"/>
    <p:sldId id="290" r:id="rId12"/>
    <p:sldId id="291" r:id="rId13"/>
    <p:sldId id="29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A71BD-1F0C-4A51-AF48-5AA7FF3FCF35}">
          <p14:sldIdLst>
            <p14:sldId id="289"/>
            <p14:sldId id="288"/>
            <p14:sldId id="261"/>
          </p14:sldIdLst>
        </p14:section>
        <p14:section name="Untitled Section" id="{8F447154-5ECA-4CAE-91A9-153AD5412237}">
          <p14:sldIdLst>
            <p14:sldId id="283"/>
            <p14:sldId id="293"/>
            <p14:sldId id="264"/>
            <p14:sldId id="265"/>
            <p14:sldId id="290"/>
            <p14:sldId id="291"/>
            <p14:sldId id="29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61" autoAdjust="0"/>
  </p:normalViewPr>
  <p:slideViewPr>
    <p:cSldViewPr snapToGrid="0">
      <p:cViewPr varScale="1">
        <p:scale>
          <a:sx n="64" d="100"/>
          <a:sy n="64" d="100"/>
        </p:scale>
        <p:origin x="13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6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take advantage of such strong growth, this analysis report aims to provide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used in this analysis came from 3 different sources. The data fields include quantitative such as pro, revenue and average ratings, as well as  categorical data fields such 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3" r:id="rId15"/>
    <p:sldLayoutId id="2147483685" r:id="rId16"/>
    <p:sldLayoutId id="2147483686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16" y="1098458"/>
            <a:ext cx="5427584" cy="3599727"/>
          </a:xfrm>
        </p:spPr>
        <p:txBody>
          <a:bodyPr/>
          <a:lstStyle/>
          <a:p>
            <a:r>
              <a:rPr lang="en-US" dirty="0"/>
              <a:t>Movie Data </a:t>
            </a:r>
            <a:br>
              <a:rPr lang="en-US" dirty="0"/>
            </a:br>
            <a:r>
              <a:rPr lang="en-US" dirty="0"/>
              <a:t>Exploratory analysis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Tai </a:t>
            </a:r>
            <a:r>
              <a:rPr lang="en-US" sz="2400" dirty="0" err="1"/>
              <a:t>ngoc</a:t>
            </a:r>
            <a:r>
              <a:rPr lang="en-US" sz="2400" dirty="0"/>
              <a:t> Bui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263495"/>
            <a:ext cx="9906000" cy="879020"/>
          </a:xfrm>
          <a:noFill/>
        </p:spPr>
        <p:txBody>
          <a:bodyPr/>
          <a:lstStyle/>
          <a:p>
            <a:r>
              <a:rPr lang="en-US" dirty="0"/>
              <a:t>Blockbuster directors = success?</a:t>
            </a:r>
          </a:p>
        </p:txBody>
      </p:sp>
      <p:pic>
        <p:nvPicPr>
          <p:cNvPr id="6" name="Content Placeholder 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E5AF4DE7-A1BE-F4BC-D2B9-6FED8DB2DB6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b="3499"/>
          <a:stretch/>
        </p:blipFill>
        <p:spPr>
          <a:xfrm>
            <a:off x="2163097" y="979803"/>
            <a:ext cx="8160773" cy="51751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F320-A011-698E-3600-D00C619CAA25}"/>
              </a:ext>
            </a:extLst>
          </p:cNvPr>
          <p:cNvSpPr txBox="1">
            <a:spLocks/>
          </p:cNvSpPr>
          <p:nvPr/>
        </p:nvSpPr>
        <p:spPr>
          <a:xfrm>
            <a:off x="3927797" y="5952403"/>
            <a:ext cx="6101106" cy="55668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James </a:t>
            </a:r>
            <a:r>
              <a:rPr lang="en-US" sz="2800" b="1" dirty="0" err="1"/>
              <a:t>Demonaco</a:t>
            </a:r>
            <a:r>
              <a:rPr lang="en-US" sz="2800" b="1" dirty="0"/>
              <a:t>, Christopher Landon and Damien Chazelle </a:t>
            </a:r>
            <a:r>
              <a:rPr lang="en-US" sz="2800" dirty="0"/>
              <a:t>should be prioritized</a:t>
            </a:r>
          </a:p>
        </p:txBody>
      </p:sp>
    </p:spTree>
    <p:extLst>
      <p:ext uri="{BB962C8B-B14F-4D97-AF65-F5344CB8AC3E}">
        <p14:creationId xmlns:p14="http://schemas.microsoft.com/office/powerpoint/2010/main" val="299395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Q&amp;A?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Tai Ngoc Bui</a:t>
            </a:r>
          </a:p>
          <a:p>
            <a:r>
              <a:rPr lang="en-US" dirty="0"/>
              <a:t>https://www.linkedin.com/in/tai-bui-ngoc/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0686"/>
            <a:ext cx="3401786" cy="5617193"/>
          </a:xfrm>
          <a:noFill/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Exploratory Data Analysis and Recommendations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9540240" y="-22860"/>
            <a:ext cx="2651760" cy="6903720"/>
          </a:xfr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051" y="301231"/>
            <a:ext cx="6930838" cy="865391"/>
          </a:xfrm>
          <a:noFill/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6" name="Content Placeholder 5" descr="A graph of a growing graph&#10;&#10;Description automatically generated with medium confidence">
            <a:extLst>
              <a:ext uri="{FF2B5EF4-FFF2-40B4-BE49-F238E27FC236}">
                <a16:creationId xmlns:a16="http://schemas.microsoft.com/office/drawing/2014/main" id="{56578087-34FA-19FB-ADF0-910CAA974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3428" r="1462" b="2788"/>
          <a:stretch/>
        </p:blipFill>
        <p:spPr>
          <a:xfrm>
            <a:off x="3441032" y="1370397"/>
            <a:ext cx="7387390" cy="44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63" y="528321"/>
            <a:ext cx="5028566" cy="2046438"/>
          </a:xfrm>
          <a:noFill/>
        </p:spPr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18" y="3007895"/>
            <a:ext cx="6820564" cy="2857195"/>
          </a:xfrm>
          <a:noFill/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data-driven evidence to support the strategic investment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best strategies to minimize the overall investment risks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6"/>
            <a:ext cx="6930838" cy="865391"/>
          </a:xfrm>
          <a:noFill/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0524" y="1459150"/>
            <a:ext cx="6941703" cy="495368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Major fields in these datasets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Quantitative data: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Production budget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Gross revenue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Average ratings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Categorical data: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Movie genres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Regions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2A4A6-4918-816C-C418-3F059DA8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274" y="2584082"/>
            <a:ext cx="4163006" cy="885949"/>
          </a:xfrm>
          <a:prstGeom prst="rect">
            <a:avLst/>
          </a:prstGeom>
        </p:spPr>
      </p:pic>
      <p:pic>
        <p:nvPicPr>
          <p:cNvPr id="12" name="Picture 11" descr="A blue and green logo&#10;&#10;Description automatically generated">
            <a:extLst>
              <a:ext uri="{FF2B5EF4-FFF2-40B4-BE49-F238E27FC236}">
                <a16:creationId xmlns:a16="http://schemas.microsoft.com/office/drawing/2014/main" id="{94907680-2FDC-79DA-F287-32051672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14" y="3873279"/>
            <a:ext cx="2143125" cy="2143125"/>
          </a:xfrm>
          <a:prstGeom prst="rect">
            <a:avLst/>
          </a:prstGeom>
        </p:spPr>
      </p:pic>
      <p:pic>
        <p:nvPicPr>
          <p:cNvPr id="5" name="Picture 4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E2BC7236-B2C1-A555-0025-E551FC3CA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10" y="1254868"/>
            <a:ext cx="2231271" cy="11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91242"/>
          </a:xfrm>
          <a:noFill/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97527" y="1736436"/>
            <a:ext cx="10372437" cy="401781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Return on investment (ROI) as measurement used to determine a movie’s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ROI = Gross revenue / Production Cost - 1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Strategies to reduce investment risks: Picking the right month, right 						genres and right directors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5" y="145216"/>
            <a:ext cx="9906000" cy="879020"/>
          </a:xfrm>
          <a:noFill/>
        </p:spPr>
        <p:txBody>
          <a:bodyPr/>
          <a:lstStyle/>
          <a:p>
            <a:r>
              <a:rPr lang="en-US" dirty="0"/>
              <a:t>Overall trend</a:t>
            </a:r>
          </a:p>
        </p:txBody>
      </p:sp>
      <p:pic>
        <p:nvPicPr>
          <p:cNvPr id="8" name="Content Placeholder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31BCA36-BDB3-8705-191F-2FF77254E84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63"/>
          <a:stretch/>
        </p:blipFill>
        <p:spPr>
          <a:xfrm>
            <a:off x="773937" y="926960"/>
            <a:ext cx="7233516" cy="2792188"/>
          </a:xfr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B788C-E9EE-92C7-1458-E2B78AA16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0" t="49168" r="7970"/>
          <a:stretch/>
        </p:blipFill>
        <p:spPr>
          <a:xfrm>
            <a:off x="4491796" y="3585776"/>
            <a:ext cx="6177064" cy="27921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A835-7172-9779-840F-82B80408662F}"/>
              </a:ext>
            </a:extLst>
          </p:cNvPr>
          <p:cNvSpPr txBox="1">
            <a:spLocks/>
          </p:cNvSpPr>
          <p:nvPr/>
        </p:nvSpPr>
        <p:spPr>
          <a:xfrm>
            <a:off x="773937" y="4083488"/>
            <a:ext cx="3051280" cy="1571354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ROI helps normalize the scale differences between blockbusters and smaller movies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C7EF0-7086-EA28-6B14-623B57179E10}"/>
              </a:ext>
            </a:extLst>
          </p:cNvPr>
          <p:cNvSpPr txBox="1">
            <a:spLocks/>
          </p:cNvSpPr>
          <p:nvPr/>
        </p:nvSpPr>
        <p:spPr>
          <a:xfrm>
            <a:off x="8231640" y="1234271"/>
            <a:ext cx="3051280" cy="157135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ROI removes bias factors such as inflation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1"/>
            <a:ext cx="9906000" cy="879020"/>
          </a:xfrm>
          <a:noFill/>
        </p:spPr>
        <p:txBody>
          <a:bodyPr/>
          <a:lstStyle/>
          <a:p>
            <a:r>
              <a:rPr lang="en-US" dirty="0"/>
              <a:t>which month to release?</a:t>
            </a:r>
          </a:p>
        </p:txBody>
      </p:sp>
      <p:pic>
        <p:nvPicPr>
          <p:cNvPr id="8" name="Picture 7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844E43E5-CCD9-A788-84D5-E461BD943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6" y="1185620"/>
            <a:ext cx="9005456" cy="4635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6E3E-4FCF-F99E-B07C-9201B7B09648}"/>
              </a:ext>
            </a:extLst>
          </p:cNvPr>
          <p:cNvSpPr txBox="1">
            <a:spLocks/>
          </p:cNvSpPr>
          <p:nvPr/>
        </p:nvSpPr>
        <p:spPr>
          <a:xfrm>
            <a:off x="3169046" y="5821590"/>
            <a:ext cx="6979410" cy="40518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Releasing in </a:t>
            </a:r>
            <a:r>
              <a:rPr lang="en-US" sz="2800" b="1" dirty="0"/>
              <a:t>October</a:t>
            </a:r>
            <a:r>
              <a:rPr lang="en-US" sz="2800" dirty="0"/>
              <a:t> will avoid competition from blockbusters</a:t>
            </a:r>
          </a:p>
        </p:txBody>
      </p:sp>
    </p:spTree>
    <p:extLst>
      <p:ext uri="{BB962C8B-B14F-4D97-AF65-F5344CB8AC3E}">
        <p14:creationId xmlns:p14="http://schemas.microsoft.com/office/powerpoint/2010/main" val="349307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7462"/>
            <a:ext cx="9906000" cy="879020"/>
          </a:xfrm>
          <a:noFill/>
        </p:spPr>
        <p:txBody>
          <a:bodyPr/>
          <a:lstStyle/>
          <a:p>
            <a:r>
              <a:rPr lang="en-US" dirty="0"/>
              <a:t>which movie genres to invest?</a:t>
            </a:r>
          </a:p>
        </p:txBody>
      </p:sp>
      <p:pic>
        <p:nvPicPr>
          <p:cNvPr id="10" name="Content Placeholder 9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6C86DE9-4FE5-FAE7-C5CC-D1A34C0D054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"/>
          <a:stretch/>
        </p:blipFill>
        <p:spPr>
          <a:xfrm>
            <a:off x="1957362" y="1304265"/>
            <a:ext cx="8721351" cy="48212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9784-8A3A-A9E9-8813-57FA5DECFA8D}"/>
              </a:ext>
            </a:extLst>
          </p:cNvPr>
          <p:cNvSpPr txBox="1">
            <a:spLocks/>
          </p:cNvSpPr>
          <p:nvPr/>
        </p:nvSpPr>
        <p:spPr>
          <a:xfrm>
            <a:off x="3169046" y="5821590"/>
            <a:ext cx="6979410" cy="40518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Animation</a:t>
            </a:r>
            <a:r>
              <a:rPr lang="en-US" sz="2800" dirty="0"/>
              <a:t>, </a:t>
            </a:r>
            <a:r>
              <a:rPr lang="en-US" sz="2800" b="1" dirty="0"/>
              <a:t>family, horror</a:t>
            </a:r>
            <a:r>
              <a:rPr lang="en-US" sz="2800" dirty="0"/>
              <a:t>, and </a:t>
            </a:r>
            <a:r>
              <a:rPr lang="en-US" sz="2800" b="1" dirty="0"/>
              <a:t>romance</a:t>
            </a:r>
            <a:r>
              <a:rPr lang="en-US" sz="2800" dirty="0"/>
              <a:t> should be prioritized</a:t>
            </a:r>
          </a:p>
        </p:txBody>
      </p:sp>
    </p:spTree>
    <p:extLst>
      <p:ext uri="{BB962C8B-B14F-4D97-AF65-F5344CB8AC3E}">
        <p14:creationId xmlns:p14="http://schemas.microsoft.com/office/powerpoint/2010/main" val="359613360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{C21AC23C-BFAA-42FA-A32C-FEF83AC22CFE}tf22797433_win32</Template>
  <TotalTime>286</TotalTime>
  <Words>269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Univers Condensed Light</vt:lpstr>
      <vt:lpstr>Walbaum Display Light</vt:lpstr>
      <vt:lpstr>AngleLinesVTI</vt:lpstr>
      <vt:lpstr>Movie Data  Exploratory analysis  Tai ngoc Bui</vt:lpstr>
      <vt:lpstr>Table      of contents</vt:lpstr>
      <vt:lpstr>Business understanding</vt:lpstr>
      <vt:lpstr>Objectives</vt:lpstr>
      <vt:lpstr>Data understanding</vt:lpstr>
      <vt:lpstr>Exploratory analysis</vt:lpstr>
      <vt:lpstr>Overall trend</vt:lpstr>
      <vt:lpstr>which month to release?</vt:lpstr>
      <vt:lpstr>which movie genres to invest?</vt:lpstr>
      <vt:lpstr>Blockbuster directors = success?</vt:lpstr>
      <vt:lpstr>THANK YOU 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 Exploratory analysis  Tai ngoc Bui</dc:title>
  <dc:creator>Tan Hua</dc:creator>
  <cp:lastModifiedBy>Tai Bui</cp:lastModifiedBy>
  <cp:revision>9</cp:revision>
  <dcterms:created xsi:type="dcterms:W3CDTF">2024-03-28T06:01:36Z</dcterms:created>
  <dcterms:modified xsi:type="dcterms:W3CDTF">2024-04-04T19:08:09Z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