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1" r:id="rId9"/>
    <p:sldId id="280" r:id="rId10"/>
    <p:sldId id="282" r:id="rId11"/>
    <p:sldId id="263" r:id="rId12"/>
    <p:sldId id="264" r:id="rId13"/>
    <p:sldId id="265" r:id="rId14"/>
    <p:sldId id="266" r:id="rId15"/>
    <p:sldId id="267" r:id="rId16"/>
    <p:sldId id="276" r:id="rId17"/>
    <p:sldId id="277" r:id="rId18"/>
    <p:sldId id="278" r:id="rId19"/>
    <p:sldId id="279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779" autoAdjust="0"/>
  </p:normalViewPr>
  <p:slideViewPr>
    <p:cSldViewPr snapToGrid="0">
      <p:cViewPr>
        <p:scale>
          <a:sx n="100" d="100"/>
          <a:sy n="100" d="100"/>
        </p:scale>
        <p:origin x="936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40554-C380-41D1-81B6-D046070D0B8E}" type="datetimeFigureOut">
              <a:rPr lang="en-US" smtClean="0"/>
              <a:t>08/02/2016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ED17F-51E8-4538-B95D-5C7AD911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6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/**</a:t>
            </a:r>
          </a:p>
          <a:p>
            <a:r>
              <a:rPr lang="en-US" dirty="0" smtClean="0"/>
              <a:t> * There are two types of supported index signatures: string and number. </a:t>
            </a:r>
          </a:p>
          <a:p>
            <a:r>
              <a:rPr lang="en-US" dirty="0" smtClean="0"/>
              <a:t> * It is possible to support both types of indexers, </a:t>
            </a:r>
          </a:p>
          <a:p>
            <a:r>
              <a:rPr lang="en-US" dirty="0" smtClean="0"/>
              <a:t> * but the type returned from a numeric indexer must be a subtype of the type returned from the string indexer</a:t>
            </a:r>
          </a:p>
          <a:p>
            <a:r>
              <a:rPr lang="en-US" dirty="0" smtClean="0"/>
              <a:t> */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60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95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99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important difference is that type aliases cannot be extended or implemented from (nor can they extend/implement other types)</a:t>
            </a:r>
          </a:p>
          <a:p>
            <a:endParaRPr lang="en-US" dirty="0" smtClean="0"/>
          </a:p>
          <a:p>
            <a:r>
              <a:rPr lang="en-US" dirty="0" smtClean="0"/>
              <a:t>On the other hand, if you can’t express some shape with an interface and you need to use a union or tuple type, type aliases are usually the way to go.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98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the other hand, if you can’t express some shape with an interface and you need to use a union or tuple type, type aliases are usually the way to go.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51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TypeScript, a declaration creates entities in at least one of three groups: namespace, type, or value. Namespace-creating declarations create a namespace, which contains names that are accessed using a dotted notation. Type-creating declarations do just that: they create a type that is visible with the declared shape and bound to the given name. Lastly, value-creating declarations create values that are visible in the output JavaScript.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49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TypeScript, a declaration creates entities in at least one of three groups: namespace, type, or value. Namespace-creating declarations create a namespace, which contains names that are accessed using a dotted notation. Type-creating declarations do just that: they create a type that is visible with the declared shape and bound to the given name. Lastly, value-creating declarations create values that are visible in the output JavaScript.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07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64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27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44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76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5A57E69-69A7-4CE6-9D16-BCA68F355CE4}" type="datetime1">
              <a:rPr lang="en-US" smtClean="0"/>
              <a:t>08/02/2016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B00D-848D-4FA0-8B21-B865E24DA6D8}" type="datetime1">
              <a:rPr lang="en-US" smtClean="0"/>
              <a:t>08/02/2016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71C6-9DFA-4850-89F8-9D321476828C}" type="datetime1">
              <a:rPr lang="en-US" smtClean="0"/>
              <a:t>08/02/2016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D53-2DEA-4D36-8170-1482CC611023}" type="datetime1">
              <a:rPr lang="en-US" smtClean="0"/>
              <a:t>08/02/2016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A8C-5BB5-4B08-B8E2-5A457A808034}" type="datetime1">
              <a:rPr lang="en-US" smtClean="0"/>
              <a:t>08/02/2016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FBEC-9D37-40CE-94AB-92C3934D97E9}" type="datetime1">
              <a:rPr lang="en-US" smtClean="0"/>
              <a:t>08/02/2016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FE47-D497-4EFE-8B95-2E6835C26179}" type="datetime1">
              <a:rPr lang="en-US" smtClean="0"/>
              <a:t>08/02/2016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87D2-FA5D-4067-86E8-FBFB7E7FB1A0}" type="datetime1">
              <a:rPr lang="en-US" smtClean="0"/>
              <a:t>08/02/2016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457A-5D0D-4A7C-B75F-B4BAA730D182}" type="datetime1">
              <a:rPr lang="en-US" smtClean="0"/>
              <a:t>08/02/2016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9B35-2599-44DD-A720-00D58C2C5CFD}" type="datetime1">
              <a:rPr lang="en-US" smtClean="0"/>
              <a:t>08/02/2016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5E0F-CC83-4EE8-9839-D788B4A036CE}" type="datetime1">
              <a:rPr lang="en-US" smtClean="0"/>
              <a:t>08/02/2016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EA97-4880-476B-8319-6583C779BB5D}" type="datetime1">
              <a:rPr lang="en-US" smtClean="0"/>
              <a:t>08/02/2016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1960-C88C-4CB7-8E8E-46A766ED1A81}" type="datetime1">
              <a:rPr lang="en-US" smtClean="0"/>
              <a:t>08/02/2016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52F6-B362-4B3C-9D0D-1E48C91E2893}" type="datetime1">
              <a:rPr lang="en-US" smtClean="0"/>
              <a:t>08/02/2016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92E6-B37A-41F0-B490-4AAC465AB83D}" type="datetime1">
              <a:rPr lang="en-US" smtClean="0"/>
              <a:t>08/02/2016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DAB6-DBE1-4D3D-9D8A-BA801ABA5851}" type="datetime1">
              <a:rPr lang="en-US" smtClean="0"/>
              <a:t>08/02/2016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0DF2-0007-46C6-8409-26105F305ACE}" type="datetime1">
              <a:rPr lang="en-US" smtClean="0"/>
              <a:t>08/02/2016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660FED1-CE89-4720-8B86-5BB7EAF63ADC}" type="datetime1">
              <a:rPr lang="en-US" smtClean="0"/>
              <a:t>08/02/2016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4955" y="4777381"/>
            <a:ext cx="2661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4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6194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Interfaces –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Indexable Type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526721"/>
            <a:ext cx="10144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5028" y="1526721"/>
            <a:ext cx="937532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Support two types of index signatures : </a:t>
            </a:r>
            <a:r>
              <a:rPr lang="en-US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string</a:t>
            </a:r>
            <a:r>
              <a:rPr lang="en-US" i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&amp; </a:t>
            </a:r>
            <a:r>
              <a:rPr lang="en-US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number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Possible to suppoer both types of indexers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type returned from a </a:t>
            </a:r>
            <a:r>
              <a:rPr lang="en-US" sz="1400" i="1" u="sng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number</a:t>
            </a:r>
            <a:r>
              <a:rPr lang="en-US" sz="1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indexer must be a subtype of the type returned from </a:t>
            </a:r>
            <a:r>
              <a:rPr lang="en-US" sz="1400" i="1" u="sng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string</a:t>
            </a:r>
            <a:r>
              <a:rPr lang="en-US" sz="1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indexer</a:t>
            </a:r>
            <a:endParaRPr lang="en-US" sz="14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28" y="3923224"/>
            <a:ext cx="2247900" cy="752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2063" y="3106535"/>
            <a:ext cx="2381250" cy="495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2063" y="4536545"/>
            <a:ext cx="2314575" cy="981075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2" idx="3"/>
            <a:endCxn id="3" idx="1"/>
          </p:cNvCxnSpPr>
          <p:nvPr/>
        </p:nvCxnSpPr>
        <p:spPr>
          <a:xfrm flipV="1">
            <a:off x="3292928" y="3354185"/>
            <a:ext cx="1249135" cy="94527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3"/>
            <a:endCxn id="4" idx="1"/>
          </p:cNvCxnSpPr>
          <p:nvPr/>
        </p:nvCxnSpPr>
        <p:spPr>
          <a:xfrm>
            <a:off x="3292928" y="4299462"/>
            <a:ext cx="1249135" cy="7276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3"/>
          </p:cNvCxnSpPr>
          <p:nvPr/>
        </p:nvCxnSpPr>
        <p:spPr>
          <a:xfrm>
            <a:off x="6923313" y="3354185"/>
            <a:ext cx="102636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</p:cNvCxnSpPr>
          <p:nvPr/>
        </p:nvCxnSpPr>
        <p:spPr>
          <a:xfrm flipV="1">
            <a:off x="6856638" y="5027082"/>
            <a:ext cx="1093043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3462" y="2825547"/>
            <a:ext cx="2590800" cy="105727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3462" y="4649135"/>
            <a:ext cx="27146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5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Classes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5267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472" y="1849886"/>
            <a:ext cx="3390900" cy="2019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81800" y="1278928"/>
            <a:ext cx="290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Parameter Properties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3472" y="1278928"/>
            <a:ext cx="332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Simple class-based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412" y="1849886"/>
            <a:ext cx="3771900" cy="18192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5029" y="4192351"/>
            <a:ext cx="10144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Three modifiers : </a:t>
            </a:r>
            <a:r>
              <a:rPr lang="en-US" b="1" i="1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public</a:t>
            </a:r>
            <a:r>
              <a:rPr lang="en-US" b="1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, private, protected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b="1" i="1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Private 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member cannot be accessed from outside of it containing class</a:t>
            </a:r>
            <a:endParaRPr lang="en-US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Protected</a:t>
            </a:r>
            <a:r>
              <a:rPr lang="en-US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member can also be access from instances of deriving classes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74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Classes -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Inheritance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504" y="1223334"/>
            <a:ext cx="4743450" cy="4762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54554" y="1223334"/>
            <a:ext cx="36728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keyword </a:t>
            </a:r>
            <a:r>
              <a:rPr lang="en-US" b="1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extends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b="1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Derived class contain constructor function must call </a:t>
            </a:r>
            <a:r>
              <a:rPr lang="en-US" b="1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super()</a:t>
            </a:r>
            <a:endParaRPr lang="en-US" b="1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b="1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30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Classes -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Abstract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004" y="1189996"/>
            <a:ext cx="70199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8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Generics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1290027"/>
            <a:ext cx="86487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Are reusable components can work over a variety of types than a single one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Three types:</a:t>
            </a:r>
          </a:p>
          <a:p>
            <a:pPr marL="742950" lvl="1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</a:t>
            </a:r>
          </a:p>
          <a:p>
            <a:pPr marL="742950" lvl="1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Interface</a:t>
            </a:r>
          </a:p>
          <a:p>
            <a:pPr marL="742950" lvl="1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5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Modules - Namespaces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1290027"/>
            <a:ext cx="8648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Only exporting a single class or function , use </a:t>
            </a:r>
            <a:r>
              <a:rPr lang="en-US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 default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Exporting multiple objects, put them all at top-level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Exporting a large number of things, should use the </a:t>
            </a:r>
            <a:r>
              <a:rPr lang="en-US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module/namespace</a:t>
            </a:r>
          </a:p>
          <a:p>
            <a:pPr>
              <a:buClr>
                <a:srgbClr val="FFFF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401" y="2304706"/>
            <a:ext cx="3743325" cy="790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988" y="3609887"/>
            <a:ext cx="3552825" cy="2371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550" y="3609887"/>
            <a:ext cx="41052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3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Types –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Union Types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1290027"/>
            <a:ext cx="8648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the vertical bar ( </a:t>
            </a:r>
            <a:r>
              <a:rPr lang="en-US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|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) to separate each type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i="1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only access members are common to all types in the union</a:t>
            </a:r>
          </a:p>
          <a:p>
            <a:pPr>
              <a:buClr>
                <a:srgbClr val="FFFF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440" y="1438141"/>
            <a:ext cx="4410075" cy="590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690" y="2557653"/>
            <a:ext cx="4695825" cy="3333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483" y="2557653"/>
            <a:ext cx="38195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1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Types –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Intersection Types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9199" y="1290027"/>
            <a:ext cx="9970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 </a:t>
            </a:r>
            <a:r>
              <a:rPr lang="en-US" b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to intersect types </a:t>
            </a:r>
          </a:p>
          <a:p>
            <a:pPr>
              <a:buClr>
                <a:srgbClr val="FFFF00"/>
              </a:buClr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Object of intersected types will have all members of all others types</a:t>
            </a: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2313481"/>
            <a:ext cx="3771900" cy="2419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103" y="2313481"/>
            <a:ext cx="4086225" cy="22669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199" y="5108585"/>
            <a:ext cx="43529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Types –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Alias Types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9199" y="1290027"/>
            <a:ext cx="99700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a new </a:t>
            </a:r>
            <a:r>
              <a:rPr lang="en-US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en-US" i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refer that type 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Sometimes act sort like of interfaces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455" y="1388221"/>
            <a:ext cx="5022396" cy="167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4629" y="3663447"/>
            <a:ext cx="2190750" cy="1647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1455" y="3663447"/>
            <a:ext cx="31623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4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Types –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Alias Types (cont.)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9199" y="1290027"/>
            <a:ext cx="99700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be generic and refer to itself in a property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Cannot be extended or implemented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683" y="1642208"/>
            <a:ext cx="2619375" cy="981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155" y="1642208"/>
            <a:ext cx="44672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54955" y="1716832"/>
            <a:ext cx="8825658" cy="3921967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is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typescript</a:t>
            </a:r>
            <a:endParaRPr lang="en-US" sz="24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</a:p>
          <a:p>
            <a:pPr marL="914400" lvl="1" indent="-457200" algn="l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</a:p>
          <a:p>
            <a:pPr marL="914400" lvl="1" indent="-457200" algn="l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</a:t>
            </a:r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8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Declaration Merging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199" y="1290027"/>
            <a:ext cx="997000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 a unique concept in Typescript</a:t>
            </a:r>
            <a:endParaRPr lang="en-US" i="1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Mean that compiler merges two separation declarations with same name into a single one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Merged definition has the feature of the original declarations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Any number of declarations can be merged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Three groups: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Namespace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74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Declaration Merging (cont.)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25" y="1943100"/>
            <a:ext cx="82105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Declaration Merging (cont.)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199" y="1290027"/>
            <a:ext cx="997000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Merging Interfaces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Non-function members must be unique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 members has same name is treated as an overload</a:t>
            </a:r>
            <a:endParaRPr lang="en-US" sz="1400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2132746"/>
            <a:ext cx="3724275" cy="1885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638" y="2130341"/>
            <a:ext cx="53054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5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Declaration Merging (cont.)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199" y="1290027"/>
            <a:ext cx="997000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Merging Namespaces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Non-exported members are only visible in the original (un-merged) namespace</a:t>
            </a:r>
          </a:p>
          <a:p>
            <a:pPr lvl="1">
              <a:buClr>
                <a:srgbClr val="FFFF00"/>
              </a:buClr>
            </a:pPr>
            <a:endParaRPr lang="en-US" sz="14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2034552"/>
            <a:ext cx="4572000" cy="3333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1903" y="2034552"/>
            <a:ext cx="4362450" cy="3190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1127" y="3114572"/>
            <a:ext cx="42005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2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Declaration Merging (cont.)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199" y="1290027"/>
            <a:ext cx="37642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Merging Namespaces with Classes</a:t>
            </a:r>
          </a:p>
          <a:p>
            <a:pPr marL="742950" lvl="1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buClr>
                <a:srgbClr val="FFFF00"/>
              </a:buClr>
            </a:pPr>
            <a:endParaRPr lang="en-US" sz="14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101" y="1883522"/>
            <a:ext cx="3038475" cy="1981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71031" y="1290027"/>
            <a:ext cx="53218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Merging Namespaces with Functions</a:t>
            </a:r>
          </a:p>
          <a:p>
            <a:pPr marL="742950" lvl="1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buClr>
                <a:srgbClr val="FFFF00"/>
              </a:buClr>
            </a:pPr>
            <a:endParaRPr lang="en-US" sz="14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497" y="1883522"/>
            <a:ext cx="47148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9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Declaration Merging (cont.)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199" y="1290027"/>
            <a:ext cx="86837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Merging Namespaces with Enum</a:t>
            </a:r>
          </a:p>
          <a:p>
            <a:pPr marL="742950" lvl="1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buClr>
                <a:srgbClr val="FFFF00"/>
              </a:buClr>
            </a:pPr>
            <a:endParaRPr lang="en-US" sz="14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952" y="1766278"/>
            <a:ext cx="44481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1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Mixins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199" y="1290027"/>
            <a:ext cx="99700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 another popular way of building up classes from reusable components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Combine simpler partial classes</a:t>
            </a:r>
          </a:p>
          <a:p>
            <a:pPr marL="742950" lvl="1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buClr>
                <a:srgbClr val="FFFF00"/>
              </a:buClr>
            </a:pPr>
            <a:endParaRPr lang="en-US" sz="14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2297620"/>
            <a:ext cx="2705100" cy="3305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131" y="2297620"/>
            <a:ext cx="26384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9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Mixins (cont.)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199" y="1290027"/>
            <a:ext cx="997000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buClr>
                <a:srgbClr val="FFFF00"/>
              </a:buClr>
            </a:pPr>
            <a:endParaRPr lang="en-US" sz="14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48" y="1290027"/>
            <a:ext cx="7820025" cy="3381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48" y="4749205"/>
            <a:ext cx="5695950" cy="1381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038" y="4749205"/>
            <a:ext cx="4152900" cy="70485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2002536" y="1527048"/>
            <a:ext cx="74746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23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449" y="537075"/>
            <a:ext cx="3249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is </a:t>
            </a:r>
            <a:r>
              <a:rPr lang="en-US" sz="28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Script </a:t>
            </a:r>
            <a:endParaRPr lang="en-US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526721"/>
            <a:ext cx="1014417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 a free and open source programming language developed and maintained by </a:t>
            </a:r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</a:t>
            </a:r>
          </a:p>
          <a:p>
            <a:pPr>
              <a:buClr>
                <a:srgbClr val="C000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 a strict superset of Javascript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Supports static typing and class-based OOP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Offers support for the latest and evolving JS features</a:t>
            </a:r>
          </a:p>
          <a:p>
            <a:pPr marL="742950" lvl="2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ECMAScripts 6</a:t>
            </a:r>
          </a:p>
          <a:p>
            <a:pPr marL="742950" lvl="2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Async functions</a:t>
            </a:r>
          </a:p>
          <a:p>
            <a:pPr marL="742950" lvl="2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Decorators</a:t>
            </a:r>
          </a:p>
          <a:p>
            <a:pPr marL="742950" lvl="2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.....</a:t>
            </a:r>
          </a:p>
          <a:p>
            <a:pPr>
              <a:buClr>
                <a:srgbClr val="C000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14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is </a:t>
            </a:r>
            <a:r>
              <a:rPr lang="en-US" sz="28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Script </a:t>
            </a:r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Goals</a:t>
            </a:r>
            <a:endParaRPr lang="en-US" sz="24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526721"/>
            <a:ext cx="1014417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 designed for developemt of large JS applications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Client – side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Server – side execution (Node.js)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 a cross-platform development tool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Statically identify constructs that are likely to be errors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Provide a structuring mechanism for larger pieces of code</a:t>
            </a:r>
          </a:p>
          <a:p>
            <a:pPr>
              <a:buClr>
                <a:srgbClr val="C000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C000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78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  <a:endParaRPr lang="en-US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526721"/>
            <a:ext cx="46653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buClr>
                <a:srgbClr val="C00000"/>
              </a:buClr>
            </a:pPr>
            <a:r>
              <a:rPr lang="en-US" sz="20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</a:p>
          <a:p>
            <a:pPr lvl="1" algn="ctr">
              <a:buClr>
                <a:srgbClr val="C00000"/>
              </a:buClr>
            </a:pPr>
            <a:endParaRPr lang="en-US" sz="2000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 Types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Interfaces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Classes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Generics</a:t>
            </a: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Namespaces – Modules</a:t>
            </a:r>
          </a:p>
          <a:p>
            <a:pPr>
              <a:buClr>
                <a:srgbClr val="FFFF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C000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C000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19460" y="1526721"/>
            <a:ext cx="44635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US" sz="20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</a:t>
            </a:r>
          </a:p>
          <a:p>
            <a:pPr algn="ctr">
              <a:buClr>
                <a:srgbClr val="C00000"/>
              </a:buClr>
            </a:pPr>
            <a:endParaRPr lang="en-US" sz="2000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Mixins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Declarations Merging</a:t>
            </a:r>
          </a:p>
          <a:p>
            <a:pPr>
              <a:buClr>
                <a:srgbClr val="C00000"/>
              </a:buClr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Inference	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Compatibility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JSX</a:t>
            </a:r>
          </a:p>
          <a:p>
            <a:pPr>
              <a:buClr>
                <a:srgbClr val="FFFF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Writing Declaration Files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Typing for NPM packages</a:t>
            </a:r>
          </a:p>
          <a:p>
            <a:pPr>
              <a:buClr>
                <a:srgbClr val="C000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37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 Types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526721"/>
            <a:ext cx="486319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Boolean 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Number</a:t>
            </a:r>
          </a:p>
          <a:p>
            <a:pPr>
              <a:buClr>
                <a:srgbClr val="C000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String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Array 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Tuple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Assertion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472" y="1602434"/>
            <a:ext cx="2438400" cy="2381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332" y="2011414"/>
            <a:ext cx="2228850" cy="771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331" y="3147856"/>
            <a:ext cx="2686050" cy="428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0331" y="3804614"/>
            <a:ext cx="3171825" cy="5905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356091" y="1526721"/>
            <a:ext cx="50571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Enum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Any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Void</a:t>
            </a:r>
          </a:p>
          <a:p>
            <a:pPr>
              <a:buClr>
                <a:srgbClr val="C000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5988" y="1526233"/>
            <a:ext cx="2505075" cy="3905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5988" y="2108445"/>
            <a:ext cx="2676525" cy="38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5988" y="2847946"/>
            <a:ext cx="3019425" cy="571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14760" y="4566019"/>
            <a:ext cx="2028825" cy="38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4760" y="5222945"/>
            <a:ext cx="40576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6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Interfaces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526721"/>
            <a:ext cx="1014417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Are a powerful way to define contracts within code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extend each other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extend classes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Inherits memers of the class but not their implementations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That interface type can only be implemented by that class or a subclass of it in case base class has </a:t>
            </a:r>
            <a:r>
              <a:rPr lang="en-US" sz="1400" b="1" i="1" u="sng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private</a:t>
            </a:r>
            <a:r>
              <a:rPr lang="en-US" sz="1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or </a:t>
            </a:r>
            <a:r>
              <a:rPr lang="en-US" sz="1400" b="1" i="1" u="sng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protected</a:t>
            </a:r>
            <a:r>
              <a:rPr lang="en-US" sz="1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member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Four types :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Indexable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Hybrid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0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Interfaces –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 Type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526721"/>
            <a:ext cx="10144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2916477"/>
            <a:ext cx="3190875" cy="628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118" y="1352368"/>
            <a:ext cx="4019550" cy="1038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118" y="2745027"/>
            <a:ext cx="4819650" cy="971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7118" y="4050251"/>
            <a:ext cx="3286125" cy="104775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2" idx="3"/>
            <a:endCxn id="3" idx="1"/>
          </p:cNvCxnSpPr>
          <p:nvPr/>
        </p:nvCxnSpPr>
        <p:spPr>
          <a:xfrm flipV="1">
            <a:off x="4090987" y="1871481"/>
            <a:ext cx="2026131" cy="13593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" idx="3"/>
            <a:endCxn id="4" idx="1"/>
          </p:cNvCxnSpPr>
          <p:nvPr/>
        </p:nvCxnSpPr>
        <p:spPr>
          <a:xfrm>
            <a:off x="4090987" y="3230802"/>
            <a:ext cx="202613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3"/>
            <a:endCxn id="5" idx="1"/>
          </p:cNvCxnSpPr>
          <p:nvPr/>
        </p:nvCxnSpPr>
        <p:spPr>
          <a:xfrm>
            <a:off x="4090987" y="3230802"/>
            <a:ext cx="2026131" cy="134332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53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Interfaces –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 Type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526721"/>
            <a:ext cx="10144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10401" y="3202227"/>
            <a:ext cx="202613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2916477"/>
            <a:ext cx="2133600" cy="762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946" y="2587864"/>
            <a:ext cx="33147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4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9846</TotalTime>
  <Words>1059</Words>
  <Application>Microsoft Office PowerPoint</Application>
  <PresentationFormat>Widescreen</PresentationFormat>
  <Paragraphs>317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Century Gothic</vt:lpstr>
      <vt:lpstr>Segoe UI Light</vt:lpstr>
      <vt:lpstr>Wingdings</vt:lpstr>
      <vt:lpstr>Wingdings 3</vt:lpstr>
      <vt:lpstr>Ion Boardroom</vt:lpstr>
      <vt:lpstr>TypeScript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Nguyễn Huỳnh Xuân Tài</dc:creator>
  <cp:lastModifiedBy>Nguyễn Huỳnh Xuân Tài</cp:lastModifiedBy>
  <cp:revision>87</cp:revision>
  <dcterms:created xsi:type="dcterms:W3CDTF">2016-07-21T15:05:15Z</dcterms:created>
  <dcterms:modified xsi:type="dcterms:W3CDTF">2016-08-02T17:24:00Z</dcterms:modified>
</cp:coreProperties>
</file>