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90" r:id="rId9"/>
    <p:sldId id="288" r:id="rId10"/>
    <p:sldId id="291" r:id="rId11"/>
    <p:sldId id="292" r:id="rId12"/>
    <p:sldId id="294" r:id="rId13"/>
    <p:sldId id="295" r:id="rId14"/>
    <p:sldId id="293" r:id="rId15"/>
    <p:sldId id="296" r:id="rId16"/>
    <p:sldId id="263" r:id="rId17"/>
    <p:sldId id="302" r:id="rId18"/>
    <p:sldId id="284" r:id="rId19"/>
    <p:sldId id="264" r:id="rId20"/>
    <p:sldId id="265" r:id="rId21"/>
    <p:sldId id="297" r:id="rId22"/>
    <p:sldId id="298" r:id="rId23"/>
    <p:sldId id="303" r:id="rId24"/>
    <p:sldId id="300" r:id="rId25"/>
    <p:sldId id="304" r:id="rId26"/>
    <p:sldId id="305" r:id="rId27"/>
    <p:sldId id="285" r:id="rId28"/>
    <p:sldId id="286" r:id="rId29"/>
    <p:sldId id="267" r:id="rId30"/>
    <p:sldId id="287" r:id="rId31"/>
    <p:sldId id="307" r:id="rId32"/>
    <p:sldId id="306" r:id="rId33"/>
    <p:sldId id="276" r:id="rId34"/>
    <p:sldId id="277" r:id="rId35"/>
    <p:sldId id="278" r:id="rId36"/>
    <p:sldId id="279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693" autoAdjust="0"/>
  </p:normalViewPr>
  <p:slideViewPr>
    <p:cSldViewPr snapToGrid="0">
      <p:cViewPr varScale="1">
        <p:scale>
          <a:sx n="107" d="100"/>
          <a:sy n="107" d="100"/>
        </p:scale>
        <p:origin x="13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40554-C380-41D1-81B6-D046070D0B8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ED17F-51E8-4538-B95D-5C7AD911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97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JavaScript, every parameter is optional, and users may leave them off as they see fit. When they do, their value is undefined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1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JavaScript, every parameter is optional, and users may leave them off as they see fit. When they do, their value is undefined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3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/**</a:t>
            </a:r>
          </a:p>
          <a:p>
            <a:r>
              <a:rPr lang="en-US" dirty="0" smtClean="0"/>
              <a:t> * There are two types of supported index signatures: string and number. </a:t>
            </a:r>
          </a:p>
          <a:p>
            <a:r>
              <a:rPr lang="en-US" dirty="0" smtClean="0"/>
              <a:t> * It is possible to support both types of indexers, </a:t>
            </a:r>
          </a:p>
          <a:p>
            <a:r>
              <a:rPr lang="en-US" dirty="0" smtClean="0"/>
              <a:t> * but the type returned from a numeric indexer must be a subtype of the type returned from the string indexer</a:t>
            </a:r>
          </a:p>
          <a:p>
            <a:r>
              <a:rPr lang="en-US" dirty="0" smtClean="0"/>
              <a:t> 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9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/**</a:t>
            </a:r>
          </a:p>
          <a:p>
            <a:r>
              <a:rPr lang="en-US" dirty="0" smtClean="0"/>
              <a:t> * There are two types of supported index signatures: string and number. </a:t>
            </a:r>
          </a:p>
          <a:p>
            <a:r>
              <a:rPr lang="en-US" dirty="0" smtClean="0"/>
              <a:t> * It is possible to support both types of indexers, </a:t>
            </a:r>
          </a:p>
          <a:p>
            <a:r>
              <a:rPr lang="en-US" dirty="0" smtClean="0"/>
              <a:t> * but the type returned from a numeric indexer must be a subtype of the type returned from the string indexer</a:t>
            </a:r>
          </a:p>
          <a:p>
            <a:r>
              <a:rPr lang="en-US" dirty="0" smtClean="0"/>
              <a:t> 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36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/**</a:t>
            </a:r>
          </a:p>
          <a:p>
            <a:r>
              <a:rPr lang="en-US" dirty="0" smtClean="0"/>
              <a:t> * There are two types of supported index signatures: string and number. </a:t>
            </a:r>
          </a:p>
          <a:p>
            <a:r>
              <a:rPr lang="en-US" dirty="0" smtClean="0"/>
              <a:t> * It is possible to support both types of indexers, </a:t>
            </a:r>
          </a:p>
          <a:p>
            <a:r>
              <a:rPr lang="en-US" dirty="0" smtClean="0"/>
              <a:t> * but the type returned from a numeric indexer must be a subtype of the type returned from the string indexer</a:t>
            </a:r>
          </a:p>
          <a:p>
            <a:r>
              <a:rPr lang="en-US" dirty="0" smtClean="0"/>
              <a:t> 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85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b="1" dirty="0" err="1" smtClean="0"/>
              <a:t>for..of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for..in</a:t>
            </a:r>
            <a:r>
              <a:rPr lang="en-US" b="1" dirty="0" smtClean="0"/>
              <a:t> </a:t>
            </a:r>
            <a:r>
              <a:rPr lang="en-US" dirty="0" smtClean="0"/>
              <a:t>statements iterate over lists; the values iterated on are different though, </a:t>
            </a:r>
            <a:r>
              <a:rPr lang="en-US" b="1" dirty="0" err="1" smtClean="0"/>
              <a:t>for..in</a:t>
            </a:r>
            <a:r>
              <a:rPr lang="en-US" b="1" dirty="0" smtClean="0"/>
              <a:t> </a:t>
            </a:r>
            <a:r>
              <a:rPr lang="en-US" dirty="0" smtClean="0"/>
              <a:t>returns a list of </a:t>
            </a:r>
            <a:r>
              <a:rPr lang="en-US" i="1" dirty="0" smtClean="0"/>
              <a:t>keys</a:t>
            </a:r>
            <a:r>
              <a:rPr lang="en-US" dirty="0" smtClean="0"/>
              <a:t> on the object being iterated, </a:t>
            </a:r>
          </a:p>
          <a:p>
            <a:r>
              <a:rPr lang="en-US" dirty="0" smtClean="0"/>
              <a:t>whereas </a:t>
            </a:r>
            <a:r>
              <a:rPr lang="en-US" b="1" dirty="0" err="1" smtClean="0"/>
              <a:t>for..of</a:t>
            </a:r>
            <a:r>
              <a:rPr lang="en-US" b="1" dirty="0" smtClean="0"/>
              <a:t> </a:t>
            </a:r>
            <a:r>
              <a:rPr lang="en-US" dirty="0" smtClean="0"/>
              <a:t>returns a list of </a:t>
            </a:r>
            <a:r>
              <a:rPr lang="en-US" i="1" dirty="0" smtClean="0"/>
              <a:t>values</a:t>
            </a:r>
            <a:r>
              <a:rPr lang="en-US" dirty="0" smtClean="0"/>
              <a:t> of the numeric properties of the object being iterated.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20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8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important difference is that type aliases cannot be extended or implemented from (nor can they extend/implement other types)</a:t>
            </a:r>
          </a:p>
          <a:p>
            <a:endParaRPr lang="en-US" dirty="0" smtClean="0"/>
          </a:p>
          <a:p>
            <a:r>
              <a:rPr lang="en-US" dirty="0" smtClean="0"/>
              <a:t>On the other hand, if you can’t express some shape with an interface and you need to use a union or tuple type, type aliases are usually the way to 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9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9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hand, if you can’t express some shape with an interface and you need to use a union or tuple type, type aliases are usually the way to 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1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TypeScript, a declaration creates entities in at least one of three groups: namespace, type, or value. Namespace-creating declarations create a namespace, which contains names that are accessed using a dotted notation. Type-creating declarations do just that: they create a type that is visible with the declared shape and bound to the given name. Lastly, value-creating declarations create values that are visible in the output JavaScript.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9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TypeScript, a declaration creates entities in at least one of three groups: namespace, type, or value. Namespace-creating declarations create a namespace, which contains names that are accessed using a dotted notation. Type-creating declarations do just that: they create a type that is visible with the declared shape and bound to the given name. Lastly, value-creating declarations create values that are visible in the output JavaScript.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07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64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7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4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76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5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5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13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4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46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3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ED17F-51E8-4538-B95D-5C7AD91104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615497D2-0009-4E2B-A673-DC66E22D8E9A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50AC-2E6C-4EF2-A456-3020F73C1DF3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4E27-BE2A-4578-8C00-E2A8048A7B90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B1F7-4D7B-4EC8-9149-5E269628FC8A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51A8-CE6A-47E1-A1A1-04B1441A9D58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2C3E-CC59-461A-833A-187B57A723DC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6C09-CFB1-4F8C-925D-FA4D1581B4CD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60DF-5C28-4CF1-AF2C-A5E64562249A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E822-445C-481D-9C05-CD97BB831515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D747-CA7C-4EA6-9226-6CEF2834CA68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456B-5014-45C7-AD78-3FE8CA2E948F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40C1-0D2E-4A5C-8FC3-AFE05C175BB1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6F0F-2F4E-4CC0-8658-D50120213D44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AD8A-629B-4599-81A1-F2ED03604C3B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F6A-F377-49A9-A556-63AE98406487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DCFE-D883-4FB5-9A98-CCC807B1951C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F12E-5AD6-4FE3-813F-1DD109A93465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055A18F-3D72-4C49-B0E4-0AFA5F05338A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6555" y="4909129"/>
            <a:ext cx="196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Tai Nguyen – DC 7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9377266" y="6148873"/>
            <a:ext cx="2313992" cy="2205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Typing the function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6091" y="1526721"/>
            <a:ext cx="505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3993" y="1342055"/>
            <a:ext cx="11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endParaRPr lang="en-US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62328" y="1342055"/>
            <a:ext cx="127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</a:t>
            </a:r>
            <a:endParaRPr lang="en-US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01" y="1993147"/>
            <a:ext cx="2381250" cy="16859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44" y="1994322"/>
            <a:ext cx="4095750" cy="1704975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293443" y="2715189"/>
            <a:ext cx="1343609" cy="2418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74629" y="3083371"/>
            <a:ext cx="475861" cy="2103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80037" y="2929811"/>
            <a:ext cx="4002164" cy="739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019" y="4309954"/>
            <a:ext cx="3717471" cy="59055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036905" y="4310742"/>
            <a:ext cx="3729913" cy="58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7800392" y="3679072"/>
            <a:ext cx="232245" cy="630882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528179" y="2183887"/>
            <a:ext cx="475861" cy="2103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808099" y="4321331"/>
            <a:ext cx="475861" cy="2103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4" idx="3"/>
          </p:cNvCxnSpPr>
          <p:nvPr/>
        </p:nvCxnSpPr>
        <p:spPr>
          <a:xfrm>
            <a:off x="9004040" y="2289055"/>
            <a:ext cx="1710852" cy="7718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742235" y="3166076"/>
            <a:ext cx="972657" cy="114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5" idx="3"/>
          </p:cNvCxnSpPr>
          <p:nvPr/>
        </p:nvCxnSpPr>
        <p:spPr>
          <a:xfrm flipV="1">
            <a:off x="9283960" y="3293707"/>
            <a:ext cx="1430932" cy="113279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698959" y="3006653"/>
            <a:ext cx="96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optional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Elbow Connector 26"/>
          <p:cNvCxnSpPr>
            <a:stCxn id="24" idx="1"/>
          </p:cNvCxnSpPr>
          <p:nvPr/>
        </p:nvCxnSpPr>
        <p:spPr>
          <a:xfrm rot="10800000" flipV="1">
            <a:off x="4078451" y="4605336"/>
            <a:ext cx="1958454" cy="294595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11608" y="4753281"/>
            <a:ext cx="224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Arrow (Lambda) function</a:t>
            </a:r>
            <a:endParaRPr lang="en-US" sz="1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46321" y="3822313"/>
            <a:ext cx="1275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equal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18" grpId="0" animBg="1"/>
      <p:bldP spid="19" grpId="0" animBg="1"/>
      <p:bldP spid="22" grpId="0" animBg="1"/>
      <p:bldP spid="24" grpId="0" animBg="1"/>
      <p:bldP spid="28" grpId="0" animBg="1"/>
      <p:bldP spid="44" grpId="0" animBg="1"/>
      <p:bldP spid="45" grpId="0" animBg="1"/>
      <p:bldP spid="30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Writing the function type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234" y="1382105"/>
            <a:ext cx="3638550" cy="514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97786" y="1615835"/>
            <a:ext cx="242278" cy="20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864" y="3065953"/>
            <a:ext cx="3829050" cy="77152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3067389" y="1896455"/>
            <a:ext cx="2880120" cy="11694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064" y="2961177"/>
            <a:ext cx="3629025" cy="98107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2"/>
            <a:endCxn id="11" idx="0"/>
          </p:cNvCxnSpPr>
          <p:nvPr/>
        </p:nvCxnSpPr>
        <p:spPr>
          <a:xfrm>
            <a:off x="5947509" y="1896455"/>
            <a:ext cx="2807068" cy="106472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V="1">
            <a:off x="6940064" y="1694329"/>
            <a:ext cx="1576407" cy="231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02860" y="1549070"/>
            <a:ext cx="1006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mandatory</a:t>
            </a:r>
            <a:endParaRPr lang="en-US" sz="1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Arrow (Lambda) Function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4074" y="1401540"/>
            <a:ext cx="508814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pt-BR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pt-BR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param1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param2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…, </a:t>
            </a:r>
            <a:r>
              <a:rPr lang="pt-BR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paramN</a:t>
            </a:r>
            <a:r>
              <a:rPr lang="pt-BR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pt-BR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pt-BR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  <a:r>
              <a:rPr lang="pt-BR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statements</a:t>
            </a:r>
            <a:r>
              <a:rPr lang="pt-BR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  <a:r>
              <a:rPr lang="pt-BR" i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pt-BR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buClr>
                <a:srgbClr val="FFFF00"/>
              </a:buClr>
            </a:pPr>
            <a:r>
              <a:rPr lang="pt-BR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pt-BR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param1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t-BR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param2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…, </a:t>
            </a:r>
            <a:r>
              <a:rPr lang="pt-BR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paramN</a:t>
            </a:r>
            <a:r>
              <a:rPr lang="pt-BR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pt-BR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expression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4073" y="4758409"/>
            <a:ext cx="5088142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en-US" sz="14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function with no parameters requires </a:t>
            </a:r>
            <a:r>
              <a:rPr lang="en-US" sz="14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parentheses</a:t>
            </a:r>
          </a:p>
          <a:p>
            <a:pPr algn="ctr">
              <a:buClr>
                <a:srgbClr val="FFFF00"/>
              </a:buClr>
            </a:pP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 ) =&gt; { </a:t>
            </a:r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statements </a:t>
            </a: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4072" y="3079974"/>
            <a:ext cx="5088142" cy="8617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en-US" sz="14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Parentheses </a:t>
            </a:r>
            <a:r>
              <a:rPr lang="en-US" sz="14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optional when there's only one parameter</a:t>
            </a:r>
            <a:endParaRPr lang="pt-BR" sz="1400" b="1" i="1" dirty="0" smtClean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buClr>
                <a:srgbClr val="FFFF00"/>
              </a:buClr>
            </a:pPr>
            <a:r>
              <a:rPr lang="pt-BR" b="1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pt-BR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singleParam</a:t>
            </a:r>
            <a:r>
              <a:rPr lang="pt-BR" b="1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pt-BR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pt-BR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  <a:r>
              <a:rPr lang="pt-BR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statements </a:t>
            </a:r>
            <a:r>
              <a:rPr lang="pt-BR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  <a:p>
            <a:pPr algn="ctr">
              <a:buClr>
                <a:srgbClr val="FFFF00"/>
              </a:buClr>
            </a:pPr>
            <a:r>
              <a:rPr lang="en-US" b="1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singleParam  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 </a:t>
            </a: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statements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614" y="1429430"/>
            <a:ext cx="3717471" cy="5905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6400151" y="1642643"/>
            <a:ext cx="734646" cy="16412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613" y="3306833"/>
            <a:ext cx="2628900" cy="35242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6400150" y="3400985"/>
            <a:ext cx="734646" cy="16412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613" y="4727548"/>
            <a:ext cx="3181350" cy="628650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6400150" y="4959811"/>
            <a:ext cx="734646" cy="16412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9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3" grpId="0" animBg="1"/>
      <p:bldP spid="17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Arrow (Lambda) Function (Example)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9" y="1296743"/>
            <a:ext cx="4733925" cy="1857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31508" y="2880580"/>
            <a:ext cx="488556" cy="250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182" y="1296743"/>
            <a:ext cx="4391025" cy="2019300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 flipH="1">
            <a:off x="2579077" y="1937238"/>
            <a:ext cx="474024" cy="731716"/>
          </a:xfrm>
          <a:prstGeom prst="bentConnector3">
            <a:avLst>
              <a:gd name="adj1" fmla="val -48225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9108" y="1656862"/>
            <a:ext cx="2083993" cy="5685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9631" y="2579077"/>
            <a:ext cx="1039446" cy="1797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530784" y="2096476"/>
            <a:ext cx="1156677" cy="25790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2876062" y="3251200"/>
            <a:ext cx="177039" cy="94566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53101" y="3545014"/>
            <a:ext cx="1987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Capturing variable ‘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’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076" y="4243688"/>
            <a:ext cx="3448050" cy="1276350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4931508" y="4730839"/>
            <a:ext cx="1609969" cy="302048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74477" y="4511254"/>
            <a:ext cx="1504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Transform to </a:t>
            </a:r>
            <a:r>
              <a:rPr lang="en-US" sz="14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endParaRPr lang="en-US" sz="14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5859" y="4196862"/>
            <a:ext cx="2247900" cy="117157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282918" y="2130670"/>
            <a:ext cx="1095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replace</a:t>
            </a:r>
            <a:endParaRPr lang="en-US" sz="1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8" grpId="0" animBg="1"/>
      <p:bldP spid="29" grpId="0" animBg="1"/>
      <p:bldP spid="31" grpId="0" animBg="1"/>
      <p:bldP spid="32" grpId="0"/>
      <p:bldP spid="34" grpId="0" animBg="1"/>
      <p:bldP spid="35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Optional and Default Parameters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24" y="1417026"/>
            <a:ext cx="443865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85" y="3199912"/>
            <a:ext cx="4410075" cy="13335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3" idx="2"/>
            <a:endCxn id="7" idx="0"/>
          </p:cNvCxnSpPr>
          <p:nvPr/>
        </p:nvCxnSpPr>
        <p:spPr>
          <a:xfrm flipH="1">
            <a:off x="3110523" y="2064726"/>
            <a:ext cx="2911326" cy="11351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27938" y="3215542"/>
            <a:ext cx="1289539" cy="2232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465" y="3215542"/>
            <a:ext cx="4533900" cy="6191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3" idx="2"/>
            <a:endCxn id="18" idx="0"/>
          </p:cNvCxnSpPr>
          <p:nvPr/>
        </p:nvCxnSpPr>
        <p:spPr>
          <a:xfrm>
            <a:off x="6021849" y="2064726"/>
            <a:ext cx="2723566" cy="11508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284677" y="3223357"/>
            <a:ext cx="1352061" cy="2779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98301" y="4027321"/>
            <a:ext cx="1748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Optional parameter</a:t>
            </a:r>
            <a:endParaRPr lang="en-US" sz="1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86301" y="4181209"/>
            <a:ext cx="17488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Default parameter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Elbow Connector 25"/>
          <p:cNvCxnSpPr>
            <a:stCxn id="17" idx="2"/>
            <a:endCxn id="23" idx="0"/>
          </p:cNvCxnSpPr>
          <p:nvPr/>
        </p:nvCxnSpPr>
        <p:spPr>
          <a:xfrm rot="5400000">
            <a:off x="4078432" y="3733044"/>
            <a:ext cx="58855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2" idx="2"/>
            <a:endCxn id="24" idx="0"/>
          </p:cNvCxnSpPr>
          <p:nvPr/>
        </p:nvCxnSpPr>
        <p:spPr>
          <a:xfrm rot="5400000">
            <a:off x="9620750" y="3841250"/>
            <a:ext cx="679917" cy="1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 Parameters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5029" y="1526721"/>
            <a:ext cx="72705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Denoted by </a:t>
            </a:r>
            <a:r>
              <a:rPr lang="en-US" sz="2400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argumentName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Allow to accept multiple arguments in function and get them as 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925" y="2747840"/>
            <a:ext cx="5381625" cy="971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50708" y="2747840"/>
            <a:ext cx="992554" cy="16729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23692" y="3595077"/>
            <a:ext cx="890954" cy="8831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2321" y="4440610"/>
            <a:ext cx="920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firstname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346092" y="3657600"/>
            <a:ext cx="210233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97261" y="3657600"/>
            <a:ext cx="0" cy="7830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58836" y="4413472"/>
            <a:ext cx="121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restOfName</a:t>
            </a:r>
          </a:p>
        </p:txBody>
      </p:sp>
    </p:spTree>
    <p:extLst>
      <p:ext uri="{BB962C8B-B14F-4D97-AF65-F5344CB8AC3E}">
        <p14:creationId xmlns:p14="http://schemas.microsoft.com/office/powerpoint/2010/main" val="227521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5029" y="1388592"/>
            <a:ext cx="10144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modifiers : </a:t>
            </a:r>
            <a:r>
              <a:rPr lang="en-US" b="1" i="1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, private, protected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member cannot be accessed from outside of it containing class</a:t>
            </a:r>
            <a:endParaRPr lang="en-US" i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Protected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member can also be access from instances of deriving classes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07551" y="355091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4322" y="3303118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Parameter Properties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5994" y="3303118"/>
            <a:ext cx="332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Simple class-based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72" y="3810366"/>
            <a:ext cx="3162300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314" y="3810366"/>
            <a:ext cx="3295650" cy="1143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566212" y="4007224"/>
            <a:ext cx="1694329" cy="190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 and Optional Members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07551" y="355091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6" y="1405749"/>
            <a:ext cx="6686550" cy="2914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50523" y="1552044"/>
            <a:ext cx="1422400" cy="218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50066" y="1522959"/>
            <a:ext cx="172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optional properties</a:t>
            </a:r>
            <a:endParaRPr lang="en-US" sz="12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46400" y="3396474"/>
            <a:ext cx="1336431" cy="18757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46400" y="3584044"/>
            <a:ext cx="1781908" cy="17975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46092" y="3328136"/>
            <a:ext cx="172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sz="12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tatic properties</a:t>
            </a:r>
            <a:endParaRPr lang="en-US" sz="12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Straight Arrow Connector 21"/>
          <p:cNvCxnSpPr>
            <a:stCxn id="17" idx="3"/>
          </p:cNvCxnSpPr>
          <p:nvPr/>
        </p:nvCxnSpPr>
        <p:spPr>
          <a:xfrm flipV="1">
            <a:off x="4728308" y="3673920"/>
            <a:ext cx="1688123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61723" y="3524074"/>
            <a:ext cx="172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sz="12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tatic function</a:t>
            </a:r>
            <a:endParaRPr lang="en-US" sz="12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Elbow Connector 24"/>
          <p:cNvCxnSpPr>
            <a:stCxn id="4" idx="2"/>
            <a:endCxn id="11" idx="2"/>
          </p:cNvCxnSpPr>
          <p:nvPr/>
        </p:nvCxnSpPr>
        <p:spPr>
          <a:xfrm rot="16200000" flipH="1">
            <a:off x="7423152" y="709444"/>
            <a:ext cx="29084" cy="2151943"/>
          </a:xfrm>
          <a:prstGeom prst="bentConnector3">
            <a:avLst>
              <a:gd name="adj1" fmla="val 885999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0"/>
            <a:endCxn id="20" idx="0"/>
          </p:cNvCxnSpPr>
          <p:nvPr/>
        </p:nvCxnSpPr>
        <p:spPr>
          <a:xfrm rot="5400000" flipH="1" flipV="1">
            <a:off x="5377985" y="1564767"/>
            <a:ext cx="68338" cy="3595076"/>
          </a:xfrm>
          <a:prstGeom prst="bentConnector3">
            <a:avLst>
              <a:gd name="adj1" fmla="val 434514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51" y="4866786"/>
            <a:ext cx="5248275" cy="1066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946400" y="1622612"/>
            <a:ext cx="6251388" cy="1595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9" idx="2"/>
            <a:endCxn id="28" idx="0"/>
          </p:cNvCxnSpPr>
          <p:nvPr/>
        </p:nvCxnSpPr>
        <p:spPr>
          <a:xfrm flipH="1">
            <a:off x="3731689" y="3218330"/>
            <a:ext cx="2340405" cy="164845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15" y="4862848"/>
            <a:ext cx="4257675" cy="70485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823882" y="3328136"/>
            <a:ext cx="4826184" cy="795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35" idx="3"/>
            <a:endCxn id="34" idx="0"/>
          </p:cNvCxnSpPr>
          <p:nvPr/>
        </p:nvCxnSpPr>
        <p:spPr>
          <a:xfrm>
            <a:off x="7650066" y="3725951"/>
            <a:ext cx="1251887" cy="1136897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5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11" grpId="0"/>
      <p:bldP spid="11" grpId="1"/>
      <p:bldP spid="11" grpId="2"/>
      <p:bldP spid="14" grpId="0" animBg="1"/>
      <p:bldP spid="14" grpId="1" animBg="1"/>
      <p:bldP spid="14" grpId="2" animBg="1"/>
      <p:bldP spid="17" grpId="0" animBg="1"/>
      <p:bldP spid="17" grpId="1" animBg="1"/>
      <p:bldP spid="17" grpId="2" animBg="1"/>
      <p:bldP spid="20" grpId="0"/>
      <p:bldP spid="20" grpId="1"/>
      <p:bldP spid="20" grpId="2"/>
      <p:bldP spid="23" grpId="0"/>
      <p:bldP spid="23" grpId="1"/>
      <p:bldP spid="23" grpId="2"/>
      <p:bldP spid="29" grpId="0" animBg="1"/>
      <p:bldP spid="29" grpId="1" animBg="1"/>
      <p:bldP spid="29" grpId="2" animBg="1"/>
      <p:bldP spid="35" grpId="0" animBg="1"/>
      <p:bldP spid="3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-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Assessors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26" y="2355683"/>
            <a:ext cx="2686050" cy="17240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027601" y="3020471"/>
            <a:ext cx="1337342" cy="39444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917" y="1641306"/>
            <a:ext cx="3000375" cy="31527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44871" y="2079812"/>
            <a:ext cx="2411505" cy="66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44871" y="2850776"/>
            <a:ext cx="2644588" cy="65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6" idx="2"/>
          </p:cNvCxnSpPr>
          <p:nvPr/>
        </p:nvCxnSpPr>
        <p:spPr>
          <a:xfrm>
            <a:off x="8350624" y="2743200"/>
            <a:ext cx="775447" cy="16584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</p:cNvCxnSpPr>
          <p:nvPr/>
        </p:nvCxnSpPr>
        <p:spPr>
          <a:xfrm flipH="1">
            <a:off x="8122024" y="2743200"/>
            <a:ext cx="228600" cy="14881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</p:cNvCxnSpPr>
          <p:nvPr/>
        </p:nvCxnSpPr>
        <p:spPr>
          <a:xfrm flipH="1">
            <a:off x="7906871" y="3502767"/>
            <a:ext cx="560294" cy="51342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9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6" grpId="1" animBg="1"/>
      <p:bldP spid="16" grpId="2" animBg="1"/>
      <p:bldP spid="17" grpId="0" animBg="1"/>
      <p:bldP spid="1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-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Inheritance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4554" y="1223334"/>
            <a:ext cx="6162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keyword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extends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Derived class contain constructor function must call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super()</a:t>
            </a:r>
            <a:endParaRPr lang="en-US" b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454" y="2219330"/>
            <a:ext cx="39528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64" y="4495209"/>
            <a:ext cx="3581400" cy="1343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387" y="4495209"/>
            <a:ext cx="3571875" cy="132397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1" idx="0"/>
            <a:endCxn id="7" idx="2"/>
          </p:cNvCxnSpPr>
          <p:nvPr/>
        </p:nvCxnSpPr>
        <p:spPr>
          <a:xfrm flipV="1">
            <a:off x="3629364" y="3848105"/>
            <a:ext cx="2792528" cy="6471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7" idx="2"/>
          </p:cNvCxnSpPr>
          <p:nvPr/>
        </p:nvCxnSpPr>
        <p:spPr>
          <a:xfrm flipH="1" flipV="1">
            <a:off x="6421892" y="3848105"/>
            <a:ext cx="2326433" cy="6471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50004" y="4495209"/>
            <a:ext cx="566937" cy="2202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58287" y="4511545"/>
            <a:ext cx="566937" cy="2202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22376" y="4715435"/>
            <a:ext cx="923365" cy="170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353744" y="4715435"/>
            <a:ext cx="923365" cy="170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1716832"/>
            <a:ext cx="8825658" cy="3921967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typescript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GOALS</a:t>
            </a: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</a:p>
          <a:p>
            <a:pPr marL="914400" lvl="1" indent="-457200" algn="l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  <a:p>
            <a:pPr marL="914400" lvl="1" indent="-457200" algn="l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Classes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5029" y="1388592"/>
            <a:ext cx="6117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base classes from which others classes may be derived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keyword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Methods are marked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</a:t>
            </a:r>
            <a:r>
              <a:rPr lang="en-US" b="1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 not contain implementation and must be implemented in derived classes</a:t>
            </a:r>
            <a:endParaRPr lang="en-US" i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615" y="1477215"/>
            <a:ext cx="2962275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052" y="3635837"/>
            <a:ext cx="3581400" cy="1857375"/>
          </a:xfrm>
          <a:prstGeom prst="rect">
            <a:avLst/>
          </a:prstGeom>
        </p:spPr>
      </p:pic>
      <p:cxnSp>
        <p:nvCxnSpPr>
          <p:cNvPr id="11" name="Elbow Connector 10"/>
          <p:cNvCxnSpPr>
            <a:stCxn id="5" idx="0"/>
            <a:endCxn id="4" idx="2"/>
          </p:cNvCxnSpPr>
          <p:nvPr/>
        </p:nvCxnSpPr>
        <p:spPr>
          <a:xfrm rot="5400000" flipH="1" flipV="1">
            <a:off x="8770379" y="3199464"/>
            <a:ext cx="872747" cy="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734580" y="1495145"/>
            <a:ext cx="665350" cy="1453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39381" y="2404254"/>
            <a:ext cx="665350" cy="1453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365357"/>
            <a:ext cx="1014417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a powerful way to define contracts within code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inherit interfaces by keyword </a:t>
            </a:r>
            <a:r>
              <a:rPr lang="en-US" b="1" i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implements</a:t>
            </a:r>
            <a:endParaRPr lang="en-US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types :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Indexable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Hybrid</a:t>
            </a: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extend each other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extend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82223" y="1479906"/>
            <a:ext cx="2440953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r>
              <a:rPr lang="en-US" sz="2000" b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nterface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IMath {</a:t>
            </a:r>
          </a:p>
          <a:p>
            <a:pPr>
              <a:buClr>
                <a:srgbClr val="FFFF00"/>
              </a:buClr>
            </a:pP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x : number;</a:t>
            </a:r>
          </a:p>
          <a:p>
            <a:pPr>
              <a:buClr>
                <a:srgbClr val="FFFF00"/>
              </a:buClr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 : number;</a:t>
            </a:r>
          </a:p>
          <a:p>
            <a:pPr>
              <a:buClr>
                <a:srgbClr val="FFFF00"/>
              </a:buClr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Do() : number;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7963" y="4491833"/>
            <a:ext cx="167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 name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33652" y="1479906"/>
            <a:ext cx="676511" cy="393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9" idx="0"/>
          </p:cNvCxnSpPr>
          <p:nvPr/>
        </p:nvCxnSpPr>
        <p:spPr>
          <a:xfrm rot="16200000" flipH="1" flipV="1">
            <a:off x="7142041" y="2101307"/>
            <a:ext cx="3051268" cy="1808466"/>
          </a:xfrm>
          <a:prstGeom prst="bentConnector3">
            <a:avLst>
              <a:gd name="adj1" fmla="val -749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570267" y="1943347"/>
            <a:ext cx="1493771" cy="11584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75703" y="4541075"/>
            <a:ext cx="1643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properties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Arrow Connector 27"/>
          <p:cNvCxnSpPr>
            <a:stCxn id="22" idx="2"/>
            <a:endCxn id="23" idx="0"/>
          </p:cNvCxnSpPr>
          <p:nvPr/>
        </p:nvCxnSpPr>
        <p:spPr>
          <a:xfrm>
            <a:off x="9317153" y="3101788"/>
            <a:ext cx="780399" cy="14392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9" grpId="0" animBg="1"/>
      <p:bldP spid="22" grpId="0" animBg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Type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04" y="3107391"/>
            <a:ext cx="2762250" cy="58102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5" idx="0"/>
          </p:cNvCxnSpPr>
          <p:nvPr/>
        </p:nvCxnSpPr>
        <p:spPr>
          <a:xfrm flipV="1">
            <a:off x="2645229" y="2232212"/>
            <a:ext cx="0" cy="8751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30829" y="192443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Anonymous function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3221690"/>
            <a:ext cx="1447800" cy="352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5" idx="3"/>
            <a:endCxn id="20" idx="1"/>
          </p:cNvCxnSpPr>
          <p:nvPr/>
        </p:nvCxnSpPr>
        <p:spPr>
          <a:xfrm flipV="1">
            <a:off x="4026354" y="3397903"/>
            <a:ext cx="1040946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30785" y="3076131"/>
            <a:ext cx="1036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declaration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732" y="3069289"/>
            <a:ext cx="3228975" cy="6572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732" y="1748004"/>
            <a:ext cx="3800475" cy="6286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8732" y="4350515"/>
            <a:ext cx="2019300" cy="6477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20" idx="3"/>
            <a:endCxn id="25" idx="1"/>
          </p:cNvCxnSpPr>
          <p:nvPr/>
        </p:nvCxnSpPr>
        <p:spPr>
          <a:xfrm flipV="1">
            <a:off x="6515100" y="2062329"/>
            <a:ext cx="873632" cy="133557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3"/>
            <a:endCxn id="24" idx="1"/>
          </p:cNvCxnSpPr>
          <p:nvPr/>
        </p:nvCxnSpPr>
        <p:spPr>
          <a:xfrm flipV="1">
            <a:off x="6515100" y="3397902"/>
            <a:ext cx="873632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3"/>
            <a:endCxn id="26" idx="1"/>
          </p:cNvCxnSpPr>
          <p:nvPr/>
        </p:nvCxnSpPr>
        <p:spPr>
          <a:xfrm>
            <a:off x="6515100" y="3397903"/>
            <a:ext cx="873632" cy="12764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 Type &amp;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Optional Properties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14" y="2728072"/>
            <a:ext cx="2324100" cy="1276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26" y="3653118"/>
            <a:ext cx="278130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563" y="1800164"/>
            <a:ext cx="2790825" cy="781050"/>
          </a:xfrm>
          <a:prstGeom prst="rect">
            <a:avLst/>
          </a:prstGeom>
        </p:spPr>
      </p:pic>
      <p:cxnSp>
        <p:nvCxnSpPr>
          <p:cNvPr id="7" name="Elbow Connector 6"/>
          <p:cNvCxnSpPr>
            <a:stCxn id="3" idx="3"/>
            <a:endCxn id="5" idx="1"/>
          </p:cNvCxnSpPr>
          <p:nvPr/>
        </p:nvCxnSpPr>
        <p:spPr>
          <a:xfrm flipV="1">
            <a:off x="3609414" y="2190689"/>
            <a:ext cx="2875149" cy="1175558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3"/>
            <a:endCxn id="4" idx="1"/>
          </p:cNvCxnSpPr>
          <p:nvPr/>
        </p:nvCxnSpPr>
        <p:spPr>
          <a:xfrm>
            <a:off x="3609414" y="3366247"/>
            <a:ext cx="2879912" cy="1048871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41929" y="3272118"/>
            <a:ext cx="995083" cy="179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92354" y="3635188"/>
            <a:ext cx="1079128" cy="16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36541" y="1800164"/>
            <a:ext cx="806824" cy="2168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736541" y="3673787"/>
            <a:ext cx="806824" cy="2168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18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Indexable Type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5028" y="1455001"/>
            <a:ext cx="937532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Powerful way to describe the “</a:t>
            </a: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” pattern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 two types of index signatures :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Possible to declare both types of indexers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type returned from a </a:t>
            </a:r>
            <a:r>
              <a:rPr lang="en-US" sz="1400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indexer must be a subtype of the type returned from </a:t>
            </a:r>
            <a:r>
              <a:rPr lang="en-US" sz="1400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indexer</a:t>
            </a:r>
            <a:endParaRPr lang="en-US" sz="1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Indexable Type (cont.)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5028" y="1455001"/>
            <a:ext cx="458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indexer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29835" y="1455001"/>
            <a:ext cx="458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en-US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umber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768" y="2052637"/>
            <a:ext cx="2219325" cy="619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388" y="2052637"/>
            <a:ext cx="2171700" cy="628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64541" y="2294965"/>
            <a:ext cx="466165" cy="17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33980" y="2272828"/>
            <a:ext cx="466165" cy="17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270194" y="2689692"/>
            <a:ext cx="134471" cy="463643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260" y="4932270"/>
            <a:ext cx="3514725" cy="1009650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3270194" y="4391446"/>
            <a:ext cx="134471" cy="463643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27929" y="2281793"/>
            <a:ext cx="528676" cy="1924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 flipV="1">
            <a:off x="4356605" y="2155098"/>
            <a:ext cx="484336" cy="22292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09848" y="1944583"/>
            <a:ext cx="152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value type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388" y="3157817"/>
            <a:ext cx="2343150" cy="657225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7940727" y="2689692"/>
            <a:ext cx="134471" cy="463643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385" y="4391446"/>
            <a:ext cx="3095625" cy="1209675"/>
          </a:xfrm>
          <a:prstGeom prst="rect">
            <a:avLst/>
          </a:prstGeom>
        </p:spPr>
      </p:pic>
      <p:sp>
        <p:nvSpPr>
          <p:cNvPr id="29" name="Down Arrow 28"/>
          <p:cNvSpPr/>
          <p:nvPr/>
        </p:nvSpPr>
        <p:spPr>
          <a:xfrm>
            <a:off x="7940726" y="3871422"/>
            <a:ext cx="134471" cy="463643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7779" y="3186603"/>
            <a:ext cx="20193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8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4" grpId="0" animBg="1"/>
      <p:bldP spid="14" grpId="0" animBg="1"/>
      <p:bldP spid="15" grpId="0" animBg="1"/>
      <p:bldP spid="17" grpId="0" animBg="1"/>
      <p:bldP spid="20" grpId="0" animBg="1"/>
      <p:bldP spid="24" grpId="0"/>
      <p:bldP spid="27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Indexable Type (cont.)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3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Iterators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5028" y="1455001"/>
            <a:ext cx="9375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 2 statements : </a:t>
            </a: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for…in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for…of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for…in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 iterate </a:t>
            </a:r>
            <a:r>
              <a:rPr lang="en-US" b="1" i="1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keys</a:t>
            </a:r>
          </a:p>
          <a:p>
            <a:pPr>
              <a:buClr>
                <a:srgbClr val="FFFF00"/>
              </a:buClr>
            </a:pPr>
            <a:endParaRPr lang="en-US" b="1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for…of </a:t>
            </a:r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iterate </a:t>
            </a:r>
            <a:r>
              <a:rPr lang="en-US" b="1" i="1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values</a:t>
            </a:r>
            <a:endParaRPr lang="en-US" dirty="0" smtClean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54" y="4012523"/>
            <a:ext cx="3467100" cy="42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541" y="2962558"/>
            <a:ext cx="3514725" cy="666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541" y="4794765"/>
            <a:ext cx="3467100" cy="638175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3" idx="3"/>
            <a:endCxn id="4" idx="1"/>
          </p:cNvCxnSpPr>
          <p:nvPr/>
        </p:nvCxnSpPr>
        <p:spPr>
          <a:xfrm flipV="1">
            <a:off x="4521654" y="3295933"/>
            <a:ext cx="1340887" cy="930903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" idx="3"/>
            <a:endCxn id="7" idx="1"/>
          </p:cNvCxnSpPr>
          <p:nvPr/>
        </p:nvCxnSpPr>
        <p:spPr>
          <a:xfrm>
            <a:off x="4521654" y="4226836"/>
            <a:ext cx="1340887" cy="88701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4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60" y="2742765"/>
            <a:ext cx="4314825" cy="2828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957" y="2652277"/>
            <a:ext cx="5048250" cy="30099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66591" y="4004827"/>
            <a:ext cx="797859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67852" y="2670207"/>
            <a:ext cx="1496972" cy="252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553" y="4166192"/>
            <a:ext cx="519953" cy="152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95129" y="5387789"/>
            <a:ext cx="2375647" cy="265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45028" y="1221920"/>
            <a:ext cx="937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Organize codes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 called </a:t>
            </a: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internal module</a:t>
            </a: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5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vs Import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40" y="1420211"/>
            <a:ext cx="146685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664" y="1414116"/>
            <a:ext cx="2257425" cy="409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664" y="2231758"/>
            <a:ext cx="1809750" cy="552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664" y="3192275"/>
            <a:ext cx="2000250" cy="5810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3664" y="4152792"/>
            <a:ext cx="1771650" cy="571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3664" y="5141884"/>
            <a:ext cx="2838450" cy="3905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0047" y="1811855"/>
            <a:ext cx="2390775" cy="581025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6" idx="3"/>
            <a:endCxn id="26" idx="1"/>
          </p:cNvCxnSpPr>
          <p:nvPr/>
        </p:nvCxnSpPr>
        <p:spPr>
          <a:xfrm>
            <a:off x="5351089" y="1618904"/>
            <a:ext cx="1978958" cy="4834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26" idx="1"/>
          </p:cNvCxnSpPr>
          <p:nvPr/>
        </p:nvCxnSpPr>
        <p:spPr>
          <a:xfrm flipV="1">
            <a:off x="4903414" y="2102368"/>
            <a:ext cx="2426633" cy="40561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0047" y="5041871"/>
            <a:ext cx="2524125" cy="59055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7862047" y="5226422"/>
            <a:ext cx="573741" cy="1613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25" idx="3"/>
            <a:endCxn id="33" idx="1"/>
          </p:cNvCxnSpPr>
          <p:nvPr/>
        </p:nvCxnSpPr>
        <p:spPr>
          <a:xfrm flipV="1">
            <a:off x="5932114" y="5337146"/>
            <a:ext cx="139793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30047" y="3192274"/>
            <a:ext cx="2419350" cy="581025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19" idx="3"/>
            <a:endCxn id="38" idx="1"/>
          </p:cNvCxnSpPr>
          <p:nvPr/>
        </p:nvCxnSpPr>
        <p:spPr>
          <a:xfrm flipV="1">
            <a:off x="5093914" y="3482787"/>
            <a:ext cx="223613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30047" y="4152792"/>
            <a:ext cx="2771775" cy="561975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23" idx="3"/>
            <a:endCxn id="47" idx="1"/>
          </p:cNvCxnSpPr>
          <p:nvPr/>
        </p:nvCxnSpPr>
        <p:spPr>
          <a:xfrm flipV="1">
            <a:off x="4865314" y="4433780"/>
            <a:ext cx="2464733" cy="476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862047" y="4356847"/>
            <a:ext cx="573741" cy="152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3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9" y="537075"/>
            <a:ext cx="3249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Script 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free and open source programming language developed and maintained by </a:t>
            </a:r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strict superset of Javascript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Supports static typing and class-based OOP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Offers support for the latest and evolving JS features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ECMAScripts 6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functions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Decorators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.....</a:t>
            </a: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vs Import -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1" y="1648616"/>
            <a:ext cx="389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Only exporting a single class or function , use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default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11" y="1711386"/>
            <a:ext cx="2838450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11" y="2710546"/>
            <a:ext cx="2762250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211" y="3821766"/>
            <a:ext cx="2838450" cy="18859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19201" y="2835740"/>
            <a:ext cx="389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Exporting multiple objects, put them all at top-level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1" y="4441575"/>
            <a:ext cx="389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Exporting a large number of things, should use the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module/namespace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989" y="4227419"/>
            <a:ext cx="25717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Compile codes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1" y="3277408"/>
            <a:ext cx="1524000" cy="4000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07672" y="1526720"/>
            <a:ext cx="186622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tsc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src/Human.ts</a:t>
            </a:r>
          </a:p>
        </p:txBody>
      </p:sp>
      <p:cxnSp>
        <p:nvCxnSpPr>
          <p:cNvPr id="13" name="Straight Arrow Connector 12"/>
          <p:cNvCxnSpPr>
            <a:stCxn id="2" idx="3"/>
            <a:endCxn id="16" idx="1"/>
          </p:cNvCxnSpPr>
          <p:nvPr/>
        </p:nvCxnSpPr>
        <p:spPr>
          <a:xfrm flipV="1">
            <a:off x="2402541" y="1711386"/>
            <a:ext cx="1205131" cy="176604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5917029" y="1582758"/>
            <a:ext cx="1524000" cy="25725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60" y="1416111"/>
            <a:ext cx="1295400" cy="5905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07672" y="3291663"/>
            <a:ext cx="3967504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tsc --outFile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src/Test.js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src/Human.ts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7853266" y="3347328"/>
            <a:ext cx="1524000" cy="25725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857" y="3166393"/>
            <a:ext cx="1238250" cy="6191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07672" y="4666025"/>
            <a:ext cx="3967504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tsc --outFile </a:t>
            </a:r>
            <a:r>
              <a:rPr lang="en-US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/Test.js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src/Human.ts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853266" y="4722063"/>
            <a:ext cx="1524000" cy="25725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857" y="4436353"/>
            <a:ext cx="1371600" cy="828675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" idx="3"/>
            <a:endCxn id="20" idx="1"/>
          </p:cNvCxnSpPr>
          <p:nvPr/>
        </p:nvCxnSpPr>
        <p:spPr>
          <a:xfrm flipV="1">
            <a:off x="2402541" y="3476329"/>
            <a:ext cx="1205131" cy="11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3"/>
            <a:endCxn id="24" idx="1"/>
          </p:cNvCxnSpPr>
          <p:nvPr/>
        </p:nvCxnSpPr>
        <p:spPr>
          <a:xfrm>
            <a:off x="2402541" y="3477433"/>
            <a:ext cx="1205131" cy="13732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1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8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Union Types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0027"/>
            <a:ext cx="864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the vertical bar ( 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) to separate each type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only access members are common to all types in the union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440" y="1438141"/>
            <a:ext cx="4410075" cy="590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90" y="2557653"/>
            <a:ext cx="4695825" cy="3333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483" y="2557653"/>
            <a:ext cx="3819525" cy="30765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Intersection Types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199" y="1290027"/>
            <a:ext cx="9970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 </a:t>
            </a:r>
            <a:r>
              <a:rPr lang="en-US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to intersect types </a:t>
            </a: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of intersected types will have all members of all others types</a:t>
            </a: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313481"/>
            <a:ext cx="3771900" cy="2419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103" y="2313481"/>
            <a:ext cx="4086225" cy="2266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" y="5108585"/>
            <a:ext cx="4352925" cy="647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Alias Types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199" y="1290027"/>
            <a:ext cx="99700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 new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</a:t>
            </a: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refer that type 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Sometimes act sort like of interfaces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455" y="1388221"/>
            <a:ext cx="5022396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629" y="3663447"/>
            <a:ext cx="2190750" cy="164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455" y="3663447"/>
            <a:ext cx="3162300" cy="1562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Types –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Alias Types (cont.)</a:t>
            </a:r>
            <a:endParaRPr lang="en-US" sz="16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199" y="1290027"/>
            <a:ext cx="9970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be generic and refer to itself in a property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Cannot be extended or implemented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83" y="1642208"/>
            <a:ext cx="2619375" cy="981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155" y="1642208"/>
            <a:ext cx="4467225" cy="2352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199" y="1290027"/>
            <a:ext cx="99700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unique concept in Typescript</a:t>
            </a:r>
            <a:endParaRPr lang="en-US" i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 that compiler merges two separation declarations with same name into a single one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Merged definition has the feature of the original declarations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 number of declarations can be merged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groups: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1943100"/>
            <a:ext cx="8210550" cy="2971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Interfaces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Non-function members must be unique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members has same name is treated as an overload</a:t>
            </a:r>
            <a:endParaRPr lang="en-US" sz="14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132746"/>
            <a:ext cx="3724275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638" y="2130341"/>
            <a:ext cx="5305425" cy="29813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Goals</a:t>
            </a:r>
            <a:endParaRPr lang="en-US" sz="2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designed for developemt of large JS applications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 – side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 – side execution (Node.js)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 a cross-platform development tool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Statically identify constructs that are likely to be errors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 a structuring mechanism for larger pieces of code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Non-exported members are only visible in the original (un-merged) namespace</a:t>
            </a: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034552"/>
            <a:ext cx="4572000" cy="3333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903" y="2034552"/>
            <a:ext cx="4362450" cy="3190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127" y="3114572"/>
            <a:ext cx="4200525" cy="31718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3764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 with Classes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01" y="1883522"/>
            <a:ext cx="3038475" cy="1981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71031" y="1290027"/>
            <a:ext cx="53218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 with Functions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497" y="1883522"/>
            <a:ext cx="4714875" cy="15906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Declaration Merging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86837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Merging Namespaces with Enum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952" y="1766278"/>
            <a:ext cx="4448175" cy="4000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Mixins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another popular way of building up classes from reusable components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Combine simpler partial classes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297620"/>
            <a:ext cx="2705100" cy="3305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131" y="2297620"/>
            <a:ext cx="2638425" cy="11334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9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–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Mixins (cont.)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199" y="1290027"/>
            <a:ext cx="99700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Clr>
                <a:srgbClr val="FFFF00"/>
              </a:buClr>
            </a:pPr>
            <a:endParaRPr lang="en-US" sz="1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48" y="1290027"/>
            <a:ext cx="7820025" cy="338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48" y="4749205"/>
            <a:ext cx="5695950" cy="1381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038" y="4749205"/>
            <a:ext cx="4152900" cy="7048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002536" y="1527048"/>
            <a:ext cx="74746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5026090" cy="264687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 algn="ctr">
              <a:buClr>
                <a:srgbClr val="C00000"/>
              </a:buClr>
            </a:pPr>
            <a:r>
              <a:rPr lang="en-US" sz="20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  <a:p>
            <a:pPr lvl="1" algn="ctr">
              <a:buClr>
                <a:srgbClr val="C00000"/>
              </a:buClr>
            </a:pPr>
            <a:endParaRPr lang="en-US" sz="20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9460" y="1526721"/>
            <a:ext cx="44635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US" sz="20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</a:t>
            </a:r>
          </a:p>
          <a:p>
            <a:pPr algn="ctr">
              <a:buClr>
                <a:srgbClr val="C00000"/>
              </a:buClr>
            </a:pPr>
            <a:endParaRPr lang="en-US" sz="20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78294" y="2118049"/>
            <a:ext cx="1567543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Variable Declarations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79103" y="2118049"/>
            <a:ext cx="1250302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Basic Types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62672" y="2118049"/>
            <a:ext cx="1147664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78295" y="2875236"/>
            <a:ext cx="849086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67124" y="2875236"/>
            <a:ext cx="1073020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44211" y="2875236"/>
            <a:ext cx="1866123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Iterators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78295" y="3632422"/>
            <a:ext cx="2406200" cy="541177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Namespaces – Modules</a:t>
            </a:r>
          </a:p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Export - Import</a:t>
            </a:r>
          </a:p>
          <a:p>
            <a:pPr algn="ctr"/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25153" y="3632423"/>
            <a:ext cx="1685181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Compile code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553202" y="2118049"/>
            <a:ext cx="995264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Mixins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800392" y="2118049"/>
            <a:ext cx="2052735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Declarations Merging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105053" y="2118049"/>
            <a:ext cx="995264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JSX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53203" y="2875236"/>
            <a:ext cx="1648406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Advanced Types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549950" y="2875236"/>
            <a:ext cx="2333041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Writing Declaration File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53203" y="3632423"/>
            <a:ext cx="1247190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Decorators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027630" y="3632423"/>
            <a:ext cx="1965456" cy="5411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Typing for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npm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08991" y="1527580"/>
            <a:ext cx="0" cy="322457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3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 Declarations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30" y="1526721"/>
            <a:ext cx="101441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Two new types of variable declarations : 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</a:t>
            </a:r>
            <a:r>
              <a:rPr lang="en-US" b="1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similar to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1600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some respects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onst</a:t>
            </a:r>
            <a:r>
              <a:rPr lang="en-US" sz="1600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 </a:t>
            </a: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prevents re-assignment</a:t>
            </a:r>
          </a:p>
          <a:p>
            <a:pPr lvl="1">
              <a:buClr>
                <a:srgbClr val="FFFF00"/>
              </a:buClr>
            </a:pPr>
            <a:endParaRPr lang="en-US" sz="16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variable declared using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const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cannot be used before its declarations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i="1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If we do not initialize our variable in </a:t>
            </a:r>
            <a:r>
              <a:rPr lang="en-US" b="1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</a:t>
            </a: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statement , value </a:t>
            </a:r>
            <a:r>
              <a:rPr lang="en-US" i="1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undefined</a:t>
            </a:r>
            <a:r>
              <a:rPr lang="en-US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 be automatically assigned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b="1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71821" y="3981059"/>
            <a:ext cx="3290594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FFFF00"/>
              </a:buClr>
            </a:pPr>
            <a:r>
              <a:rPr lang="en-US" sz="24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foo : </a:t>
            </a:r>
            <a:r>
              <a:rPr lang="en-US" sz="2400" b="1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123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02045" y="4347081"/>
            <a:ext cx="1539551" cy="6624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7844" y="4937918"/>
            <a:ext cx="127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 name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132016" y="4360472"/>
            <a:ext cx="0" cy="6490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2869" y="4970503"/>
            <a:ext cx="127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ata type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352522" y="4347081"/>
            <a:ext cx="662473" cy="6624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20474" y="4984535"/>
            <a:ext cx="127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/>
      <p:bldP spid="28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 Declarations (cont.) </a:t>
            </a: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Comparing</a:t>
            </a: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</a:t>
            </a:r>
            <a:r>
              <a:rPr lang="en-US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vs 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endParaRPr lang="en-US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873" y="1375734"/>
            <a:ext cx="2019300" cy="14859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736366" y="1967184"/>
            <a:ext cx="1632857" cy="28394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416" y="1375734"/>
            <a:ext cx="260985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873" y="3413643"/>
            <a:ext cx="2057400" cy="150495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4736365" y="4024143"/>
            <a:ext cx="1632857" cy="28394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416" y="3410992"/>
            <a:ext cx="2638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7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 Declarations (cont.) </a:t>
            </a: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 </a:t>
            </a:r>
            <a:r>
              <a:rPr lang="en-US" sz="1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Comparing</a:t>
            </a:r>
            <a:r>
              <a:rPr lang="en-US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</a:t>
            </a:r>
            <a:r>
              <a:rPr lang="en-US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vs </a:t>
            </a:r>
            <a:r>
              <a:rPr lang="en-US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 </a:t>
            </a:r>
            <a:r>
              <a:rPr lang="en-US" sz="14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(cont.)</a:t>
            </a:r>
            <a:endParaRPr lang="en-US" sz="14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10" y="1865635"/>
            <a:ext cx="2390775" cy="93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184" y="3899710"/>
            <a:ext cx="2409825" cy="96202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062940" y="2190386"/>
            <a:ext cx="1632857" cy="28394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742" y="1422724"/>
            <a:ext cx="352425" cy="1819275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5090933" y="4238747"/>
            <a:ext cx="1632857" cy="28394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742" y="3699005"/>
            <a:ext cx="3143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Types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486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6091" y="1526721"/>
            <a:ext cx="505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69" y="1364796"/>
            <a:ext cx="221932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69" y="1922111"/>
            <a:ext cx="2247900" cy="77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169" y="2953241"/>
            <a:ext cx="22764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542" y="2190628"/>
            <a:ext cx="2990850" cy="476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542" y="1283318"/>
            <a:ext cx="3114675" cy="5905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542" y="2914156"/>
            <a:ext cx="3457575" cy="7429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8169" y="4561669"/>
            <a:ext cx="2486025" cy="4476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2542" y="4079274"/>
            <a:ext cx="2552700" cy="4762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74440" y="1347411"/>
            <a:ext cx="895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16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oolean</a:t>
            </a:r>
            <a:endParaRPr lang="en-US" sz="16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4439" y="2053603"/>
            <a:ext cx="895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  <a:endParaRPr lang="en-US" sz="16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4439" y="3447074"/>
            <a:ext cx="718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  <a:endParaRPr lang="en-US" sz="16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5776" y="4592527"/>
            <a:ext cx="718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enum</a:t>
            </a:r>
            <a:endParaRPr lang="en-US" sz="16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59770" y="1371539"/>
            <a:ext cx="643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void</a:t>
            </a:r>
            <a:endParaRPr lang="en-US" sz="16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0178" y="3722633"/>
            <a:ext cx="3248025" cy="571500"/>
          </a:xfrm>
          <a:prstGeom prst="rect">
            <a:avLst/>
          </a:prstGeom>
        </p:spPr>
      </p:pic>
      <p:sp>
        <p:nvSpPr>
          <p:cNvPr id="48" name="Left Brace 47"/>
          <p:cNvSpPr/>
          <p:nvPr/>
        </p:nvSpPr>
        <p:spPr>
          <a:xfrm>
            <a:off x="1371598" y="3087719"/>
            <a:ext cx="289254" cy="1095077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171131" y="2201782"/>
            <a:ext cx="895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</a:t>
            </a:r>
            <a:endParaRPr lang="en-US" sz="16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35753" y="3138568"/>
            <a:ext cx="895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  <a:endParaRPr lang="en-US" sz="16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5753" y="4026823"/>
            <a:ext cx="895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Tuple</a:t>
            </a:r>
            <a:endParaRPr lang="en-US" sz="1600" b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8" grpId="0" animBg="1"/>
      <p:bldP spid="49" grpId="0"/>
      <p:bldP spid="50" grpId="0"/>
      <p:bldP spid="5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20376</TotalTime>
  <Words>1744</Words>
  <Application>Microsoft Office PowerPoint</Application>
  <PresentationFormat>Widescreen</PresentationFormat>
  <Paragraphs>443</Paragraphs>
  <Slides>44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Century Gothic</vt:lpstr>
      <vt:lpstr>Arial</vt:lpstr>
      <vt:lpstr>Calibri</vt:lpstr>
      <vt:lpstr>Segoe UI Light</vt:lpstr>
      <vt:lpstr>Wingdings</vt:lpstr>
      <vt:lpstr>Wingdings 3</vt:lpstr>
      <vt:lpstr>Ion Boardroom</vt:lpstr>
      <vt:lpstr>TypeScript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Nguyễn Huỳnh Xuân Tài</dc:creator>
  <cp:lastModifiedBy>Nguyễn Huỳnh Xuân Tài</cp:lastModifiedBy>
  <cp:revision>483</cp:revision>
  <dcterms:created xsi:type="dcterms:W3CDTF">2016-07-21T15:05:15Z</dcterms:created>
  <dcterms:modified xsi:type="dcterms:W3CDTF">2016-08-10T10:08:55Z</dcterms:modified>
</cp:coreProperties>
</file>