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Bevan"/>
      <p:regular r:id="rId45"/>
      <p:italic r:id="rId46"/>
    </p:embeddedFont>
    <p:embeddedFont>
      <p:font typeface="Public Sans"/>
      <p:regular r:id="rId47"/>
      <p:bold r:id="rId48"/>
      <p:italic r:id="rId49"/>
      <p:boldItalic r:id="rId50"/>
    </p:embeddedFont>
    <p:embeddedFont>
      <p:font typeface="Sigmar One"/>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Bevan-italic.fntdata"/><Relationship Id="rId45" Type="http://schemas.openxmlformats.org/officeDocument/2006/relationships/font" Target="fonts/Bev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ublicSans-bold.fntdata"/><Relationship Id="rId47" Type="http://schemas.openxmlformats.org/officeDocument/2006/relationships/font" Target="fonts/PublicSans-regular.fntdata"/><Relationship Id="rId49" Type="http://schemas.openxmlformats.org/officeDocument/2006/relationships/font" Target="fonts/Public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igmarOne-regular.fntdata"/><Relationship Id="rId50" Type="http://schemas.openxmlformats.org/officeDocument/2006/relationships/font" Target="fonts/Public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2b106323a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c2b106323a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2c6ce4d7c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c2c6ce4d7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2c6ce4d7c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c2c6ce4d7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2b106323a_2_2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c2b106323a_2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c2b106323a_2_2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c2b106323a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c2b106323a_2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c2b106323a_2_2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c2b106323a_2_2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f0f5d17c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1ef0f5d17c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ef0f5d17c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2b106323a_2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c2b106323a_2_3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c2b106323a_2_3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2b106323a_2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1c2b106323a_2_3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c2b106323a_2_3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c2c6ce4d7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1c2c6ce4d7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c2c6ce4d7c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c2b106323a_1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c2b106323a_1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c2b106323a_1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2b106323a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c2b106323a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2b106323a_11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1c2b106323a_11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c2b106323a_11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c2b106323a_1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1c2b106323a_1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c2b106323a_12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c2b106323a_1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1c2b106323a_12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c2b106323a_12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c2b106323a_1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1c2b106323a_12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c2b106323a_12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c2b106323a_1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1c2b106323a_12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c2b106323a_12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c2b106323a_1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1c2b106323a_12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c2b106323a_12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2b106323a_2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1c2b106323a_2_3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c2b106323a_2_3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c2b106323a_2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c2b106323a_2_3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c2b106323a_2_3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c2b106323a_1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1c2b106323a_1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1c2b106323a_1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c2b106323a_1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g1c2b106323a_11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1c2b106323a_11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2b106323a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c2b106323a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c2b106323a_1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1c2b106323a_1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1c2b106323a_1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c2b106323a_2_4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1c2b106323a_2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c2b106323a_2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1c2b106323a_2_4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c2b106323a_2_4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c2b106323a_2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1c2b106323a_2_4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1c2b106323a_2_4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c2b106323a_2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g1c2b106323a_2_4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c2b106323a_2_4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c2b106323a_2_4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c2b106323a_2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c2b106323a_2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1c2b106323a_2_5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c2b106323a_2_5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c2b106323a_2_5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c2b106323a_2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c2b106323a_2_5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c2b106323a_2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2b106323a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c2b106323a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c2b106323a_2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c2b106323a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2b106323a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c2b106323a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2b106323a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c2b106323a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2b106323a_2_1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c2b106323a_2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2b106323a_2_1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c2b106323a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5.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3.png"/><Relationship Id="rId6"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hyperlink" Target="https://youtu.be/6QRuzfSa6j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1404405" y="-911399"/>
            <a:ext cx="2808812" cy="2711779"/>
          </a:xfrm>
          <a:prstGeom prst="rect">
            <a:avLst/>
          </a:prstGeom>
          <a:noFill/>
          <a:ln>
            <a:noFill/>
          </a:ln>
        </p:spPr>
      </p:pic>
      <p:pic>
        <p:nvPicPr>
          <p:cNvPr id="130" name="Google Shape;130;p25"/>
          <p:cNvPicPr preferRelativeResize="0"/>
          <p:nvPr/>
        </p:nvPicPr>
        <p:blipFill rotWithShape="1">
          <a:blip r:embed="rId4">
            <a:alphaModFix/>
          </a:blip>
          <a:srcRect b="0" l="0" r="0" t="0"/>
          <a:stretch/>
        </p:blipFill>
        <p:spPr>
          <a:xfrm>
            <a:off x="7084695" y="3546380"/>
            <a:ext cx="3378524" cy="3194241"/>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49518" y="-857055"/>
            <a:ext cx="2786491" cy="2507842"/>
          </a:xfrm>
          <a:prstGeom prst="rect">
            <a:avLst/>
          </a:prstGeom>
          <a:noFill/>
          <a:ln>
            <a:noFill/>
          </a:ln>
        </p:spPr>
      </p:pic>
      <p:pic>
        <p:nvPicPr>
          <p:cNvPr id="132" name="Google Shape;132;p25"/>
          <p:cNvPicPr preferRelativeResize="0"/>
          <p:nvPr/>
        </p:nvPicPr>
        <p:blipFill rotWithShape="1">
          <a:blip r:embed="rId6">
            <a:alphaModFix/>
          </a:blip>
          <a:srcRect b="0" l="0" r="0" t="0"/>
          <a:stretch/>
        </p:blipFill>
        <p:spPr>
          <a:xfrm>
            <a:off x="-992263" y="3032866"/>
            <a:ext cx="2478108" cy="2611034"/>
          </a:xfrm>
          <a:prstGeom prst="rect">
            <a:avLst/>
          </a:prstGeom>
          <a:noFill/>
          <a:ln>
            <a:noFill/>
          </a:ln>
        </p:spPr>
      </p:pic>
      <p:grpSp>
        <p:nvGrpSpPr>
          <p:cNvPr id="133" name="Google Shape;133;p25"/>
          <p:cNvGrpSpPr/>
          <p:nvPr/>
        </p:nvGrpSpPr>
        <p:grpSpPr>
          <a:xfrm>
            <a:off x="2645647" y="3508458"/>
            <a:ext cx="3852706" cy="1086851"/>
            <a:chOff x="0" y="-142875"/>
            <a:chExt cx="10273882" cy="2898270"/>
          </a:xfrm>
        </p:grpSpPr>
        <p:sp>
          <p:nvSpPr>
            <p:cNvPr id="134" name="Google Shape;134;p25"/>
            <p:cNvSpPr txBox="1"/>
            <p:nvPr/>
          </p:nvSpPr>
          <p:spPr>
            <a:xfrm>
              <a:off x="0" y="1729095"/>
              <a:ext cx="10273800" cy="1026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2500" u="none" cap="none" strike="noStrike">
                  <a:solidFill>
                    <a:srgbClr val="32478C"/>
                  </a:solidFill>
                  <a:latin typeface="Public Sans"/>
                  <a:ea typeface="Public Sans"/>
                  <a:cs typeface="Public Sans"/>
                  <a:sym typeface="Public Sans"/>
                </a:rPr>
                <a:t>GVHD: </a:t>
              </a:r>
              <a:r>
                <a:rPr lang="en" sz="2500">
                  <a:solidFill>
                    <a:srgbClr val="32478C"/>
                  </a:solidFill>
                  <a:latin typeface="Public Sans"/>
                  <a:ea typeface="Public Sans"/>
                  <a:cs typeface="Public Sans"/>
                  <a:sym typeface="Public Sans"/>
                </a:rPr>
                <a:t> </a:t>
              </a:r>
              <a:r>
                <a:rPr b="1" lang="en" sz="2500">
                  <a:solidFill>
                    <a:srgbClr val="32478C"/>
                  </a:solidFill>
                  <a:latin typeface="Public Sans"/>
                  <a:ea typeface="Public Sans"/>
                  <a:cs typeface="Public Sans"/>
                  <a:sym typeface="Public Sans"/>
                </a:rPr>
                <a:t>ThS. Nguyễn Duy</a:t>
              </a:r>
              <a:endParaRPr sz="700"/>
            </a:p>
          </p:txBody>
        </p:sp>
        <p:sp>
          <p:nvSpPr>
            <p:cNvPr id="135" name="Google Shape;135;p25"/>
            <p:cNvSpPr txBox="1"/>
            <p:nvPr/>
          </p:nvSpPr>
          <p:spPr>
            <a:xfrm>
              <a:off x="0" y="-142875"/>
              <a:ext cx="10273882" cy="1556808"/>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t/>
              </a:r>
              <a:endParaRPr b="1" i="0" sz="3500" u="none" cap="none" strike="noStrike">
                <a:solidFill>
                  <a:srgbClr val="32478C"/>
                </a:solidFill>
                <a:latin typeface="Public Sans"/>
                <a:ea typeface="Public Sans"/>
                <a:cs typeface="Public Sans"/>
                <a:sym typeface="Public Sans"/>
              </a:endParaRPr>
            </a:p>
          </p:txBody>
        </p:sp>
      </p:grpSp>
      <p:sp>
        <p:nvSpPr>
          <p:cNvPr id="136" name="Google Shape;136;p25"/>
          <p:cNvSpPr txBox="1"/>
          <p:nvPr/>
        </p:nvSpPr>
        <p:spPr>
          <a:xfrm>
            <a:off x="723900" y="1314232"/>
            <a:ext cx="7696200" cy="18933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0" i="0" lang="en" sz="4000" u="none" cap="none" strike="noStrike">
                <a:solidFill>
                  <a:srgbClr val="538CD5"/>
                </a:solidFill>
                <a:latin typeface="Sigmar One"/>
                <a:ea typeface="Sigmar One"/>
                <a:cs typeface="Sigmar One"/>
                <a:sym typeface="Sigmar One"/>
              </a:rPr>
              <a:t>Research and Deploy SIEM on Microservices environment</a:t>
            </a:r>
            <a:endParaRPr b="0" i="0" sz="4000" u="none" cap="none" strike="noStrike">
              <a:solidFill>
                <a:srgbClr val="538CD5"/>
              </a:solidFill>
              <a:latin typeface="Sigmar One"/>
              <a:ea typeface="Sigmar One"/>
              <a:cs typeface="Sigmar One"/>
              <a:sym typeface="Sigmar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4"/>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231" name="Google Shape;231;p34"/>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232" name="Google Shape;232;p34"/>
          <p:cNvSpPr txBox="1"/>
          <p:nvPr/>
        </p:nvSpPr>
        <p:spPr>
          <a:xfrm>
            <a:off x="876300" y="2582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Kubernetes</a:t>
            </a:r>
            <a:endParaRPr sz="700"/>
          </a:p>
        </p:txBody>
      </p:sp>
      <p:sp>
        <p:nvSpPr>
          <p:cNvPr id="233" name="Google Shape;233;p34"/>
          <p:cNvSpPr txBox="1"/>
          <p:nvPr/>
        </p:nvSpPr>
        <p:spPr>
          <a:xfrm>
            <a:off x="277550" y="876414"/>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Lợi ích</a:t>
            </a:r>
            <a:endParaRPr sz="700"/>
          </a:p>
        </p:txBody>
      </p:sp>
      <p:sp>
        <p:nvSpPr>
          <p:cNvPr id="234" name="Google Shape;234;p34"/>
          <p:cNvSpPr txBox="1"/>
          <p:nvPr/>
        </p:nvSpPr>
        <p:spPr>
          <a:xfrm>
            <a:off x="518300" y="1856550"/>
            <a:ext cx="4334700" cy="2772600"/>
          </a:xfrm>
          <a:prstGeom prst="rect">
            <a:avLst/>
          </a:prstGeom>
          <a:noFill/>
          <a:ln>
            <a:noFill/>
          </a:ln>
        </p:spPr>
        <p:txBody>
          <a:bodyPr anchorCtr="0" anchor="t" bIns="22850" lIns="57150" spcFirstLastPara="1" rIns="45725" wrap="square" tIns="22850">
            <a:noAutofit/>
          </a:bodyPr>
          <a:lstStyle/>
          <a:p>
            <a:pPr indent="457200" lvl="0" marL="0" marR="0" rtl="0" algn="just">
              <a:spcBef>
                <a:spcPts val="300"/>
              </a:spcBef>
              <a:spcAft>
                <a:spcPts val="0"/>
              </a:spcAft>
              <a:buNone/>
            </a:pPr>
            <a:r>
              <a:rPr lang="en" sz="1600">
                <a:solidFill>
                  <a:srgbClr val="1B1B1B"/>
                </a:solidFill>
                <a:highlight>
                  <a:srgbClr val="FFFFFF"/>
                </a:highlight>
                <a:latin typeface="Cambria"/>
                <a:ea typeface="Cambria"/>
                <a:cs typeface="Cambria"/>
                <a:sym typeface="Cambria"/>
              </a:rPr>
              <a:t>Với kubernetes chúng ta có thể gom nhóm và quản lý container theo ứng dụng và project, nó cũng cung cấp các tính năng như Service Discovery and Load Balancing,..</a:t>
            </a:r>
            <a:endParaRPr sz="1600">
              <a:solidFill>
                <a:srgbClr val="1B1B1B"/>
              </a:solidFill>
              <a:highlight>
                <a:srgbClr val="FFFFFF"/>
              </a:highlight>
              <a:latin typeface="Cambria"/>
              <a:ea typeface="Cambria"/>
              <a:cs typeface="Cambria"/>
              <a:sym typeface="Cambria"/>
            </a:endParaRPr>
          </a:p>
          <a:p>
            <a:pPr indent="457200" lvl="0" marL="0" marR="0" rtl="0" algn="just">
              <a:spcBef>
                <a:spcPts val="300"/>
              </a:spcBef>
              <a:spcAft>
                <a:spcPts val="0"/>
              </a:spcAft>
              <a:buNone/>
            </a:pPr>
            <a:r>
              <a:t/>
            </a:r>
            <a:endParaRPr sz="1600">
              <a:solidFill>
                <a:srgbClr val="1B1B1B"/>
              </a:solidFill>
              <a:highlight>
                <a:srgbClr val="FFFFFF"/>
              </a:highlight>
              <a:latin typeface="Cambria"/>
              <a:ea typeface="Cambria"/>
              <a:cs typeface="Cambria"/>
              <a:sym typeface="Cambria"/>
            </a:endParaRPr>
          </a:p>
          <a:p>
            <a:pPr indent="457200" lvl="0" marL="0" rtl="0" algn="just">
              <a:spcBef>
                <a:spcPts val="0"/>
              </a:spcBef>
              <a:spcAft>
                <a:spcPts val="0"/>
              </a:spcAft>
              <a:buClr>
                <a:schemeClr val="dk1"/>
              </a:buClr>
              <a:buSzPts val="1100"/>
              <a:buFont typeface="Arial"/>
              <a:buNone/>
            </a:pPr>
            <a:r>
              <a:rPr lang="en" sz="1600">
                <a:solidFill>
                  <a:srgbClr val="1B1B1B"/>
                </a:solidFill>
                <a:highlight>
                  <a:srgbClr val="FFFFFF"/>
                </a:highlight>
                <a:latin typeface="Cambria"/>
                <a:ea typeface="Cambria"/>
                <a:cs typeface="Cambria"/>
                <a:sym typeface="Cambria"/>
              </a:rPr>
              <a:t>Ngoài ra kubernetes còn nhiều tính năng khác như: auto scale resource, auto restart application when failure,...</a:t>
            </a:r>
            <a:endParaRPr sz="1600">
              <a:solidFill>
                <a:srgbClr val="1B1B1B"/>
              </a:solidFill>
              <a:highlight>
                <a:srgbClr val="FFFFFF"/>
              </a:highlight>
              <a:latin typeface="Cambria"/>
              <a:ea typeface="Cambria"/>
              <a:cs typeface="Cambria"/>
              <a:sym typeface="Cambria"/>
            </a:endParaRPr>
          </a:p>
        </p:txBody>
      </p:sp>
      <p:pic>
        <p:nvPicPr>
          <p:cNvPr id="235" name="Google Shape;235;p34"/>
          <p:cNvPicPr preferRelativeResize="0"/>
          <p:nvPr/>
        </p:nvPicPr>
        <p:blipFill>
          <a:blip r:embed="rId5">
            <a:alphaModFix/>
          </a:blip>
          <a:stretch>
            <a:fillRect/>
          </a:stretch>
        </p:blipFill>
        <p:spPr>
          <a:xfrm>
            <a:off x="5398000" y="1411139"/>
            <a:ext cx="3065610" cy="3065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5"/>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241" name="Google Shape;241;p35"/>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242" name="Google Shape;242;p35"/>
          <p:cNvSpPr txBox="1"/>
          <p:nvPr/>
        </p:nvSpPr>
        <p:spPr>
          <a:xfrm>
            <a:off x="876300" y="2582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Kubernetes</a:t>
            </a:r>
            <a:endParaRPr sz="700"/>
          </a:p>
        </p:txBody>
      </p:sp>
      <p:sp>
        <p:nvSpPr>
          <p:cNvPr id="243" name="Google Shape;243;p35"/>
          <p:cNvSpPr txBox="1"/>
          <p:nvPr/>
        </p:nvSpPr>
        <p:spPr>
          <a:xfrm>
            <a:off x="266700" y="787664"/>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Kiến trúc</a:t>
            </a:r>
            <a:endParaRPr b="1" sz="2500">
              <a:solidFill>
                <a:srgbClr val="00C8C7"/>
              </a:solidFill>
              <a:latin typeface="Public Sans"/>
              <a:ea typeface="Public Sans"/>
              <a:cs typeface="Public Sans"/>
              <a:sym typeface="Public Sans"/>
            </a:endParaRPr>
          </a:p>
        </p:txBody>
      </p:sp>
      <p:sp>
        <p:nvSpPr>
          <p:cNvPr id="244" name="Google Shape;244;p35"/>
          <p:cNvSpPr txBox="1"/>
          <p:nvPr/>
        </p:nvSpPr>
        <p:spPr>
          <a:xfrm>
            <a:off x="266700" y="1392100"/>
            <a:ext cx="4774800" cy="3135000"/>
          </a:xfrm>
          <a:prstGeom prst="rect">
            <a:avLst/>
          </a:prstGeom>
          <a:noFill/>
          <a:ln>
            <a:noFill/>
          </a:ln>
        </p:spPr>
        <p:txBody>
          <a:bodyPr anchorCtr="0" anchor="t" bIns="22850" lIns="45725" spcFirstLastPara="1" rIns="45725" wrap="square" tIns="22850">
            <a:noAutofit/>
          </a:bodyPr>
          <a:lstStyle/>
          <a:p>
            <a:pPr indent="0" lvl="0" marL="0" rtl="0" algn="l">
              <a:lnSpc>
                <a:spcPct val="115000"/>
              </a:lnSpc>
              <a:spcBef>
                <a:spcPts val="700"/>
              </a:spcBef>
              <a:spcAft>
                <a:spcPts val="0"/>
              </a:spcAft>
              <a:buClr>
                <a:schemeClr val="dk1"/>
              </a:buClr>
              <a:buSzPts val="1100"/>
              <a:buFont typeface="Arial"/>
              <a:buNone/>
            </a:pPr>
            <a:r>
              <a:rPr lang="en" sz="1600">
                <a:solidFill>
                  <a:srgbClr val="1B1B1B"/>
                </a:solidFill>
                <a:highlight>
                  <a:srgbClr val="FFFFFF"/>
                </a:highlight>
                <a:latin typeface="Cambria"/>
                <a:ea typeface="Cambria"/>
                <a:cs typeface="Cambria"/>
                <a:sym typeface="Cambria"/>
              </a:rPr>
              <a:t>Kubernetes cluster bao gồm 2 thành phần chính:</a:t>
            </a:r>
            <a:endParaRPr sz="1600">
              <a:solidFill>
                <a:srgbClr val="1B1B1B"/>
              </a:solidFill>
              <a:highlight>
                <a:srgbClr val="FFFFFF"/>
              </a:highlight>
              <a:latin typeface="Cambria"/>
              <a:ea typeface="Cambria"/>
              <a:cs typeface="Cambria"/>
              <a:sym typeface="Cambria"/>
            </a:endParaRPr>
          </a:p>
          <a:p>
            <a:pPr indent="-330200" lvl="0" marL="457200" rtl="0" algn="l">
              <a:lnSpc>
                <a:spcPct val="115000"/>
              </a:lnSpc>
              <a:spcBef>
                <a:spcPts val="1400"/>
              </a:spcBef>
              <a:spcAft>
                <a:spcPts val="0"/>
              </a:spcAft>
              <a:buClr>
                <a:srgbClr val="1B1B1B"/>
              </a:buClr>
              <a:buSzPts val="1600"/>
              <a:buFont typeface="Cambria"/>
              <a:buChar char="●"/>
            </a:pPr>
            <a:r>
              <a:rPr lang="en" sz="1600">
                <a:solidFill>
                  <a:srgbClr val="1B1B1B"/>
                </a:solidFill>
                <a:highlight>
                  <a:srgbClr val="FFFFFF"/>
                </a:highlight>
                <a:latin typeface="Cambria"/>
                <a:ea typeface="Cambria"/>
                <a:cs typeface="Cambria"/>
                <a:sym typeface="Cambria"/>
              </a:rPr>
              <a:t>Master nodes (control plane)</a:t>
            </a:r>
            <a:endParaRPr sz="1600">
              <a:solidFill>
                <a:srgbClr val="1B1B1B"/>
              </a:solidFill>
              <a:highlight>
                <a:srgbClr val="FFFFFF"/>
              </a:highlight>
              <a:latin typeface="Cambria"/>
              <a:ea typeface="Cambria"/>
              <a:cs typeface="Cambria"/>
              <a:sym typeface="Cambria"/>
            </a:endParaRPr>
          </a:p>
          <a:p>
            <a:pPr indent="-330200" lvl="0" marL="457200" rtl="0" algn="l">
              <a:lnSpc>
                <a:spcPct val="115000"/>
              </a:lnSpc>
              <a:spcBef>
                <a:spcPts val="0"/>
              </a:spcBef>
              <a:spcAft>
                <a:spcPts val="0"/>
              </a:spcAft>
              <a:buClr>
                <a:srgbClr val="1B1B1B"/>
              </a:buClr>
              <a:buSzPts val="1600"/>
              <a:buFont typeface="Cambria"/>
              <a:buChar char="●"/>
            </a:pPr>
            <a:r>
              <a:rPr lang="en" sz="1600">
                <a:solidFill>
                  <a:srgbClr val="1B1B1B"/>
                </a:solidFill>
                <a:highlight>
                  <a:srgbClr val="FFFFFF"/>
                </a:highlight>
                <a:latin typeface="Cambria"/>
                <a:ea typeface="Cambria"/>
                <a:cs typeface="Cambria"/>
                <a:sym typeface="Cambria"/>
              </a:rPr>
              <a:t>Worker nodes</a:t>
            </a:r>
            <a:endParaRPr sz="1600">
              <a:solidFill>
                <a:srgbClr val="1B1B1B"/>
              </a:solidFill>
              <a:highlight>
                <a:srgbClr val="FFFFFF"/>
              </a:highlight>
              <a:latin typeface="Cambria"/>
              <a:ea typeface="Cambria"/>
              <a:cs typeface="Cambria"/>
              <a:sym typeface="Cambria"/>
            </a:endParaRPr>
          </a:p>
          <a:p>
            <a:pPr indent="457200" lvl="0" marL="0" marR="0" rtl="0" algn="l">
              <a:spcBef>
                <a:spcPts val="700"/>
              </a:spcBef>
              <a:spcAft>
                <a:spcPts val="0"/>
              </a:spcAft>
              <a:buNone/>
            </a:pPr>
            <a:r>
              <a:t/>
            </a:r>
            <a:endParaRPr sz="1600">
              <a:solidFill>
                <a:srgbClr val="1B1B1B"/>
              </a:solidFill>
              <a:highlight>
                <a:srgbClr val="FFFFFF"/>
              </a:highlight>
              <a:latin typeface="Cambria"/>
              <a:ea typeface="Cambria"/>
              <a:cs typeface="Cambria"/>
              <a:sym typeface="Cambria"/>
            </a:endParaRPr>
          </a:p>
        </p:txBody>
      </p:sp>
      <p:pic>
        <p:nvPicPr>
          <p:cNvPr id="245" name="Google Shape;245;p35"/>
          <p:cNvPicPr preferRelativeResize="0"/>
          <p:nvPr/>
        </p:nvPicPr>
        <p:blipFill>
          <a:blip r:embed="rId5">
            <a:alphaModFix/>
          </a:blip>
          <a:stretch>
            <a:fillRect/>
          </a:stretch>
        </p:blipFill>
        <p:spPr>
          <a:xfrm>
            <a:off x="2785350" y="2310076"/>
            <a:ext cx="6084875" cy="243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p:nvPr/>
        </p:nvSpPr>
        <p:spPr>
          <a:xfrm>
            <a:off x="-196203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51" name="Google Shape;251;p36"/>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252" name="Google Shape;252;p36"/>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253" name="Google Shape;253;p36"/>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254" name="Google Shape;254;p36"/>
          <p:cNvSpPr txBox="1"/>
          <p:nvPr/>
        </p:nvSpPr>
        <p:spPr>
          <a:xfrm>
            <a:off x="286524" y="1981200"/>
            <a:ext cx="5581168" cy="724558"/>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a:solidFill>
                  <a:srgbClr val="FE502D"/>
                </a:solidFill>
                <a:latin typeface="Bevan"/>
                <a:ea typeface="Bevan"/>
                <a:cs typeface="Bevan"/>
                <a:sym typeface="Bevan"/>
              </a:rPr>
              <a:t>Wazuh</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7"/>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260" name="Google Shape;260;p37"/>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261" name="Google Shape;261;p37"/>
          <p:cNvSpPr txBox="1"/>
          <p:nvPr/>
        </p:nvSpPr>
        <p:spPr>
          <a:xfrm>
            <a:off x="876300" y="277773"/>
            <a:ext cx="7756611" cy="697307"/>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262" name="Google Shape;262;p37"/>
          <p:cNvSpPr txBox="1"/>
          <p:nvPr/>
        </p:nvSpPr>
        <p:spPr>
          <a:xfrm>
            <a:off x="427672" y="885533"/>
            <a:ext cx="693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Tổng quan</a:t>
            </a:r>
            <a:endParaRPr sz="700"/>
          </a:p>
        </p:txBody>
      </p:sp>
      <p:sp>
        <p:nvSpPr>
          <p:cNvPr id="263" name="Google Shape;263;p37"/>
          <p:cNvSpPr txBox="1"/>
          <p:nvPr/>
        </p:nvSpPr>
        <p:spPr>
          <a:xfrm>
            <a:off x="427675" y="1354500"/>
            <a:ext cx="8381400" cy="875400"/>
          </a:xfrm>
          <a:prstGeom prst="rect">
            <a:avLst/>
          </a:prstGeom>
          <a:noFill/>
          <a:ln>
            <a:noFill/>
          </a:ln>
        </p:spPr>
        <p:txBody>
          <a:bodyPr anchorCtr="0" anchor="t" bIns="22850" lIns="45725" spcFirstLastPara="1" rIns="45725" wrap="square" tIns="22850">
            <a:noAutofit/>
          </a:bodyPr>
          <a:lstStyle/>
          <a:p>
            <a:pPr indent="0" lvl="0" marL="0" marR="0" rtl="0" algn="just">
              <a:lnSpc>
                <a:spcPct val="107000"/>
              </a:lnSpc>
              <a:spcBef>
                <a:spcPts val="400"/>
              </a:spcBef>
              <a:spcAft>
                <a:spcPts val="0"/>
              </a:spcAft>
              <a:buClr>
                <a:schemeClr val="dk1"/>
              </a:buClr>
              <a:buSzPts val="1100"/>
              <a:buFont typeface="Arial"/>
              <a:buNone/>
            </a:pPr>
            <a:r>
              <a:rPr lang="en" sz="1600">
                <a:solidFill>
                  <a:schemeClr val="dk1"/>
                </a:solidFill>
                <a:latin typeface="Cambria"/>
                <a:ea typeface="Cambria"/>
                <a:cs typeface="Cambria"/>
                <a:sym typeface="Cambria"/>
              </a:rPr>
              <a:t>Wazuh là một nền tảng bảo mật mã nguồn mở miễn phí hợp nhất các khả năng của XDR và ​​SIEM. Nó bảo vệ khối lượng công việc trên các môi trường tại chỗ, ảo hóa, vùng chứa và dựa trên đám mây.</a:t>
            </a:r>
            <a:endParaRPr sz="1600">
              <a:solidFill>
                <a:schemeClr val="dk1"/>
              </a:solidFill>
              <a:latin typeface="Cambria"/>
              <a:ea typeface="Cambria"/>
              <a:cs typeface="Cambria"/>
              <a:sym typeface="Cambria"/>
            </a:endParaRPr>
          </a:p>
          <a:p>
            <a:pPr indent="0" lvl="0" marL="0" marR="0" rtl="0" algn="just">
              <a:lnSpc>
                <a:spcPct val="107000"/>
              </a:lnSpc>
              <a:spcBef>
                <a:spcPts val="400"/>
              </a:spcBef>
              <a:spcAft>
                <a:spcPts val="0"/>
              </a:spcAft>
              <a:buClr>
                <a:schemeClr val="dk1"/>
              </a:buClr>
              <a:buSzPts val="1100"/>
              <a:buFont typeface="Arial"/>
              <a:buNone/>
            </a:pPr>
            <a:r>
              <a:t/>
            </a:r>
            <a:endParaRPr sz="1600">
              <a:solidFill>
                <a:schemeClr val="dk1"/>
              </a:solidFill>
              <a:latin typeface="Cambria"/>
              <a:ea typeface="Cambria"/>
              <a:cs typeface="Cambria"/>
              <a:sym typeface="Cambria"/>
            </a:endParaRPr>
          </a:p>
          <a:p>
            <a:pPr indent="0" lvl="0" marL="0" marR="0" rtl="0" algn="just">
              <a:lnSpc>
                <a:spcPct val="107000"/>
              </a:lnSpc>
              <a:spcBef>
                <a:spcPts val="4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p:txBody>
      </p:sp>
      <p:pic>
        <p:nvPicPr>
          <p:cNvPr id="264" name="Google Shape;264;p37"/>
          <p:cNvPicPr preferRelativeResize="0"/>
          <p:nvPr/>
        </p:nvPicPr>
        <p:blipFill>
          <a:blip r:embed="rId5">
            <a:alphaModFix/>
          </a:blip>
          <a:stretch>
            <a:fillRect/>
          </a:stretch>
        </p:blipFill>
        <p:spPr>
          <a:xfrm>
            <a:off x="1682075" y="2288475"/>
            <a:ext cx="5779841" cy="260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8"/>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271" name="Google Shape;271;p38"/>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272" name="Google Shape;272;p38"/>
          <p:cNvSpPr txBox="1"/>
          <p:nvPr/>
        </p:nvSpPr>
        <p:spPr>
          <a:xfrm>
            <a:off x="876300" y="277773"/>
            <a:ext cx="7756611" cy="697307"/>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273" name="Google Shape;273;p38"/>
          <p:cNvSpPr txBox="1"/>
          <p:nvPr/>
        </p:nvSpPr>
        <p:spPr>
          <a:xfrm>
            <a:off x="427672" y="885533"/>
            <a:ext cx="6939980" cy="4103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Khả năng của Wazuh </a:t>
            </a:r>
            <a:endParaRPr sz="700"/>
          </a:p>
        </p:txBody>
      </p:sp>
      <p:sp>
        <p:nvSpPr>
          <p:cNvPr id="274" name="Google Shape;274;p38"/>
          <p:cNvSpPr txBox="1"/>
          <p:nvPr/>
        </p:nvSpPr>
        <p:spPr>
          <a:xfrm>
            <a:off x="917373" y="1657350"/>
            <a:ext cx="3654627" cy="2705100"/>
          </a:xfrm>
          <a:prstGeom prst="rect">
            <a:avLst/>
          </a:prstGeom>
          <a:noFill/>
          <a:ln>
            <a:noFill/>
          </a:ln>
        </p:spPr>
        <p:txBody>
          <a:bodyPr anchorCtr="0" anchor="t" bIns="22850" lIns="45725" spcFirstLastPara="1" rIns="45725" wrap="square" tIns="22850">
            <a:noAutofit/>
          </a:bodyPr>
          <a:lstStyle/>
          <a:p>
            <a:pPr indent="-177800" lvl="0" marL="177800" marR="0" rtl="0" algn="just">
              <a:spcBef>
                <a:spcPts val="0"/>
              </a:spcBef>
              <a:spcAft>
                <a:spcPts val="0"/>
              </a:spcAft>
              <a:buClr>
                <a:srgbClr val="24292F"/>
              </a:buClr>
              <a:buSzPts val="1600"/>
              <a:buFont typeface="Cambria"/>
              <a:buChar char="•"/>
            </a:pPr>
            <a:r>
              <a:rPr i="0" lang="en" sz="1600">
                <a:solidFill>
                  <a:srgbClr val="24292F"/>
                </a:solidFill>
                <a:latin typeface="Cambria"/>
                <a:ea typeface="Cambria"/>
                <a:cs typeface="Cambria"/>
                <a:sym typeface="Cambria"/>
              </a:rPr>
              <a:t>Phát hiện xâm nhập</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Phân tích dữ liệu nhật ký</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i="0" lang="en" sz="1600">
                <a:solidFill>
                  <a:srgbClr val="24292F"/>
                </a:solidFill>
                <a:latin typeface="Cambria"/>
                <a:ea typeface="Cambria"/>
                <a:cs typeface="Cambria"/>
                <a:sym typeface="Cambria"/>
              </a:rPr>
              <a:t>Giám sát tính toàn vẹn tệp</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Phát hiện lỗ hổng </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Đánh giá cấu hình</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Ứng phó sự cố </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Bảo mật đám mây</a:t>
            </a:r>
            <a:endParaRPr sz="1600">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Cambria"/>
              <a:buChar char="•"/>
            </a:pPr>
            <a:r>
              <a:rPr lang="en" sz="1600">
                <a:solidFill>
                  <a:srgbClr val="24292F"/>
                </a:solidFill>
                <a:latin typeface="Cambria"/>
                <a:ea typeface="Cambria"/>
                <a:cs typeface="Cambria"/>
                <a:sym typeface="Cambria"/>
              </a:rPr>
              <a:t>Bảo mật container</a:t>
            </a:r>
            <a:endParaRPr sz="1600">
              <a:latin typeface="Cambria"/>
              <a:ea typeface="Cambria"/>
              <a:cs typeface="Cambria"/>
              <a:sym typeface="Cambria"/>
            </a:endParaRPr>
          </a:p>
        </p:txBody>
      </p:sp>
      <p:pic>
        <p:nvPicPr>
          <p:cNvPr descr="WAZUH by abe chik" id="275" name="Google Shape;275;p38"/>
          <p:cNvPicPr preferRelativeResize="0"/>
          <p:nvPr/>
        </p:nvPicPr>
        <p:blipFill rotWithShape="1">
          <a:blip r:embed="rId5">
            <a:alphaModFix/>
          </a:blip>
          <a:srcRect b="0" l="0" r="0" t="0"/>
          <a:stretch/>
        </p:blipFill>
        <p:spPr>
          <a:xfrm>
            <a:off x="4359989" y="1441184"/>
            <a:ext cx="4254487" cy="27206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9"/>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282" name="Google Shape;282;p39"/>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283" name="Google Shape;283;p39"/>
          <p:cNvSpPr txBox="1"/>
          <p:nvPr/>
        </p:nvSpPr>
        <p:spPr>
          <a:xfrm>
            <a:off x="876300" y="277773"/>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284" name="Google Shape;284;p39"/>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Wazuh </a:t>
            </a:r>
            <a:r>
              <a:rPr b="1" lang="en" sz="2500">
                <a:solidFill>
                  <a:srgbClr val="00C8C7"/>
                </a:solidFill>
                <a:latin typeface="Public Sans"/>
                <a:ea typeface="Public Sans"/>
                <a:cs typeface="Public Sans"/>
                <a:sym typeface="Public Sans"/>
              </a:rPr>
              <a:t>indexer</a:t>
            </a:r>
            <a:endParaRPr sz="700"/>
          </a:p>
        </p:txBody>
      </p:sp>
      <p:sp>
        <p:nvSpPr>
          <p:cNvPr id="285" name="Google Shape;285;p39"/>
          <p:cNvSpPr txBox="1"/>
          <p:nvPr/>
        </p:nvSpPr>
        <p:spPr>
          <a:xfrm>
            <a:off x="381150" y="1861250"/>
            <a:ext cx="8381700" cy="828900"/>
          </a:xfrm>
          <a:prstGeom prst="rect">
            <a:avLst/>
          </a:prstGeom>
          <a:noFill/>
          <a:ln>
            <a:noFill/>
          </a:ln>
        </p:spPr>
        <p:txBody>
          <a:bodyPr anchorCtr="0" anchor="t" bIns="22850" lIns="45725" spcFirstLastPara="1" rIns="45725" wrap="square" tIns="22850">
            <a:noAutofit/>
          </a:bodyPr>
          <a:lstStyle/>
          <a:p>
            <a:pPr indent="0" lvl="0" marL="0" rtl="0" algn="just">
              <a:spcBef>
                <a:spcPts val="300"/>
              </a:spcBef>
              <a:spcAft>
                <a:spcPts val="0"/>
              </a:spcAft>
              <a:buClr>
                <a:schemeClr val="dk1"/>
              </a:buClr>
              <a:buSzPts val="1100"/>
              <a:buFont typeface="Arial"/>
              <a:buNone/>
            </a:pPr>
            <a:r>
              <a:rPr lang="en" sz="1600">
                <a:solidFill>
                  <a:srgbClr val="24292F"/>
                </a:solidFill>
                <a:latin typeface="Cambria"/>
                <a:ea typeface="Cambria"/>
                <a:cs typeface="Cambria"/>
                <a:sym typeface="Cambria"/>
              </a:rPr>
              <a:t>Wazuh indexer là một công cụ phân tích và tìm kiếm toàn văn bản có khả năng mở rộng cao. Nó lập chỉ mục và lưu trữ các cảnh báo do Wazuh server tạo ra, đồng thời cung cấp khả năng phân tích và tìm kiếm dữ liệu gần thời gian thực. </a:t>
            </a:r>
            <a:endParaRPr sz="1600">
              <a:solidFill>
                <a:srgbClr val="24292F"/>
              </a:solidFill>
              <a:latin typeface="Cambria"/>
              <a:ea typeface="Cambria"/>
              <a:cs typeface="Cambria"/>
              <a:sym typeface="Cambria"/>
            </a:endParaRPr>
          </a:p>
          <a:p>
            <a:pPr indent="0" lvl="0" marL="0" marR="0" rtl="0" algn="just">
              <a:spcBef>
                <a:spcPts val="0"/>
              </a:spcBef>
              <a:spcAft>
                <a:spcPts val="0"/>
              </a:spcAft>
              <a:buClr>
                <a:srgbClr val="24292F"/>
              </a:buClr>
              <a:buSzPts val="1600"/>
              <a:buFont typeface="Arial"/>
              <a:buNone/>
            </a:pPr>
            <a:r>
              <a:t/>
            </a:r>
            <a:endParaRPr sz="1600">
              <a:solidFill>
                <a:srgbClr val="292929"/>
              </a:solidFill>
              <a:highlight>
                <a:srgbClr val="FFFFFF"/>
              </a:highlight>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0"/>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292" name="Google Shape;292;p40"/>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293" name="Google Shape;293;p40"/>
          <p:cNvSpPr txBox="1"/>
          <p:nvPr/>
        </p:nvSpPr>
        <p:spPr>
          <a:xfrm>
            <a:off x="876300" y="277773"/>
            <a:ext cx="7756611" cy="697307"/>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294" name="Google Shape;294;p40"/>
          <p:cNvSpPr txBox="1"/>
          <p:nvPr/>
        </p:nvSpPr>
        <p:spPr>
          <a:xfrm>
            <a:off x="427672" y="885533"/>
            <a:ext cx="6939980" cy="4103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Wazuh server </a:t>
            </a:r>
            <a:endParaRPr sz="700"/>
          </a:p>
        </p:txBody>
      </p:sp>
      <p:sp>
        <p:nvSpPr>
          <p:cNvPr id="295" name="Google Shape;295;p40"/>
          <p:cNvSpPr txBox="1"/>
          <p:nvPr/>
        </p:nvSpPr>
        <p:spPr>
          <a:xfrm>
            <a:off x="381150" y="1861250"/>
            <a:ext cx="8381700" cy="828900"/>
          </a:xfrm>
          <a:prstGeom prst="rect">
            <a:avLst/>
          </a:prstGeom>
          <a:noFill/>
          <a:ln>
            <a:noFill/>
          </a:ln>
        </p:spPr>
        <p:txBody>
          <a:bodyPr anchorCtr="0" anchor="t" bIns="22850" lIns="45725" spcFirstLastPara="1" rIns="45725" wrap="square" tIns="22850">
            <a:noAutofit/>
          </a:bodyPr>
          <a:lstStyle/>
          <a:p>
            <a:pPr indent="0" lvl="0" marL="0" marR="0" rtl="0" algn="just">
              <a:spcBef>
                <a:spcPts val="0"/>
              </a:spcBef>
              <a:spcAft>
                <a:spcPts val="0"/>
              </a:spcAft>
              <a:buClr>
                <a:srgbClr val="24292F"/>
              </a:buClr>
              <a:buSzPts val="1600"/>
              <a:buFont typeface="Arial"/>
              <a:buNone/>
            </a:pPr>
            <a:r>
              <a:rPr lang="en" sz="1600">
                <a:solidFill>
                  <a:srgbClr val="292929"/>
                </a:solidFill>
                <a:highlight>
                  <a:srgbClr val="FFFFFF"/>
                </a:highlight>
                <a:latin typeface="Cambria"/>
                <a:ea typeface="Cambria"/>
                <a:cs typeface="Cambria"/>
                <a:sym typeface="Cambria"/>
              </a:rPr>
              <a:t>Wazuh server phân tích dữ liệu nhận được từ các wazuh agent, kích hoạt cảnh báo khi phát hiện thấy các mối đe dọa hoặc sự bất thường. Nó cũng được sử dụng để quản lý cấu hình agent từ xa và theo dõi trạng thái của agent.</a:t>
            </a:r>
            <a:endParaRPr i="0" sz="1600">
              <a:solidFill>
                <a:srgbClr val="24292F"/>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1"/>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302" name="Google Shape;302;p41"/>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303" name="Google Shape;303;p41"/>
          <p:cNvSpPr txBox="1"/>
          <p:nvPr/>
        </p:nvSpPr>
        <p:spPr>
          <a:xfrm>
            <a:off x="800100" y="288999"/>
            <a:ext cx="7756500" cy="6972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server </a:t>
            </a:r>
            <a:endParaRPr sz="700"/>
          </a:p>
        </p:txBody>
      </p:sp>
      <p:sp>
        <p:nvSpPr>
          <p:cNvPr id="304" name="Google Shape;304;p41"/>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Server architecture</a:t>
            </a:r>
            <a:endParaRPr sz="700"/>
          </a:p>
        </p:txBody>
      </p:sp>
      <p:pic>
        <p:nvPicPr>
          <p:cNvPr id="305" name="Google Shape;305;p41"/>
          <p:cNvPicPr preferRelativeResize="0"/>
          <p:nvPr/>
        </p:nvPicPr>
        <p:blipFill>
          <a:blip r:embed="rId5">
            <a:alphaModFix/>
          </a:blip>
          <a:stretch>
            <a:fillRect/>
          </a:stretch>
        </p:blipFill>
        <p:spPr>
          <a:xfrm>
            <a:off x="906825" y="1437712"/>
            <a:ext cx="7330348" cy="32910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2"/>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12" name="Google Shape;312;p42"/>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13" name="Google Shape;313;p42"/>
          <p:cNvSpPr txBox="1"/>
          <p:nvPr/>
        </p:nvSpPr>
        <p:spPr>
          <a:xfrm>
            <a:off x="800100" y="288999"/>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server </a:t>
            </a:r>
            <a:endParaRPr sz="700"/>
          </a:p>
        </p:txBody>
      </p:sp>
      <p:sp>
        <p:nvSpPr>
          <p:cNvPr id="314" name="Google Shape;314;p42"/>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Server components</a:t>
            </a:r>
            <a:endParaRPr sz="700"/>
          </a:p>
        </p:txBody>
      </p:sp>
      <p:sp>
        <p:nvSpPr>
          <p:cNvPr id="315" name="Google Shape;315;p42"/>
          <p:cNvSpPr txBox="1"/>
          <p:nvPr/>
        </p:nvSpPr>
        <p:spPr>
          <a:xfrm>
            <a:off x="427675" y="1297625"/>
            <a:ext cx="83817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Analysis engine:</a:t>
            </a:r>
            <a:r>
              <a:rPr lang="en" sz="1600">
                <a:solidFill>
                  <a:srgbClr val="292929"/>
                </a:solidFill>
                <a:highlight>
                  <a:srgbClr val="FFFFFF"/>
                </a:highlight>
                <a:latin typeface="Cambria"/>
                <a:ea typeface="Cambria"/>
                <a:cs typeface="Cambria"/>
                <a:sym typeface="Cambria"/>
              </a:rPr>
              <a:t> Thực hiện phân tích dữ liệu. </a:t>
            </a:r>
            <a:r>
              <a:rPr lang="en" sz="1600">
                <a:solidFill>
                  <a:srgbClr val="292929"/>
                </a:solidFill>
                <a:highlight>
                  <a:srgbClr val="FFFFFF"/>
                </a:highlight>
                <a:latin typeface="Cambria"/>
                <a:ea typeface="Cambria"/>
                <a:cs typeface="Cambria"/>
                <a:sym typeface="Cambria"/>
              </a:rPr>
              <a:t>Nó sử dụng bộ giải mã để xác định loại thông tin đang được xử lý; sau đó, bằng cách sử dụng các quy tắc, công cụ xác định các mẫu cụ thể trong các sự kiện được giải mã; nó có thể kích hoạt cảnh báo và thậm chí có thể yêu cầu các biện pháp đối phó tự động.</a:t>
            </a:r>
            <a:endParaRPr sz="1600">
              <a:solidFill>
                <a:srgbClr val="292929"/>
              </a:solidFill>
              <a:highlight>
                <a:srgbClr val="FFFFFF"/>
              </a:highlight>
              <a:latin typeface="Cambria"/>
              <a:ea typeface="Cambria"/>
              <a:cs typeface="Cambria"/>
              <a:sym typeface="Cambria"/>
            </a:endParaRPr>
          </a:p>
          <a:p>
            <a:pPr indent="0" lvl="0" marL="0" rtl="0" algn="just">
              <a:spcBef>
                <a:spcPts val="0"/>
              </a:spcBef>
              <a:spcAft>
                <a:spcPts val="0"/>
              </a:spcAft>
              <a:buNone/>
            </a:pPr>
            <a:r>
              <a:t/>
            </a:r>
            <a:endParaRPr sz="1600">
              <a:solidFill>
                <a:srgbClr val="292929"/>
              </a:solidFill>
              <a:highlight>
                <a:srgbClr val="FFFFFF"/>
              </a:highlight>
              <a:latin typeface="Cambria"/>
              <a:ea typeface="Cambria"/>
              <a:cs typeface="Cambria"/>
              <a:sym typeface="Cambria"/>
            </a:endParaRPr>
          </a:p>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Wazuh RESTful API:</a:t>
            </a:r>
            <a:r>
              <a:rPr lang="en" sz="1600">
                <a:solidFill>
                  <a:srgbClr val="292929"/>
                </a:solidFill>
                <a:highlight>
                  <a:srgbClr val="FFFFFF"/>
                </a:highlight>
                <a:latin typeface="Cambria"/>
                <a:ea typeface="Cambria"/>
                <a:cs typeface="Cambria"/>
                <a:sym typeface="Cambria"/>
              </a:rPr>
              <a:t> Dịch vụ này cung cấp giao diện để tương tác với cơ sở hạ tầng Wazuh. Nó được sử dụng để quản lý cài đặt cấu hình của các agent và server, theo dõi trạng thái cơ sở hạ tầng, quản lý và chỉnh sửa quy tắc và bộ giải mã Wazuh, đồng thời truy vấn về trạng thái của các điểm cuối được giám sát. </a:t>
            </a:r>
            <a:endParaRPr sz="1600">
              <a:solidFill>
                <a:srgbClr val="292929"/>
              </a:solidFill>
              <a:highlight>
                <a:srgbClr val="FFFFFF"/>
              </a:highlight>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3"/>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22" name="Google Shape;322;p43"/>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23" name="Google Shape;323;p43"/>
          <p:cNvSpPr txBox="1"/>
          <p:nvPr/>
        </p:nvSpPr>
        <p:spPr>
          <a:xfrm>
            <a:off x="800100" y="288999"/>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server </a:t>
            </a:r>
            <a:endParaRPr sz="700"/>
          </a:p>
        </p:txBody>
      </p:sp>
      <p:sp>
        <p:nvSpPr>
          <p:cNvPr id="324" name="Google Shape;324;p43"/>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Server components</a:t>
            </a:r>
            <a:endParaRPr sz="700"/>
          </a:p>
        </p:txBody>
      </p:sp>
      <p:sp>
        <p:nvSpPr>
          <p:cNvPr id="325" name="Google Shape;325;p43"/>
          <p:cNvSpPr txBox="1"/>
          <p:nvPr/>
        </p:nvSpPr>
        <p:spPr>
          <a:xfrm>
            <a:off x="427675" y="1297638"/>
            <a:ext cx="8381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92929"/>
                </a:solidFill>
                <a:highlight>
                  <a:srgbClr val="FFFFFF"/>
                </a:highlight>
                <a:latin typeface="Cambria"/>
                <a:ea typeface="Cambria"/>
                <a:cs typeface="Cambria"/>
                <a:sym typeface="Cambria"/>
              </a:rPr>
              <a:t>Agent enrollment service:</a:t>
            </a:r>
            <a:r>
              <a:rPr lang="en" sz="1600">
                <a:solidFill>
                  <a:srgbClr val="292929"/>
                </a:solidFill>
                <a:highlight>
                  <a:srgbClr val="FFFFFF"/>
                </a:highlight>
                <a:latin typeface="Cambria"/>
                <a:ea typeface="Cambria"/>
                <a:cs typeface="Cambria"/>
                <a:sym typeface="Cambria"/>
              </a:rPr>
              <a:t> Nó được sử dụng để đăng ký đại lý mới. Dịch vụ này cung cấp và phân phối các khóa xác thực duy nhất cho mỗi tác nhân. Quá trình này chạy dưới dạng dịch vụ mạng và hỗ trợ xác thực qua chứng chỉ TLS/SSL hoặc bằng cách cung cấp mật khẩu cố định.</a:t>
            </a:r>
            <a:endParaRPr sz="1600">
              <a:solidFill>
                <a:srgbClr val="292929"/>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600">
              <a:solidFill>
                <a:srgbClr val="292929"/>
              </a:solidFill>
              <a:highlight>
                <a:srgbClr val="FFFFFF"/>
              </a:highlight>
              <a:latin typeface="Cambria"/>
              <a:ea typeface="Cambria"/>
              <a:cs typeface="Cambria"/>
              <a:sym typeface="Cambria"/>
            </a:endParaRPr>
          </a:p>
          <a:p>
            <a:pPr indent="0" lvl="0" marL="0" rtl="0" algn="l">
              <a:spcBef>
                <a:spcPts val="0"/>
              </a:spcBef>
              <a:spcAft>
                <a:spcPts val="0"/>
              </a:spcAft>
              <a:buNone/>
            </a:pPr>
            <a:r>
              <a:rPr b="1" lang="en" sz="1600">
                <a:solidFill>
                  <a:srgbClr val="292929"/>
                </a:solidFill>
                <a:highlight>
                  <a:srgbClr val="FFFFFF"/>
                </a:highlight>
                <a:latin typeface="Cambria"/>
                <a:ea typeface="Cambria"/>
                <a:cs typeface="Cambria"/>
                <a:sym typeface="Cambria"/>
              </a:rPr>
              <a:t>Agent connection service:</a:t>
            </a:r>
            <a:r>
              <a:rPr lang="en" sz="1600">
                <a:latin typeface="Cambria"/>
                <a:ea typeface="Cambria"/>
                <a:cs typeface="Cambria"/>
                <a:sym typeface="Cambria"/>
              </a:rPr>
              <a:t> </a:t>
            </a:r>
            <a:r>
              <a:rPr lang="en" sz="1600">
                <a:solidFill>
                  <a:srgbClr val="292929"/>
                </a:solidFill>
                <a:highlight>
                  <a:srgbClr val="FFFFFF"/>
                </a:highlight>
                <a:latin typeface="Cambria"/>
                <a:ea typeface="Cambria"/>
                <a:cs typeface="Cambria"/>
                <a:sym typeface="Cambria"/>
              </a:rPr>
              <a:t>Dịch vụ này nhận dữ liệu từ các đại lý. Nó sử dụng các khóa được chia sẻ bởi dịch vụ đăng ký để xác thực danh tính của từng tác nhân và mã hóa thông tin liên lạc giữa tác nhân Wazuh và máy chủ Wazuh. Ngoài ra, dịch vụ này cung cấp khả năng quản lý cấu hình tập trung, cho phép bạn đẩy cài đặt tác nhân mới từ xa.</a:t>
            </a:r>
            <a:endParaRPr sz="1600">
              <a:solidFill>
                <a:srgbClr val="292929"/>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600">
              <a:solidFill>
                <a:srgbClr val="292929"/>
              </a:solidFill>
              <a:highlight>
                <a:srgbClr val="FFFFFF"/>
              </a:highlight>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0" name="Shape 140"/>
        <p:cNvGrpSpPr/>
        <p:nvPr/>
      </p:nvGrpSpPr>
      <p:grpSpPr>
        <a:xfrm>
          <a:off x="0" y="0"/>
          <a:ext cx="0" cy="0"/>
          <a:chOff x="0" y="0"/>
          <a:chExt cx="0" cy="0"/>
        </a:xfrm>
      </p:grpSpPr>
      <p:sp>
        <p:nvSpPr>
          <p:cNvPr id="141" name="Google Shape;141;p26"/>
          <p:cNvSpPr/>
          <p:nvPr/>
        </p:nvSpPr>
        <p:spPr>
          <a:xfrm>
            <a:off x="4088" y="3973428"/>
            <a:ext cx="9324961" cy="1311446"/>
          </a:xfrm>
          <a:prstGeom prst="rect">
            <a:avLst/>
          </a:prstGeom>
          <a:solidFill>
            <a:srgbClr val="FBD0B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2" name="Google Shape;142;p26"/>
          <p:cNvSpPr txBox="1"/>
          <p:nvPr/>
        </p:nvSpPr>
        <p:spPr>
          <a:xfrm>
            <a:off x="514350" y="566995"/>
            <a:ext cx="3180013" cy="15144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 sz="5000" u="none" cap="none" strike="noStrike">
                <a:solidFill>
                  <a:srgbClr val="F25F54"/>
                </a:solidFill>
                <a:latin typeface="Arial"/>
                <a:ea typeface="Arial"/>
                <a:cs typeface="Arial"/>
                <a:sym typeface="Arial"/>
              </a:rPr>
              <a:t>Danh sách thành viên</a:t>
            </a:r>
            <a:endParaRPr sz="700"/>
          </a:p>
        </p:txBody>
      </p:sp>
      <p:sp>
        <p:nvSpPr>
          <p:cNvPr id="143" name="Google Shape;143;p26"/>
          <p:cNvSpPr/>
          <p:nvPr/>
        </p:nvSpPr>
        <p:spPr>
          <a:xfrm>
            <a:off x="4309764" y="1006918"/>
            <a:ext cx="4264239" cy="1093114"/>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4" name="Google Shape;144;p26"/>
          <p:cNvSpPr/>
          <p:nvPr/>
        </p:nvSpPr>
        <p:spPr>
          <a:xfrm>
            <a:off x="4355818" y="2520331"/>
            <a:ext cx="4264239" cy="1093114"/>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5" name="Google Shape;145;p26"/>
          <p:cNvSpPr txBox="1"/>
          <p:nvPr/>
        </p:nvSpPr>
        <p:spPr>
          <a:xfrm>
            <a:off x="4297064" y="1066371"/>
            <a:ext cx="4237030" cy="969112"/>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 sz="3000" u="none" cap="none" strike="noStrike">
                <a:solidFill>
                  <a:srgbClr val="241452"/>
                </a:solidFill>
                <a:latin typeface="Arial"/>
                <a:ea typeface="Arial"/>
                <a:cs typeface="Arial"/>
                <a:sym typeface="Arial"/>
              </a:rPr>
              <a:t>Nguyễn Văn Tài</a:t>
            </a:r>
            <a:endParaRPr sz="700"/>
          </a:p>
          <a:p>
            <a:pPr indent="0" lvl="0" marL="0" marR="0" rtl="0" algn="ctr">
              <a:lnSpc>
                <a:spcPct val="130000"/>
              </a:lnSpc>
              <a:spcBef>
                <a:spcPts val="0"/>
              </a:spcBef>
              <a:spcAft>
                <a:spcPts val="0"/>
              </a:spcAft>
              <a:buNone/>
            </a:pPr>
            <a:r>
              <a:rPr b="0" i="0" lang="en" sz="3000" u="none" cap="none" strike="noStrike">
                <a:solidFill>
                  <a:srgbClr val="241452"/>
                </a:solidFill>
                <a:latin typeface="Arial"/>
                <a:ea typeface="Arial"/>
                <a:cs typeface="Arial"/>
                <a:sym typeface="Arial"/>
              </a:rPr>
              <a:t>19522153</a:t>
            </a:r>
            <a:endParaRPr sz="700"/>
          </a:p>
        </p:txBody>
      </p:sp>
      <p:sp>
        <p:nvSpPr>
          <p:cNvPr id="146" name="Google Shape;146;p26"/>
          <p:cNvSpPr txBox="1"/>
          <p:nvPr/>
        </p:nvSpPr>
        <p:spPr>
          <a:xfrm>
            <a:off x="4457700" y="2578467"/>
            <a:ext cx="4237030" cy="969111"/>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 sz="3000" u="none" cap="none" strike="noStrike">
                <a:solidFill>
                  <a:srgbClr val="241452"/>
                </a:solidFill>
                <a:latin typeface="Arial"/>
                <a:ea typeface="Arial"/>
                <a:cs typeface="Arial"/>
                <a:sym typeface="Arial"/>
              </a:rPr>
              <a:t>Nguyễn Trọng Tâm</a:t>
            </a:r>
            <a:endParaRPr sz="700"/>
          </a:p>
          <a:p>
            <a:pPr indent="0" lvl="0" marL="0" marR="0" rtl="0" algn="ctr">
              <a:lnSpc>
                <a:spcPct val="130000"/>
              </a:lnSpc>
              <a:spcBef>
                <a:spcPts val="0"/>
              </a:spcBef>
              <a:spcAft>
                <a:spcPts val="0"/>
              </a:spcAft>
              <a:buNone/>
            </a:pPr>
            <a:r>
              <a:rPr b="0" i="0" lang="en" sz="3000" u="none" cap="none" strike="noStrike">
                <a:solidFill>
                  <a:srgbClr val="241452"/>
                </a:solidFill>
                <a:latin typeface="Arial"/>
                <a:ea typeface="Arial"/>
                <a:cs typeface="Arial"/>
                <a:sym typeface="Arial"/>
              </a:rPr>
              <a:t>19522164</a:t>
            </a:r>
            <a:endParaRPr sz="700"/>
          </a:p>
        </p:txBody>
      </p:sp>
      <p:pic>
        <p:nvPicPr>
          <p:cNvPr id="147" name="Google Shape;147;p26"/>
          <p:cNvPicPr preferRelativeResize="0"/>
          <p:nvPr/>
        </p:nvPicPr>
        <p:blipFill rotWithShape="1">
          <a:blip r:embed="rId3">
            <a:alphaModFix/>
          </a:blip>
          <a:srcRect b="0" l="0" r="0" t="0"/>
          <a:stretch/>
        </p:blipFill>
        <p:spPr>
          <a:xfrm>
            <a:off x="1009336" y="2289056"/>
            <a:ext cx="2035040" cy="1602594"/>
          </a:xfrm>
          <a:prstGeom prst="rect">
            <a:avLst/>
          </a:prstGeom>
          <a:noFill/>
          <a:ln>
            <a:noFill/>
          </a:ln>
        </p:spPr>
      </p:pic>
      <p:pic>
        <p:nvPicPr>
          <p:cNvPr id="148" name="Google Shape;148;p26"/>
          <p:cNvPicPr preferRelativeResize="0"/>
          <p:nvPr/>
        </p:nvPicPr>
        <p:blipFill rotWithShape="1">
          <a:blip r:embed="rId4">
            <a:alphaModFix/>
          </a:blip>
          <a:srcRect b="0" l="0" r="0" t="0"/>
          <a:stretch/>
        </p:blipFill>
        <p:spPr>
          <a:xfrm>
            <a:off x="3418694" y="3179098"/>
            <a:ext cx="551338" cy="712552"/>
          </a:xfrm>
          <a:prstGeom prst="rect">
            <a:avLst/>
          </a:prstGeom>
          <a:noFill/>
          <a:ln>
            <a:noFill/>
          </a:ln>
        </p:spPr>
      </p:pic>
      <p:pic>
        <p:nvPicPr>
          <p:cNvPr id="149" name="Google Shape;149;p26"/>
          <p:cNvPicPr preferRelativeResize="0"/>
          <p:nvPr/>
        </p:nvPicPr>
        <p:blipFill rotWithShape="1">
          <a:blip r:embed="rId5">
            <a:alphaModFix/>
          </a:blip>
          <a:srcRect b="0" l="0" r="0" t="0"/>
          <a:stretch/>
        </p:blipFill>
        <p:spPr>
          <a:xfrm>
            <a:off x="253543" y="3299291"/>
            <a:ext cx="521613" cy="6741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4"/>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32" name="Google Shape;332;p44"/>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33" name="Google Shape;333;p44"/>
          <p:cNvSpPr txBox="1"/>
          <p:nvPr/>
        </p:nvSpPr>
        <p:spPr>
          <a:xfrm>
            <a:off x="800100" y="288999"/>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server </a:t>
            </a:r>
            <a:endParaRPr sz="700"/>
          </a:p>
        </p:txBody>
      </p:sp>
      <p:sp>
        <p:nvSpPr>
          <p:cNvPr id="334" name="Google Shape;334;p44"/>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Server components</a:t>
            </a:r>
            <a:endParaRPr sz="700"/>
          </a:p>
        </p:txBody>
      </p:sp>
      <p:sp>
        <p:nvSpPr>
          <p:cNvPr id="335" name="Google Shape;335;p44"/>
          <p:cNvSpPr txBox="1"/>
          <p:nvPr/>
        </p:nvSpPr>
        <p:spPr>
          <a:xfrm>
            <a:off x="381150" y="1543925"/>
            <a:ext cx="8381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92929"/>
                </a:solidFill>
                <a:highlight>
                  <a:srgbClr val="FFFFFF"/>
                </a:highlight>
                <a:latin typeface="Cambria"/>
                <a:ea typeface="Cambria"/>
                <a:cs typeface="Cambria"/>
                <a:sym typeface="Cambria"/>
              </a:rPr>
              <a:t>Wazuh cluster daemon: </a:t>
            </a:r>
            <a:r>
              <a:rPr lang="en" sz="1600">
                <a:solidFill>
                  <a:srgbClr val="292929"/>
                </a:solidFill>
                <a:highlight>
                  <a:srgbClr val="FFFFFF"/>
                </a:highlight>
                <a:latin typeface="Cambria"/>
                <a:ea typeface="Cambria"/>
                <a:cs typeface="Cambria"/>
                <a:sym typeface="Cambria"/>
              </a:rPr>
              <a:t>Dịch vụ này được sử dụng để mở rộng quy mô máy chủ Wazuh theo chiều ngang, triển khai chúng dưới dạng một cụm. Loại cấu hình này, kết hợp với bộ cân bằng tải mạng, mang lại khả năng sẵn sàng cao và cân bằng tải. </a:t>
            </a:r>
            <a:endParaRPr sz="1600">
              <a:solidFill>
                <a:srgbClr val="292929"/>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600">
              <a:solidFill>
                <a:srgbClr val="292929"/>
              </a:solidFill>
              <a:highlight>
                <a:srgbClr val="FFFFFF"/>
              </a:highlight>
              <a:latin typeface="Cambria"/>
              <a:ea typeface="Cambria"/>
              <a:cs typeface="Cambria"/>
              <a:sym typeface="Cambria"/>
            </a:endParaRPr>
          </a:p>
          <a:p>
            <a:pPr indent="0" lvl="0" marL="0" rtl="0" algn="l">
              <a:spcBef>
                <a:spcPts val="0"/>
              </a:spcBef>
              <a:spcAft>
                <a:spcPts val="0"/>
              </a:spcAft>
              <a:buNone/>
            </a:pPr>
            <a:r>
              <a:rPr b="1" lang="en" sz="1600">
                <a:solidFill>
                  <a:srgbClr val="292929"/>
                </a:solidFill>
                <a:highlight>
                  <a:srgbClr val="FFFFFF"/>
                </a:highlight>
                <a:latin typeface="Cambria"/>
                <a:ea typeface="Cambria"/>
                <a:cs typeface="Cambria"/>
                <a:sym typeface="Cambria"/>
              </a:rPr>
              <a:t>Filebeat:</a:t>
            </a:r>
            <a:r>
              <a:rPr lang="en" sz="1600">
                <a:solidFill>
                  <a:srgbClr val="292929"/>
                </a:solidFill>
                <a:highlight>
                  <a:srgbClr val="FFFFFF"/>
                </a:highlight>
                <a:latin typeface="Cambria"/>
                <a:ea typeface="Cambria"/>
                <a:cs typeface="Cambria"/>
                <a:sym typeface="Cambria"/>
              </a:rPr>
              <a:t> Nó được sử dụng để gửi các sự kiện và cảnh báo đến Wazuh indexer. Nó đọc đầu ra của Wazuh analysis engine</a:t>
            </a:r>
            <a:r>
              <a:rPr lang="en" sz="1200">
                <a:solidFill>
                  <a:srgbClr val="292929"/>
                </a:solidFill>
                <a:highlight>
                  <a:srgbClr val="FFFFFF"/>
                </a:highlight>
              </a:rPr>
              <a:t> </a:t>
            </a:r>
            <a:r>
              <a:rPr lang="en" sz="1600">
                <a:solidFill>
                  <a:srgbClr val="292929"/>
                </a:solidFill>
                <a:highlight>
                  <a:srgbClr val="FFFFFF"/>
                </a:highlight>
                <a:latin typeface="Cambria"/>
                <a:ea typeface="Cambria"/>
                <a:cs typeface="Cambria"/>
                <a:sym typeface="Cambria"/>
              </a:rPr>
              <a:t>và gửi các sự kiện trong thời gian thực. Nó cũng cung cấp khả năng cân bằng tải khi được kết nối với multi-node Wazuh indexer cluster.</a:t>
            </a:r>
            <a:endParaRPr sz="1600">
              <a:solidFill>
                <a:srgbClr val="292929"/>
              </a:solidFill>
              <a:highlight>
                <a:srgbClr val="FFFFFF"/>
              </a:highlight>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5"/>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42" name="Google Shape;342;p45"/>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43" name="Google Shape;343;p45"/>
          <p:cNvSpPr txBox="1"/>
          <p:nvPr/>
        </p:nvSpPr>
        <p:spPr>
          <a:xfrm>
            <a:off x="876300" y="277773"/>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344" name="Google Shape;344;p45"/>
          <p:cNvSpPr txBox="1"/>
          <p:nvPr/>
        </p:nvSpPr>
        <p:spPr>
          <a:xfrm>
            <a:off x="427672" y="885533"/>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Wazuh dashboard </a:t>
            </a:r>
            <a:endParaRPr sz="700"/>
          </a:p>
        </p:txBody>
      </p:sp>
      <p:sp>
        <p:nvSpPr>
          <p:cNvPr id="345" name="Google Shape;345;p45"/>
          <p:cNvSpPr txBox="1"/>
          <p:nvPr/>
        </p:nvSpPr>
        <p:spPr>
          <a:xfrm>
            <a:off x="427675" y="1449450"/>
            <a:ext cx="2449500" cy="1422000"/>
          </a:xfrm>
          <a:prstGeom prst="rect">
            <a:avLst/>
          </a:prstGeom>
          <a:noFill/>
          <a:ln>
            <a:noFill/>
          </a:ln>
        </p:spPr>
        <p:txBody>
          <a:bodyPr anchorCtr="0" anchor="t" bIns="22850" lIns="45725" spcFirstLastPara="1" rIns="45725" wrap="square" tIns="22850">
            <a:noAutofit/>
          </a:bodyPr>
          <a:lstStyle/>
          <a:p>
            <a:pPr indent="0" lvl="0" marL="0" marR="0" rtl="0" algn="just">
              <a:spcBef>
                <a:spcPts val="300"/>
              </a:spcBef>
              <a:spcAft>
                <a:spcPts val="0"/>
              </a:spcAft>
              <a:buClr>
                <a:srgbClr val="24292F"/>
              </a:buClr>
              <a:buSzPts val="1600"/>
              <a:buFont typeface="Arial"/>
              <a:buNone/>
            </a:pPr>
            <a:r>
              <a:rPr lang="en" sz="1600">
                <a:solidFill>
                  <a:srgbClr val="292929"/>
                </a:solidFill>
                <a:highlight>
                  <a:srgbClr val="FFFFFF"/>
                </a:highlight>
                <a:latin typeface="Cambria"/>
                <a:ea typeface="Cambria"/>
                <a:cs typeface="Cambria"/>
                <a:sym typeface="Cambria"/>
              </a:rPr>
              <a:t>Thành phần trung tâm này là một giao diện web linh hoạt và trực quan để khai thác, phân tích và trực quan hóa dữ liệu bảo mật</a:t>
            </a:r>
            <a:endParaRPr sz="1600">
              <a:solidFill>
                <a:srgbClr val="24292F"/>
              </a:solidFill>
              <a:latin typeface="Cambria"/>
              <a:ea typeface="Cambria"/>
              <a:cs typeface="Cambria"/>
              <a:sym typeface="Cambria"/>
            </a:endParaRPr>
          </a:p>
        </p:txBody>
      </p:sp>
      <p:pic>
        <p:nvPicPr>
          <p:cNvPr id="346" name="Google Shape;346;p45"/>
          <p:cNvPicPr preferRelativeResize="0"/>
          <p:nvPr/>
        </p:nvPicPr>
        <p:blipFill>
          <a:blip r:embed="rId5">
            <a:alphaModFix/>
          </a:blip>
          <a:stretch>
            <a:fillRect/>
          </a:stretch>
        </p:blipFill>
        <p:spPr>
          <a:xfrm>
            <a:off x="3173525" y="1449448"/>
            <a:ext cx="5459277" cy="2900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6"/>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53" name="Google Shape;353;p46"/>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54" name="Google Shape;354;p46"/>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dashboard</a:t>
            </a:r>
            <a:endParaRPr sz="700"/>
          </a:p>
        </p:txBody>
      </p:sp>
      <p:sp>
        <p:nvSpPr>
          <p:cNvPr id="355" name="Google Shape;355;p46"/>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Data visualization and analysis</a:t>
            </a:r>
            <a:endParaRPr sz="700"/>
          </a:p>
        </p:txBody>
      </p:sp>
      <p:pic>
        <p:nvPicPr>
          <p:cNvPr id="356" name="Google Shape;356;p46"/>
          <p:cNvPicPr preferRelativeResize="0"/>
          <p:nvPr/>
        </p:nvPicPr>
        <p:blipFill>
          <a:blip r:embed="rId5">
            <a:alphaModFix/>
          </a:blip>
          <a:stretch>
            <a:fillRect/>
          </a:stretch>
        </p:blipFill>
        <p:spPr>
          <a:xfrm>
            <a:off x="1156525" y="1402446"/>
            <a:ext cx="3050501" cy="1754679"/>
          </a:xfrm>
          <a:prstGeom prst="rect">
            <a:avLst/>
          </a:prstGeom>
          <a:noFill/>
          <a:ln>
            <a:noFill/>
          </a:ln>
        </p:spPr>
      </p:pic>
      <p:pic>
        <p:nvPicPr>
          <p:cNvPr id="357" name="Google Shape;357;p46"/>
          <p:cNvPicPr preferRelativeResize="0"/>
          <p:nvPr/>
        </p:nvPicPr>
        <p:blipFill>
          <a:blip r:embed="rId6">
            <a:alphaModFix/>
          </a:blip>
          <a:stretch>
            <a:fillRect/>
          </a:stretch>
        </p:blipFill>
        <p:spPr>
          <a:xfrm>
            <a:off x="4957925" y="1329402"/>
            <a:ext cx="3050501" cy="1754681"/>
          </a:xfrm>
          <a:prstGeom prst="rect">
            <a:avLst/>
          </a:prstGeom>
          <a:noFill/>
          <a:ln>
            <a:noFill/>
          </a:ln>
        </p:spPr>
      </p:pic>
      <p:pic>
        <p:nvPicPr>
          <p:cNvPr id="358" name="Google Shape;358;p46"/>
          <p:cNvPicPr preferRelativeResize="0"/>
          <p:nvPr/>
        </p:nvPicPr>
        <p:blipFill>
          <a:blip r:embed="rId7">
            <a:alphaModFix/>
          </a:blip>
          <a:stretch>
            <a:fillRect/>
          </a:stretch>
        </p:blipFill>
        <p:spPr>
          <a:xfrm>
            <a:off x="1156525" y="3157121"/>
            <a:ext cx="3050494" cy="1754675"/>
          </a:xfrm>
          <a:prstGeom prst="rect">
            <a:avLst/>
          </a:prstGeom>
          <a:noFill/>
          <a:ln>
            <a:noFill/>
          </a:ln>
        </p:spPr>
      </p:pic>
      <p:pic>
        <p:nvPicPr>
          <p:cNvPr id="359" name="Google Shape;359;p46"/>
          <p:cNvPicPr preferRelativeResize="0"/>
          <p:nvPr/>
        </p:nvPicPr>
        <p:blipFill>
          <a:blip r:embed="rId8">
            <a:alphaModFix/>
          </a:blip>
          <a:stretch>
            <a:fillRect/>
          </a:stretch>
        </p:blipFill>
        <p:spPr>
          <a:xfrm>
            <a:off x="4957925" y="3157121"/>
            <a:ext cx="3050501" cy="17546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7"/>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66" name="Google Shape;366;p47"/>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67" name="Google Shape;367;p47"/>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dashboard</a:t>
            </a:r>
            <a:endParaRPr sz="700"/>
          </a:p>
        </p:txBody>
      </p:sp>
      <p:sp>
        <p:nvSpPr>
          <p:cNvPr id="368" name="Google Shape;368;p47"/>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Agents monitoring and configuration</a:t>
            </a:r>
            <a:endParaRPr sz="700"/>
          </a:p>
        </p:txBody>
      </p:sp>
      <p:pic>
        <p:nvPicPr>
          <p:cNvPr id="369" name="Google Shape;369;p47"/>
          <p:cNvPicPr preferRelativeResize="0"/>
          <p:nvPr/>
        </p:nvPicPr>
        <p:blipFill>
          <a:blip r:embed="rId5">
            <a:alphaModFix/>
          </a:blip>
          <a:stretch>
            <a:fillRect/>
          </a:stretch>
        </p:blipFill>
        <p:spPr>
          <a:xfrm>
            <a:off x="906825" y="1502817"/>
            <a:ext cx="7330349" cy="33902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76" name="Google Shape;376;p48"/>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77" name="Google Shape;377;p48"/>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dashboard</a:t>
            </a:r>
            <a:endParaRPr sz="700"/>
          </a:p>
        </p:txBody>
      </p:sp>
      <p:sp>
        <p:nvSpPr>
          <p:cNvPr id="378" name="Google Shape;378;p48"/>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Platform management</a:t>
            </a:r>
            <a:endParaRPr sz="700"/>
          </a:p>
        </p:txBody>
      </p:sp>
      <p:pic>
        <p:nvPicPr>
          <p:cNvPr id="379" name="Google Shape;379;p48"/>
          <p:cNvPicPr preferRelativeResize="0"/>
          <p:nvPr/>
        </p:nvPicPr>
        <p:blipFill>
          <a:blip r:embed="rId5">
            <a:alphaModFix/>
          </a:blip>
          <a:stretch>
            <a:fillRect/>
          </a:stretch>
        </p:blipFill>
        <p:spPr>
          <a:xfrm>
            <a:off x="455270" y="1664225"/>
            <a:ext cx="4116730" cy="1883925"/>
          </a:xfrm>
          <a:prstGeom prst="rect">
            <a:avLst/>
          </a:prstGeom>
          <a:noFill/>
          <a:ln>
            <a:noFill/>
          </a:ln>
        </p:spPr>
      </p:pic>
      <p:pic>
        <p:nvPicPr>
          <p:cNvPr id="380" name="Google Shape;380;p48"/>
          <p:cNvPicPr preferRelativeResize="0"/>
          <p:nvPr/>
        </p:nvPicPr>
        <p:blipFill>
          <a:blip r:embed="rId6">
            <a:alphaModFix/>
          </a:blip>
          <a:stretch>
            <a:fillRect/>
          </a:stretch>
        </p:blipFill>
        <p:spPr>
          <a:xfrm>
            <a:off x="4571999" y="1629792"/>
            <a:ext cx="4267201" cy="19527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9"/>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387" name="Google Shape;387;p49"/>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388" name="Google Shape;388;p49"/>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dashboard</a:t>
            </a:r>
            <a:endParaRPr sz="700"/>
          </a:p>
        </p:txBody>
      </p:sp>
      <p:sp>
        <p:nvSpPr>
          <p:cNvPr id="389" name="Google Shape;389;p49"/>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t>
            </a:r>
            <a:r>
              <a:rPr b="1" lang="en" sz="2500">
                <a:solidFill>
                  <a:srgbClr val="00C8C7"/>
                </a:solidFill>
                <a:latin typeface="Public Sans"/>
                <a:ea typeface="Public Sans"/>
                <a:cs typeface="Public Sans"/>
                <a:sym typeface="Public Sans"/>
              </a:rPr>
              <a:t>Developer tools</a:t>
            </a:r>
            <a:endParaRPr sz="700"/>
          </a:p>
        </p:txBody>
      </p:sp>
      <p:pic>
        <p:nvPicPr>
          <p:cNvPr id="390" name="Google Shape;390;p49"/>
          <p:cNvPicPr preferRelativeResize="0"/>
          <p:nvPr/>
        </p:nvPicPr>
        <p:blipFill>
          <a:blip r:embed="rId5">
            <a:alphaModFix/>
          </a:blip>
          <a:stretch>
            <a:fillRect/>
          </a:stretch>
        </p:blipFill>
        <p:spPr>
          <a:xfrm>
            <a:off x="906825" y="1481792"/>
            <a:ext cx="7330349" cy="32872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0"/>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397" name="Google Shape;397;p50"/>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398" name="Google Shape;398;p50"/>
          <p:cNvSpPr txBox="1"/>
          <p:nvPr/>
        </p:nvSpPr>
        <p:spPr>
          <a:xfrm>
            <a:off x="876300" y="277773"/>
            <a:ext cx="7756611" cy="697307"/>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a:t>
            </a:r>
            <a:endParaRPr sz="700"/>
          </a:p>
        </p:txBody>
      </p:sp>
      <p:sp>
        <p:nvSpPr>
          <p:cNvPr id="399" name="Google Shape;399;p50"/>
          <p:cNvSpPr txBox="1"/>
          <p:nvPr/>
        </p:nvSpPr>
        <p:spPr>
          <a:xfrm>
            <a:off x="427672" y="885533"/>
            <a:ext cx="6939980" cy="4103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Wazuh agent </a:t>
            </a:r>
            <a:endParaRPr sz="700"/>
          </a:p>
        </p:txBody>
      </p:sp>
      <p:sp>
        <p:nvSpPr>
          <p:cNvPr id="400" name="Google Shape;400;p50"/>
          <p:cNvSpPr txBox="1"/>
          <p:nvPr/>
        </p:nvSpPr>
        <p:spPr>
          <a:xfrm>
            <a:off x="427675" y="1428425"/>
            <a:ext cx="8531400" cy="2011200"/>
          </a:xfrm>
          <a:prstGeom prst="rect">
            <a:avLst/>
          </a:prstGeom>
          <a:noFill/>
          <a:ln>
            <a:noFill/>
          </a:ln>
        </p:spPr>
        <p:txBody>
          <a:bodyPr anchorCtr="0" anchor="t" bIns="22850" lIns="45725" spcFirstLastPara="1" rIns="45725" wrap="square" tIns="22850">
            <a:noAutofit/>
          </a:bodyPr>
          <a:lstStyle/>
          <a:p>
            <a:pPr indent="0" lvl="0" marL="0" marR="0" rtl="0" algn="just">
              <a:spcBef>
                <a:spcPts val="0"/>
              </a:spcBef>
              <a:spcAft>
                <a:spcPts val="0"/>
              </a:spcAft>
              <a:buClr>
                <a:srgbClr val="24292F"/>
              </a:buClr>
              <a:buSzPts val="1600"/>
              <a:buFont typeface="Arial"/>
              <a:buNone/>
            </a:pPr>
            <a:r>
              <a:rPr lang="en" sz="1600">
                <a:solidFill>
                  <a:srgbClr val="24292F"/>
                </a:solidFill>
                <a:latin typeface="Cambria"/>
                <a:ea typeface="Cambria"/>
                <a:cs typeface="Cambria"/>
                <a:sym typeface="Cambria"/>
              </a:rPr>
              <a:t> Wazuh agent chạy trên Linux, Windows, macOS, Solaris, AIX và các hệ điều hành khác. Nó có thể được triển khai cho máy tính xách tay, máy tính để bàn, máy chủ,cloud instances, containers hoặc máy ảo. </a:t>
            </a:r>
            <a:endParaRPr sz="1600">
              <a:solidFill>
                <a:srgbClr val="24292F"/>
              </a:solidFill>
              <a:latin typeface="Cambria"/>
              <a:ea typeface="Cambria"/>
              <a:cs typeface="Cambria"/>
              <a:sym typeface="Cambria"/>
            </a:endParaRPr>
          </a:p>
          <a:p>
            <a:pPr indent="0" lvl="0" marL="0" marR="0" rtl="0" algn="just">
              <a:spcBef>
                <a:spcPts val="0"/>
              </a:spcBef>
              <a:spcAft>
                <a:spcPts val="0"/>
              </a:spcAft>
              <a:buClr>
                <a:srgbClr val="24292F"/>
              </a:buClr>
              <a:buSzPts val="1600"/>
              <a:buFont typeface="Arial"/>
              <a:buNone/>
            </a:pPr>
            <a:r>
              <a:t/>
            </a:r>
            <a:endParaRPr sz="1600">
              <a:solidFill>
                <a:srgbClr val="24292F"/>
              </a:solidFill>
              <a:latin typeface="Cambria"/>
              <a:ea typeface="Cambria"/>
              <a:cs typeface="Cambria"/>
              <a:sym typeface="Cambria"/>
            </a:endParaRPr>
          </a:p>
          <a:p>
            <a:pPr indent="0" lvl="0" marL="0" marR="0" rtl="0" algn="just">
              <a:spcBef>
                <a:spcPts val="0"/>
              </a:spcBef>
              <a:spcAft>
                <a:spcPts val="0"/>
              </a:spcAft>
              <a:buClr>
                <a:srgbClr val="24292F"/>
              </a:buClr>
              <a:buSzPts val="1600"/>
              <a:buFont typeface="Arial"/>
              <a:buNone/>
            </a:pPr>
            <a:r>
              <a:rPr lang="en" sz="1600">
                <a:solidFill>
                  <a:srgbClr val="24292F"/>
                </a:solidFill>
                <a:latin typeface="Cambria"/>
                <a:ea typeface="Cambria"/>
                <a:cs typeface="Cambria"/>
                <a:sym typeface="Cambria"/>
              </a:rPr>
              <a:t>Agent cung cấp khả năng ngăn chặn, phát hiện và phản hồi mối đe dọa. Nó cũng được sử dụng để thu thập các loại dữ liệu ứng dụng và hệ thống khác nhau sau đó chuyển đến Wazuh server thông qua một kênh được mã hóa và xác thực.</a:t>
            </a:r>
            <a:endParaRPr sz="1600">
              <a:solidFill>
                <a:srgbClr val="24292F"/>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1"/>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407" name="Google Shape;407;p51"/>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408" name="Google Shape;408;p51"/>
          <p:cNvSpPr txBox="1"/>
          <p:nvPr/>
        </p:nvSpPr>
        <p:spPr>
          <a:xfrm>
            <a:off x="693695" y="255855"/>
            <a:ext cx="7756611" cy="697307"/>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agent</a:t>
            </a:r>
            <a:endParaRPr sz="700"/>
          </a:p>
        </p:txBody>
      </p:sp>
      <p:sp>
        <p:nvSpPr>
          <p:cNvPr id="409" name="Google Shape;409;p51"/>
          <p:cNvSpPr txBox="1"/>
          <p:nvPr/>
        </p:nvSpPr>
        <p:spPr>
          <a:xfrm>
            <a:off x="266700" y="90804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t>
            </a:r>
            <a:r>
              <a:rPr b="1" lang="en" sz="2500">
                <a:solidFill>
                  <a:srgbClr val="00C8C7"/>
                </a:solidFill>
                <a:latin typeface="Public Sans"/>
                <a:ea typeface="Public Sans"/>
                <a:cs typeface="Public Sans"/>
                <a:sym typeface="Public Sans"/>
              </a:rPr>
              <a:t>Agent architecture</a:t>
            </a:r>
            <a:endParaRPr sz="700"/>
          </a:p>
        </p:txBody>
      </p:sp>
      <p:sp>
        <p:nvSpPr>
          <p:cNvPr id="410" name="Google Shape;410;p51"/>
          <p:cNvSpPr txBox="1"/>
          <p:nvPr/>
        </p:nvSpPr>
        <p:spPr>
          <a:xfrm>
            <a:off x="266700" y="1488616"/>
            <a:ext cx="3906900" cy="292500"/>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t/>
            </a:r>
            <a:endParaRPr sz="1600">
              <a:solidFill>
                <a:schemeClr val="dk1"/>
              </a:solidFill>
              <a:latin typeface="Cambria"/>
              <a:ea typeface="Cambria"/>
              <a:cs typeface="Cambria"/>
              <a:sym typeface="Cambria"/>
            </a:endParaRPr>
          </a:p>
        </p:txBody>
      </p:sp>
      <p:pic>
        <p:nvPicPr>
          <p:cNvPr id="411" name="Google Shape;411;p51"/>
          <p:cNvPicPr preferRelativeResize="0"/>
          <p:nvPr/>
        </p:nvPicPr>
        <p:blipFill>
          <a:blip r:embed="rId5">
            <a:alphaModFix/>
          </a:blip>
          <a:stretch>
            <a:fillRect/>
          </a:stretch>
        </p:blipFill>
        <p:spPr>
          <a:xfrm>
            <a:off x="820125" y="1602275"/>
            <a:ext cx="7503726" cy="3164222"/>
          </a:xfrm>
          <a:prstGeom prst="rect">
            <a:avLst/>
          </a:prstGeom>
          <a:noFill/>
          <a:ln>
            <a:noFill/>
          </a:ln>
        </p:spPr>
      </p:pic>
      <p:sp>
        <p:nvSpPr>
          <p:cNvPr id="412" name="Google Shape;412;p51"/>
          <p:cNvSpPr txBox="1"/>
          <p:nvPr/>
        </p:nvSpPr>
        <p:spPr>
          <a:xfrm>
            <a:off x="182550" y="1177250"/>
            <a:ext cx="77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Cambria"/>
                <a:ea typeface="Cambria"/>
                <a:cs typeface="Cambria"/>
                <a:sym typeface="Cambria"/>
              </a:rPr>
              <a:t>Wazuh Agent có kiến ​​trúc mô-đun. Mỗi thành phần phụ trách các nhiệm vụ riêng.</a:t>
            </a:r>
            <a:endParaRPr sz="1600">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2"/>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419" name="Google Shape;419;p52"/>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420" name="Google Shape;420;p52"/>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agent</a:t>
            </a:r>
            <a:endParaRPr sz="700"/>
          </a:p>
        </p:txBody>
      </p:sp>
      <p:sp>
        <p:nvSpPr>
          <p:cNvPr id="421" name="Google Shape;421;p52"/>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Agent modules</a:t>
            </a:r>
            <a:endParaRPr sz="700"/>
          </a:p>
        </p:txBody>
      </p:sp>
      <p:sp>
        <p:nvSpPr>
          <p:cNvPr id="422" name="Google Shape;422;p52"/>
          <p:cNvSpPr txBox="1"/>
          <p:nvPr/>
        </p:nvSpPr>
        <p:spPr>
          <a:xfrm>
            <a:off x="300700" y="1402450"/>
            <a:ext cx="8542500" cy="1770000"/>
          </a:xfrm>
          <a:prstGeom prst="rect">
            <a:avLst/>
          </a:prstGeom>
          <a:noFill/>
          <a:ln>
            <a:noFill/>
          </a:ln>
        </p:spPr>
        <p:txBody>
          <a:bodyPr anchorCtr="0" anchor="t" bIns="22850" lIns="45725" spcFirstLastPara="1" rIns="45725" wrap="square" tIns="22850">
            <a:spAutoFit/>
          </a:bodyPr>
          <a:lstStyle/>
          <a:p>
            <a:pPr indent="0" lvl="0" marL="0" marR="0" rtl="0" algn="just">
              <a:spcBef>
                <a:spcPts val="0"/>
              </a:spcBef>
              <a:spcAft>
                <a:spcPts val="0"/>
              </a:spcAft>
              <a:buNone/>
            </a:pPr>
            <a:r>
              <a:rPr b="1" lang="en" sz="1600">
                <a:solidFill>
                  <a:schemeClr val="dk1"/>
                </a:solidFill>
                <a:latin typeface="Cambria"/>
                <a:ea typeface="Cambria"/>
                <a:cs typeface="Cambria"/>
                <a:sym typeface="Cambria"/>
              </a:rPr>
              <a:t>Log collector: </a:t>
            </a:r>
            <a:r>
              <a:rPr lang="en" sz="1600">
                <a:solidFill>
                  <a:srgbClr val="292929"/>
                </a:solidFill>
                <a:highlight>
                  <a:srgbClr val="FFFFFF"/>
                </a:highlight>
                <a:latin typeface="Cambria"/>
                <a:ea typeface="Cambria"/>
                <a:cs typeface="Cambria"/>
                <a:sym typeface="Cambria"/>
              </a:rPr>
              <a:t>đọc các tệp </a:t>
            </a:r>
            <a:r>
              <a:rPr lang="en" sz="1600">
                <a:solidFill>
                  <a:srgbClr val="24292F"/>
                </a:solidFill>
                <a:highlight>
                  <a:srgbClr val="FFFFFF"/>
                </a:highlight>
                <a:latin typeface="Cambria"/>
                <a:ea typeface="Cambria"/>
                <a:cs typeface="Cambria"/>
                <a:sym typeface="Cambria"/>
              </a:rPr>
              <a:t>flat log</a:t>
            </a:r>
            <a:r>
              <a:rPr lang="en" sz="1600">
                <a:solidFill>
                  <a:srgbClr val="292929"/>
                </a:solidFill>
                <a:highlight>
                  <a:srgbClr val="FFFFFF"/>
                </a:highlight>
                <a:latin typeface="Cambria"/>
                <a:ea typeface="Cambria"/>
                <a:cs typeface="Cambria"/>
                <a:sym typeface="Cambria"/>
              </a:rPr>
              <a:t> và các sự kiện Windows, thu thập các thông báo nhật ký của hệ điều hành và ứng dụng.</a:t>
            </a:r>
            <a:endParaRPr sz="1600">
              <a:solidFill>
                <a:schemeClr val="dk1"/>
              </a:solidFill>
              <a:latin typeface="Cambria"/>
              <a:ea typeface="Cambria"/>
              <a:cs typeface="Cambria"/>
              <a:sym typeface="Cambria"/>
            </a:endParaRPr>
          </a:p>
          <a:p>
            <a:pPr indent="0" lvl="0" marL="0" marR="0" rtl="0" algn="just">
              <a:spcBef>
                <a:spcPts val="0"/>
              </a:spcBef>
              <a:spcAft>
                <a:spcPts val="0"/>
              </a:spcAft>
              <a:buNone/>
            </a:pPr>
            <a:r>
              <a:t/>
            </a:r>
            <a:endParaRPr sz="1600">
              <a:solidFill>
                <a:schemeClr val="dk1"/>
              </a:solidFill>
              <a:latin typeface="Cambria"/>
              <a:ea typeface="Cambria"/>
              <a:cs typeface="Cambria"/>
              <a:sym typeface="Cambria"/>
            </a:endParaRPr>
          </a:p>
          <a:p>
            <a:pPr indent="0" lvl="0" marL="0" marR="0" rtl="0" algn="just">
              <a:spcBef>
                <a:spcPts val="0"/>
              </a:spcBef>
              <a:spcAft>
                <a:spcPts val="0"/>
              </a:spcAft>
              <a:buNone/>
            </a:pPr>
            <a:r>
              <a:rPr b="1" lang="en" sz="1600">
                <a:solidFill>
                  <a:schemeClr val="dk1"/>
                </a:solidFill>
                <a:latin typeface="Cambria"/>
                <a:ea typeface="Cambria"/>
                <a:cs typeface="Cambria"/>
                <a:sym typeface="Cambria"/>
              </a:rPr>
              <a:t>Command execution: </a:t>
            </a:r>
            <a:r>
              <a:rPr lang="en" sz="1600">
                <a:solidFill>
                  <a:schemeClr val="dk1"/>
                </a:solidFill>
                <a:latin typeface="Cambria"/>
                <a:ea typeface="Cambria"/>
                <a:cs typeface="Cambria"/>
                <a:sym typeface="Cambria"/>
              </a:rPr>
              <a:t>Agents chạy các lệnh được ủy quyền theo định kỳ, thu thập đầu ra của chúng và báo cáo lại cho Wazuh server để phân tích thêm. </a:t>
            </a:r>
            <a:endParaRPr sz="1600">
              <a:solidFill>
                <a:schemeClr val="dk1"/>
              </a:solidFill>
              <a:latin typeface="Cambria"/>
              <a:ea typeface="Cambria"/>
              <a:cs typeface="Cambria"/>
              <a:sym typeface="Cambria"/>
            </a:endParaRPr>
          </a:p>
          <a:p>
            <a:pPr indent="457200" lvl="0" marL="0" marR="0" rtl="0" algn="just">
              <a:spcBef>
                <a:spcPts val="0"/>
              </a:spcBef>
              <a:spcAft>
                <a:spcPts val="0"/>
              </a:spcAft>
              <a:buNone/>
            </a:pPr>
            <a:r>
              <a:t/>
            </a:r>
            <a:endParaRPr sz="1600">
              <a:solidFill>
                <a:schemeClr val="dk1"/>
              </a:solidFill>
              <a:latin typeface="Cambria"/>
              <a:ea typeface="Cambria"/>
              <a:cs typeface="Cambria"/>
              <a:sym typeface="Cambria"/>
            </a:endParaRPr>
          </a:p>
          <a:p>
            <a:pPr indent="0" lvl="0" marL="0" rtl="0" algn="just">
              <a:spcBef>
                <a:spcPts val="0"/>
              </a:spcBef>
              <a:spcAft>
                <a:spcPts val="0"/>
              </a:spcAft>
              <a:buClr>
                <a:schemeClr val="dk1"/>
              </a:buClr>
              <a:buFont typeface="Arial"/>
              <a:buNone/>
            </a:pPr>
            <a:r>
              <a:rPr b="1" lang="en" sz="1600">
                <a:solidFill>
                  <a:schemeClr val="dk1"/>
                </a:solidFill>
                <a:latin typeface="Cambria"/>
                <a:ea typeface="Cambria"/>
                <a:cs typeface="Cambria"/>
                <a:sym typeface="Cambria"/>
              </a:rPr>
              <a:t>File integrity monitoring (FIM):</a:t>
            </a:r>
            <a:r>
              <a:rPr lang="en" sz="1600">
                <a:solidFill>
                  <a:schemeClr val="dk1"/>
                </a:solidFill>
                <a:latin typeface="Cambria"/>
                <a:ea typeface="Cambria"/>
                <a:cs typeface="Cambria"/>
                <a:sym typeface="Cambria"/>
              </a:rPr>
              <a:t> giám sát hệ thống tệp.</a:t>
            </a:r>
            <a:endParaRPr sz="1600">
              <a:solidFill>
                <a:schemeClr val="dk1"/>
              </a:solidFill>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3"/>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429" name="Google Shape;429;p53"/>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430" name="Google Shape;430;p53"/>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agent</a:t>
            </a:r>
            <a:endParaRPr sz="700"/>
          </a:p>
        </p:txBody>
      </p:sp>
      <p:sp>
        <p:nvSpPr>
          <p:cNvPr id="431" name="Google Shape;431;p53"/>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Agent modules</a:t>
            </a:r>
            <a:endParaRPr sz="700"/>
          </a:p>
        </p:txBody>
      </p:sp>
      <p:sp>
        <p:nvSpPr>
          <p:cNvPr id="432" name="Google Shape;432;p53"/>
          <p:cNvSpPr txBox="1"/>
          <p:nvPr/>
        </p:nvSpPr>
        <p:spPr>
          <a:xfrm>
            <a:off x="300700" y="1402450"/>
            <a:ext cx="8542500" cy="2755200"/>
          </a:xfrm>
          <a:prstGeom prst="rect">
            <a:avLst/>
          </a:prstGeom>
          <a:noFill/>
          <a:ln>
            <a:noFill/>
          </a:ln>
        </p:spPr>
        <p:txBody>
          <a:bodyPr anchorCtr="0" anchor="t" bIns="22850" lIns="45725" spcFirstLastPara="1" rIns="45725" wrap="square" tIns="22850">
            <a:spAutoFit/>
          </a:bodyPr>
          <a:lstStyle/>
          <a:p>
            <a:pPr indent="0" lvl="0" marL="0" rtl="0" algn="just">
              <a:spcBef>
                <a:spcPts val="0"/>
              </a:spcBef>
              <a:spcAft>
                <a:spcPts val="0"/>
              </a:spcAft>
              <a:buNone/>
            </a:pPr>
            <a:r>
              <a:rPr b="1" lang="en" sz="1600">
                <a:solidFill>
                  <a:schemeClr val="dk1"/>
                </a:solidFill>
                <a:latin typeface="Cambria"/>
                <a:ea typeface="Cambria"/>
                <a:cs typeface="Cambria"/>
                <a:sym typeface="Cambria"/>
              </a:rPr>
              <a:t>Security configuration assessment (SCA): </a:t>
            </a:r>
            <a:r>
              <a:rPr lang="en" sz="1600">
                <a:solidFill>
                  <a:schemeClr val="dk1"/>
                </a:solidFill>
                <a:latin typeface="Cambria"/>
                <a:ea typeface="Cambria"/>
                <a:cs typeface="Cambria"/>
                <a:sym typeface="Cambria"/>
              </a:rPr>
              <a:t>cung cấp đánh giá cấu hình bảo mật liên tục, sử dụng Center of Internet Security (CIS) benchmarks. Người dùng cũng có thể tạo kiểm tra SCA của riêng mình để theo dõi và thực thi các chính sách bảo mật.</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System inventory: </a:t>
            </a:r>
            <a:r>
              <a:rPr lang="en" sz="1600">
                <a:solidFill>
                  <a:srgbClr val="292929"/>
                </a:solidFill>
                <a:highlight>
                  <a:srgbClr val="FFFFFF"/>
                </a:highlight>
                <a:latin typeface="Cambria"/>
                <a:ea typeface="Cambria"/>
                <a:cs typeface="Cambria"/>
                <a:sym typeface="Cambria"/>
              </a:rPr>
              <a:t>Scan định kỳ để thu thập dữ liệu kiểm kê như phiên bản hệ điều hành, giao diện mạng, các process đang chạy, ứng dụng đã cài đặt và danh sách các cổng đang mở. Kết quả quét được lưu trữ trong cơ sở dữ liệu SQLite cục bộ có thể được truy vấn từ xa.</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rPr b="1" lang="en" sz="1600">
                <a:solidFill>
                  <a:schemeClr val="dk1"/>
                </a:solidFill>
                <a:latin typeface="Cambria"/>
                <a:ea typeface="Cambria"/>
                <a:cs typeface="Cambria"/>
                <a:sym typeface="Cambria"/>
              </a:rPr>
              <a:t>Malware detection:</a:t>
            </a:r>
            <a:r>
              <a:rPr lang="en" sz="1600">
                <a:solidFill>
                  <a:schemeClr val="dk1"/>
                </a:solidFill>
                <a:latin typeface="Cambria"/>
                <a:ea typeface="Cambria"/>
                <a:cs typeface="Cambria"/>
                <a:sym typeface="Cambria"/>
              </a:rPr>
              <a:t> Có khả năng phát hiện sự bất thường và sự hiện diện của rootkit. Ngoài ra, nó tìm kiếm các quy trình ẩn, tệp ẩn và cổng ẩn trong khi giám sát các system call.</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t/>
            </a:r>
            <a:endParaRPr b="1" sz="1600">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3">
            <a:alphaModFix/>
          </a:blip>
          <a:srcRect b="0" l="0" r="0" t="0"/>
          <a:stretch/>
        </p:blipFill>
        <p:spPr>
          <a:xfrm>
            <a:off x="-1404405" y="-911399"/>
            <a:ext cx="2808812" cy="2711779"/>
          </a:xfrm>
          <a:prstGeom prst="rect">
            <a:avLst/>
          </a:prstGeom>
          <a:noFill/>
          <a:ln>
            <a:noFill/>
          </a:ln>
        </p:spPr>
      </p:pic>
      <p:pic>
        <p:nvPicPr>
          <p:cNvPr id="155" name="Google Shape;155;p27"/>
          <p:cNvPicPr preferRelativeResize="0"/>
          <p:nvPr/>
        </p:nvPicPr>
        <p:blipFill rotWithShape="1">
          <a:blip r:embed="rId4">
            <a:alphaModFix/>
          </a:blip>
          <a:srcRect b="0" l="0" r="0" t="0"/>
          <a:stretch/>
        </p:blipFill>
        <p:spPr>
          <a:xfrm>
            <a:off x="7084695" y="3546380"/>
            <a:ext cx="3378524" cy="3194241"/>
          </a:xfrm>
          <a:prstGeom prst="rect">
            <a:avLst/>
          </a:prstGeom>
          <a:noFill/>
          <a:ln>
            <a:noFill/>
          </a:ln>
        </p:spPr>
      </p:pic>
      <p:pic>
        <p:nvPicPr>
          <p:cNvPr id="156" name="Google Shape;156;p27"/>
          <p:cNvPicPr preferRelativeResize="0"/>
          <p:nvPr/>
        </p:nvPicPr>
        <p:blipFill rotWithShape="1">
          <a:blip r:embed="rId5">
            <a:alphaModFix/>
          </a:blip>
          <a:srcRect b="0" l="0" r="0" t="0"/>
          <a:stretch/>
        </p:blipFill>
        <p:spPr>
          <a:xfrm>
            <a:off x="7849518" y="-857055"/>
            <a:ext cx="2786491" cy="2507842"/>
          </a:xfrm>
          <a:prstGeom prst="rect">
            <a:avLst/>
          </a:prstGeom>
          <a:noFill/>
          <a:ln>
            <a:noFill/>
          </a:ln>
        </p:spPr>
      </p:pic>
      <p:pic>
        <p:nvPicPr>
          <p:cNvPr id="157" name="Google Shape;157;p27"/>
          <p:cNvPicPr preferRelativeResize="0"/>
          <p:nvPr/>
        </p:nvPicPr>
        <p:blipFill rotWithShape="1">
          <a:blip r:embed="rId6">
            <a:alphaModFix/>
          </a:blip>
          <a:srcRect b="0" l="0" r="0" t="0"/>
          <a:stretch/>
        </p:blipFill>
        <p:spPr>
          <a:xfrm>
            <a:off x="-992263" y="3032866"/>
            <a:ext cx="2478108" cy="2611034"/>
          </a:xfrm>
          <a:prstGeom prst="rect">
            <a:avLst/>
          </a:prstGeom>
          <a:noFill/>
          <a:ln>
            <a:noFill/>
          </a:ln>
        </p:spPr>
      </p:pic>
      <p:sp>
        <p:nvSpPr>
          <p:cNvPr id="158" name="Google Shape;158;p27"/>
          <p:cNvSpPr txBox="1"/>
          <p:nvPr/>
        </p:nvSpPr>
        <p:spPr>
          <a:xfrm>
            <a:off x="2876550" y="400926"/>
            <a:ext cx="3390900" cy="507832"/>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0" i="0" lang="en" sz="3000" u="none" cap="none" strike="noStrike">
                <a:solidFill>
                  <a:srgbClr val="538CD5"/>
                </a:solidFill>
                <a:latin typeface="Sigmar One"/>
                <a:ea typeface="Sigmar One"/>
                <a:cs typeface="Sigmar One"/>
                <a:sym typeface="Sigmar One"/>
              </a:rPr>
              <a:t>NỘI DUNG</a:t>
            </a:r>
            <a:endParaRPr sz="700"/>
          </a:p>
        </p:txBody>
      </p:sp>
      <p:sp>
        <p:nvSpPr>
          <p:cNvPr id="159" name="Google Shape;159;p27"/>
          <p:cNvSpPr/>
          <p:nvPr/>
        </p:nvSpPr>
        <p:spPr>
          <a:xfrm>
            <a:off x="854354" y="1238250"/>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0" name="Google Shape;160;p27"/>
          <p:cNvSpPr/>
          <p:nvPr/>
        </p:nvSpPr>
        <p:spPr>
          <a:xfrm>
            <a:off x="4566379" y="1238250"/>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7"/>
          <p:cNvSpPr/>
          <p:nvPr/>
        </p:nvSpPr>
        <p:spPr>
          <a:xfrm>
            <a:off x="858102" y="2676431"/>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2" name="Google Shape;162;p27"/>
          <p:cNvSpPr/>
          <p:nvPr/>
        </p:nvSpPr>
        <p:spPr>
          <a:xfrm>
            <a:off x="4554424" y="2676431"/>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3" name="Google Shape;163;p27"/>
          <p:cNvSpPr txBox="1"/>
          <p:nvPr/>
        </p:nvSpPr>
        <p:spPr>
          <a:xfrm>
            <a:off x="966533" y="1594686"/>
            <a:ext cx="2808812"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i="0" lang="en" sz="2000" u="none" cap="none" strike="noStrike">
                <a:solidFill>
                  <a:schemeClr val="dk1"/>
                </a:solidFill>
                <a:latin typeface="Cambria"/>
                <a:ea typeface="Cambria"/>
                <a:cs typeface="Cambria"/>
                <a:sym typeface="Cambria"/>
              </a:rPr>
              <a:t>1. Giới thiệu</a:t>
            </a:r>
            <a:endParaRPr sz="700"/>
          </a:p>
        </p:txBody>
      </p:sp>
      <p:sp>
        <p:nvSpPr>
          <p:cNvPr id="164" name="Google Shape;164;p27"/>
          <p:cNvSpPr/>
          <p:nvPr/>
        </p:nvSpPr>
        <p:spPr>
          <a:xfrm>
            <a:off x="840411" y="4027631"/>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5" name="Google Shape;165;p27"/>
          <p:cNvSpPr txBox="1"/>
          <p:nvPr/>
        </p:nvSpPr>
        <p:spPr>
          <a:xfrm>
            <a:off x="4750036" y="1556972"/>
            <a:ext cx="2808812"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i="0" lang="en" sz="2000" u="none" cap="none" strike="noStrike">
                <a:solidFill>
                  <a:schemeClr val="dk1"/>
                </a:solidFill>
                <a:latin typeface="Cambria"/>
                <a:ea typeface="Cambria"/>
                <a:cs typeface="Cambria"/>
                <a:sym typeface="Cambria"/>
              </a:rPr>
              <a:t>2. Kubernetes</a:t>
            </a:r>
            <a:endParaRPr sz="700"/>
          </a:p>
        </p:txBody>
      </p:sp>
      <p:sp>
        <p:nvSpPr>
          <p:cNvPr id="166" name="Google Shape;166;p27"/>
          <p:cNvSpPr txBox="1"/>
          <p:nvPr/>
        </p:nvSpPr>
        <p:spPr>
          <a:xfrm>
            <a:off x="871843" y="3032866"/>
            <a:ext cx="2808812"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i="0" lang="en" sz="2000" u="none" cap="none" strike="noStrike">
                <a:solidFill>
                  <a:schemeClr val="dk1"/>
                </a:solidFill>
                <a:latin typeface="Cambria"/>
                <a:ea typeface="Cambria"/>
                <a:cs typeface="Cambria"/>
                <a:sym typeface="Cambria"/>
              </a:rPr>
              <a:t>3. Wazuh</a:t>
            </a:r>
            <a:endParaRPr sz="700"/>
          </a:p>
        </p:txBody>
      </p:sp>
      <p:sp>
        <p:nvSpPr>
          <p:cNvPr id="167" name="Google Shape;167;p27"/>
          <p:cNvSpPr txBox="1"/>
          <p:nvPr/>
        </p:nvSpPr>
        <p:spPr>
          <a:xfrm>
            <a:off x="4723092" y="3053803"/>
            <a:ext cx="2808812"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i="0" lang="en" sz="2000" u="none" cap="none" strike="noStrike">
                <a:solidFill>
                  <a:schemeClr val="dk1"/>
                </a:solidFill>
                <a:latin typeface="Cambria"/>
                <a:ea typeface="Cambria"/>
                <a:cs typeface="Cambria"/>
                <a:sym typeface="Cambria"/>
              </a:rPr>
              <a:t>4. DVWA</a:t>
            </a:r>
            <a:endParaRPr sz="700"/>
          </a:p>
        </p:txBody>
      </p:sp>
      <p:sp>
        <p:nvSpPr>
          <p:cNvPr id="168" name="Google Shape;168;p27"/>
          <p:cNvSpPr/>
          <p:nvPr/>
        </p:nvSpPr>
        <p:spPr>
          <a:xfrm>
            <a:off x="4554424" y="4010542"/>
            <a:ext cx="3146146" cy="1108688"/>
          </a:xfrm>
          <a:custGeom>
            <a:rect b="b" l="l" r="r" t="t"/>
            <a:pathLst>
              <a:path extrusionOk="0" h="878184" w="3425798">
                <a:moveTo>
                  <a:pt x="3301338" y="878184"/>
                </a:moveTo>
                <a:lnTo>
                  <a:pt x="124460" y="878184"/>
                </a:lnTo>
                <a:cubicBezTo>
                  <a:pt x="55880" y="878184"/>
                  <a:pt x="0" y="822304"/>
                  <a:pt x="0" y="753724"/>
                </a:cubicBezTo>
                <a:lnTo>
                  <a:pt x="0" y="124460"/>
                </a:lnTo>
                <a:cubicBezTo>
                  <a:pt x="0" y="55880"/>
                  <a:pt x="55880" y="0"/>
                  <a:pt x="124460" y="0"/>
                </a:cubicBezTo>
                <a:lnTo>
                  <a:pt x="3301338" y="0"/>
                </a:lnTo>
                <a:cubicBezTo>
                  <a:pt x="3369918" y="0"/>
                  <a:pt x="3425798" y="55880"/>
                  <a:pt x="3425798" y="124460"/>
                </a:cubicBezTo>
                <a:lnTo>
                  <a:pt x="3425798" y="753724"/>
                </a:lnTo>
                <a:cubicBezTo>
                  <a:pt x="3425798" y="822304"/>
                  <a:pt x="3369918" y="878184"/>
                  <a:pt x="3301338" y="878184"/>
                </a:cubicBezTo>
                <a:close/>
              </a:path>
            </a:pathLst>
          </a:custGeom>
          <a:solidFill>
            <a:srgbClr val="C0F7E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9" name="Google Shape;169;p27"/>
          <p:cNvSpPr txBox="1"/>
          <p:nvPr/>
        </p:nvSpPr>
        <p:spPr>
          <a:xfrm>
            <a:off x="966532" y="4367613"/>
            <a:ext cx="2808812" cy="353943"/>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i="0" lang="en" sz="2000" u="none" cap="none" strike="noStrike">
                <a:solidFill>
                  <a:schemeClr val="dk1"/>
                </a:solidFill>
                <a:latin typeface="Cambria"/>
                <a:ea typeface="Cambria"/>
                <a:cs typeface="Cambria"/>
                <a:sym typeface="Cambria"/>
              </a:rPr>
              <a:t>5. Mô hình</a:t>
            </a:r>
            <a:endParaRPr sz="700"/>
          </a:p>
        </p:txBody>
      </p:sp>
      <p:sp>
        <p:nvSpPr>
          <p:cNvPr id="170" name="Google Shape;170;p27"/>
          <p:cNvSpPr txBox="1"/>
          <p:nvPr/>
        </p:nvSpPr>
        <p:spPr>
          <a:xfrm>
            <a:off x="5562600" y="4338383"/>
            <a:ext cx="2209800" cy="353943"/>
          </a:xfrm>
          <a:prstGeom prst="rect">
            <a:avLst/>
          </a:prstGeom>
          <a:noFill/>
          <a:ln>
            <a:noFill/>
          </a:ln>
        </p:spPr>
        <p:txBody>
          <a:bodyPr anchorCtr="0" anchor="t" bIns="22850" lIns="45725" spcFirstLastPara="1" rIns="45725" wrap="square" tIns="22850">
            <a:spAutoFit/>
          </a:bodyPr>
          <a:lstStyle/>
          <a:p>
            <a:pPr indent="0" lvl="0" marL="0" marR="0" rtl="0" algn="l">
              <a:spcBef>
                <a:spcPts val="0"/>
              </a:spcBef>
              <a:spcAft>
                <a:spcPts val="0"/>
              </a:spcAft>
              <a:buNone/>
            </a:pPr>
            <a:r>
              <a:rPr b="1" i="0" lang="en" sz="2000" u="none" cap="none" strike="noStrike">
                <a:solidFill>
                  <a:schemeClr val="dk1"/>
                </a:solidFill>
                <a:latin typeface="Cambria"/>
                <a:ea typeface="Cambria"/>
                <a:cs typeface="Cambria"/>
                <a:sym typeface="Cambria"/>
              </a:rPr>
              <a:t>6. Demo</a:t>
            </a:r>
            <a:endParaRPr sz="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54"/>
          <p:cNvPicPr preferRelativeResize="0"/>
          <p:nvPr/>
        </p:nvPicPr>
        <p:blipFill rotWithShape="1">
          <a:blip r:embed="rId3">
            <a:alphaModFix/>
          </a:blip>
          <a:srcRect b="0" l="0" r="0" t="0"/>
          <a:stretch/>
        </p:blipFill>
        <p:spPr>
          <a:xfrm rot="-10628987">
            <a:off x="7638480" y="4658074"/>
            <a:ext cx="1167492" cy="163036"/>
          </a:xfrm>
          <a:prstGeom prst="rect">
            <a:avLst/>
          </a:prstGeom>
          <a:noFill/>
          <a:ln>
            <a:noFill/>
          </a:ln>
        </p:spPr>
      </p:pic>
      <p:pic>
        <p:nvPicPr>
          <p:cNvPr id="439" name="Google Shape;439;p54"/>
          <p:cNvPicPr preferRelativeResize="0"/>
          <p:nvPr/>
        </p:nvPicPr>
        <p:blipFill rotWithShape="1">
          <a:blip r:embed="rId4">
            <a:alphaModFix/>
          </a:blip>
          <a:srcRect b="0" l="0" r="0" t="0"/>
          <a:stretch/>
        </p:blipFill>
        <p:spPr>
          <a:xfrm>
            <a:off x="0" y="15847"/>
            <a:ext cx="1884621" cy="351473"/>
          </a:xfrm>
          <a:prstGeom prst="rect">
            <a:avLst/>
          </a:prstGeom>
          <a:noFill/>
          <a:ln>
            <a:noFill/>
          </a:ln>
        </p:spPr>
      </p:pic>
      <p:sp>
        <p:nvSpPr>
          <p:cNvPr id="440" name="Google Shape;440;p54"/>
          <p:cNvSpPr txBox="1"/>
          <p:nvPr/>
        </p:nvSpPr>
        <p:spPr>
          <a:xfrm>
            <a:off x="693695" y="255855"/>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Wazuh agent</a:t>
            </a:r>
            <a:endParaRPr sz="700"/>
          </a:p>
        </p:txBody>
      </p:sp>
      <p:sp>
        <p:nvSpPr>
          <p:cNvPr id="441" name="Google Shape;441;p54"/>
          <p:cNvSpPr txBox="1"/>
          <p:nvPr/>
        </p:nvSpPr>
        <p:spPr>
          <a:xfrm>
            <a:off x="300700" y="944492"/>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Agent modules</a:t>
            </a:r>
            <a:endParaRPr sz="700"/>
          </a:p>
        </p:txBody>
      </p:sp>
      <p:sp>
        <p:nvSpPr>
          <p:cNvPr id="442" name="Google Shape;442;p54"/>
          <p:cNvSpPr txBox="1"/>
          <p:nvPr/>
        </p:nvSpPr>
        <p:spPr>
          <a:xfrm>
            <a:off x="300700" y="1402450"/>
            <a:ext cx="8542500" cy="2016300"/>
          </a:xfrm>
          <a:prstGeom prst="rect">
            <a:avLst/>
          </a:prstGeom>
          <a:noFill/>
          <a:ln>
            <a:noFill/>
          </a:ln>
        </p:spPr>
        <p:txBody>
          <a:bodyPr anchorCtr="0" anchor="t" bIns="22850" lIns="45725" spcFirstLastPara="1" rIns="45725" wrap="square" tIns="22850">
            <a:spAutoFit/>
          </a:bodyPr>
          <a:lstStyle/>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Active response: </a:t>
            </a:r>
            <a:r>
              <a:rPr lang="en" sz="1600">
                <a:solidFill>
                  <a:srgbClr val="292929"/>
                </a:solidFill>
                <a:highlight>
                  <a:srgbClr val="FFFFFF"/>
                </a:highlight>
                <a:latin typeface="Cambria"/>
                <a:ea typeface="Cambria"/>
                <a:cs typeface="Cambria"/>
                <a:sym typeface="Cambria"/>
              </a:rPr>
              <a:t>Mô-đun này chạy các hành động tự động khi phát hiện thấy các mối đe dọa, kích hoạt các phản hồi để chặn kết nối mạng, dừng một quy trình đang chạy hoặc xóa một tệp độc hại. </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t/>
            </a:r>
            <a:endParaRPr sz="1600">
              <a:solidFill>
                <a:schemeClr val="dk1"/>
              </a:solidFill>
              <a:latin typeface="Cambria"/>
              <a:ea typeface="Cambria"/>
              <a:cs typeface="Cambria"/>
              <a:sym typeface="Cambria"/>
            </a:endParaRPr>
          </a:p>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Container security monitoring: </a:t>
            </a:r>
            <a:r>
              <a:rPr lang="en" sz="1600">
                <a:solidFill>
                  <a:srgbClr val="292929"/>
                </a:solidFill>
                <a:highlight>
                  <a:srgbClr val="FFFFFF"/>
                </a:highlight>
                <a:latin typeface="Cambria"/>
                <a:ea typeface="Cambria"/>
                <a:cs typeface="Cambria"/>
                <a:sym typeface="Cambria"/>
              </a:rPr>
              <a:t>Mô-đun tác nhân này được tích hợp với Docker Engine API để giám sát các thay đổi trong môi trường được chứa.</a:t>
            </a:r>
            <a:endParaRPr sz="1600">
              <a:solidFill>
                <a:srgbClr val="292929"/>
              </a:solidFill>
              <a:highlight>
                <a:srgbClr val="FFFFFF"/>
              </a:highlight>
              <a:latin typeface="Cambria"/>
              <a:ea typeface="Cambria"/>
              <a:cs typeface="Cambria"/>
              <a:sym typeface="Cambria"/>
            </a:endParaRPr>
          </a:p>
          <a:p>
            <a:pPr indent="0" lvl="0" marL="0" rtl="0" algn="just">
              <a:spcBef>
                <a:spcPts val="0"/>
              </a:spcBef>
              <a:spcAft>
                <a:spcPts val="0"/>
              </a:spcAft>
              <a:buNone/>
            </a:pPr>
            <a:r>
              <a:t/>
            </a:r>
            <a:endParaRPr sz="1600">
              <a:solidFill>
                <a:srgbClr val="292929"/>
              </a:solidFill>
              <a:highlight>
                <a:srgbClr val="FFFFFF"/>
              </a:highlight>
              <a:latin typeface="Cambria"/>
              <a:ea typeface="Cambria"/>
              <a:cs typeface="Cambria"/>
              <a:sym typeface="Cambria"/>
            </a:endParaRPr>
          </a:p>
          <a:p>
            <a:pPr indent="0" lvl="0" marL="0" rtl="0" algn="just">
              <a:spcBef>
                <a:spcPts val="0"/>
              </a:spcBef>
              <a:spcAft>
                <a:spcPts val="0"/>
              </a:spcAft>
              <a:buNone/>
            </a:pPr>
            <a:r>
              <a:rPr b="1" lang="en" sz="1600">
                <a:solidFill>
                  <a:srgbClr val="292929"/>
                </a:solidFill>
                <a:highlight>
                  <a:srgbClr val="FFFFFF"/>
                </a:highlight>
                <a:latin typeface="Cambria"/>
                <a:ea typeface="Cambria"/>
                <a:cs typeface="Cambria"/>
                <a:sym typeface="Cambria"/>
              </a:rPr>
              <a:t>Cloud security monitoring:</a:t>
            </a:r>
            <a:r>
              <a:rPr lang="en" sz="1600">
                <a:solidFill>
                  <a:srgbClr val="292929"/>
                </a:solidFill>
                <a:highlight>
                  <a:srgbClr val="FFFFFF"/>
                </a:highlight>
                <a:latin typeface="Cambria"/>
                <a:ea typeface="Cambria"/>
                <a:cs typeface="Cambria"/>
                <a:sym typeface="Cambria"/>
              </a:rPr>
              <a:t> Thành phần này giám sát các nhà cung cấp đám mây như Amazon AWS, Microsoft Azure,... </a:t>
            </a:r>
            <a:endParaRPr b="1" sz="1600">
              <a:solidFill>
                <a:schemeClr val="dk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p:nvPr/>
        </p:nvSpPr>
        <p:spPr>
          <a:xfrm>
            <a:off x="-200037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48" name="Google Shape;448;p55"/>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449" name="Google Shape;449;p55"/>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450" name="Google Shape;450;p55"/>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451" name="Google Shape;451;p55"/>
          <p:cNvSpPr txBox="1"/>
          <p:nvPr/>
        </p:nvSpPr>
        <p:spPr>
          <a:xfrm>
            <a:off x="286524" y="1722987"/>
            <a:ext cx="5695176" cy="724558"/>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a:solidFill>
                  <a:srgbClr val="FE502D"/>
                </a:solidFill>
                <a:latin typeface="Bevan"/>
                <a:ea typeface="Bevan"/>
                <a:cs typeface="Bevan"/>
                <a:sym typeface="Bevan"/>
              </a:rPr>
              <a:t>DVWA</a:t>
            </a:r>
            <a:endParaRPr sz="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6"/>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458" name="Google Shape;458;p56"/>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459" name="Google Shape;459;p56"/>
          <p:cNvSpPr txBox="1"/>
          <p:nvPr/>
        </p:nvSpPr>
        <p:spPr>
          <a:xfrm>
            <a:off x="942311" y="109512"/>
            <a:ext cx="9589267" cy="678070"/>
          </a:xfrm>
          <a:prstGeom prst="rect">
            <a:avLst/>
          </a:prstGeom>
          <a:noFill/>
          <a:ln>
            <a:noFill/>
          </a:ln>
        </p:spPr>
        <p:txBody>
          <a:bodyPr anchorCtr="0" anchor="t" bIns="0" lIns="0" spcFirstLastPara="1" rIns="0" wrap="square" tIns="0">
            <a:spAutoFit/>
          </a:bodyPr>
          <a:lstStyle/>
          <a:p>
            <a:pPr indent="0" lvl="0" marL="0" marR="0" rtl="0" algn="l">
              <a:lnSpc>
                <a:spcPct val="187833"/>
              </a:lnSpc>
              <a:spcBef>
                <a:spcPts val="0"/>
              </a:spcBef>
              <a:spcAft>
                <a:spcPts val="0"/>
              </a:spcAft>
              <a:buNone/>
            </a:pPr>
            <a:r>
              <a:rPr lang="en" sz="3000">
                <a:solidFill>
                  <a:srgbClr val="FE502D"/>
                </a:solidFill>
                <a:latin typeface="Bevan"/>
                <a:ea typeface="Bevan"/>
                <a:cs typeface="Bevan"/>
                <a:sym typeface="Bevan"/>
              </a:rPr>
              <a:t>Damn Vulnerable Web Application</a:t>
            </a:r>
            <a:endParaRPr sz="700"/>
          </a:p>
        </p:txBody>
      </p:sp>
      <p:sp>
        <p:nvSpPr>
          <p:cNvPr id="460" name="Google Shape;460;p56"/>
          <p:cNvSpPr txBox="1"/>
          <p:nvPr/>
        </p:nvSpPr>
        <p:spPr>
          <a:xfrm>
            <a:off x="381000" y="742010"/>
            <a:ext cx="6939980" cy="410305"/>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 sz="2300">
                <a:solidFill>
                  <a:srgbClr val="00C8C7"/>
                </a:solidFill>
                <a:latin typeface="Public Sans"/>
                <a:ea typeface="Public Sans"/>
                <a:cs typeface="Public Sans"/>
                <a:sym typeface="Public Sans"/>
              </a:rPr>
              <a:t># Giới thiệu</a:t>
            </a:r>
            <a:endParaRPr sz="700"/>
          </a:p>
        </p:txBody>
      </p:sp>
      <p:sp>
        <p:nvSpPr>
          <p:cNvPr id="461" name="Google Shape;461;p56"/>
          <p:cNvSpPr txBox="1"/>
          <p:nvPr/>
        </p:nvSpPr>
        <p:spPr>
          <a:xfrm>
            <a:off x="228600" y="1287774"/>
            <a:ext cx="3756600" cy="2981400"/>
          </a:xfrm>
          <a:prstGeom prst="rect">
            <a:avLst/>
          </a:prstGeom>
          <a:noFill/>
          <a:ln>
            <a:noFill/>
          </a:ln>
        </p:spPr>
        <p:txBody>
          <a:bodyPr anchorCtr="0" anchor="t" bIns="22850" lIns="45725" spcFirstLastPara="1" rIns="45725" wrap="square" tIns="22850">
            <a:noAutofit/>
          </a:bodyPr>
          <a:lstStyle/>
          <a:p>
            <a:pPr indent="0" lvl="0" marL="0" marR="0" rtl="0" algn="just">
              <a:spcBef>
                <a:spcPts val="0"/>
              </a:spcBef>
              <a:spcAft>
                <a:spcPts val="0"/>
              </a:spcAft>
              <a:buClr>
                <a:srgbClr val="24292F"/>
              </a:buClr>
              <a:buSzPts val="1600"/>
              <a:buFont typeface="Arial"/>
              <a:buNone/>
            </a:pPr>
            <a:r>
              <a:rPr b="1" i="0" lang="en" sz="1600">
                <a:solidFill>
                  <a:srgbClr val="24292F"/>
                </a:solidFill>
                <a:latin typeface="Cambria"/>
                <a:ea typeface="Cambria"/>
                <a:cs typeface="Cambria"/>
                <a:sym typeface="Cambria"/>
              </a:rPr>
              <a:t>Damn Vulnerable Web Application (DVWA) </a:t>
            </a:r>
            <a:r>
              <a:rPr i="0" lang="en" sz="1600">
                <a:solidFill>
                  <a:srgbClr val="24292F"/>
                </a:solidFill>
                <a:latin typeface="Cambria"/>
                <a:ea typeface="Cambria"/>
                <a:cs typeface="Cambria"/>
                <a:sym typeface="Cambria"/>
              </a:rPr>
              <a:t>là một ứng dụng mã nguồn PHP/MySQL tập hợp sẵn các lỗi logic về bảo mật ứng dụng web trong mã nguồn PHP. </a:t>
            </a:r>
            <a:endParaRPr i="0" sz="1600">
              <a:solidFill>
                <a:srgbClr val="24292F"/>
              </a:solidFill>
              <a:latin typeface="Cambria"/>
              <a:ea typeface="Cambria"/>
              <a:cs typeface="Cambria"/>
              <a:sym typeface="Cambria"/>
            </a:endParaRPr>
          </a:p>
          <a:p>
            <a:pPr indent="0" lvl="0" marL="0" marR="0" rtl="0" algn="just">
              <a:spcBef>
                <a:spcPts val="300"/>
              </a:spcBef>
              <a:spcAft>
                <a:spcPts val="0"/>
              </a:spcAft>
              <a:buClr>
                <a:schemeClr val="dk1"/>
              </a:buClr>
              <a:buSzPts val="1600"/>
              <a:buFont typeface="Arial"/>
              <a:buNone/>
            </a:pPr>
            <a:r>
              <a:t/>
            </a:r>
            <a:endParaRPr sz="1600">
              <a:solidFill>
                <a:srgbClr val="24292F"/>
              </a:solidFill>
              <a:latin typeface="Cambria"/>
              <a:ea typeface="Cambria"/>
              <a:cs typeface="Cambria"/>
              <a:sym typeface="Cambria"/>
            </a:endParaRPr>
          </a:p>
          <a:p>
            <a:pPr indent="0" lvl="0" marL="0" marR="0" rtl="0" algn="just">
              <a:spcBef>
                <a:spcPts val="300"/>
              </a:spcBef>
              <a:spcAft>
                <a:spcPts val="0"/>
              </a:spcAft>
              <a:buClr>
                <a:srgbClr val="24292F"/>
              </a:buClr>
              <a:buSzPts val="1600"/>
              <a:buFont typeface="Arial"/>
              <a:buNone/>
            </a:pPr>
            <a:r>
              <a:rPr i="0" lang="en" sz="1600">
                <a:solidFill>
                  <a:srgbClr val="24292F"/>
                </a:solidFill>
                <a:latin typeface="Cambria"/>
                <a:ea typeface="Cambria"/>
                <a:cs typeface="Cambria"/>
                <a:sym typeface="Cambria"/>
              </a:rPr>
              <a:t>Mục tiêu chính của DVWA đó là tạo ra một môi trường thực hành hacking/pentest hợp pháp. Giúp cho các nhà phát triển ứng dụng web hiểu hơn về hoạt động lập trình an toàn và bảo mật hơn.</a:t>
            </a:r>
            <a:endParaRPr sz="700"/>
          </a:p>
        </p:txBody>
      </p:sp>
      <p:pic>
        <p:nvPicPr>
          <p:cNvPr id="462" name="Google Shape;462;p56"/>
          <p:cNvPicPr preferRelativeResize="0"/>
          <p:nvPr/>
        </p:nvPicPr>
        <p:blipFill rotWithShape="1">
          <a:blip r:embed="rId5">
            <a:alphaModFix/>
          </a:blip>
          <a:srcRect b="0" l="0" r="0" t="0"/>
          <a:stretch/>
        </p:blipFill>
        <p:spPr>
          <a:xfrm>
            <a:off x="4153520" y="1276350"/>
            <a:ext cx="4990481" cy="298141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7"/>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469" name="Google Shape;469;p57"/>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470" name="Google Shape;470;p57"/>
          <p:cNvSpPr txBox="1"/>
          <p:nvPr/>
        </p:nvSpPr>
        <p:spPr>
          <a:xfrm>
            <a:off x="942311" y="109512"/>
            <a:ext cx="9589267" cy="678070"/>
          </a:xfrm>
          <a:prstGeom prst="rect">
            <a:avLst/>
          </a:prstGeom>
          <a:noFill/>
          <a:ln>
            <a:noFill/>
          </a:ln>
        </p:spPr>
        <p:txBody>
          <a:bodyPr anchorCtr="0" anchor="t" bIns="0" lIns="0" spcFirstLastPara="1" rIns="0" wrap="square" tIns="0">
            <a:spAutoFit/>
          </a:bodyPr>
          <a:lstStyle/>
          <a:p>
            <a:pPr indent="0" lvl="0" marL="0" marR="0" rtl="0" algn="l">
              <a:lnSpc>
                <a:spcPct val="187833"/>
              </a:lnSpc>
              <a:spcBef>
                <a:spcPts val="0"/>
              </a:spcBef>
              <a:spcAft>
                <a:spcPts val="0"/>
              </a:spcAft>
              <a:buNone/>
            </a:pPr>
            <a:r>
              <a:rPr lang="en" sz="3000">
                <a:solidFill>
                  <a:srgbClr val="FE502D"/>
                </a:solidFill>
                <a:latin typeface="Bevan"/>
                <a:ea typeface="Bevan"/>
                <a:cs typeface="Bevan"/>
                <a:sym typeface="Bevan"/>
              </a:rPr>
              <a:t>Damn Vulnerable Web Application</a:t>
            </a:r>
            <a:endParaRPr sz="700"/>
          </a:p>
        </p:txBody>
      </p:sp>
      <p:sp>
        <p:nvSpPr>
          <p:cNvPr id="471" name="Google Shape;471;p57"/>
          <p:cNvSpPr txBox="1"/>
          <p:nvPr/>
        </p:nvSpPr>
        <p:spPr>
          <a:xfrm>
            <a:off x="381000" y="742010"/>
            <a:ext cx="6939980" cy="410305"/>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 sz="2300">
                <a:solidFill>
                  <a:srgbClr val="00C8C7"/>
                </a:solidFill>
                <a:latin typeface="Public Sans"/>
                <a:ea typeface="Public Sans"/>
                <a:cs typeface="Public Sans"/>
                <a:sym typeface="Public Sans"/>
              </a:rPr>
              <a:t># Các lỗ hổng trong DVWA</a:t>
            </a:r>
            <a:endParaRPr sz="700"/>
          </a:p>
        </p:txBody>
      </p:sp>
      <p:sp>
        <p:nvSpPr>
          <p:cNvPr id="472" name="Google Shape;472;p57"/>
          <p:cNvSpPr txBox="1"/>
          <p:nvPr/>
        </p:nvSpPr>
        <p:spPr>
          <a:xfrm>
            <a:off x="381000" y="1530815"/>
            <a:ext cx="3505200" cy="2788808"/>
          </a:xfrm>
          <a:prstGeom prst="rect">
            <a:avLst/>
          </a:prstGeom>
          <a:noFill/>
          <a:ln>
            <a:noFill/>
          </a:ln>
        </p:spPr>
        <p:txBody>
          <a:bodyPr anchorCtr="0" anchor="t" bIns="22850" lIns="45725" spcFirstLastPara="1" rIns="45725" wrap="square" tIns="22850">
            <a:noAutofit/>
          </a:bodyPr>
          <a:lstStyle/>
          <a:p>
            <a:pPr indent="0" lvl="0" marL="0" marR="0" rtl="0" algn="just">
              <a:spcBef>
                <a:spcPts val="0"/>
              </a:spcBef>
              <a:spcAft>
                <a:spcPts val="0"/>
              </a:spcAft>
              <a:buClr>
                <a:srgbClr val="24292F"/>
              </a:buClr>
              <a:buSzPts val="1600"/>
              <a:buFont typeface="Arial"/>
              <a:buNone/>
            </a:pPr>
            <a:r>
              <a:rPr i="0" lang="en" sz="1600">
                <a:solidFill>
                  <a:srgbClr val="24292F"/>
                </a:solidFill>
                <a:latin typeface="Cambria"/>
                <a:ea typeface="Cambria"/>
                <a:cs typeface="Cambria"/>
                <a:sym typeface="Cambria"/>
              </a:rPr>
              <a:t>Khi bạn thực hành với DVWA, ta sẽ có những nhóm lỗ hổng bảo mật sau:</a:t>
            </a:r>
            <a:endParaRPr sz="700"/>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Brute Force</a:t>
            </a:r>
            <a:endParaRPr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Command Execution</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Cross Site Request Forgery (CSRF)</a:t>
            </a:r>
            <a:endParaRPr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File Inclusion</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SQL Injection</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Insecure File Upload</a:t>
            </a:r>
            <a:endParaRPr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Cross Site Scripting (XSS)</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i="0" lang="en" sz="1600">
                <a:solidFill>
                  <a:srgbClr val="24292F"/>
                </a:solidFill>
                <a:latin typeface="Cambria"/>
                <a:ea typeface="Cambria"/>
                <a:cs typeface="Cambria"/>
                <a:sym typeface="Cambria"/>
              </a:rPr>
              <a:t>Easter eggs</a:t>
            </a:r>
            <a:endParaRPr sz="700"/>
          </a:p>
        </p:txBody>
      </p:sp>
      <p:pic>
        <p:nvPicPr>
          <p:cNvPr id="473" name="Google Shape;473;p57"/>
          <p:cNvPicPr preferRelativeResize="0"/>
          <p:nvPr/>
        </p:nvPicPr>
        <p:blipFill rotWithShape="1">
          <a:blip r:embed="rId5">
            <a:alphaModFix/>
          </a:blip>
          <a:srcRect b="0" l="0" r="0" t="0"/>
          <a:stretch/>
        </p:blipFill>
        <p:spPr>
          <a:xfrm>
            <a:off x="4153520" y="1599149"/>
            <a:ext cx="4990481" cy="2981410"/>
          </a:xfrm>
          <a:prstGeom prst="rect">
            <a:avLst/>
          </a:prstGeom>
          <a:noFill/>
          <a:ln>
            <a:noFill/>
          </a:ln>
        </p:spPr>
      </p:pic>
      <p:sp>
        <p:nvSpPr>
          <p:cNvPr id="474" name="Google Shape;474;p57"/>
          <p:cNvSpPr txBox="1"/>
          <p:nvPr/>
        </p:nvSpPr>
        <p:spPr>
          <a:xfrm>
            <a:off x="4153520" y="2647950"/>
            <a:ext cx="1104281" cy="1981199"/>
          </a:xfrm>
          <a:prstGeom prst="rect">
            <a:avLst/>
          </a:prstGeom>
          <a:noFill/>
          <a:ln cap="flat" cmpd="sng" w="76200">
            <a:solidFill>
              <a:srgbClr val="FF0000"/>
            </a:solidFill>
            <a:prstDash val="solid"/>
            <a:round/>
            <a:headEnd len="sm" w="sm" type="none"/>
            <a:tailEnd len="sm" w="sm" type="none"/>
          </a:ln>
        </p:spPr>
        <p:txBody>
          <a:bodyPr anchorCtr="0" anchor="t" bIns="22850" lIns="45725" spcFirstLastPara="1" rIns="45725" wrap="square" tIns="22850">
            <a:sp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58"/>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481" name="Google Shape;481;p58"/>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482" name="Google Shape;482;p58"/>
          <p:cNvSpPr txBox="1"/>
          <p:nvPr/>
        </p:nvSpPr>
        <p:spPr>
          <a:xfrm>
            <a:off x="942311" y="109512"/>
            <a:ext cx="9589267" cy="678070"/>
          </a:xfrm>
          <a:prstGeom prst="rect">
            <a:avLst/>
          </a:prstGeom>
          <a:noFill/>
          <a:ln>
            <a:noFill/>
          </a:ln>
        </p:spPr>
        <p:txBody>
          <a:bodyPr anchorCtr="0" anchor="t" bIns="0" lIns="0" spcFirstLastPara="1" rIns="0" wrap="square" tIns="0">
            <a:spAutoFit/>
          </a:bodyPr>
          <a:lstStyle/>
          <a:p>
            <a:pPr indent="0" lvl="0" marL="0" marR="0" rtl="0" algn="l">
              <a:lnSpc>
                <a:spcPct val="187833"/>
              </a:lnSpc>
              <a:spcBef>
                <a:spcPts val="0"/>
              </a:spcBef>
              <a:spcAft>
                <a:spcPts val="0"/>
              </a:spcAft>
              <a:buNone/>
            </a:pPr>
            <a:r>
              <a:rPr lang="en" sz="3000">
                <a:solidFill>
                  <a:srgbClr val="FE502D"/>
                </a:solidFill>
                <a:latin typeface="Bevan"/>
                <a:ea typeface="Bevan"/>
                <a:cs typeface="Bevan"/>
                <a:sym typeface="Bevan"/>
              </a:rPr>
              <a:t>Damn Vulnerable Web Application</a:t>
            </a:r>
            <a:endParaRPr sz="700"/>
          </a:p>
        </p:txBody>
      </p:sp>
      <p:sp>
        <p:nvSpPr>
          <p:cNvPr id="483" name="Google Shape;483;p58"/>
          <p:cNvSpPr txBox="1"/>
          <p:nvPr/>
        </p:nvSpPr>
        <p:spPr>
          <a:xfrm>
            <a:off x="381000" y="742010"/>
            <a:ext cx="6939980" cy="410305"/>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 sz="2300">
                <a:solidFill>
                  <a:srgbClr val="00C8C7"/>
                </a:solidFill>
                <a:latin typeface="Public Sans"/>
                <a:ea typeface="Public Sans"/>
                <a:cs typeface="Public Sans"/>
                <a:sym typeface="Public Sans"/>
              </a:rPr>
              <a:t># Các mức độ bảo mật</a:t>
            </a:r>
            <a:endParaRPr sz="700"/>
          </a:p>
        </p:txBody>
      </p:sp>
      <p:sp>
        <p:nvSpPr>
          <p:cNvPr id="484" name="Google Shape;484;p58"/>
          <p:cNvSpPr txBox="1"/>
          <p:nvPr/>
        </p:nvSpPr>
        <p:spPr>
          <a:xfrm>
            <a:off x="723900" y="1445700"/>
            <a:ext cx="7581900" cy="2788807"/>
          </a:xfrm>
          <a:prstGeom prst="rect">
            <a:avLst/>
          </a:prstGeom>
          <a:noFill/>
          <a:ln>
            <a:noFill/>
          </a:ln>
        </p:spPr>
        <p:txBody>
          <a:bodyPr anchorCtr="0" anchor="t" bIns="22850" lIns="45725" spcFirstLastPara="1" rIns="45725" wrap="square" tIns="22850">
            <a:noAutofit/>
          </a:bodyPr>
          <a:lstStyle/>
          <a:p>
            <a:pPr indent="0" lvl="0" marL="0" marR="0" rtl="0" algn="just">
              <a:spcBef>
                <a:spcPts val="0"/>
              </a:spcBef>
              <a:spcAft>
                <a:spcPts val="0"/>
              </a:spcAft>
              <a:buClr>
                <a:srgbClr val="24292F"/>
              </a:buClr>
              <a:buSzPts val="1600"/>
              <a:buFont typeface="Arial"/>
              <a:buNone/>
            </a:pPr>
            <a:r>
              <a:rPr i="0" lang="en" sz="1600">
                <a:solidFill>
                  <a:srgbClr val="24292F"/>
                </a:solidFill>
                <a:latin typeface="Cambria"/>
                <a:ea typeface="Cambria"/>
                <a:cs typeface="Cambria"/>
                <a:sym typeface="Cambria"/>
              </a:rPr>
              <a:t>DVWA cung cấp 3 mức độ bảo mật tương ứng 3 level để bạn thực hành từ dễ cho đến khó gồm :</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b="1" i="0" lang="en" sz="1600">
                <a:solidFill>
                  <a:srgbClr val="24292F"/>
                </a:solidFill>
                <a:latin typeface="Cambria"/>
                <a:ea typeface="Cambria"/>
                <a:cs typeface="Cambria"/>
                <a:sym typeface="Cambria"/>
              </a:rPr>
              <a:t>High</a:t>
            </a:r>
            <a:r>
              <a:rPr i="0" lang="en" sz="1600">
                <a:solidFill>
                  <a:srgbClr val="24292F"/>
                </a:solidFill>
                <a:latin typeface="Cambria"/>
                <a:ea typeface="Cambria"/>
                <a:cs typeface="Cambria"/>
                <a:sym typeface="Cambria"/>
              </a:rPr>
              <a:t> : level này gần như là level dùng để so sánh mã nguồn có l</a:t>
            </a:r>
            <a:r>
              <a:rPr lang="en" sz="1600">
                <a:solidFill>
                  <a:srgbClr val="24292F"/>
                </a:solidFill>
                <a:latin typeface="Cambria"/>
                <a:ea typeface="Cambria"/>
                <a:cs typeface="Cambria"/>
                <a:sym typeface="Cambria"/>
              </a:rPr>
              <a:t>ỗ </a:t>
            </a:r>
            <a:r>
              <a:rPr i="0" lang="en" sz="1600">
                <a:solidFill>
                  <a:srgbClr val="24292F"/>
                </a:solidFill>
                <a:latin typeface="Cambria"/>
                <a:ea typeface="Cambria"/>
                <a:cs typeface="Cambria"/>
                <a:sym typeface="Cambria"/>
              </a:rPr>
              <a:t> hổng ở mức ‘low’ và ‘medium’ với mã nguồn đã được tối ưu ở mức an toàn bảo mật. Mức độ ‘high’ sẽ được đánh giá là có thể bao quát phần nhiều l</a:t>
            </a:r>
            <a:r>
              <a:rPr lang="en" sz="1600">
                <a:solidFill>
                  <a:srgbClr val="24292F"/>
                </a:solidFill>
                <a:latin typeface="Cambria"/>
                <a:ea typeface="Cambria"/>
                <a:cs typeface="Cambria"/>
                <a:sym typeface="Cambria"/>
              </a:rPr>
              <a:t>ỗ</a:t>
            </a:r>
            <a:r>
              <a:rPr i="0" lang="en" sz="1600">
                <a:solidFill>
                  <a:srgbClr val="24292F"/>
                </a:solidFill>
                <a:latin typeface="Cambria"/>
                <a:ea typeface="Cambria"/>
                <a:cs typeface="Cambria"/>
                <a:sym typeface="Cambria"/>
              </a:rPr>
              <a:t> hổng ở nhóm mục bạn đang thực hành.</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b="1" i="0" lang="en" sz="1600">
                <a:solidFill>
                  <a:srgbClr val="24292F"/>
                </a:solidFill>
                <a:latin typeface="Cambria"/>
                <a:ea typeface="Cambria"/>
                <a:cs typeface="Cambria"/>
                <a:sym typeface="Cambria"/>
              </a:rPr>
              <a:t>Medium</a:t>
            </a:r>
            <a:r>
              <a:rPr i="0" lang="en" sz="1600">
                <a:solidFill>
                  <a:srgbClr val="24292F"/>
                </a:solidFill>
                <a:latin typeface="Cambria"/>
                <a:ea typeface="Cambria"/>
                <a:cs typeface="Cambria"/>
                <a:sym typeface="Cambria"/>
              </a:rPr>
              <a:t> : mức độ này cung cấp nội dung logic code đã fix </a:t>
            </a:r>
            <a:r>
              <a:rPr lang="en" sz="1600">
                <a:solidFill>
                  <a:srgbClr val="24292F"/>
                </a:solidFill>
                <a:latin typeface="Cambria"/>
                <a:ea typeface="Cambria"/>
                <a:cs typeface="Cambria"/>
                <a:sym typeface="Cambria"/>
              </a:rPr>
              <a:t>lỗ</a:t>
            </a:r>
            <a:r>
              <a:rPr i="0" lang="en" sz="1600">
                <a:solidFill>
                  <a:srgbClr val="24292F"/>
                </a:solidFill>
                <a:latin typeface="Cambria"/>
                <a:ea typeface="Cambria"/>
                <a:cs typeface="Cambria"/>
                <a:sym typeface="Cambria"/>
              </a:rPr>
              <a:t> hổng cơ bản ở hạng mục mức ‘low’. </a:t>
            </a:r>
            <a:endParaRPr i="0" sz="1600">
              <a:solidFill>
                <a:srgbClr val="24292F"/>
              </a:solidFill>
              <a:latin typeface="Cambria"/>
              <a:ea typeface="Cambria"/>
              <a:cs typeface="Cambria"/>
              <a:sym typeface="Cambria"/>
            </a:endParaRPr>
          </a:p>
          <a:p>
            <a:pPr indent="-177800" lvl="0" marL="177800" marR="0" rtl="0" algn="just">
              <a:spcBef>
                <a:spcPts val="300"/>
              </a:spcBef>
              <a:spcAft>
                <a:spcPts val="0"/>
              </a:spcAft>
              <a:buClr>
                <a:srgbClr val="24292F"/>
              </a:buClr>
              <a:buSzPts val="1600"/>
              <a:buFont typeface="Arial"/>
              <a:buChar char="•"/>
            </a:pPr>
            <a:r>
              <a:rPr b="1" i="0" lang="en" sz="1600">
                <a:solidFill>
                  <a:srgbClr val="24292F"/>
                </a:solidFill>
                <a:latin typeface="Cambria"/>
                <a:ea typeface="Cambria"/>
                <a:cs typeface="Cambria"/>
                <a:sym typeface="Cambria"/>
              </a:rPr>
              <a:t>Low</a:t>
            </a:r>
            <a:r>
              <a:rPr i="0" lang="en" sz="1600">
                <a:solidFill>
                  <a:srgbClr val="24292F"/>
                </a:solidFill>
                <a:latin typeface="Cambria"/>
                <a:ea typeface="Cambria"/>
                <a:cs typeface="Cambria"/>
                <a:sym typeface="Cambria"/>
              </a:rPr>
              <a:t> : mức độ thấp nhất trong thang level bảo mật mà DVWA cung cấp đến các bạn. Với mức độ ‘low’ thì mã nguồn PHP gân như phơi bày khả năng khai thác lổ hổng qua tư duy lập trình chưa bao quát vấn đề bảo mật.</a:t>
            </a:r>
            <a:endParaRPr sz="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p:nvPr/>
        </p:nvSpPr>
        <p:spPr>
          <a:xfrm>
            <a:off x="-196203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90" name="Google Shape;490;p59"/>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491" name="Google Shape;491;p59"/>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492" name="Google Shape;492;p59"/>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493" name="Google Shape;493;p59"/>
          <p:cNvSpPr txBox="1"/>
          <p:nvPr/>
        </p:nvSpPr>
        <p:spPr>
          <a:xfrm>
            <a:off x="-525780" y="1981200"/>
            <a:ext cx="6393472" cy="724558"/>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a:solidFill>
                  <a:srgbClr val="FE502D"/>
                </a:solidFill>
                <a:latin typeface="Bevan"/>
                <a:ea typeface="Bevan"/>
                <a:cs typeface="Bevan"/>
                <a:sym typeface="Bevan"/>
              </a:rPr>
              <a:t>Mô hình</a:t>
            </a:r>
            <a:endParaRPr sz="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60"/>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500" name="Google Shape;500;p60"/>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501" name="Google Shape;501;p60"/>
          <p:cNvSpPr txBox="1"/>
          <p:nvPr/>
        </p:nvSpPr>
        <p:spPr>
          <a:xfrm>
            <a:off x="1028700" y="253048"/>
            <a:ext cx="9589267" cy="697306"/>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Mô hình</a:t>
            </a:r>
            <a:endParaRPr sz="700"/>
          </a:p>
        </p:txBody>
      </p:sp>
      <p:pic>
        <p:nvPicPr>
          <p:cNvPr descr="Diagram&#10;&#10;Description automatically generated" id="502" name="Google Shape;502;p60"/>
          <p:cNvPicPr preferRelativeResize="0"/>
          <p:nvPr/>
        </p:nvPicPr>
        <p:blipFill rotWithShape="1">
          <a:blip r:embed="rId5">
            <a:alphaModFix/>
          </a:blip>
          <a:srcRect b="0" l="0" r="0" t="0"/>
          <a:stretch/>
        </p:blipFill>
        <p:spPr>
          <a:xfrm>
            <a:off x="1113857" y="950354"/>
            <a:ext cx="6916287" cy="384664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1"/>
          <p:cNvSpPr/>
          <p:nvPr/>
        </p:nvSpPr>
        <p:spPr>
          <a:xfrm>
            <a:off x="-196203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508" name="Google Shape;508;p61"/>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509" name="Google Shape;509;p61"/>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510" name="Google Shape;510;p61"/>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511" name="Google Shape;511;p61"/>
          <p:cNvSpPr txBox="1"/>
          <p:nvPr/>
        </p:nvSpPr>
        <p:spPr>
          <a:xfrm>
            <a:off x="514349" y="1981200"/>
            <a:ext cx="5353500" cy="692700"/>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u="sng">
                <a:solidFill>
                  <a:srgbClr val="FF0000"/>
                </a:solidFill>
                <a:latin typeface="Bevan"/>
                <a:ea typeface="Bevan"/>
                <a:cs typeface="Bevan"/>
                <a:sym typeface="Bevan"/>
                <a:hlinkClick r:id="rId6">
                  <a:extLst>
                    <a:ext uri="{A12FA001-AC4F-418D-AE19-62706E023703}">
                      <ahyp:hlinkClr val="tx"/>
                    </a:ext>
                  </a:extLst>
                </a:hlinkClick>
              </a:rPr>
              <a:t>Demo</a:t>
            </a:r>
            <a:endParaRPr sz="7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62"/>
          <p:cNvPicPr preferRelativeResize="0"/>
          <p:nvPr/>
        </p:nvPicPr>
        <p:blipFill rotWithShape="1">
          <a:blip r:embed="rId3">
            <a:alphaModFix/>
          </a:blip>
          <a:srcRect b="0" l="0" r="0" t="0"/>
          <a:stretch/>
        </p:blipFill>
        <p:spPr>
          <a:xfrm>
            <a:off x="-1157615" y="335221"/>
            <a:ext cx="2808812" cy="2711779"/>
          </a:xfrm>
          <a:prstGeom prst="rect">
            <a:avLst/>
          </a:prstGeom>
          <a:noFill/>
          <a:ln>
            <a:noFill/>
          </a:ln>
        </p:spPr>
      </p:pic>
      <p:pic>
        <p:nvPicPr>
          <p:cNvPr id="517" name="Google Shape;517;p62"/>
          <p:cNvPicPr preferRelativeResize="0"/>
          <p:nvPr/>
        </p:nvPicPr>
        <p:blipFill rotWithShape="1">
          <a:blip r:embed="rId4">
            <a:alphaModFix/>
          </a:blip>
          <a:srcRect b="0" l="0" r="0" t="0"/>
          <a:stretch/>
        </p:blipFill>
        <p:spPr>
          <a:xfrm>
            <a:off x="7084695" y="3546380"/>
            <a:ext cx="3378524" cy="3194241"/>
          </a:xfrm>
          <a:prstGeom prst="rect">
            <a:avLst/>
          </a:prstGeom>
          <a:noFill/>
          <a:ln>
            <a:noFill/>
          </a:ln>
        </p:spPr>
      </p:pic>
      <p:pic>
        <p:nvPicPr>
          <p:cNvPr id="518" name="Google Shape;518;p62"/>
          <p:cNvPicPr preferRelativeResize="0"/>
          <p:nvPr/>
        </p:nvPicPr>
        <p:blipFill rotWithShape="1">
          <a:blip r:embed="rId5">
            <a:alphaModFix/>
          </a:blip>
          <a:srcRect b="0" l="0" r="0" t="0"/>
          <a:stretch/>
        </p:blipFill>
        <p:spPr>
          <a:xfrm>
            <a:off x="7849518" y="-857055"/>
            <a:ext cx="2786491" cy="2507842"/>
          </a:xfrm>
          <a:prstGeom prst="rect">
            <a:avLst/>
          </a:prstGeom>
          <a:noFill/>
          <a:ln>
            <a:noFill/>
          </a:ln>
        </p:spPr>
      </p:pic>
      <p:pic>
        <p:nvPicPr>
          <p:cNvPr id="519" name="Google Shape;519;p62"/>
          <p:cNvPicPr preferRelativeResize="0"/>
          <p:nvPr/>
        </p:nvPicPr>
        <p:blipFill rotWithShape="1">
          <a:blip r:embed="rId6">
            <a:alphaModFix/>
          </a:blip>
          <a:srcRect b="0" l="0" r="0" t="0"/>
          <a:stretch/>
        </p:blipFill>
        <p:spPr>
          <a:xfrm>
            <a:off x="-992263" y="3032866"/>
            <a:ext cx="2478108" cy="2611034"/>
          </a:xfrm>
          <a:prstGeom prst="rect">
            <a:avLst/>
          </a:prstGeom>
          <a:noFill/>
          <a:ln>
            <a:noFill/>
          </a:ln>
        </p:spPr>
      </p:pic>
      <p:sp>
        <p:nvSpPr>
          <p:cNvPr id="520" name="Google Shape;520;p62"/>
          <p:cNvSpPr txBox="1"/>
          <p:nvPr/>
        </p:nvSpPr>
        <p:spPr>
          <a:xfrm>
            <a:off x="609600" y="1668677"/>
            <a:ext cx="7696200" cy="1892826"/>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6000">
                <a:solidFill>
                  <a:srgbClr val="538CD5"/>
                </a:solidFill>
                <a:latin typeface="Sigmar One"/>
                <a:ea typeface="Sigmar One"/>
                <a:cs typeface="Sigmar One"/>
                <a:sym typeface="Sigmar One"/>
              </a:rPr>
              <a:t>THANKS FOR WATCHING</a:t>
            </a:r>
            <a:endParaRPr sz="6000">
              <a:solidFill>
                <a:srgbClr val="538CD5"/>
              </a:solidFill>
              <a:latin typeface="Sigmar One"/>
              <a:ea typeface="Sigmar One"/>
              <a:cs typeface="Sigmar One"/>
              <a:sym typeface="Sigmar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p:nvPr/>
        </p:nvSpPr>
        <p:spPr>
          <a:xfrm>
            <a:off x="-196203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6" name="Google Shape;176;p28"/>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177" name="Google Shape;177;p28"/>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178" name="Google Shape;178;p28"/>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179" name="Google Shape;179;p28"/>
          <p:cNvSpPr txBox="1"/>
          <p:nvPr/>
        </p:nvSpPr>
        <p:spPr>
          <a:xfrm>
            <a:off x="0" y="1976524"/>
            <a:ext cx="6393472" cy="724558"/>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a:solidFill>
                  <a:srgbClr val="FE502D"/>
                </a:solidFill>
                <a:latin typeface="Bevan"/>
                <a:ea typeface="Bevan"/>
                <a:cs typeface="Bevan"/>
                <a:sym typeface="Bevan"/>
              </a:rPr>
              <a:t>Giới thiệu</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185" name="Google Shape;185;p29"/>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186" name="Google Shape;186;p29"/>
          <p:cNvSpPr txBox="1"/>
          <p:nvPr/>
        </p:nvSpPr>
        <p:spPr>
          <a:xfrm>
            <a:off x="873039" y="362557"/>
            <a:ext cx="7756611" cy="57536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800">
                <a:solidFill>
                  <a:srgbClr val="FE502D"/>
                </a:solidFill>
                <a:latin typeface="Bevan"/>
                <a:ea typeface="Bevan"/>
                <a:cs typeface="Bevan"/>
                <a:sym typeface="Bevan"/>
              </a:rPr>
              <a:t>Giới thiệu</a:t>
            </a:r>
            <a:endParaRPr sz="700"/>
          </a:p>
        </p:txBody>
      </p:sp>
      <p:sp>
        <p:nvSpPr>
          <p:cNvPr id="187" name="Google Shape;187;p29"/>
          <p:cNvSpPr txBox="1"/>
          <p:nvPr/>
        </p:nvSpPr>
        <p:spPr>
          <a:xfrm>
            <a:off x="427672" y="885533"/>
            <a:ext cx="693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Tổng quan</a:t>
            </a:r>
            <a:endParaRPr sz="700"/>
          </a:p>
        </p:txBody>
      </p:sp>
      <p:sp>
        <p:nvSpPr>
          <p:cNvPr id="188" name="Google Shape;188;p29"/>
          <p:cNvSpPr txBox="1"/>
          <p:nvPr/>
        </p:nvSpPr>
        <p:spPr>
          <a:xfrm>
            <a:off x="609600" y="1388899"/>
            <a:ext cx="7756500" cy="2902500"/>
          </a:xfrm>
          <a:prstGeom prst="rect">
            <a:avLst/>
          </a:prstGeom>
          <a:noFill/>
          <a:ln>
            <a:noFill/>
          </a:ln>
        </p:spPr>
        <p:txBody>
          <a:bodyPr anchorCtr="0" anchor="t" bIns="22850" lIns="45725" spcFirstLastPara="1" rIns="45725" wrap="square" tIns="22850">
            <a:noAutofit/>
          </a:bodyPr>
          <a:lstStyle/>
          <a:p>
            <a:pPr indent="0" lvl="0" marL="76200" marR="0" rtl="0" algn="just">
              <a:spcBef>
                <a:spcPts val="0"/>
              </a:spcBef>
              <a:spcAft>
                <a:spcPts val="0"/>
              </a:spcAft>
              <a:buClr>
                <a:schemeClr val="dk1"/>
              </a:buClr>
              <a:buSzPts val="1600"/>
              <a:buFont typeface="Arial"/>
              <a:buNone/>
            </a:pPr>
            <a:r>
              <a:rPr lang="en" sz="1600">
                <a:solidFill>
                  <a:schemeClr val="dk1"/>
                </a:solidFill>
                <a:latin typeface="Cambria"/>
                <a:ea typeface="Cambria"/>
                <a:cs typeface="Cambria"/>
                <a:sym typeface="Cambria"/>
              </a:rPr>
              <a:t>	Thông thường hệ thống CNTT trong doanh nghiệp được quản lý qua nhiều bộ phận như: mạng, ứng dụng, phần mềm,… Do đó, khi có sự cố xảy ra việc tổng hợp nhật ký và sự kiện trong thời điểm đó là rất khó. Quá trình điều tra nguyên do bị tấn công, nguồn tấn công sau đó tiêu tốn rất nhiều thời gian, công sức nhưng lại không đảm bảo hiệu quả.</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rPr lang="en" sz="1600">
                <a:solidFill>
                  <a:schemeClr val="dk1"/>
                </a:solidFill>
                <a:latin typeface="Cambria"/>
                <a:ea typeface="Cambria"/>
                <a:cs typeface="Cambria"/>
                <a:sym typeface="Cambria"/>
              </a:rPr>
              <a:t>	Bên cạnh đó, các thủ đoạn tấn công ngày càng tinh vi mà các giải pháp bảo mật truyền thống hầu như không thể giúp ích trong việc chống trả lại.</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rPr lang="en" sz="1600">
                <a:solidFill>
                  <a:schemeClr val="dk1"/>
                </a:solidFill>
                <a:latin typeface="Cambria"/>
                <a:ea typeface="Cambria"/>
                <a:cs typeface="Cambria"/>
                <a:sym typeface="Cambria"/>
              </a:rPr>
              <a:t>	Đó chính là lý do cần có giải pháp SIEM trong doanh nghiệp. Có SIEM mọi vấn đề phức tạp, rắc rối như trên sẽ được giải quyết.</a:t>
            </a:r>
            <a:endParaRPr sz="16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0"/>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194" name="Google Shape;194;p30"/>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195" name="Google Shape;195;p30"/>
          <p:cNvSpPr txBox="1"/>
          <p:nvPr/>
        </p:nvSpPr>
        <p:spPr>
          <a:xfrm>
            <a:off x="873039" y="362557"/>
            <a:ext cx="7756611" cy="57536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800">
                <a:solidFill>
                  <a:srgbClr val="FE502D"/>
                </a:solidFill>
                <a:latin typeface="Bevan"/>
                <a:ea typeface="Bevan"/>
                <a:cs typeface="Bevan"/>
                <a:sym typeface="Bevan"/>
              </a:rPr>
              <a:t>Giới thiệu</a:t>
            </a:r>
            <a:endParaRPr sz="700"/>
          </a:p>
        </p:txBody>
      </p:sp>
      <p:sp>
        <p:nvSpPr>
          <p:cNvPr id="196" name="Google Shape;196;p30"/>
          <p:cNvSpPr txBox="1"/>
          <p:nvPr/>
        </p:nvSpPr>
        <p:spPr>
          <a:xfrm>
            <a:off x="427672" y="885533"/>
            <a:ext cx="7756500" cy="354000"/>
          </a:xfrm>
          <a:prstGeom prst="rect">
            <a:avLst/>
          </a:prstGeom>
          <a:noFill/>
          <a:ln>
            <a:noFill/>
          </a:ln>
        </p:spPr>
        <p:txBody>
          <a:bodyPr anchorCtr="0" anchor="t" bIns="0" lIns="0" spcFirstLastPara="1" rIns="0" wrap="square" tIns="0">
            <a:spAutoFit/>
          </a:bodyPr>
          <a:lstStyle/>
          <a:p>
            <a:pPr indent="0" lvl="0" marL="0" marR="0" rtl="0" algn="l">
              <a:lnSpc>
                <a:spcPct val="155555"/>
              </a:lnSpc>
              <a:spcBef>
                <a:spcPts val="0"/>
              </a:spcBef>
              <a:spcAft>
                <a:spcPts val="0"/>
              </a:spcAft>
              <a:buNone/>
            </a:pPr>
            <a:r>
              <a:rPr b="1" lang="en" sz="2300">
                <a:solidFill>
                  <a:srgbClr val="00C8C7"/>
                </a:solidFill>
                <a:latin typeface="Public Sans"/>
                <a:ea typeface="Public Sans"/>
                <a:cs typeface="Public Sans"/>
                <a:sym typeface="Public Sans"/>
              </a:rPr>
              <a:t># SIEM - Security Information and Event Management</a:t>
            </a:r>
            <a:endParaRPr sz="700"/>
          </a:p>
        </p:txBody>
      </p:sp>
      <p:sp>
        <p:nvSpPr>
          <p:cNvPr id="197" name="Google Shape;197;p30"/>
          <p:cNvSpPr txBox="1"/>
          <p:nvPr/>
        </p:nvSpPr>
        <p:spPr>
          <a:xfrm>
            <a:off x="599100" y="1445608"/>
            <a:ext cx="7756500" cy="2365800"/>
          </a:xfrm>
          <a:prstGeom prst="rect">
            <a:avLst/>
          </a:prstGeom>
          <a:noFill/>
          <a:ln>
            <a:noFill/>
          </a:ln>
        </p:spPr>
        <p:txBody>
          <a:bodyPr anchorCtr="0" anchor="t" bIns="22850" lIns="45725" spcFirstLastPara="1" rIns="45725" wrap="square" tIns="22850">
            <a:noAutofit/>
          </a:bodyPr>
          <a:lstStyle/>
          <a:p>
            <a:pPr indent="0" lvl="0" marL="76200" marR="0" rtl="0" algn="just">
              <a:spcBef>
                <a:spcPts val="0"/>
              </a:spcBef>
              <a:spcAft>
                <a:spcPts val="0"/>
              </a:spcAft>
              <a:buClr>
                <a:schemeClr val="dk1"/>
              </a:buClr>
              <a:buSzPts val="1600"/>
              <a:buFont typeface="Arial"/>
              <a:buNone/>
            </a:pPr>
            <a:r>
              <a:rPr lang="en" sz="1600">
                <a:solidFill>
                  <a:schemeClr val="dk1"/>
                </a:solidFill>
                <a:latin typeface="Cambria"/>
                <a:ea typeface="Cambria"/>
                <a:cs typeface="Cambria"/>
                <a:sym typeface="Cambria"/>
              </a:rPr>
              <a:t>	SIEM là hệ thống quản lý nhật ký và sự kiện tập trung, có nhiệm vụ thu thập thông tin nhật ký, sự kiện trong toàn hệ thống doanh nghiệp và tổng hợp tất cả trên 1 giao diện duy nhất thay vì phải làm thủ công từng cái một.</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rPr lang="en" sz="1600">
                <a:solidFill>
                  <a:schemeClr val="dk1"/>
                </a:solidFill>
                <a:latin typeface="Cambria"/>
                <a:ea typeface="Cambria"/>
                <a:cs typeface="Cambria"/>
                <a:sym typeface="Cambria"/>
              </a:rPr>
              <a:t>	SIEM giúp thu thập tất cả nhật ký, sự kiện tập trung tại một chỗ để quản trị viên có thể phân tích chính xác vấn đề, phát hiện lỗ hổng ở đâu từ đó đưa ra giải pháp xử lý. Có thể nói, hệ thống SIEM tương tự như cuốn từ điển ghi nhận lại tất cả sự việc trên hệ thống mạng nên có thể tra cứu thông tin bất kỳ lúc nào.</a:t>
            </a:r>
            <a:endParaRPr sz="700"/>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rPr lang="en" sz="1600">
                <a:solidFill>
                  <a:schemeClr val="dk1"/>
                </a:solidFill>
                <a:latin typeface="Cambria"/>
                <a:ea typeface="Cambria"/>
                <a:cs typeface="Cambria"/>
                <a:sym typeface="Cambria"/>
              </a:rPr>
              <a:t>	Các cảnh báo còn được đưa ra kịp thời nhằm tiết kiệm thời gian, nhân lực. Thậm chí, SIEM còn cung cấp cơ chế ngăn chặn tự động các cuộc tấn công mạng và ngắt kết nối với các thiết bị đã bị xâm hại để giảm thiểu tổn thất xuống mức thấp nhất.</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1"/>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203" name="Google Shape;203;p31"/>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204" name="Google Shape;204;p31"/>
          <p:cNvSpPr txBox="1"/>
          <p:nvPr/>
        </p:nvSpPr>
        <p:spPr>
          <a:xfrm>
            <a:off x="873039" y="362557"/>
            <a:ext cx="7756611" cy="57536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800">
                <a:solidFill>
                  <a:srgbClr val="FE502D"/>
                </a:solidFill>
                <a:latin typeface="Bevan"/>
                <a:ea typeface="Bevan"/>
                <a:cs typeface="Bevan"/>
                <a:sym typeface="Bevan"/>
              </a:rPr>
              <a:t>Giới thiệu</a:t>
            </a:r>
            <a:endParaRPr sz="700"/>
          </a:p>
        </p:txBody>
      </p:sp>
      <p:sp>
        <p:nvSpPr>
          <p:cNvPr id="205" name="Google Shape;205;p31"/>
          <p:cNvSpPr txBox="1"/>
          <p:nvPr/>
        </p:nvSpPr>
        <p:spPr>
          <a:xfrm>
            <a:off x="427672" y="885533"/>
            <a:ext cx="6939980" cy="4103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Vấn đề</a:t>
            </a:r>
            <a:endParaRPr sz="700"/>
          </a:p>
        </p:txBody>
      </p:sp>
      <p:sp>
        <p:nvSpPr>
          <p:cNvPr id="206" name="Google Shape;206;p31"/>
          <p:cNvSpPr txBox="1"/>
          <p:nvPr/>
        </p:nvSpPr>
        <p:spPr>
          <a:xfrm>
            <a:off x="693750" y="1814018"/>
            <a:ext cx="7756500" cy="1009500"/>
          </a:xfrm>
          <a:prstGeom prst="rect">
            <a:avLst/>
          </a:prstGeom>
          <a:noFill/>
          <a:ln>
            <a:noFill/>
          </a:ln>
        </p:spPr>
        <p:txBody>
          <a:bodyPr anchorCtr="0" anchor="t" bIns="22850" lIns="45725" spcFirstLastPara="1" rIns="45725" wrap="square" tIns="22850">
            <a:noAutofit/>
          </a:bodyPr>
          <a:lstStyle/>
          <a:p>
            <a:pPr indent="0" lvl="0" marL="76200" marR="0" rtl="0" algn="just">
              <a:spcBef>
                <a:spcPts val="0"/>
              </a:spcBef>
              <a:spcAft>
                <a:spcPts val="0"/>
              </a:spcAft>
              <a:buClr>
                <a:schemeClr val="dk1"/>
              </a:buClr>
              <a:buSzPts val="1600"/>
              <a:buFont typeface="Arial"/>
              <a:buNone/>
            </a:pPr>
            <a:r>
              <a:rPr lang="en" sz="1600">
                <a:solidFill>
                  <a:schemeClr val="dk1"/>
                </a:solidFill>
                <a:latin typeface="Cambria"/>
                <a:ea typeface="Cambria"/>
                <a:cs typeface="Cambria"/>
                <a:sym typeface="Cambria"/>
              </a:rPr>
              <a:t>	Từ đó, chúng tôi tìm hiểu và triển khi SIEM trên môi trường Microservices thông qua việc triển khai Wazuh trên môi trường Kubernetes.</a:t>
            </a:r>
            <a:endParaRPr sz="700"/>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a:p>
            <a:pPr indent="0" lvl="0" marL="76200" marR="0" rtl="0" algn="just">
              <a:spcBef>
                <a:spcPts val="300"/>
              </a:spcBef>
              <a:spcAft>
                <a:spcPts val="0"/>
              </a:spcAft>
              <a:buClr>
                <a:schemeClr val="dk1"/>
              </a:buClr>
              <a:buSzPts val="1600"/>
              <a:buFont typeface="Arial"/>
              <a:buNone/>
            </a:pPr>
            <a:r>
              <a:t/>
            </a:r>
            <a:endParaRPr sz="16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p:nvPr/>
        </p:nvSpPr>
        <p:spPr>
          <a:xfrm>
            <a:off x="-1962039" y="-1668787"/>
            <a:ext cx="8443229" cy="8481073"/>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3"/>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12" name="Google Shape;212;p32"/>
          <p:cNvPicPr preferRelativeResize="0"/>
          <p:nvPr/>
        </p:nvPicPr>
        <p:blipFill rotWithShape="1">
          <a:blip r:embed="rId3">
            <a:alphaModFix/>
          </a:blip>
          <a:srcRect b="0" l="0" r="0" t="0"/>
          <a:stretch/>
        </p:blipFill>
        <p:spPr>
          <a:xfrm>
            <a:off x="514350" y="514350"/>
            <a:ext cx="315472" cy="414104"/>
          </a:xfrm>
          <a:prstGeom prst="rect">
            <a:avLst/>
          </a:prstGeom>
          <a:noFill/>
          <a:ln>
            <a:noFill/>
          </a:ln>
        </p:spPr>
      </p:pic>
      <p:pic>
        <p:nvPicPr>
          <p:cNvPr id="213" name="Google Shape;213;p32"/>
          <p:cNvPicPr preferRelativeResize="0"/>
          <p:nvPr/>
        </p:nvPicPr>
        <p:blipFill rotWithShape="1">
          <a:blip r:embed="rId4">
            <a:alphaModFix/>
          </a:blip>
          <a:srcRect b="0" l="0" r="0" t="0"/>
          <a:stretch/>
        </p:blipFill>
        <p:spPr>
          <a:xfrm>
            <a:off x="6854658" y="1590370"/>
            <a:ext cx="2002818" cy="1962762"/>
          </a:xfrm>
          <a:prstGeom prst="rect">
            <a:avLst/>
          </a:prstGeom>
          <a:noFill/>
          <a:ln>
            <a:noFill/>
          </a:ln>
        </p:spPr>
      </p:pic>
      <p:pic>
        <p:nvPicPr>
          <p:cNvPr id="214" name="Google Shape;214;p32"/>
          <p:cNvPicPr preferRelativeResize="0"/>
          <p:nvPr/>
        </p:nvPicPr>
        <p:blipFill rotWithShape="1">
          <a:blip r:embed="rId5">
            <a:alphaModFix/>
          </a:blip>
          <a:srcRect b="0" l="0" r="0" t="0"/>
          <a:stretch/>
        </p:blipFill>
        <p:spPr>
          <a:xfrm>
            <a:off x="4152233" y="0"/>
            <a:ext cx="1342454" cy="2057400"/>
          </a:xfrm>
          <a:prstGeom prst="rect">
            <a:avLst/>
          </a:prstGeom>
          <a:noFill/>
          <a:ln>
            <a:noFill/>
          </a:ln>
        </p:spPr>
      </p:pic>
      <p:sp>
        <p:nvSpPr>
          <p:cNvPr id="215" name="Google Shape;215;p32"/>
          <p:cNvSpPr txBox="1"/>
          <p:nvPr/>
        </p:nvSpPr>
        <p:spPr>
          <a:xfrm>
            <a:off x="-1" y="1976524"/>
            <a:ext cx="6481191" cy="724558"/>
          </a:xfrm>
          <a:prstGeom prst="rect">
            <a:avLst/>
          </a:prstGeom>
          <a:noFill/>
          <a:ln>
            <a:noFill/>
          </a:ln>
        </p:spPr>
        <p:txBody>
          <a:bodyPr anchorCtr="0" anchor="t" bIns="0" lIns="0" spcFirstLastPara="1" rIns="0" wrap="square" tIns="0">
            <a:spAutoFit/>
          </a:bodyPr>
          <a:lstStyle/>
          <a:p>
            <a:pPr indent="0" lvl="0" marL="0" marR="0" rtl="0" algn="ctr">
              <a:lnSpc>
                <a:spcPct val="125222"/>
              </a:lnSpc>
              <a:spcBef>
                <a:spcPts val="0"/>
              </a:spcBef>
              <a:spcAft>
                <a:spcPts val="0"/>
              </a:spcAft>
              <a:buNone/>
            </a:pPr>
            <a:r>
              <a:rPr lang="en" sz="4500">
                <a:solidFill>
                  <a:srgbClr val="FE502D"/>
                </a:solidFill>
                <a:latin typeface="Bevan"/>
                <a:ea typeface="Bevan"/>
                <a:cs typeface="Bevan"/>
                <a:sym typeface="Bevan"/>
              </a:rPr>
              <a:t>Kubernetes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3"/>
          <p:cNvPicPr preferRelativeResize="0"/>
          <p:nvPr/>
        </p:nvPicPr>
        <p:blipFill rotWithShape="1">
          <a:blip r:embed="rId3">
            <a:alphaModFix/>
          </a:blip>
          <a:srcRect b="0" l="0" r="0" t="0"/>
          <a:stretch/>
        </p:blipFill>
        <p:spPr>
          <a:xfrm rot="-10628992">
            <a:off x="7638481" y="4658075"/>
            <a:ext cx="1167492" cy="163036"/>
          </a:xfrm>
          <a:prstGeom prst="rect">
            <a:avLst/>
          </a:prstGeom>
          <a:noFill/>
          <a:ln>
            <a:noFill/>
          </a:ln>
        </p:spPr>
      </p:pic>
      <p:pic>
        <p:nvPicPr>
          <p:cNvPr id="221" name="Google Shape;221;p33"/>
          <p:cNvPicPr preferRelativeResize="0"/>
          <p:nvPr/>
        </p:nvPicPr>
        <p:blipFill rotWithShape="1">
          <a:blip r:embed="rId4">
            <a:alphaModFix/>
          </a:blip>
          <a:srcRect b="0" l="0" r="0" t="0"/>
          <a:stretch/>
        </p:blipFill>
        <p:spPr>
          <a:xfrm>
            <a:off x="0" y="15847"/>
            <a:ext cx="1884622" cy="351473"/>
          </a:xfrm>
          <a:prstGeom prst="rect">
            <a:avLst/>
          </a:prstGeom>
          <a:noFill/>
          <a:ln>
            <a:noFill/>
          </a:ln>
        </p:spPr>
      </p:pic>
      <p:sp>
        <p:nvSpPr>
          <p:cNvPr id="222" name="Google Shape;222;p33"/>
          <p:cNvSpPr txBox="1"/>
          <p:nvPr/>
        </p:nvSpPr>
        <p:spPr>
          <a:xfrm>
            <a:off x="846225" y="367330"/>
            <a:ext cx="7756500" cy="615600"/>
          </a:xfrm>
          <a:prstGeom prst="rect">
            <a:avLst/>
          </a:prstGeom>
          <a:noFill/>
          <a:ln>
            <a:noFill/>
          </a:ln>
        </p:spPr>
        <p:txBody>
          <a:bodyPr anchorCtr="0" anchor="t" bIns="0" lIns="0" spcFirstLastPara="1" rIns="0" wrap="square" tIns="0">
            <a:spAutoFit/>
          </a:bodyPr>
          <a:lstStyle/>
          <a:p>
            <a:pPr indent="0" lvl="0" marL="0" marR="0" rtl="0" algn="l">
              <a:lnSpc>
                <a:spcPct val="140875"/>
              </a:lnSpc>
              <a:spcBef>
                <a:spcPts val="0"/>
              </a:spcBef>
              <a:spcAft>
                <a:spcPts val="0"/>
              </a:spcAft>
              <a:buNone/>
            </a:pPr>
            <a:r>
              <a:rPr lang="en" sz="4000">
                <a:solidFill>
                  <a:srgbClr val="FE502D"/>
                </a:solidFill>
                <a:latin typeface="Bevan"/>
                <a:ea typeface="Bevan"/>
                <a:cs typeface="Bevan"/>
                <a:sym typeface="Bevan"/>
              </a:rPr>
              <a:t>Kubernetes</a:t>
            </a:r>
            <a:endParaRPr sz="700"/>
          </a:p>
        </p:txBody>
      </p:sp>
      <p:sp>
        <p:nvSpPr>
          <p:cNvPr id="223" name="Google Shape;223;p33"/>
          <p:cNvSpPr txBox="1"/>
          <p:nvPr/>
        </p:nvSpPr>
        <p:spPr>
          <a:xfrm>
            <a:off x="226600" y="1049089"/>
            <a:ext cx="69399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2500">
                <a:solidFill>
                  <a:srgbClr val="00C8C7"/>
                </a:solidFill>
                <a:latin typeface="Public Sans"/>
                <a:ea typeface="Public Sans"/>
                <a:cs typeface="Public Sans"/>
                <a:sym typeface="Public Sans"/>
              </a:rPr>
              <a:t># Kubernetes là gì</a:t>
            </a:r>
            <a:endParaRPr sz="700"/>
          </a:p>
        </p:txBody>
      </p:sp>
      <p:sp>
        <p:nvSpPr>
          <p:cNvPr id="224" name="Google Shape;224;p33"/>
          <p:cNvSpPr txBox="1"/>
          <p:nvPr/>
        </p:nvSpPr>
        <p:spPr>
          <a:xfrm>
            <a:off x="431100" y="2189400"/>
            <a:ext cx="4140900" cy="1619400"/>
          </a:xfrm>
          <a:prstGeom prst="rect">
            <a:avLst/>
          </a:prstGeom>
          <a:noFill/>
          <a:ln>
            <a:noFill/>
          </a:ln>
        </p:spPr>
        <p:txBody>
          <a:bodyPr anchorCtr="0" anchor="t" bIns="22850" lIns="45725" spcFirstLastPara="1" rIns="45725" wrap="square" tIns="22850">
            <a:noAutofit/>
          </a:bodyPr>
          <a:lstStyle/>
          <a:p>
            <a:pPr indent="457200" lvl="0" marL="0" marR="0" rtl="0" algn="just">
              <a:spcBef>
                <a:spcPts val="300"/>
              </a:spcBef>
              <a:spcAft>
                <a:spcPts val="0"/>
              </a:spcAft>
              <a:buNone/>
            </a:pPr>
            <a:r>
              <a:rPr lang="en" sz="1600">
                <a:solidFill>
                  <a:schemeClr val="dk1"/>
                </a:solidFill>
                <a:latin typeface="Cambria"/>
                <a:ea typeface="Cambria"/>
                <a:cs typeface="Cambria"/>
                <a:sym typeface="Cambria"/>
              </a:rPr>
              <a:t>Kubernetes (hay k8s) là một nền tảng open-source được dùng để quản lý container và được phát triển bởi Google. Có thể dùng kubernetes để phát triển ứng dụng trên nhiều nền tảng khác nhau như on-premise, cloud, or virtual machines. </a:t>
            </a:r>
            <a:endParaRPr sz="700"/>
          </a:p>
        </p:txBody>
      </p:sp>
      <p:pic>
        <p:nvPicPr>
          <p:cNvPr id="225" name="Google Shape;225;p33"/>
          <p:cNvPicPr preferRelativeResize="0"/>
          <p:nvPr/>
        </p:nvPicPr>
        <p:blipFill>
          <a:blip r:embed="rId5">
            <a:alphaModFix/>
          </a:blip>
          <a:stretch>
            <a:fillRect/>
          </a:stretch>
        </p:blipFill>
        <p:spPr>
          <a:xfrm>
            <a:off x="4572000" y="1375899"/>
            <a:ext cx="4572000" cy="25689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