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10287000" cx="18288000"/>
  <p:notesSz cx="6858000" cy="9144000"/>
  <p:embeddedFontLst>
    <p:embeddedFont>
      <p:font typeface="Paytone One"/>
      <p:regular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Julia Lim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ytoneOne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7-18T01:33:31.189">
    <p:pos x="6000" y="0"/>
    <p:text>ainda to pensando no que escrever, mas achei que pode falar do problema de rotas, e que criamos um projeto que escolhe a melhor rota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7-18T01:32:07.745">
    <p:pos x="260" y="280"/>
    <p:text>deixei sem preencher pq quem for falar, pode colocar o que acha melhor, mas a ideia era colcoar aqui o que é o projeto e fatos importantes, por exemplo pq escolheu o a*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5158f16e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e5158f16e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e5158f16e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4f2169242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4f2169242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4f2169242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4f2169242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4f2169242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e4f2169242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4f2169242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4f2169242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e4f2169242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4f2169242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e4f2169242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e4f2169242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a3dac8090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a3dac8090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5a3dac8090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4f2169242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e4f2169242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e4f2169242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13081" y="444700"/>
            <a:ext cx="17442662" cy="9371516"/>
          </a:xfrm>
          <a:custGeom>
            <a:rect b="b" l="l" r="r" t="t"/>
            <a:pathLst>
              <a:path extrusionOk="0" h="2467812" w="4593196">
                <a:moveTo>
                  <a:pt x="0" y="0"/>
                </a:moveTo>
                <a:lnTo>
                  <a:pt x="4593196" y="0"/>
                </a:lnTo>
                <a:lnTo>
                  <a:pt x="4593196" y="2467812"/>
                </a:lnTo>
                <a:lnTo>
                  <a:pt x="0" y="2467812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1088725"/>
            <a:ext cx="162381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5538925" y="2485375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/>
          <p:nvPr/>
        </p:nvSpPr>
        <p:spPr>
          <a:xfrm>
            <a:off x="413081" y="444700"/>
            <a:ext cx="17442662" cy="9371516"/>
          </a:xfrm>
          <a:custGeom>
            <a:rect b="b" l="l" r="r" t="t"/>
            <a:pathLst>
              <a:path extrusionOk="0" h="2467812" w="4593196">
                <a:moveTo>
                  <a:pt x="0" y="0"/>
                </a:moveTo>
                <a:lnTo>
                  <a:pt x="4593196" y="0"/>
                </a:lnTo>
                <a:lnTo>
                  <a:pt x="4593196" y="2467812"/>
                </a:lnTo>
                <a:lnTo>
                  <a:pt x="0" y="2467812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</p:sp>
      <p:sp>
        <p:nvSpPr>
          <p:cNvPr id="73" name="Google Shape;73;p12"/>
          <p:cNvSpPr txBox="1"/>
          <p:nvPr>
            <p:ph type="title"/>
          </p:nvPr>
        </p:nvSpPr>
        <p:spPr>
          <a:xfrm rot="5400000">
            <a:off x="9938550" y="4576013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330125" y="2731263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16" name="Google Shape;16;p3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7" name="Google Shape;17;p3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3"/>
          <p:cNvSpPr txBox="1"/>
          <p:nvPr>
            <p:ph type="ctrTitle"/>
          </p:nvPr>
        </p:nvSpPr>
        <p:spPr>
          <a:xfrm>
            <a:off x="1756700" y="1526325"/>
            <a:ext cx="102156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Paytone One"/>
              <a:buNone/>
              <a:defRPr sz="90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756700" y="58633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65481" y="597100"/>
            <a:ext cx="17439906" cy="9370035"/>
            <a:chOff x="0" y="0"/>
            <a:chExt cx="4593196" cy="2467812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23" name="Google Shape;23;p4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24;p4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25" name="Google Shape;25;p4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26" name="Google Shape;26;p4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1088725"/>
            <a:ext cx="162381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2956175" y="3649378"/>
            <a:ext cx="10144500" cy="56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4318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–"/>
              <a:defRPr sz="3200">
                <a:latin typeface="Open Sans"/>
                <a:ea typeface="Open Sans"/>
                <a:cs typeface="Open Sans"/>
                <a:sym typeface="Open Sans"/>
              </a:defRPr>
            </a:lvl2pPr>
            <a:lvl3pPr indent="-4318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>
                <a:latin typeface="Open Sans"/>
                <a:ea typeface="Open Sans"/>
                <a:cs typeface="Open Sans"/>
                <a:sym typeface="Open Sans"/>
              </a:defRPr>
            </a:lvl3pPr>
            <a:lvl4pPr indent="-4318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–"/>
              <a:defRPr sz="3200">
                <a:latin typeface="Open Sans"/>
                <a:ea typeface="Open Sans"/>
                <a:cs typeface="Open Sans"/>
                <a:sym typeface="Open Sans"/>
              </a:defRPr>
            </a:lvl4pPr>
            <a:lvl5pPr indent="-4318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»"/>
              <a:defRPr sz="3200">
                <a:latin typeface="Open Sans"/>
                <a:ea typeface="Open Sans"/>
                <a:cs typeface="Open Sans"/>
                <a:sym typeface="Open Sans"/>
              </a:defRPr>
            </a:lvl5pPr>
            <a:lvl6pPr indent="-4318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>
                <a:latin typeface="Open Sans"/>
                <a:ea typeface="Open Sans"/>
                <a:cs typeface="Open Sans"/>
                <a:sym typeface="Open Sans"/>
              </a:defRPr>
            </a:lvl6pPr>
            <a:lvl7pPr indent="-4318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>
                <a:latin typeface="Open Sans"/>
                <a:ea typeface="Open Sans"/>
                <a:cs typeface="Open Sans"/>
                <a:sym typeface="Open Sans"/>
              </a:defRPr>
            </a:lvl7pPr>
            <a:lvl8pPr indent="-4318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>
                <a:latin typeface="Open Sans"/>
                <a:ea typeface="Open Sans"/>
                <a:cs typeface="Open Sans"/>
                <a:sym typeface="Open Sans"/>
              </a:defRPr>
            </a:lvl8pPr>
            <a:lvl9pPr indent="-4318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32" name="Google Shape;32;p5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5"/>
          <p:cNvSpPr txBox="1"/>
          <p:nvPr>
            <p:ph type="title"/>
          </p:nvPr>
        </p:nvSpPr>
        <p:spPr>
          <a:xfrm>
            <a:off x="570901" y="639500"/>
            <a:ext cx="17439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679038" y="66741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32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32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3200"/>
              <a:buNone/>
              <a:defRPr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37" name="Google Shape;37;p6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38" name="Google Shape;38;p6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6"/>
          <p:cNvSpPr txBox="1"/>
          <p:nvPr>
            <p:ph type="title"/>
          </p:nvPr>
        </p:nvSpPr>
        <p:spPr>
          <a:xfrm>
            <a:off x="1035275" y="1689950"/>
            <a:ext cx="15495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265175" y="4933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660750" y="4933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44" name="Google Shape;44;p7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45" name="Google Shape;45;p7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7"/>
          <p:cNvSpPr txBox="1"/>
          <p:nvPr>
            <p:ph type="title"/>
          </p:nvPr>
        </p:nvSpPr>
        <p:spPr>
          <a:xfrm>
            <a:off x="1737400" y="1290475"/>
            <a:ext cx="14436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565225" y="3959425"/>
            <a:ext cx="61122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indent="-419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indent="-4191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indent="-4191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indent="-4191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indent="-4191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indent="-4191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indent="-4191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9566575" y="3959425"/>
            <a:ext cx="61122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indent="-4191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indent="-4191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indent="-4191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indent="-4191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indent="-4191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indent="-4191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indent="-4191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51" name="Google Shape;51;p8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52" name="Google Shape;52;p8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8"/>
          <p:cNvSpPr txBox="1"/>
          <p:nvPr>
            <p:ph type="title"/>
          </p:nvPr>
        </p:nvSpPr>
        <p:spPr>
          <a:xfrm>
            <a:off x="728875" y="1549050"/>
            <a:ext cx="162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56" name="Google Shape;56;p9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57" name="Google Shape;57;p9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9"/>
          <p:cNvSpPr txBox="1"/>
          <p:nvPr>
            <p:ph type="title"/>
          </p:nvPr>
        </p:nvSpPr>
        <p:spPr>
          <a:xfrm>
            <a:off x="1226075" y="865175"/>
            <a:ext cx="11460300" cy="24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6284100" y="40715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0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62" name="Google Shape;62;p10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</p:sp>
        <p:sp>
          <p:nvSpPr>
            <p:cNvPr id="63" name="Google Shape;63;p10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10"/>
          <p:cNvSpPr txBox="1"/>
          <p:nvPr>
            <p:ph type="title"/>
          </p:nvPr>
        </p:nvSpPr>
        <p:spPr>
          <a:xfrm>
            <a:off x="1349399" y="2450700"/>
            <a:ext cx="12819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1390663" y="27520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2552812" y="4426989"/>
            <a:ext cx="111003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3200"/>
              <a:buNone/>
              <a:defRPr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3200"/>
              <a:buNone/>
              <a:defRPr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3200"/>
              <a:buNone/>
              <a:defRPr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3200"/>
              <a:buNone/>
              <a:defRPr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3200"/>
              <a:buNone/>
              <a:defRPr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3200"/>
              <a:buNone/>
              <a:defRPr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3200"/>
              <a:buNone/>
              <a:defRPr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088725"/>
            <a:ext cx="162381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Paytone One"/>
              <a:buNone/>
              <a:defRPr i="0" sz="9000" u="none" cap="none" strike="noStrik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505200" y="39470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318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–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31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431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–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431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»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31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431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431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431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3"/>
          <p:cNvGrpSpPr/>
          <p:nvPr/>
        </p:nvGrpSpPr>
        <p:grpSpPr>
          <a:xfrm>
            <a:off x="413081" y="444700"/>
            <a:ext cx="17439793" cy="9369973"/>
            <a:chOff x="0" y="0"/>
            <a:chExt cx="4593196" cy="2467812"/>
          </a:xfrm>
        </p:grpSpPr>
        <p:sp>
          <p:nvSpPr>
            <p:cNvPr id="81" name="Google Shape;81;p13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82" name="Google Shape;82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13"/>
          <p:cNvSpPr/>
          <p:nvPr/>
        </p:nvSpPr>
        <p:spPr>
          <a:xfrm>
            <a:off x="1260501" y="5790575"/>
            <a:ext cx="4835400" cy="891300"/>
          </a:xfrm>
          <a:prstGeom prst="roundRect">
            <a:avLst>
              <a:gd fmla="val 50000" name="adj"/>
            </a:avLst>
          </a:prstGeom>
          <a:solidFill>
            <a:srgbClr val="045E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13"/>
          <p:cNvGrpSpPr/>
          <p:nvPr/>
        </p:nvGrpSpPr>
        <p:grpSpPr>
          <a:xfrm>
            <a:off x="1403652" y="1350279"/>
            <a:ext cx="2587072" cy="794089"/>
            <a:chOff x="778" y="0"/>
            <a:chExt cx="3449430" cy="1058785"/>
          </a:xfrm>
        </p:grpSpPr>
        <p:grpSp>
          <p:nvGrpSpPr>
            <p:cNvPr id="85" name="Google Shape;85;p13"/>
            <p:cNvGrpSpPr/>
            <p:nvPr/>
          </p:nvGrpSpPr>
          <p:grpSpPr>
            <a:xfrm>
              <a:off x="778" y="0"/>
              <a:ext cx="347217" cy="348773"/>
              <a:chOff x="1813" y="0"/>
              <a:chExt cx="809173" cy="812800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3"/>
            <p:cNvGrpSpPr/>
            <p:nvPr/>
          </p:nvGrpSpPr>
          <p:grpSpPr>
            <a:xfrm>
              <a:off x="784886" y="0"/>
              <a:ext cx="347217" cy="348773"/>
              <a:chOff x="1813" y="0"/>
              <a:chExt cx="809173" cy="812800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1568993" y="0"/>
              <a:ext cx="347217" cy="348773"/>
              <a:chOff x="1813" y="0"/>
              <a:chExt cx="809173" cy="812800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" name="Google Shape;94;p13"/>
            <p:cNvGrpSpPr/>
            <p:nvPr/>
          </p:nvGrpSpPr>
          <p:grpSpPr>
            <a:xfrm>
              <a:off x="778" y="710012"/>
              <a:ext cx="347217" cy="348773"/>
              <a:chOff x="1813" y="0"/>
              <a:chExt cx="809173" cy="812800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" name="Google Shape;97;p13"/>
            <p:cNvGrpSpPr/>
            <p:nvPr/>
          </p:nvGrpSpPr>
          <p:grpSpPr>
            <a:xfrm>
              <a:off x="784886" y="710012"/>
              <a:ext cx="347217" cy="348773"/>
              <a:chOff x="1813" y="0"/>
              <a:chExt cx="809173" cy="812800"/>
            </a:xfrm>
          </p:grpSpPr>
          <p:sp>
            <p:nvSpPr>
              <p:cNvPr id="98" name="Google Shape;98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>
              <a:off x="1568993" y="710012"/>
              <a:ext cx="347217" cy="348773"/>
              <a:chOff x="1813" y="0"/>
              <a:chExt cx="809173" cy="812800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103;p13"/>
            <p:cNvGrpSpPr/>
            <p:nvPr/>
          </p:nvGrpSpPr>
          <p:grpSpPr>
            <a:xfrm>
              <a:off x="2318883" y="0"/>
              <a:ext cx="347217" cy="348773"/>
              <a:chOff x="1813" y="0"/>
              <a:chExt cx="809173" cy="812800"/>
            </a:xfrm>
          </p:grpSpPr>
          <p:sp>
            <p:nvSpPr>
              <p:cNvPr id="104" name="Google Shape;104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3"/>
            <p:cNvGrpSpPr/>
            <p:nvPr/>
          </p:nvGrpSpPr>
          <p:grpSpPr>
            <a:xfrm>
              <a:off x="3102991" y="0"/>
              <a:ext cx="347217" cy="348773"/>
              <a:chOff x="1813" y="0"/>
              <a:chExt cx="809173" cy="812800"/>
            </a:xfrm>
          </p:grpSpPr>
          <p:sp>
            <p:nvSpPr>
              <p:cNvPr id="107" name="Google Shape;107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" name="Google Shape;109;p13"/>
            <p:cNvGrpSpPr/>
            <p:nvPr/>
          </p:nvGrpSpPr>
          <p:grpSpPr>
            <a:xfrm>
              <a:off x="2318883" y="710012"/>
              <a:ext cx="347217" cy="348773"/>
              <a:chOff x="1813" y="0"/>
              <a:chExt cx="809173" cy="812800"/>
            </a:xfrm>
          </p:grpSpPr>
          <p:sp>
            <p:nvSpPr>
              <p:cNvPr id="110" name="Google Shape;110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" name="Google Shape;112;p13"/>
            <p:cNvGrpSpPr/>
            <p:nvPr/>
          </p:nvGrpSpPr>
          <p:grpSpPr>
            <a:xfrm>
              <a:off x="3102991" y="710012"/>
              <a:ext cx="347217" cy="348773"/>
              <a:chOff x="1813" y="0"/>
              <a:chExt cx="809173" cy="812800"/>
            </a:xfrm>
          </p:grpSpPr>
          <p:sp>
            <p:nvSpPr>
              <p:cNvPr id="113" name="Google Shape;113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" name="Google Shape;115;p13"/>
          <p:cNvGrpSpPr/>
          <p:nvPr/>
        </p:nvGrpSpPr>
        <p:grpSpPr>
          <a:xfrm>
            <a:off x="9651326" y="6722058"/>
            <a:ext cx="1344307" cy="1188808"/>
            <a:chOff x="778" y="0"/>
            <a:chExt cx="1918247" cy="1768797"/>
          </a:xfrm>
        </p:grpSpPr>
        <p:grpSp>
          <p:nvGrpSpPr>
            <p:cNvPr id="116" name="Google Shape;116;p13"/>
            <p:cNvGrpSpPr/>
            <p:nvPr/>
          </p:nvGrpSpPr>
          <p:grpSpPr>
            <a:xfrm>
              <a:off x="3593" y="0"/>
              <a:ext cx="347217" cy="348773"/>
              <a:chOff x="1813" y="0"/>
              <a:chExt cx="809173" cy="812800"/>
            </a:xfrm>
          </p:grpSpPr>
          <p:sp>
            <p:nvSpPr>
              <p:cNvPr id="117" name="Google Shape;117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19;p13"/>
            <p:cNvGrpSpPr/>
            <p:nvPr/>
          </p:nvGrpSpPr>
          <p:grpSpPr>
            <a:xfrm>
              <a:off x="787701" y="0"/>
              <a:ext cx="347217" cy="348773"/>
              <a:chOff x="1813" y="0"/>
              <a:chExt cx="809173" cy="812800"/>
            </a:xfrm>
          </p:grpSpPr>
          <p:sp>
            <p:nvSpPr>
              <p:cNvPr id="120" name="Google Shape;120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13"/>
            <p:cNvGrpSpPr/>
            <p:nvPr/>
          </p:nvGrpSpPr>
          <p:grpSpPr>
            <a:xfrm>
              <a:off x="1571808" y="0"/>
              <a:ext cx="347217" cy="348773"/>
              <a:chOff x="1813" y="0"/>
              <a:chExt cx="809173" cy="812800"/>
            </a:xfrm>
          </p:grpSpPr>
          <p:sp>
            <p:nvSpPr>
              <p:cNvPr id="123" name="Google Shape;123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13"/>
            <p:cNvGrpSpPr/>
            <p:nvPr/>
          </p:nvGrpSpPr>
          <p:grpSpPr>
            <a:xfrm>
              <a:off x="3593" y="710012"/>
              <a:ext cx="347217" cy="348773"/>
              <a:chOff x="1813" y="0"/>
              <a:chExt cx="809173" cy="812800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3"/>
            <p:cNvGrpSpPr/>
            <p:nvPr/>
          </p:nvGrpSpPr>
          <p:grpSpPr>
            <a:xfrm>
              <a:off x="787701" y="710012"/>
              <a:ext cx="347217" cy="348773"/>
              <a:chOff x="1813" y="0"/>
              <a:chExt cx="809173" cy="812800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3"/>
            <p:cNvGrpSpPr/>
            <p:nvPr/>
          </p:nvGrpSpPr>
          <p:grpSpPr>
            <a:xfrm>
              <a:off x="1571808" y="710012"/>
              <a:ext cx="347217" cy="348773"/>
              <a:chOff x="1813" y="0"/>
              <a:chExt cx="809173" cy="812800"/>
            </a:xfrm>
          </p:grpSpPr>
          <p:sp>
            <p:nvSpPr>
              <p:cNvPr id="132" name="Google Shape;132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13"/>
            <p:cNvGrpSpPr/>
            <p:nvPr/>
          </p:nvGrpSpPr>
          <p:grpSpPr>
            <a:xfrm>
              <a:off x="778" y="1420024"/>
              <a:ext cx="347217" cy="348773"/>
              <a:chOff x="1813" y="0"/>
              <a:chExt cx="809173" cy="812800"/>
            </a:xfrm>
          </p:grpSpPr>
          <p:sp>
            <p:nvSpPr>
              <p:cNvPr id="135" name="Google Shape;135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13"/>
            <p:cNvGrpSpPr/>
            <p:nvPr/>
          </p:nvGrpSpPr>
          <p:grpSpPr>
            <a:xfrm>
              <a:off x="784886" y="1420024"/>
              <a:ext cx="347217" cy="348773"/>
              <a:chOff x="1813" y="0"/>
              <a:chExt cx="809173" cy="812800"/>
            </a:xfrm>
          </p:grpSpPr>
          <p:sp>
            <p:nvSpPr>
              <p:cNvPr id="138" name="Google Shape;138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13"/>
            <p:cNvGrpSpPr/>
            <p:nvPr/>
          </p:nvGrpSpPr>
          <p:grpSpPr>
            <a:xfrm>
              <a:off x="1568993" y="1420024"/>
              <a:ext cx="347217" cy="348773"/>
              <a:chOff x="1813" y="0"/>
              <a:chExt cx="809173" cy="812800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3" name="Google Shape;143;p13"/>
          <p:cNvSpPr/>
          <p:nvPr/>
        </p:nvSpPr>
        <p:spPr>
          <a:xfrm>
            <a:off x="9881102" y="1019899"/>
            <a:ext cx="5762625" cy="5524477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7176" r="-32913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13975581" y="5178649"/>
            <a:ext cx="2209690" cy="2128723"/>
            <a:chOff x="1813" y="0"/>
            <a:chExt cx="809173" cy="812800"/>
          </a:xfrm>
        </p:grpSpPr>
        <p:sp>
          <p:nvSpPr>
            <p:cNvPr id="145" name="Google Shape;145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13"/>
          <p:cNvSpPr txBox="1"/>
          <p:nvPr/>
        </p:nvSpPr>
        <p:spPr>
          <a:xfrm>
            <a:off x="1392951" y="5937263"/>
            <a:ext cx="457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Apresentado por: 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1260491" y="2512561"/>
            <a:ext cx="7795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055E5C"/>
                </a:solidFill>
                <a:latin typeface="Paytone One"/>
                <a:ea typeface="Paytone One"/>
                <a:cs typeface="Paytone One"/>
                <a:sym typeface="Paytone One"/>
              </a:rPr>
              <a:t>Melhor Rota com o A*</a:t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1420205" y="6968511"/>
            <a:ext cx="6303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7" lvl="1" marL="75565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Open Sans"/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Júlia de Souza Lima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  <a:p>
            <a:pPr indent="-377827" lvl="1" marL="75565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Open Sans"/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Magda Tainy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  <a:p>
            <a:pPr indent="-377827" lvl="1" marL="75565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Open Sans"/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Marcos Machado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13"/>
          <p:cNvPicPr preferRelativeResize="0"/>
          <p:nvPr/>
        </p:nvPicPr>
        <p:blipFill rotWithShape="1">
          <a:blip r:embed="rId4">
            <a:alphaModFix/>
          </a:blip>
          <a:srcRect b="0" l="0" r="96583" t="0"/>
          <a:stretch/>
        </p:blipFill>
        <p:spPr>
          <a:xfrm>
            <a:off x="1669764" y="6929911"/>
            <a:ext cx="410906" cy="4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5">
            <a:alphaModFix/>
          </a:blip>
          <a:srcRect b="0" l="0" r="96583" t="0"/>
          <a:stretch/>
        </p:blipFill>
        <p:spPr>
          <a:xfrm>
            <a:off x="1669764" y="7731773"/>
            <a:ext cx="410906" cy="4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4">
            <a:alphaModFix/>
          </a:blip>
          <a:srcRect b="0" l="0" r="96583" t="0"/>
          <a:stretch/>
        </p:blipFill>
        <p:spPr>
          <a:xfrm>
            <a:off x="1669764" y="8533634"/>
            <a:ext cx="410906" cy="4058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3"/>
          <p:cNvSpPr/>
          <p:nvPr/>
        </p:nvSpPr>
        <p:spPr>
          <a:xfrm>
            <a:off x="11252651" y="7600300"/>
            <a:ext cx="4835400" cy="891300"/>
          </a:xfrm>
          <a:prstGeom prst="roundRect">
            <a:avLst>
              <a:gd fmla="val 50000" name="adj"/>
            </a:avLst>
          </a:prstGeom>
          <a:solidFill>
            <a:srgbClr val="045E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12698925" y="7738150"/>
            <a:ext cx="220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Docente: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11252655" y="8784536"/>
            <a:ext cx="630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Dr. Alcides Xavier Benicasa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6" name="Google Shape;156;p13"/>
          <p:cNvGrpSpPr/>
          <p:nvPr/>
        </p:nvGrpSpPr>
        <p:grpSpPr>
          <a:xfrm>
            <a:off x="10775180" y="8912449"/>
            <a:ext cx="410898" cy="405912"/>
            <a:chOff x="1813" y="0"/>
            <a:chExt cx="809173" cy="812800"/>
          </a:xfrm>
        </p:grpSpPr>
        <p:sp>
          <p:nvSpPr>
            <p:cNvPr id="157" name="Google Shape;157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 txBox="1"/>
            <p:nvPr/>
          </p:nvSpPr>
          <p:spPr>
            <a:xfrm>
              <a:off x="76200" y="76200"/>
              <a:ext cx="660300" cy="6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idx="2" type="body"/>
          </p:nvPr>
        </p:nvSpPr>
        <p:spPr>
          <a:xfrm>
            <a:off x="9773425" y="3167850"/>
            <a:ext cx="61122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spcBef>
                <a:spcPts val="48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Loop principal</a:t>
            </a:r>
            <a:endParaRPr sz="3600"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Exploração dos vizinhos</a:t>
            </a:r>
            <a:endParaRPr sz="3600"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Verificação do objetivo</a:t>
            </a:r>
            <a:endParaRPr sz="3600"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50" y="458050"/>
            <a:ext cx="8436901" cy="93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3"/>
          <p:cNvPicPr preferRelativeResize="0"/>
          <p:nvPr/>
        </p:nvPicPr>
        <p:blipFill rotWithShape="1">
          <a:blip r:embed="rId3">
            <a:alphaModFix/>
          </a:blip>
          <a:srcRect b="9703" l="0" r="0" t="9704"/>
          <a:stretch/>
        </p:blipFill>
        <p:spPr>
          <a:xfrm>
            <a:off x="413081" y="444700"/>
            <a:ext cx="17439789" cy="93699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" name="Google Shape;335;p23"/>
          <p:cNvGrpSpPr/>
          <p:nvPr/>
        </p:nvGrpSpPr>
        <p:grpSpPr>
          <a:xfrm>
            <a:off x="413081" y="7003392"/>
            <a:ext cx="17439793" cy="3086098"/>
            <a:chOff x="0" y="0"/>
            <a:chExt cx="4593196" cy="812800"/>
          </a:xfrm>
        </p:grpSpPr>
        <p:sp>
          <p:nvSpPr>
            <p:cNvPr id="336" name="Google Shape;336;p23"/>
            <p:cNvSpPr/>
            <p:nvPr/>
          </p:nvSpPr>
          <p:spPr>
            <a:xfrm>
              <a:off x="0" y="0"/>
              <a:ext cx="4593196" cy="740420"/>
            </a:xfrm>
            <a:custGeom>
              <a:rect b="b" l="l" r="r" t="t"/>
              <a:pathLst>
                <a:path extrusionOk="0" h="740420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740420"/>
                  </a:lnTo>
                  <a:lnTo>
                    <a:pt x="0" y="740420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337" name="Google Shape;337;p2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23"/>
          <p:cNvGrpSpPr/>
          <p:nvPr/>
        </p:nvGrpSpPr>
        <p:grpSpPr>
          <a:xfrm>
            <a:off x="3578077" y="6203300"/>
            <a:ext cx="10790097" cy="3086120"/>
            <a:chOff x="0" y="0"/>
            <a:chExt cx="1725946" cy="812800"/>
          </a:xfrm>
        </p:grpSpPr>
        <p:sp>
          <p:nvSpPr>
            <p:cNvPr id="339" name="Google Shape;339;p23"/>
            <p:cNvSpPr/>
            <p:nvPr/>
          </p:nvSpPr>
          <p:spPr>
            <a:xfrm>
              <a:off x="0" y="0"/>
              <a:ext cx="1725946" cy="421452"/>
            </a:xfrm>
            <a:custGeom>
              <a:rect b="b" l="l" r="r" t="t"/>
              <a:pathLst>
                <a:path extrusionOk="0" h="421452" w="1725946">
                  <a:moveTo>
                    <a:pt x="0" y="0"/>
                  </a:moveTo>
                  <a:lnTo>
                    <a:pt x="1725946" y="0"/>
                  </a:lnTo>
                  <a:lnTo>
                    <a:pt x="172594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</p:sp>
        <p:sp>
          <p:nvSpPr>
            <p:cNvPr id="340" name="Google Shape;340;p2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23"/>
          <p:cNvSpPr txBox="1"/>
          <p:nvPr/>
        </p:nvSpPr>
        <p:spPr>
          <a:xfrm>
            <a:off x="2963075" y="6352125"/>
            <a:ext cx="12020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</a:rPr>
              <a:t>Demonstração</a:t>
            </a:r>
            <a:endParaRPr/>
          </a:p>
        </p:txBody>
      </p:sp>
      <p:grpSp>
        <p:nvGrpSpPr>
          <p:cNvPr id="342" name="Google Shape;342;p23"/>
          <p:cNvGrpSpPr/>
          <p:nvPr/>
        </p:nvGrpSpPr>
        <p:grpSpPr>
          <a:xfrm>
            <a:off x="6039080" y="8055366"/>
            <a:ext cx="2904842" cy="293709"/>
            <a:chOff x="874" y="0"/>
            <a:chExt cx="3873122" cy="391613"/>
          </a:xfrm>
        </p:grpSpPr>
        <p:grpSp>
          <p:nvGrpSpPr>
            <p:cNvPr id="343" name="Google Shape;343;p23"/>
            <p:cNvGrpSpPr/>
            <p:nvPr/>
          </p:nvGrpSpPr>
          <p:grpSpPr>
            <a:xfrm>
              <a:off x="874" y="0"/>
              <a:ext cx="389865" cy="391613"/>
              <a:chOff x="1813" y="0"/>
              <a:chExt cx="809173" cy="812800"/>
            </a:xfrm>
          </p:grpSpPr>
          <p:sp>
            <p:nvSpPr>
              <p:cNvPr id="344" name="Google Shape;344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23"/>
            <p:cNvGrpSpPr/>
            <p:nvPr/>
          </p:nvGrpSpPr>
          <p:grpSpPr>
            <a:xfrm>
              <a:off x="881293" y="0"/>
              <a:ext cx="389865" cy="391613"/>
              <a:chOff x="1813" y="0"/>
              <a:chExt cx="809173" cy="812800"/>
            </a:xfrm>
          </p:grpSpPr>
          <p:sp>
            <p:nvSpPr>
              <p:cNvPr id="347" name="Google Shape;347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23"/>
            <p:cNvGrpSpPr/>
            <p:nvPr/>
          </p:nvGrpSpPr>
          <p:grpSpPr>
            <a:xfrm>
              <a:off x="1761712" y="0"/>
              <a:ext cx="389865" cy="391613"/>
              <a:chOff x="1813" y="0"/>
              <a:chExt cx="809173" cy="812800"/>
            </a:xfrm>
          </p:grpSpPr>
          <p:sp>
            <p:nvSpPr>
              <p:cNvPr id="350" name="Google Shape;350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352;p23"/>
            <p:cNvGrpSpPr/>
            <p:nvPr/>
          </p:nvGrpSpPr>
          <p:grpSpPr>
            <a:xfrm>
              <a:off x="2603712" y="0"/>
              <a:ext cx="389865" cy="391613"/>
              <a:chOff x="1813" y="0"/>
              <a:chExt cx="809173" cy="812800"/>
            </a:xfrm>
          </p:grpSpPr>
          <p:sp>
            <p:nvSpPr>
              <p:cNvPr id="353" name="Google Shape;353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23"/>
            <p:cNvGrpSpPr/>
            <p:nvPr/>
          </p:nvGrpSpPr>
          <p:grpSpPr>
            <a:xfrm>
              <a:off x="3484131" y="0"/>
              <a:ext cx="389865" cy="391613"/>
              <a:chOff x="1813" y="0"/>
              <a:chExt cx="809173" cy="812800"/>
            </a:xfrm>
          </p:grpSpPr>
          <p:sp>
            <p:nvSpPr>
              <p:cNvPr id="356" name="Google Shape;356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8" name="Google Shape;358;p23"/>
          <p:cNvGrpSpPr/>
          <p:nvPr/>
        </p:nvGrpSpPr>
        <p:grpSpPr>
          <a:xfrm>
            <a:off x="9322030" y="8055366"/>
            <a:ext cx="2904842" cy="293709"/>
            <a:chOff x="874" y="0"/>
            <a:chExt cx="3873122" cy="391613"/>
          </a:xfrm>
        </p:grpSpPr>
        <p:grpSp>
          <p:nvGrpSpPr>
            <p:cNvPr id="359" name="Google Shape;359;p23"/>
            <p:cNvGrpSpPr/>
            <p:nvPr/>
          </p:nvGrpSpPr>
          <p:grpSpPr>
            <a:xfrm>
              <a:off x="874" y="0"/>
              <a:ext cx="389865" cy="391613"/>
              <a:chOff x="1813" y="0"/>
              <a:chExt cx="809173" cy="812800"/>
            </a:xfrm>
          </p:grpSpPr>
          <p:sp>
            <p:nvSpPr>
              <p:cNvPr id="360" name="Google Shape;360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23"/>
            <p:cNvGrpSpPr/>
            <p:nvPr/>
          </p:nvGrpSpPr>
          <p:grpSpPr>
            <a:xfrm>
              <a:off x="881293" y="0"/>
              <a:ext cx="389865" cy="391613"/>
              <a:chOff x="1813" y="0"/>
              <a:chExt cx="809173" cy="812800"/>
            </a:xfrm>
          </p:grpSpPr>
          <p:sp>
            <p:nvSpPr>
              <p:cNvPr id="363" name="Google Shape;363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23"/>
            <p:cNvGrpSpPr/>
            <p:nvPr/>
          </p:nvGrpSpPr>
          <p:grpSpPr>
            <a:xfrm>
              <a:off x="1761712" y="0"/>
              <a:ext cx="389865" cy="391613"/>
              <a:chOff x="1813" y="0"/>
              <a:chExt cx="809173" cy="812800"/>
            </a:xfrm>
          </p:grpSpPr>
          <p:sp>
            <p:nvSpPr>
              <p:cNvPr id="366" name="Google Shape;366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" name="Google Shape;368;p23"/>
            <p:cNvGrpSpPr/>
            <p:nvPr/>
          </p:nvGrpSpPr>
          <p:grpSpPr>
            <a:xfrm>
              <a:off x="2603712" y="0"/>
              <a:ext cx="389865" cy="391613"/>
              <a:chOff x="1813" y="0"/>
              <a:chExt cx="809173" cy="812800"/>
            </a:xfrm>
          </p:grpSpPr>
          <p:sp>
            <p:nvSpPr>
              <p:cNvPr id="369" name="Google Shape;369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1" name="Google Shape;371;p23"/>
            <p:cNvGrpSpPr/>
            <p:nvPr/>
          </p:nvGrpSpPr>
          <p:grpSpPr>
            <a:xfrm>
              <a:off x="3484131" y="0"/>
              <a:ext cx="389865" cy="391613"/>
              <a:chOff x="1813" y="0"/>
              <a:chExt cx="809173" cy="812800"/>
            </a:xfrm>
          </p:grpSpPr>
          <p:sp>
            <p:nvSpPr>
              <p:cNvPr id="372" name="Google Shape;372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24"/>
          <p:cNvGrpSpPr/>
          <p:nvPr/>
        </p:nvGrpSpPr>
        <p:grpSpPr>
          <a:xfrm>
            <a:off x="413081" y="444700"/>
            <a:ext cx="17439793" cy="9369973"/>
            <a:chOff x="0" y="0"/>
            <a:chExt cx="4593196" cy="2467812"/>
          </a:xfrm>
        </p:grpSpPr>
        <p:sp>
          <p:nvSpPr>
            <p:cNvPr id="379" name="Google Shape;379;p24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</p:sp>
        <p:sp>
          <p:nvSpPr>
            <p:cNvPr id="380" name="Google Shape;380;p2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24"/>
          <p:cNvSpPr txBox="1"/>
          <p:nvPr/>
        </p:nvSpPr>
        <p:spPr>
          <a:xfrm>
            <a:off x="2720251" y="4450796"/>
            <a:ext cx="12847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55E5C"/>
                </a:solidFill>
                <a:latin typeface="Paytone One"/>
                <a:ea typeface="Paytone One"/>
                <a:cs typeface="Paytone One"/>
                <a:sym typeface="Paytone One"/>
              </a:rPr>
              <a:t>Conclusão</a:t>
            </a:r>
            <a:endParaRPr/>
          </a:p>
        </p:txBody>
      </p:sp>
      <p:grpSp>
        <p:nvGrpSpPr>
          <p:cNvPr id="382" name="Google Shape;382;p24"/>
          <p:cNvGrpSpPr/>
          <p:nvPr/>
        </p:nvGrpSpPr>
        <p:grpSpPr>
          <a:xfrm>
            <a:off x="813099" y="778117"/>
            <a:ext cx="2587072" cy="794089"/>
            <a:chOff x="778" y="0"/>
            <a:chExt cx="3449430" cy="1058785"/>
          </a:xfrm>
        </p:grpSpPr>
        <p:grpSp>
          <p:nvGrpSpPr>
            <p:cNvPr id="383" name="Google Shape;383;p24"/>
            <p:cNvGrpSpPr/>
            <p:nvPr/>
          </p:nvGrpSpPr>
          <p:grpSpPr>
            <a:xfrm>
              <a:off x="778" y="0"/>
              <a:ext cx="347217" cy="348773"/>
              <a:chOff x="1813" y="0"/>
              <a:chExt cx="809173" cy="812800"/>
            </a:xfrm>
          </p:grpSpPr>
          <p:sp>
            <p:nvSpPr>
              <p:cNvPr id="384" name="Google Shape;384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6" name="Google Shape;386;p24"/>
            <p:cNvGrpSpPr/>
            <p:nvPr/>
          </p:nvGrpSpPr>
          <p:grpSpPr>
            <a:xfrm>
              <a:off x="784886" y="0"/>
              <a:ext cx="347217" cy="348773"/>
              <a:chOff x="1813" y="0"/>
              <a:chExt cx="809173" cy="812800"/>
            </a:xfrm>
          </p:grpSpPr>
          <p:sp>
            <p:nvSpPr>
              <p:cNvPr id="387" name="Google Shape;387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9" name="Google Shape;389;p24"/>
            <p:cNvGrpSpPr/>
            <p:nvPr/>
          </p:nvGrpSpPr>
          <p:grpSpPr>
            <a:xfrm>
              <a:off x="1568993" y="0"/>
              <a:ext cx="347217" cy="348773"/>
              <a:chOff x="1813" y="0"/>
              <a:chExt cx="809173" cy="812800"/>
            </a:xfrm>
          </p:grpSpPr>
          <p:sp>
            <p:nvSpPr>
              <p:cNvPr id="390" name="Google Shape;390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392;p24"/>
            <p:cNvGrpSpPr/>
            <p:nvPr/>
          </p:nvGrpSpPr>
          <p:grpSpPr>
            <a:xfrm>
              <a:off x="778" y="710012"/>
              <a:ext cx="347217" cy="348773"/>
              <a:chOff x="1813" y="0"/>
              <a:chExt cx="809173" cy="812800"/>
            </a:xfrm>
          </p:grpSpPr>
          <p:sp>
            <p:nvSpPr>
              <p:cNvPr id="393" name="Google Shape;393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" name="Google Shape;395;p24"/>
            <p:cNvGrpSpPr/>
            <p:nvPr/>
          </p:nvGrpSpPr>
          <p:grpSpPr>
            <a:xfrm>
              <a:off x="784886" y="710012"/>
              <a:ext cx="347217" cy="348773"/>
              <a:chOff x="1813" y="0"/>
              <a:chExt cx="809173" cy="812800"/>
            </a:xfrm>
          </p:grpSpPr>
          <p:sp>
            <p:nvSpPr>
              <p:cNvPr id="396" name="Google Shape;396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" name="Google Shape;398;p24"/>
            <p:cNvGrpSpPr/>
            <p:nvPr/>
          </p:nvGrpSpPr>
          <p:grpSpPr>
            <a:xfrm>
              <a:off x="1568993" y="710012"/>
              <a:ext cx="347217" cy="348773"/>
              <a:chOff x="1813" y="0"/>
              <a:chExt cx="809173" cy="812800"/>
            </a:xfrm>
          </p:grpSpPr>
          <p:sp>
            <p:nvSpPr>
              <p:cNvPr id="399" name="Google Shape;399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1" name="Google Shape;401;p24"/>
            <p:cNvGrpSpPr/>
            <p:nvPr/>
          </p:nvGrpSpPr>
          <p:grpSpPr>
            <a:xfrm>
              <a:off x="2318883" y="0"/>
              <a:ext cx="347217" cy="348773"/>
              <a:chOff x="1813" y="0"/>
              <a:chExt cx="809173" cy="812800"/>
            </a:xfrm>
          </p:grpSpPr>
          <p:sp>
            <p:nvSpPr>
              <p:cNvPr id="402" name="Google Shape;402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4" name="Google Shape;404;p24"/>
            <p:cNvGrpSpPr/>
            <p:nvPr/>
          </p:nvGrpSpPr>
          <p:grpSpPr>
            <a:xfrm>
              <a:off x="3102991" y="0"/>
              <a:ext cx="347217" cy="348773"/>
              <a:chOff x="1813" y="0"/>
              <a:chExt cx="809173" cy="812800"/>
            </a:xfrm>
          </p:grpSpPr>
          <p:sp>
            <p:nvSpPr>
              <p:cNvPr id="405" name="Google Shape;405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7" name="Google Shape;407;p24"/>
            <p:cNvGrpSpPr/>
            <p:nvPr/>
          </p:nvGrpSpPr>
          <p:grpSpPr>
            <a:xfrm>
              <a:off x="2318883" y="710012"/>
              <a:ext cx="347217" cy="348773"/>
              <a:chOff x="1813" y="0"/>
              <a:chExt cx="809173" cy="812800"/>
            </a:xfrm>
          </p:grpSpPr>
          <p:sp>
            <p:nvSpPr>
              <p:cNvPr id="408" name="Google Shape;408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" name="Google Shape;410;p24"/>
            <p:cNvGrpSpPr/>
            <p:nvPr/>
          </p:nvGrpSpPr>
          <p:grpSpPr>
            <a:xfrm>
              <a:off x="3102991" y="710012"/>
              <a:ext cx="347217" cy="348773"/>
              <a:chOff x="1813" y="0"/>
              <a:chExt cx="809173" cy="812800"/>
            </a:xfrm>
          </p:grpSpPr>
          <p:sp>
            <p:nvSpPr>
              <p:cNvPr id="411" name="Google Shape;411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3" name="Google Shape;413;p24"/>
          <p:cNvGrpSpPr/>
          <p:nvPr/>
        </p:nvGrpSpPr>
        <p:grpSpPr>
          <a:xfrm>
            <a:off x="15568307" y="7931702"/>
            <a:ext cx="1438686" cy="1326598"/>
            <a:chOff x="778" y="0"/>
            <a:chExt cx="1918247" cy="1768797"/>
          </a:xfrm>
        </p:grpSpPr>
        <p:grpSp>
          <p:nvGrpSpPr>
            <p:cNvPr id="414" name="Google Shape;414;p24"/>
            <p:cNvGrpSpPr/>
            <p:nvPr/>
          </p:nvGrpSpPr>
          <p:grpSpPr>
            <a:xfrm>
              <a:off x="3593" y="0"/>
              <a:ext cx="347217" cy="348773"/>
              <a:chOff x="1813" y="0"/>
              <a:chExt cx="809173" cy="812800"/>
            </a:xfrm>
          </p:grpSpPr>
          <p:sp>
            <p:nvSpPr>
              <p:cNvPr id="415" name="Google Shape;415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7" name="Google Shape;417;p24"/>
            <p:cNvGrpSpPr/>
            <p:nvPr/>
          </p:nvGrpSpPr>
          <p:grpSpPr>
            <a:xfrm>
              <a:off x="787701" y="0"/>
              <a:ext cx="347217" cy="348773"/>
              <a:chOff x="1813" y="0"/>
              <a:chExt cx="809173" cy="812800"/>
            </a:xfrm>
          </p:grpSpPr>
          <p:sp>
            <p:nvSpPr>
              <p:cNvPr id="418" name="Google Shape;418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" name="Google Shape;420;p24"/>
            <p:cNvGrpSpPr/>
            <p:nvPr/>
          </p:nvGrpSpPr>
          <p:grpSpPr>
            <a:xfrm>
              <a:off x="1571808" y="0"/>
              <a:ext cx="347217" cy="348773"/>
              <a:chOff x="1813" y="0"/>
              <a:chExt cx="809173" cy="812800"/>
            </a:xfrm>
          </p:grpSpPr>
          <p:sp>
            <p:nvSpPr>
              <p:cNvPr id="421" name="Google Shape;421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3" name="Google Shape;423;p24"/>
            <p:cNvGrpSpPr/>
            <p:nvPr/>
          </p:nvGrpSpPr>
          <p:grpSpPr>
            <a:xfrm>
              <a:off x="3593" y="710012"/>
              <a:ext cx="347217" cy="348773"/>
              <a:chOff x="1813" y="0"/>
              <a:chExt cx="809173" cy="812800"/>
            </a:xfrm>
          </p:grpSpPr>
          <p:sp>
            <p:nvSpPr>
              <p:cNvPr id="424" name="Google Shape;424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24"/>
            <p:cNvGrpSpPr/>
            <p:nvPr/>
          </p:nvGrpSpPr>
          <p:grpSpPr>
            <a:xfrm>
              <a:off x="787701" y="710012"/>
              <a:ext cx="347217" cy="348773"/>
              <a:chOff x="1813" y="0"/>
              <a:chExt cx="809173" cy="812800"/>
            </a:xfrm>
          </p:grpSpPr>
          <p:sp>
            <p:nvSpPr>
              <p:cNvPr id="427" name="Google Shape;427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4"/>
            <p:cNvGrpSpPr/>
            <p:nvPr/>
          </p:nvGrpSpPr>
          <p:grpSpPr>
            <a:xfrm>
              <a:off x="1571808" y="710012"/>
              <a:ext cx="347217" cy="348773"/>
              <a:chOff x="1813" y="0"/>
              <a:chExt cx="809173" cy="812800"/>
            </a:xfrm>
          </p:grpSpPr>
          <p:sp>
            <p:nvSpPr>
              <p:cNvPr id="430" name="Google Shape;430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2" name="Google Shape;432;p24"/>
            <p:cNvGrpSpPr/>
            <p:nvPr/>
          </p:nvGrpSpPr>
          <p:grpSpPr>
            <a:xfrm>
              <a:off x="778" y="1420024"/>
              <a:ext cx="347217" cy="348773"/>
              <a:chOff x="1813" y="0"/>
              <a:chExt cx="809173" cy="812800"/>
            </a:xfrm>
          </p:grpSpPr>
          <p:sp>
            <p:nvSpPr>
              <p:cNvPr id="433" name="Google Shape;433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5" name="Google Shape;435;p24"/>
            <p:cNvGrpSpPr/>
            <p:nvPr/>
          </p:nvGrpSpPr>
          <p:grpSpPr>
            <a:xfrm>
              <a:off x="784886" y="1420024"/>
              <a:ext cx="347217" cy="348773"/>
              <a:chOff x="1813" y="0"/>
              <a:chExt cx="809173" cy="812800"/>
            </a:xfrm>
          </p:grpSpPr>
          <p:sp>
            <p:nvSpPr>
              <p:cNvPr id="436" name="Google Shape;436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8" name="Google Shape;438;p24"/>
            <p:cNvGrpSpPr/>
            <p:nvPr/>
          </p:nvGrpSpPr>
          <p:grpSpPr>
            <a:xfrm>
              <a:off x="1568993" y="1420024"/>
              <a:ext cx="347217" cy="348773"/>
              <a:chOff x="1813" y="0"/>
              <a:chExt cx="809173" cy="812800"/>
            </a:xfrm>
          </p:grpSpPr>
          <p:sp>
            <p:nvSpPr>
              <p:cNvPr id="439" name="Google Shape;439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1" name="Google Shape;441;p24"/>
          <p:cNvGrpSpPr/>
          <p:nvPr/>
        </p:nvGrpSpPr>
        <p:grpSpPr>
          <a:xfrm>
            <a:off x="5956280" y="6242716"/>
            <a:ext cx="2904837" cy="293705"/>
            <a:chOff x="874" y="0"/>
            <a:chExt cx="3873117" cy="391607"/>
          </a:xfrm>
        </p:grpSpPr>
        <p:grpSp>
          <p:nvGrpSpPr>
            <p:cNvPr id="442" name="Google Shape;442;p24"/>
            <p:cNvGrpSpPr/>
            <p:nvPr/>
          </p:nvGrpSpPr>
          <p:grpSpPr>
            <a:xfrm>
              <a:off x="874" y="0"/>
              <a:ext cx="389860" cy="391607"/>
              <a:chOff x="1813" y="0"/>
              <a:chExt cx="809173" cy="812800"/>
            </a:xfrm>
          </p:grpSpPr>
          <p:sp>
            <p:nvSpPr>
              <p:cNvPr id="443" name="Google Shape;443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4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24"/>
            <p:cNvGrpSpPr/>
            <p:nvPr/>
          </p:nvGrpSpPr>
          <p:grpSpPr>
            <a:xfrm>
              <a:off x="881293" y="0"/>
              <a:ext cx="389860" cy="391607"/>
              <a:chOff x="1813" y="0"/>
              <a:chExt cx="809173" cy="812800"/>
            </a:xfrm>
          </p:grpSpPr>
          <p:sp>
            <p:nvSpPr>
              <p:cNvPr id="446" name="Google Shape;446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4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8" name="Google Shape;448;p24"/>
            <p:cNvGrpSpPr/>
            <p:nvPr/>
          </p:nvGrpSpPr>
          <p:grpSpPr>
            <a:xfrm>
              <a:off x="1761712" y="0"/>
              <a:ext cx="389860" cy="391607"/>
              <a:chOff x="1813" y="0"/>
              <a:chExt cx="809173" cy="812800"/>
            </a:xfrm>
          </p:grpSpPr>
          <p:sp>
            <p:nvSpPr>
              <p:cNvPr id="449" name="Google Shape;449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4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1" name="Google Shape;451;p24"/>
            <p:cNvGrpSpPr/>
            <p:nvPr/>
          </p:nvGrpSpPr>
          <p:grpSpPr>
            <a:xfrm>
              <a:off x="2603712" y="0"/>
              <a:ext cx="389860" cy="391607"/>
              <a:chOff x="1813" y="0"/>
              <a:chExt cx="809173" cy="812800"/>
            </a:xfrm>
          </p:grpSpPr>
          <p:sp>
            <p:nvSpPr>
              <p:cNvPr id="452" name="Google Shape;452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4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4" name="Google Shape;454;p24"/>
            <p:cNvGrpSpPr/>
            <p:nvPr/>
          </p:nvGrpSpPr>
          <p:grpSpPr>
            <a:xfrm>
              <a:off x="3484131" y="0"/>
              <a:ext cx="389860" cy="391607"/>
              <a:chOff x="1813" y="0"/>
              <a:chExt cx="809173" cy="812800"/>
            </a:xfrm>
          </p:grpSpPr>
          <p:sp>
            <p:nvSpPr>
              <p:cNvPr id="455" name="Google Shape;455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4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7" name="Google Shape;457;p24"/>
          <p:cNvGrpSpPr/>
          <p:nvPr/>
        </p:nvGrpSpPr>
        <p:grpSpPr>
          <a:xfrm>
            <a:off x="9239230" y="6242716"/>
            <a:ext cx="2904837" cy="293705"/>
            <a:chOff x="874" y="0"/>
            <a:chExt cx="3873117" cy="391607"/>
          </a:xfrm>
        </p:grpSpPr>
        <p:grpSp>
          <p:nvGrpSpPr>
            <p:cNvPr id="458" name="Google Shape;458;p24"/>
            <p:cNvGrpSpPr/>
            <p:nvPr/>
          </p:nvGrpSpPr>
          <p:grpSpPr>
            <a:xfrm>
              <a:off x="874" y="0"/>
              <a:ext cx="389860" cy="391607"/>
              <a:chOff x="1813" y="0"/>
              <a:chExt cx="809173" cy="812800"/>
            </a:xfrm>
          </p:grpSpPr>
          <p:sp>
            <p:nvSpPr>
              <p:cNvPr id="459" name="Google Shape;459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4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24"/>
            <p:cNvGrpSpPr/>
            <p:nvPr/>
          </p:nvGrpSpPr>
          <p:grpSpPr>
            <a:xfrm>
              <a:off x="881293" y="0"/>
              <a:ext cx="389860" cy="391607"/>
              <a:chOff x="1813" y="0"/>
              <a:chExt cx="809173" cy="812800"/>
            </a:xfrm>
          </p:grpSpPr>
          <p:sp>
            <p:nvSpPr>
              <p:cNvPr id="462" name="Google Shape;462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4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24"/>
            <p:cNvGrpSpPr/>
            <p:nvPr/>
          </p:nvGrpSpPr>
          <p:grpSpPr>
            <a:xfrm>
              <a:off x="1761712" y="0"/>
              <a:ext cx="389860" cy="391607"/>
              <a:chOff x="1813" y="0"/>
              <a:chExt cx="809173" cy="812800"/>
            </a:xfrm>
          </p:grpSpPr>
          <p:sp>
            <p:nvSpPr>
              <p:cNvPr id="465" name="Google Shape;465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4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7" name="Google Shape;467;p24"/>
            <p:cNvGrpSpPr/>
            <p:nvPr/>
          </p:nvGrpSpPr>
          <p:grpSpPr>
            <a:xfrm>
              <a:off x="2603712" y="0"/>
              <a:ext cx="389860" cy="391607"/>
              <a:chOff x="1813" y="0"/>
              <a:chExt cx="809173" cy="812800"/>
            </a:xfrm>
          </p:grpSpPr>
          <p:sp>
            <p:nvSpPr>
              <p:cNvPr id="468" name="Google Shape;468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4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24"/>
            <p:cNvGrpSpPr/>
            <p:nvPr/>
          </p:nvGrpSpPr>
          <p:grpSpPr>
            <a:xfrm>
              <a:off x="3484131" y="0"/>
              <a:ext cx="389860" cy="391607"/>
              <a:chOff x="1813" y="0"/>
              <a:chExt cx="809173" cy="812800"/>
            </a:xfrm>
          </p:grpSpPr>
          <p:sp>
            <p:nvSpPr>
              <p:cNvPr id="471" name="Google Shape;471;p2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4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5"/>
          <p:cNvGrpSpPr/>
          <p:nvPr/>
        </p:nvGrpSpPr>
        <p:grpSpPr>
          <a:xfrm>
            <a:off x="413081" y="4012245"/>
            <a:ext cx="17439793" cy="5802428"/>
            <a:chOff x="0" y="0"/>
            <a:chExt cx="4593196" cy="1528211"/>
          </a:xfrm>
        </p:grpSpPr>
        <p:sp>
          <p:nvSpPr>
            <p:cNvPr id="478" name="Google Shape;478;p25"/>
            <p:cNvSpPr/>
            <p:nvPr/>
          </p:nvSpPr>
          <p:spPr>
            <a:xfrm>
              <a:off x="0" y="0"/>
              <a:ext cx="4593196" cy="1528211"/>
            </a:xfrm>
            <a:custGeom>
              <a:rect b="b" l="l" r="r" t="t"/>
              <a:pathLst>
                <a:path extrusionOk="0" h="1528211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1528211"/>
                  </a:lnTo>
                  <a:lnTo>
                    <a:pt x="0" y="1528211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479" name="Google Shape;479;p2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" name="Google Shape;480;p25"/>
          <p:cNvGrpSpPr/>
          <p:nvPr/>
        </p:nvGrpSpPr>
        <p:grpSpPr>
          <a:xfrm>
            <a:off x="433317" y="530200"/>
            <a:ext cx="17439793" cy="3170318"/>
            <a:chOff x="0" y="0"/>
            <a:chExt cx="4593196" cy="834981"/>
          </a:xfrm>
        </p:grpSpPr>
        <p:sp>
          <p:nvSpPr>
            <p:cNvPr id="481" name="Google Shape;481;p25"/>
            <p:cNvSpPr/>
            <p:nvPr/>
          </p:nvSpPr>
          <p:spPr>
            <a:xfrm>
              <a:off x="0" y="0"/>
              <a:ext cx="4593196" cy="834981"/>
            </a:xfrm>
            <a:custGeom>
              <a:rect b="b" l="l" r="r" t="t"/>
              <a:pathLst>
                <a:path extrusionOk="0" h="834981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834981"/>
                  </a:lnTo>
                  <a:lnTo>
                    <a:pt x="0" y="83498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482" name="Google Shape;482;p2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3" name="Google Shape;483;p25"/>
          <p:cNvSpPr txBox="1"/>
          <p:nvPr/>
        </p:nvSpPr>
        <p:spPr>
          <a:xfrm>
            <a:off x="3325326" y="4681800"/>
            <a:ext cx="1165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5"/>
                </a:solidFill>
                <a:latin typeface="Paytone One"/>
                <a:ea typeface="Paytone One"/>
                <a:cs typeface="Paytone One"/>
                <a:sym typeface="Paytone One"/>
              </a:rPr>
              <a:t>Obrigado(a)!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413081" y="444700"/>
            <a:ext cx="17439793" cy="9369973"/>
            <a:chOff x="0" y="0"/>
            <a:chExt cx="4593196" cy="2467812"/>
          </a:xfrm>
        </p:grpSpPr>
        <p:sp>
          <p:nvSpPr>
            <p:cNvPr id="164" name="Google Shape;164;p14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65" name="Google Shape;165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14"/>
          <p:cNvSpPr txBox="1"/>
          <p:nvPr/>
        </p:nvSpPr>
        <p:spPr>
          <a:xfrm>
            <a:off x="1028700" y="1028700"/>
            <a:ext cx="10777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55E5C"/>
                </a:solidFill>
                <a:latin typeface="Paytone One"/>
                <a:ea typeface="Paytone One"/>
                <a:cs typeface="Paytone One"/>
                <a:sym typeface="Paytone One"/>
              </a:rPr>
              <a:t>Agenda </a:t>
            </a:r>
            <a:endParaRPr/>
          </a:p>
        </p:txBody>
      </p:sp>
      <p:sp>
        <p:nvSpPr>
          <p:cNvPr id="167" name="Google Shape;167;p14"/>
          <p:cNvSpPr txBox="1"/>
          <p:nvPr/>
        </p:nvSpPr>
        <p:spPr>
          <a:xfrm>
            <a:off x="1343205" y="3119911"/>
            <a:ext cx="6303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7" lvl="1" marL="75565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Open Sans"/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Introdução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7827" lvl="1" marL="75565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Open Sans"/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Algoritmo A*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7827" lvl="1" marL="75565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Open Sans"/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O projeto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7827" lvl="1" marL="75565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Open Sans"/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Demonstração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7827" lvl="1" marL="75565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Open Sans"/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Conclusão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96583" t="0"/>
          <a:stretch/>
        </p:blipFill>
        <p:spPr>
          <a:xfrm>
            <a:off x="1517364" y="3119911"/>
            <a:ext cx="410906" cy="4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 rotWithShape="1">
          <a:blip r:embed="rId4">
            <a:alphaModFix/>
          </a:blip>
          <a:srcRect b="0" l="0" r="96583" t="0"/>
          <a:stretch/>
        </p:blipFill>
        <p:spPr>
          <a:xfrm>
            <a:off x="1517364" y="3921773"/>
            <a:ext cx="410906" cy="4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 b="0" l="0" r="96583" t="0"/>
          <a:stretch/>
        </p:blipFill>
        <p:spPr>
          <a:xfrm>
            <a:off x="1517364" y="4723634"/>
            <a:ext cx="410906" cy="4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4"/>
          <p:cNvPicPr preferRelativeResize="0"/>
          <p:nvPr/>
        </p:nvPicPr>
        <p:blipFill rotWithShape="1">
          <a:blip r:embed="rId4">
            <a:alphaModFix/>
          </a:blip>
          <a:srcRect b="0" l="0" r="96583" t="0"/>
          <a:stretch/>
        </p:blipFill>
        <p:spPr>
          <a:xfrm>
            <a:off x="1517364" y="5525495"/>
            <a:ext cx="410906" cy="4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96583" t="0"/>
          <a:stretch/>
        </p:blipFill>
        <p:spPr>
          <a:xfrm>
            <a:off x="1517364" y="6327357"/>
            <a:ext cx="410906" cy="4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39625" y="2862825"/>
            <a:ext cx="5901550" cy="59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1319100" y="1290475"/>
            <a:ext cx="15649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Introdução</a:t>
            </a:r>
            <a:endParaRPr/>
          </a:p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2027775" y="3959425"/>
            <a:ext cx="142134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O problema escolhido pela equipe foi encontrar a melhor rota para um percurso, seguindo o critério de menor caminho percorrido, utilizando do algoritmo A*.</a:t>
            </a:r>
            <a:endParaRPr sz="36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1319100" y="1290475"/>
            <a:ext cx="15649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algoritmo A*</a:t>
            </a:r>
            <a:endParaRPr/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1693200" y="3429000"/>
            <a:ext cx="7464300" cy="576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É um método que busca o caminho mais curto entre dois pontos. Esse método usa os valores de duas funções para estimar o melhor caminho em relação ao custo, cujos valores são o G e o H. A soma dos dois valores acima estimam o caminho mais eficiente de um ponto inicial até o ponto final.</a:t>
            </a:r>
            <a:endParaRPr sz="3600"/>
          </a:p>
        </p:txBody>
      </p:sp>
      <p:sp>
        <p:nvSpPr>
          <p:cNvPr id="188" name="Google Shape;188;p16"/>
          <p:cNvSpPr txBox="1"/>
          <p:nvPr>
            <p:ph idx="2" type="body"/>
          </p:nvPr>
        </p:nvSpPr>
        <p:spPr>
          <a:xfrm>
            <a:off x="9723950" y="3429000"/>
            <a:ext cx="7013400" cy="434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Combina, de certa forma, as vantagens tanto do custo uniforme, como do algoritmo de busca gulosa, pois utiliza da fórmula</a:t>
            </a:r>
            <a:endParaRPr sz="36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 </a:t>
            </a:r>
            <a:r>
              <a:rPr lang="en-US" sz="36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f(n) = g(n) + h(n)</a:t>
            </a:r>
            <a:r>
              <a:rPr lang="en-US" sz="3600"/>
              <a:t> </a:t>
            </a:r>
            <a:endParaRPr sz="36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para seus cálculos.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1319100" y="1290475"/>
            <a:ext cx="15649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algoritmo A*</a:t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6160463" y="3280950"/>
            <a:ext cx="5757266" cy="5392928"/>
          </a:xfrm>
          <a:custGeom>
            <a:rect b="b" l="l" r="r" t="t"/>
            <a:pathLst>
              <a:path extrusionOk="0" h="812800" w="809173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FD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6633588" y="4805925"/>
            <a:ext cx="50208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6400">
                <a:solidFill>
                  <a:srgbClr val="055E5C"/>
                </a:solidFill>
                <a:latin typeface="Paytone One"/>
                <a:ea typeface="Paytone One"/>
                <a:cs typeface="Paytone One"/>
                <a:sym typeface="Paytone One"/>
              </a:rPr>
              <a:t>Pode ter um tempo curto de execução</a:t>
            </a:r>
            <a:endParaRPr sz="100"/>
          </a:p>
        </p:txBody>
      </p:sp>
      <p:grpSp>
        <p:nvGrpSpPr>
          <p:cNvPr id="197" name="Google Shape;197;p17"/>
          <p:cNvGrpSpPr/>
          <p:nvPr/>
        </p:nvGrpSpPr>
        <p:grpSpPr>
          <a:xfrm>
            <a:off x="1386601" y="3592201"/>
            <a:ext cx="4511625" cy="4512503"/>
            <a:chOff x="1813" y="0"/>
            <a:chExt cx="809173" cy="812800"/>
          </a:xfrm>
        </p:grpSpPr>
        <p:sp>
          <p:nvSpPr>
            <p:cNvPr id="198" name="Google Shape;198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 txBox="1"/>
            <p:nvPr/>
          </p:nvSpPr>
          <p:spPr>
            <a:xfrm>
              <a:off x="76200" y="76200"/>
              <a:ext cx="660300" cy="6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925" lIns="55925" spcFirstLastPara="1" rIns="55925" wrap="square" tIns="55925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7"/>
          <p:cNvSpPr txBox="1"/>
          <p:nvPr/>
        </p:nvSpPr>
        <p:spPr>
          <a:xfrm>
            <a:off x="1596398" y="4365827"/>
            <a:ext cx="3816000" cy="3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solidFill>
                  <a:srgbClr val="FDB600"/>
                </a:solidFill>
                <a:latin typeface="Paytone One"/>
                <a:ea typeface="Paytone One"/>
                <a:cs typeface="Paytone One"/>
                <a:sym typeface="Paytone One"/>
              </a:rPr>
              <a:t>É uma busca ótima</a:t>
            </a:r>
            <a:endParaRPr sz="800"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12665800" y="3801725"/>
            <a:ext cx="4511625" cy="4302963"/>
            <a:chOff x="1813" y="0"/>
            <a:chExt cx="809173" cy="812800"/>
          </a:xfrm>
        </p:grpSpPr>
        <p:sp>
          <p:nvSpPr>
            <p:cNvPr id="202" name="Google Shape;202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 txBox="1"/>
            <p:nvPr/>
          </p:nvSpPr>
          <p:spPr>
            <a:xfrm>
              <a:off x="76200" y="76200"/>
              <a:ext cx="660300" cy="6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925" lIns="55925" spcFirstLastPara="1" rIns="55925" wrap="square" tIns="55925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7"/>
          <p:cNvGrpSpPr/>
          <p:nvPr/>
        </p:nvGrpSpPr>
        <p:grpSpPr>
          <a:xfrm>
            <a:off x="12500522" y="4434805"/>
            <a:ext cx="4842187" cy="2669151"/>
            <a:chOff x="-226118" y="0"/>
            <a:chExt cx="1275300" cy="702982"/>
          </a:xfrm>
        </p:grpSpPr>
        <p:sp>
          <p:nvSpPr>
            <p:cNvPr id="205" name="Google Shape;205;p17"/>
            <p:cNvSpPr/>
            <p:nvPr/>
          </p:nvSpPr>
          <p:spPr>
            <a:xfrm>
              <a:off x="0" y="0"/>
              <a:ext cx="740336" cy="507683"/>
            </a:xfrm>
            <a:custGeom>
              <a:rect b="b" l="l" r="r" t="t"/>
              <a:pathLst>
                <a:path extrusionOk="0" h="507683" w="740336">
                  <a:moveTo>
                    <a:pt x="0" y="0"/>
                  </a:moveTo>
                  <a:lnTo>
                    <a:pt x="740336" y="0"/>
                  </a:lnTo>
                  <a:lnTo>
                    <a:pt x="740336" y="507683"/>
                  </a:lnTo>
                  <a:lnTo>
                    <a:pt x="0" y="5076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06" name="Google Shape;206;p17"/>
            <p:cNvSpPr txBox="1"/>
            <p:nvPr/>
          </p:nvSpPr>
          <p:spPr>
            <a:xfrm>
              <a:off x="-226118" y="13882"/>
              <a:ext cx="1275300" cy="6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rgbClr val="FDB600"/>
                  </a:solidFill>
                  <a:latin typeface="Paytone One"/>
                  <a:ea typeface="Paytone One"/>
                  <a:cs typeface="Paytone One"/>
                  <a:sym typeface="Paytone One"/>
                </a:rPr>
                <a:t>Escolhe o menor caminho</a:t>
              </a:r>
              <a:endParaRPr sz="1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8"/>
          <p:cNvGrpSpPr/>
          <p:nvPr/>
        </p:nvGrpSpPr>
        <p:grpSpPr>
          <a:xfrm>
            <a:off x="413081" y="444700"/>
            <a:ext cx="17439793" cy="9369973"/>
            <a:chOff x="0" y="0"/>
            <a:chExt cx="4593196" cy="2467812"/>
          </a:xfrm>
        </p:grpSpPr>
        <p:sp>
          <p:nvSpPr>
            <p:cNvPr id="212" name="Google Shape;212;p18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213" name="Google Shape;213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18"/>
          <p:cNvSpPr txBox="1"/>
          <p:nvPr/>
        </p:nvSpPr>
        <p:spPr>
          <a:xfrm>
            <a:off x="1967091" y="5899434"/>
            <a:ext cx="412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Melhor rota de um mapa 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1028700" y="1028700"/>
            <a:ext cx="702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</a:rPr>
              <a:t>O projeto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1961753" y="4576984"/>
            <a:ext cx="4126442" cy="1116203"/>
          </a:xfrm>
          <a:custGeom>
            <a:rect b="b" l="l" r="r" t="t"/>
            <a:pathLst>
              <a:path extrusionOk="0" h="293979" w="1086800">
                <a:moveTo>
                  <a:pt x="0" y="0"/>
                </a:moveTo>
                <a:lnTo>
                  <a:pt x="1086800" y="0"/>
                </a:lnTo>
                <a:lnTo>
                  <a:pt x="1086800" y="293979"/>
                </a:lnTo>
                <a:lnTo>
                  <a:pt x="0" y="293979"/>
                </a:lnTo>
                <a:close/>
              </a:path>
            </a:pathLst>
          </a:custGeom>
          <a:solidFill>
            <a:srgbClr val="FDB600"/>
          </a:solidFill>
          <a:ln>
            <a:noFill/>
          </a:ln>
        </p:spPr>
      </p:sp>
      <p:sp>
        <p:nvSpPr>
          <p:cNvPr id="217" name="Google Shape;217;p18"/>
          <p:cNvSpPr txBox="1"/>
          <p:nvPr/>
        </p:nvSpPr>
        <p:spPr>
          <a:xfrm>
            <a:off x="1901861" y="4643107"/>
            <a:ext cx="4121104" cy="928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0" lIns="254000" spcFirstLastPara="1" rIns="254000" wrap="square" tIns="254000">
            <a:noAutofit/>
          </a:bodyPr>
          <a:lstStyle/>
          <a:p>
            <a:pPr indent="0" lvl="0" marL="0" marR="0" rtl="0" algn="ctr">
              <a:lnSpc>
                <a:spcPct val="15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latin typeface="Open Sans"/>
                <a:ea typeface="Open Sans"/>
                <a:cs typeface="Open Sans"/>
                <a:sym typeface="Open Sans"/>
              </a:rPr>
              <a:t>Problema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8"/>
          <p:cNvGrpSpPr/>
          <p:nvPr/>
        </p:nvGrpSpPr>
        <p:grpSpPr>
          <a:xfrm>
            <a:off x="1147160" y="8845974"/>
            <a:ext cx="1438686" cy="1326598"/>
            <a:chOff x="778" y="0"/>
            <a:chExt cx="1918247" cy="1768797"/>
          </a:xfrm>
        </p:grpSpPr>
        <p:grpSp>
          <p:nvGrpSpPr>
            <p:cNvPr id="219" name="Google Shape;219;p18"/>
            <p:cNvGrpSpPr/>
            <p:nvPr/>
          </p:nvGrpSpPr>
          <p:grpSpPr>
            <a:xfrm>
              <a:off x="3593" y="0"/>
              <a:ext cx="347217" cy="348773"/>
              <a:chOff x="1813" y="0"/>
              <a:chExt cx="809173" cy="812800"/>
            </a:xfrm>
          </p:grpSpPr>
          <p:sp>
            <p:nvSpPr>
              <p:cNvPr id="220" name="Google Shape;220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8"/>
            <p:cNvGrpSpPr/>
            <p:nvPr/>
          </p:nvGrpSpPr>
          <p:grpSpPr>
            <a:xfrm>
              <a:off x="787701" y="0"/>
              <a:ext cx="347217" cy="348773"/>
              <a:chOff x="1813" y="0"/>
              <a:chExt cx="809173" cy="812800"/>
            </a:xfrm>
          </p:grpSpPr>
          <p:sp>
            <p:nvSpPr>
              <p:cNvPr id="223" name="Google Shape;223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18"/>
            <p:cNvGrpSpPr/>
            <p:nvPr/>
          </p:nvGrpSpPr>
          <p:grpSpPr>
            <a:xfrm>
              <a:off x="1571808" y="0"/>
              <a:ext cx="347217" cy="348773"/>
              <a:chOff x="1813" y="0"/>
              <a:chExt cx="809173" cy="812800"/>
            </a:xfrm>
          </p:grpSpPr>
          <p:sp>
            <p:nvSpPr>
              <p:cNvPr id="226" name="Google Shape;226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3593" y="710012"/>
              <a:ext cx="347217" cy="348773"/>
              <a:chOff x="1813" y="0"/>
              <a:chExt cx="809173" cy="8128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" name="Google Shape;231;p18"/>
            <p:cNvGrpSpPr/>
            <p:nvPr/>
          </p:nvGrpSpPr>
          <p:grpSpPr>
            <a:xfrm>
              <a:off x="787701" y="710012"/>
              <a:ext cx="347217" cy="348773"/>
              <a:chOff x="1813" y="0"/>
              <a:chExt cx="809173" cy="812800"/>
            </a:xfrm>
          </p:grpSpPr>
          <p:sp>
            <p:nvSpPr>
              <p:cNvPr id="232" name="Google Shape;232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1571808" y="710012"/>
              <a:ext cx="347217" cy="348773"/>
              <a:chOff x="1813" y="0"/>
              <a:chExt cx="809173" cy="812800"/>
            </a:xfrm>
          </p:grpSpPr>
          <p:sp>
            <p:nvSpPr>
              <p:cNvPr id="235" name="Google Shape;235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" name="Google Shape;237;p18"/>
            <p:cNvGrpSpPr/>
            <p:nvPr/>
          </p:nvGrpSpPr>
          <p:grpSpPr>
            <a:xfrm>
              <a:off x="778" y="1420024"/>
              <a:ext cx="347217" cy="348773"/>
              <a:chOff x="1813" y="0"/>
              <a:chExt cx="809173" cy="812800"/>
            </a:xfrm>
          </p:grpSpPr>
          <p:sp>
            <p:nvSpPr>
              <p:cNvPr id="238" name="Google Shape;238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18"/>
            <p:cNvGrpSpPr/>
            <p:nvPr/>
          </p:nvGrpSpPr>
          <p:grpSpPr>
            <a:xfrm>
              <a:off x="784886" y="1420024"/>
              <a:ext cx="347217" cy="348773"/>
              <a:chOff x="1813" y="0"/>
              <a:chExt cx="809173" cy="812800"/>
            </a:xfrm>
          </p:grpSpPr>
          <p:sp>
            <p:nvSpPr>
              <p:cNvPr id="241" name="Google Shape;241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1568993" y="1420024"/>
              <a:ext cx="347217" cy="348773"/>
              <a:chOff x="1813" y="0"/>
              <a:chExt cx="809173" cy="812800"/>
            </a:xfrm>
          </p:grpSpPr>
          <p:sp>
            <p:nvSpPr>
              <p:cNvPr id="244" name="Google Shape;244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6" name="Google Shape;246;p18"/>
          <p:cNvSpPr txBox="1"/>
          <p:nvPr/>
        </p:nvSpPr>
        <p:spPr>
          <a:xfrm>
            <a:off x="7041937" y="5899434"/>
            <a:ext cx="412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Menor percurso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7036600" y="4576984"/>
            <a:ext cx="4126442" cy="1116203"/>
          </a:xfrm>
          <a:custGeom>
            <a:rect b="b" l="l" r="r" t="t"/>
            <a:pathLst>
              <a:path extrusionOk="0" h="293979" w="1086800">
                <a:moveTo>
                  <a:pt x="0" y="0"/>
                </a:moveTo>
                <a:lnTo>
                  <a:pt x="1086800" y="0"/>
                </a:lnTo>
                <a:lnTo>
                  <a:pt x="1086800" y="293979"/>
                </a:lnTo>
                <a:lnTo>
                  <a:pt x="0" y="293979"/>
                </a:lnTo>
                <a:close/>
              </a:path>
            </a:pathLst>
          </a:custGeom>
          <a:solidFill>
            <a:srgbClr val="FDB600"/>
          </a:solidFill>
          <a:ln>
            <a:noFill/>
          </a:ln>
        </p:spPr>
      </p:sp>
      <p:sp>
        <p:nvSpPr>
          <p:cNvPr id="248" name="Google Shape;248;p18"/>
          <p:cNvSpPr txBox="1"/>
          <p:nvPr/>
        </p:nvSpPr>
        <p:spPr>
          <a:xfrm>
            <a:off x="11902320" y="5899434"/>
            <a:ext cx="41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A*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11896983" y="4576984"/>
            <a:ext cx="4126442" cy="1116203"/>
          </a:xfrm>
          <a:custGeom>
            <a:rect b="b" l="l" r="r" t="t"/>
            <a:pathLst>
              <a:path extrusionOk="0" h="293979" w="1086800">
                <a:moveTo>
                  <a:pt x="0" y="0"/>
                </a:moveTo>
                <a:lnTo>
                  <a:pt x="1086800" y="0"/>
                </a:lnTo>
                <a:lnTo>
                  <a:pt x="1086800" y="293979"/>
                </a:lnTo>
                <a:lnTo>
                  <a:pt x="0" y="293979"/>
                </a:lnTo>
                <a:close/>
              </a:path>
            </a:pathLst>
          </a:custGeom>
          <a:solidFill>
            <a:srgbClr val="FDB600"/>
          </a:solidFill>
          <a:ln>
            <a:noFill/>
          </a:ln>
        </p:spPr>
      </p:sp>
      <p:sp>
        <p:nvSpPr>
          <p:cNvPr id="250" name="Google Shape;250;p18"/>
          <p:cNvSpPr txBox="1"/>
          <p:nvPr/>
        </p:nvSpPr>
        <p:spPr>
          <a:xfrm>
            <a:off x="7008448" y="4643107"/>
            <a:ext cx="4121104" cy="928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0" lIns="254000" spcFirstLastPara="1" rIns="254000" wrap="square" tIns="254000">
            <a:noAutofit/>
          </a:bodyPr>
          <a:lstStyle/>
          <a:p>
            <a:pPr indent="0" lvl="0" marL="0" marR="0" rtl="0" algn="ctr">
              <a:lnSpc>
                <a:spcPct val="15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latin typeface="Open Sans"/>
                <a:ea typeface="Open Sans"/>
                <a:cs typeface="Open Sans"/>
                <a:sym typeface="Open Sans"/>
              </a:rPr>
              <a:t>Critério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11902321" y="4645071"/>
            <a:ext cx="4121104" cy="928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0" lIns="254000" spcFirstLastPara="1" rIns="254000" wrap="square" tIns="254000">
            <a:noAutofit/>
          </a:bodyPr>
          <a:lstStyle/>
          <a:p>
            <a:pPr indent="0" lvl="0" marL="0" marR="0" rtl="0" algn="ctr">
              <a:lnSpc>
                <a:spcPct val="15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latin typeface="Open Sans"/>
                <a:ea typeface="Open Sans"/>
                <a:cs typeface="Open Sans"/>
                <a:sym typeface="Open Sans"/>
              </a:rPr>
              <a:t>Solução utilizada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2" name="Google Shape;252;p18"/>
          <p:cNvGrpSpPr/>
          <p:nvPr/>
        </p:nvGrpSpPr>
        <p:grpSpPr>
          <a:xfrm>
            <a:off x="16231183" y="928659"/>
            <a:ext cx="3749649" cy="794089"/>
            <a:chOff x="778" y="0"/>
            <a:chExt cx="4999532" cy="1058785"/>
          </a:xfrm>
        </p:grpSpPr>
        <p:grpSp>
          <p:nvGrpSpPr>
            <p:cNvPr id="253" name="Google Shape;253;p18"/>
            <p:cNvGrpSpPr/>
            <p:nvPr/>
          </p:nvGrpSpPr>
          <p:grpSpPr>
            <a:xfrm>
              <a:off x="778" y="0"/>
              <a:ext cx="347217" cy="348773"/>
              <a:chOff x="1813" y="0"/>
              <a:chExt cx="809173" cy="812800"/>
            </a:xfrm>
          </p:grpSpPr>
          <p:sp>
            <p:nvSpPr>
              <p:cNvPr id="254" name="Google Shape;254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18"/>
            <p:cNvGrpSpPr/>
            <p:nvPr/>
          </p:nvGrpSpPr>
          <p:grpSpPr>
            <a:xfrm>
              <a:off x="784886" y="0"/>
              <a:ext cx="347217" cy="348773"/>
              <a:chOff x="1813" y="0"/>
              <a:chExt cx="809173" cy="812800"/>
            </a:xfrm>
          </p:grpSpPr>
          <p:sp>
            <p:nvSpPr>
              <p:cNvPr id="257" name="Google Shape;257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18"/>
            <p:cNvGrpSpPr/>
            <p:nvPr/>
          </p:nvGrpSpPr>
          <p:grpSpPr>
            <a:xfrm>
              <a:off x="1568993" y="0"/>
              <a:ext cx="347217" cy="348773"/>
              <a:chOff x="1813" y="0"/>
              <a:chExt cx="809173" cy="812800"/>
            </a:xfrm>
          </p:grpSpPr>
          <p:sp>
            <p:nvSpPr>
              <p:cNvPr id="260" name="Google Shape;260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18"/>
            <p:cNvGrpSpPr/>
            <p:nvPr/>
          </p:nvGrpSpPr>
          <p:grpSpPr>
            <a:xfrm>
              <a:off x="778" y="710012"/>
              <a:ext cx="347217" cy="348773"/>
              <a:chOff x="1813" y="0"/>
              <a:chExt cx="809173" cy="812800"/>
            </a:xfrm>
          </p:grpSpPr>
          <p:sp>
            <p:nvSpPr>
              <p:cNvPr id="263" name="Google Shape;263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18"/>
            <p:cNvGrpSpPr/>
            <p:nvPr/>
          </p:nvGrpSpPr>
          <p:grpSpPr>
            <a:xfrm>
              <a:off x="784886" y="710012"/>
              <a:ext cx="347217" cy="348773"/>
              <a:chOff x="1813" y="0"/>
              <a:chExt cx="809173" cy="812800"/>
            </a:xfrm>
          </p:grpSpPr>
          <p:sp>
            <p:nvSpPr>
              <p:cNvPr id="266" name="Google Shape;266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18"/>
            <p:cNvGrpSpPr/>
            <p:nvPr/>
          </p:nvGrpSpPr>
          <p:grpSpPr>
            <a:xfrm>
              <a:off x="1568993" y="710012"/>
              <a:ext cx="347217" cy="348773"/>
              <a:chOff x="1813" y="0"/>
              <a:chExt cx="809173" cy="812800"/>
            </a:xfrm>
          </p:grpSpPr>
          <p:sp>
            <p:nvSpPr>
              <p:cNvPr id="269" name="Google Shape;269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18"/>
            <p:cNvGrpSpPr/>
            <p:nvPr/>
          </p:nvGrpSpPr>
          <p:grpSpPr>
            <a:xfrm>
              <a:off x="2318883" y="0"/>
              <a:ext cx="347217" cy="348773"/>
              <a:chOff x="1813" y="0"/>
              <a:chExt cx="809173" cy="812800"/>
            </a:xfrm>
          </p:grpSpPr>
          <p:sp>
            <p:nvSpPr>
              <p:cNvPr id="272" name="Google Shape;272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18"/>
            <p:cNvGrpSpPr/>
            <p:nvPr/>
          </p:nvGrpSpPr>
          <p:grpSpPr>
            <a:xfrm>
              <a:off x="3102991" y="0"/>
              <a:ext cx="347217" cy="348773"/>
              <a:chOff x="1813" y="0"/>
              <a:chExt cx="809173" cy="812800"/>
            </a:xfrm>
          </p:grpSpPr>
          <p:sp>
            <p:nvSpPr>
              <p:cNvPr id="275" name="Google Shape;275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" name="Google Shape;277;p18"/>
            <p:cNvGrpSpPr/>
            <p:nvPr/>
          </p:nvGrpSpPr>
          <p:grpSpPr>
            <a:xfrm>
              <a:off x="2318883" y="710012"/>
              <a:ext cx="347217" cy="348773"/>
              <a:chOff x="1813" y="0"/>
              <a:chExt cx="809173" cy="812800"/>
            </a:xfrm>
          </p:grpSpPr>
          <p:sp>
            <p:nvSpPr>
              <p:cNvPr id="278" name="Google Shape;278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0" name="Google Shape;280;p18"/>
            <p:cNvGrpSpPr/>
            <p:nvPr/>
          </p:nvGrpSpPr>
          <p:grpSpPr>
            <a:xfrm>
              <a:off x="3102991" y="710012"/>
              <a:ext cx="347217" cy="348773"/>
              <a:chOff x="1813" y="0"/>
              <a:chExt cx="809173" cy="812800"/>
            </a:xfrm>
          </p:grpSpPr>
          <p:sp>
            <p:nvSpPr>
              <p:cNvPr id="281" name="Google Shape;281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" name="Google Shape;283;p18"/>
            <p:cNvGrpSpPr/>
            <p:nvPr/>
          </p:nvGrpSpPr>
          <p:grpSpPr>
            <a:xfrm>
              <a:off x="3868985" y="0"/>
              <a:ext cx="347217" cy="348773"/>
              <a:chOff x="1813" y="0"/>
              <a:chExt cx="809173" cy="812800"/>
            </a:xfrm>
          </p:grpSpPr>
          <p:sp>
            <p:nvSpPr>
              <p:cNvPr id="284" name="Google Shape;284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6" name="Google Shape;286;p18"/>
            <p:cNvGrpSpPr/>
            <p:nvPr/>
          </p:nvGrpSpPr>
          <p:grpSpPr>
            <a:xfrm>
              <a:off x="4653093" y="0"/>
              <a:ext cx="347217" cy="348773"/>
              <a:chOff x="1813" y="0"/>
              <a:chExt cx="809173" cy="812800"/>
            </a:xfrm>
          </p:grpSpPr>
          <p:sp>
            <p:nvSpPr>
              <p:cNvPr id="287" name="Google Shape;287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" name="Google Shape;289;p18"/>
            <p:cNvGrpSpPr/>
            <p:nvPr/>
          </p:nvGrpSpPr>
          <p:grpSpPr>
            <a:xfrm>
              <a:off x="3868985" y="710012"/>
              <a:ext cx="347217" cy="348773"/>
              <a:chOff x="1813" y="0"/>
              <a:chExt cx="809173" cy="812800"/>
            </a:xfrm>
          </p:grpSpPr>
          <p:sp>
            <p:nvSpPr>
              <p:cNvPr id="290" name="Google Shape;290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" name="Google Shape;292;p18"/>
            <p:cNvGrpSpPr/>
            <p:nvPr/>
          </p:nvGrpSpPr>
          <p:grpSpPr>
            <a:xfrm>
              <a:off x="4653093" y="710012"/>
              <a:ext cx="347217" cy="348773"/>
              <a:chOff x="1813" y="0"/>
              <a:chExt cx="809173" cy="812800"/>
            </a:xfrm>
          </p:grpSpPr>
          <p:sp>
            <p:nvSpPr>
              <p:cNvPr id="293" name="Google Shape;293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/>
          <p:nvPr>
            <p:ph type="title"/>
          </p:nvPr>
        </p:nvSpPr>
        <p:spPr>
          <a:xfrm>
            <a:off x="1319100" y="1290475"/>
            <a:ext cx="15649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projeto</a:t>
            </a:r>
            <a:endParaRPr/>
          </a:p>
        </p:txBody>
      </p:sp>
      <p:sp>
        <p:nvSpPr>
          <p:cNvPr id="301" name="Google Shape;301;p19"/>
          <p:cNvSpPr txBox="1"/>
          <p:nvPr>
            <p:ph idx="1" type="body"/>
          </p:nvPr>
        </p:nvSpPr>
        <p:spPr>
          <a:xfrm>
            <a:off x="1174075" y="3167850"/>
            <a:ext cx="73521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Foi definido um trajeto, com o ponto de partida e o objetivo desejado, por meio de uma matriz. </a:t>
            </a:r>
            <a:endParaRPr sz="3600"/>
          </a:p>
        </p:txBody>
      </p:sp>
      <p:sp>
        <p:nvSpPr>
          <p:cNvPr id="302" name="Google Shape;302;p19"/>
          <p:cNvSpPr txBox="1"/>
          <p:nvPr>
            <p:ph idx="2" type="body"/>
          </p:nvPr>
        </p:nvSpPr>
        <p:spPr>
          <a:xfrm>
            <a:off x="1174075" y="5732950"/>
            <a:ext cx="84141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4422"/>
              <a:t>A função calcula_heuristica realiza o  cálculo do </a:t>
            </a:r>
            <a:r>
              <a:rPr lang="en-US" sz="4422"/>
              <a:t>menor caminho</a:t>
            </a:r>
            <a:r>
              <a:rPr lang="en-US" sz="4422"/>
              <a:t>, comparando a distância da posição atual com a distância do vizinho, em relação ao </a:t>
            </a:r>
            <a:r>
              <a:rPr lang="en-US" sz="4422"/>
              <a:t>objetivo.</a:t>
            </a:r>
            <a:endParaRPr sz="4422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0194"/>
              <a:t>	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6875" y="2695175"/>
            <a:ext cx="7732458" cy="28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675" y="8541250"/>
            <a:ext cx="11746491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>
            <p:ph type="title"/>
          </p:nvPr>
        </p:nvSpPr>
        <p:spPr>
          <a:xfrm>
            <a:off x="1319100" y="1290475"/>
            <a:ext cx="15649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projeto</a:t>
            </a:r>
            <a:endParaRPr/>
          </a:p>
        </p:txBody>
      </p:sp>
      <p:sp>
        <p:nvSpPr>
          <p:cNvPr id="311" name="Google Shape;311;p20"/>
          <p:cNvSpPr txBox="1"/>
          <p:nvPr>
            <p:ph idx="2" type="body"/>
          </p:nvPr>
        </p:nvSpPr>
        <p:spPr>
          <a:xfrm>
            <a:off x="649325" y="2800675"/>
            <a:ext cx="169896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A </a:t>
            </a:r>
            <a:r>
              <a:rPr lang="en-US" sz="3600"/>
              <a:t>função </a:t>
            </a:r>
            <a:r>
              <a:rPr lang="en-US" sz="3600"/>
              <a:t>dentro_limites(pos) verifica se as coordenadas da posição estão dentro dos limites do mapa. </a:t>
            </a:r>
            <a:endParaRPr sz="36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194"/>
              <a:t>	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650" y="4067250"/>
            <a:ext cx="1257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0"/>
          <p:cNvSpPr txBox="1"/>
          <p:nvPr>
            <p:ph idx="2" type="body"/>
          </p:nvPr>
        </p:nvSpPr>
        <p:spPr>
          <a:xfrm>
            <a:off x="8721575" y="6061325"/>
            <a:ext cx="8386200" cy="280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A função obter_vizinhos retorna os vizinhos válidos de uma determinada posição no mapa.</a:t>
            </a:r>
            <a:endParaRPr sz="3600"/>
          </a:p>
        </p:txBody>
      </p:sp>
      <p:pic>
        <p:nvPicPr>
          <p:cNvPr id="314" name="Google Shape;3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775" y="6061320"/>
            <a:ext cx="7299600" cy="22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title"/>
          </p:nvPr>
        </p:nvSpPr>
        <p:spPr>
          <a:xfrm>
            <a:off x="1319100" y="1290475"/>
            <a:ext cx="15649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projeto</a:t>
            </a:r>
            <a:endParaRPr/>
          </a:p>
        </p:txBody>
      </p:sp>
      <p:sp>
        <p:nvSpPr>
          <p:cNvPr id="321" name="Google Shape;321;p21"/>
          <p:cNvSpPr txBox="1"/>
          <p:nvPr>
            <p:ph idx="2" type="body"/>
          </p:nvPr>
        </p:nvSpPr>
        <p:spPr>
          <a:xfrm>
            <a:off x="9902025" y="3167850"/>
            <a:ext cx="61122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A matriz custos armazena os custos acumulados para alcan</a:t>
            </a:r>
            <a:r>
              <a:rPr lang="en-US" sz="3600"/>
              <a:t>çar cada posição no mapa.</a:t>
            </a:r>
            <a:endParaRPr sz="3600"/>
          </a:p>
        </p:txBody>
      </p:sp>
      <p:pic>
        <p:nvPicPr>
          <p:cNvPr id="322" name="Google Shape;3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375" y="3116975"/>
            <a:ext cx="7537875" cy="27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een and White Minimal Geometric Newsletter Presentation">
  <a:themeElements>
    <a:clrScheme name="Office">
      <a:dk1>
        <a:srgbClr val="000000"/>
      </a:dk1>
      <a:lt1>
        <a:srgbClr val="FFFFFF"/>
      </a:lt1>
      <a:dk2>
        <a:srgbClr val="055E5C"/>
      </a:dk2>
      <a:lt2>
        <a:srgbClr val="EEECE1"/>
      </a:lt2>
      <a:accent1>
        <a:srgbClr val="055E5C"/>
      </a:accent1>
      <a:accent2>
        <a:srgbClr val="FFC000"/>
      </a:accent2>
      <a:accent3>
        <a:srgbClr val="EDECED"/>
      </a:accent3>
      <a:accent4>
        <a:srgbClr val="888888"/>
      </a:accent4>
      <a:accent5>
        <a:srgbClr val="FFC00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