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3/10/2023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3/10/2023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C6F6-E850-4AB7-88FF-5F00DC5ACB83}"/>
              </a:ext>
            </a:extLst>
          </p:cNvPr>
          <p:cNvSpPr>
            <a:spLocks noGrp="1"/>
          </p:cNvSpPr>
          <p:nvPr>
            <p:ph type="ctrTitle"/>
          </p:nvPr>
        </p:nvSpPr>
        <p:spPr>
          <a:xfrm>
            <a:off x="1419998" y="1219229"/>
            <a:ext cx="8825658" cy="2677648"/>
          </a:xfrm>
        </p:spPr>
        <p:txBody>
          <a:bodyPr/>
          <a:lstStyle/>
          <a:p>
            <a:pPr algn="ctr"/>
            <a:r>
              <a:rPr lang="en-US" dirty="0"/>
              <a:t>    </a:t>
            </a:r>
            <a:r>
              <a:rPr lang="en-US" b="1" dirty="0"/>
              <a:t>BIKE SHARE ANALYSIS</a:t>
            </a:r>
          </a:p>
        </p:txBody>
      </p:sp>
      <p:sp>
        <p:nvSpPr>
          <p:cNvPr id="3" name="Subtitle 2">
            <a:extLst>
              <a:ext uri="{FF2B5EF4-FFF2-40B4-BE49-F238E27FC236}">
                <a16:creationId xmlns:a16="http://schemas.microsoft.com/office/drawing/2014/main" id="{D989399D-91DD-4C3E-A5BD-9F3F873267F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813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A90F-F24B-4631-9442-EB600857E1AE}"/>
              </a:ext>
            </a:extLst>
          </p:cNvPr>
          <p:cNvSpPr>
            <a:spLocks noGrp="1"/>
          </p:cNvSpPr>
          <p:nvPr>
            <p:ph type="title"/>
          </p:nvPr>
        </p:nvSpPr>
        <p:spPr/>
        <p:txBody>
          <a:bodyPr/>
          <a:lstStyle/>
          <a:p>
            <a:pPr algn="ctr"/>
            <a:r>
              <a:rPr lang="en-US" b="1" dirty="0"/>
              <a:t>AGE DISTRIBUTION OF CUSTOMERS</a:t>
            </a:r>
          </a:p>
        </p:txBody>
      </p:sp>
      <p:sp>
        <p:nvSpPr>
          <p:cNvPr id="3" name="Content Placeholder 2">
            <a:extLst>
              <a:ext uri="{FF2B5EF4-FFF2-40B4-BE49-F238E27FC236}">
                <a16:creationId xmlns:a16="http://schemas.microsoft.com/office/drawing/2014/main" id="{CFDC9CF1-388E-4C15-B7C5-ADAB6C24731E}"/>
              </a:ext>
            </a:extLst>
          </p:cNvPr>
          <p:cNvSpPr>
            <a:spLocks noGrp="1"/>
          </p:cNvSpPr>
          <p:nvPr>
            <p:ph idx="1"/>
          </p:nvPr>
        </p:nvSpPr>
        <p:spPr>
          <a:xfrm>
            <a:off x="1154955" y="2603500"/>
            <a:ext cx="8761412" cy="4075596"/>
          </a:xfrm>
        </p:spPr>
        <p:txBody>
          <a:bodyPr/>
          <a:lstStyle/>
          <a:p>
            <a:r>
              <a:rPr lang="en-US" b="1" dirty="0"/>
              <a:t>THE AGE DISTRIBUTION OF THE CUSTOMERS FROM THE CHART BELOW ARE: 17-30YRS, 31-50YRS AND 51-75YRS RESPECTIVELY.</a:t>
            </a:r>
          </a:p>
          <a:p>
            <a:r>
              <a:rPr lang="en-US" b="1" dirty="0"/>
              <a:t>CUSTOMERS BETWEEN THE AGE RANGE OF 31-50 HAS THE HIGHEST USE OF THE SERVICE.</a:t>
            </a:r>
          </a:p>
        </p:txBody>
      </p:sp>
      <p:pic>
        <p:nvPicPr>
          <p:cNvPr id="5" name="Picture 4">
            <a:extLst>
              <a:ext uri="{FF2B5EF4-FFF2-40B4-BE49-F238E27FC236}">
                <a16:creationId xmlns:a16="http://schemas.microsoft.com/office/drawing/2014/main" id="{AEDBE79B-B236-4C8E-8BDF-F0347EEA80BA}"/>
              </a:ext>
            </a:extLst>
          </p:cNvPr>
          <p:cNvPicPr>
            <a:picLocks noChangeAspect="1"/>
          </p:cNvPicPr>
          <p:nvPr/>
        </p:nvPicPr>
        <p:blipFill>
          <a:blip r:embed="rId2"/>
          <a:stretch>
            <a:fillRect/>
          </a:stretch>
        </p:blipFill>
        <p:spPr>
          <a:xfrm>
            <a:off x="3260036" y="3975074"/>
            <a:ext cx="4823790" cy="2704022"/>
          </a:xfrm>
          <a:prstGeom prst="rect">
            <a:avLst/>
          </a:prstGeom>
        </p:spPr>
      </p:pic>
    </p:spTree>
    <p:extLst>
      <p:ext uri="{BB962C8B-B14F-4D97-AF65-F5344CB8AC3E}">
        <p14:creationId xmlns:p14="http://schemas.microsoft.com/office/powerpoint/2010/main" val="322765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89BF-E077-42CE-844F-C770EC3316E6}"/>
              </a:ext>
            </a:extLst>
          </p:cNvPr>
          <p:cNvSpPr>
            <a:spLocks noGrp="1"/>
          </p:cNvSpPr>
          <p:nvPr>
            <p:ph type="title"/>
          </p:nvPr>
        </p:nvSpPr>
        <p:spPr/>
        <p:txBody>
          <a:bodyPr/>
          <a:lstStyle/>
          <a:p>
            <a:pPr algn="ctr"/>
            <a:r>
              <a:rPr lang="en-US" b="1" dirty="0"/>
              <a:t>MOST COMMON START STATION</a:t>
            </a:r>
          </a:p>
        </p:txBody>
      </p:sp>
      <p:sp>
        <p:nvSpPr>
          <p:cNvPr id="3" name="Content Placeholder 2">
            <a:extLst>
              <a:ext uri="{FF2B5EF4-FFF2-40B4-BE49-F238E27FC236}">
                <a16:creationId xmlns:a16="http://schemas.microsoft.com/office/drawing/2014/main" id="{C5C646B8-59C7-4E59-BD5D-C11B7C18C67C}"/>
              </a:ext>
            </a:extLst>
          </p:cNvPr>
          <p:cNvSpPr>
            <a:spLocks noGrp="1"/>
          </p:cNvSpPr>
          <p:nvPr>
            <p:ph idx="1"/>
          </p:nvPr>
        </p:nvSpPr>
        <p:spPr>
          <a:xfrm>
            <a:off x="1154955" y="2603499"/>
            <a:ext cx="8761412" cy="4155109"/>
          </a:xfrm>
        </p:spPr>
        <p:txBody>
          <a:bodyPr>
            <a:normAutofit/>
          </a:bodyPr>
          <a:lstStyle/>
          <a:p>
            <a:r>
              <a:rPr lang="en-US" sz="2000" b="1" dirty="0"/>
              <a:t>THE MOST COMMON START STATION FORM THE CHART BELOW IS CENTRAL PARK 5 AND G AVENUE.</a:t>
            </a:r>
          </a:p>
        </p:txBody>
      </p:sp>
      <p:pic>
        <p:nvPicPr>
          <p:cNvPr id="5" name="Picture 4">
            <a:extLst>
              <a:ext uri="{FF2B5EF4-FFF2-40B4-BE49-F238E27FC236}">
                <a16:creationId xmlns:a16="http://schemas.microsoft.com/office/drawing/2014/main" id="{22B69E9B-0B58-4ABE-9A56-0B1A2DCC5ECB}"/>
              </a:ext>
            </a:extLst>
          </p:cNvPr>
          <p:cNvPicPr>
            <a:picLocks noChangeAspect="1"/>
          </p:cNvPicPr>
          <p:nvPr/>
        </p:nvPicPr>
        <p:blipFill>
          <a:blip r:embed="rId2"/>
          <a:stretch>
            <a:fillRect/>
          </a:stretch>
        </p:blipFill>
        <p:spPr>
          <a:xfrm>
            <a:off x="3279913" y="3604591"/>
            <a:ext cx="5280991" cy="2875723"/>
          </a:xfrm>
          <a:prstGeom prst="rect">
            <a:avLst/>
          </a:prstGeom>
        </p:spPr>
      </p:pic>
    </p:spTree>
    <p:extLst>
      <p:ext uri="{BB962C8B-B14F-4D97-AF65-F5344CB8AC3E}">
        <p14:creationId xmlns:p14="http://schemas.microsoft.com/office/powerpoint/2010/main" val="412099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89BF-E077-42CE-844F-C770EC3316E6}"/>
              </a:ext>
            </a:extLst>
          </p:cNvPr>
          <p:cNvSpPr>
            <a:spLocks noGrp="1"/>
          </p:cNvSpPr>
          <p:nvPr>
            <p:ph type="title"/>
          </p:nvPr>
        </p:nvSpPr>
        <p:spPr/>
        <p:txBody>
          <a:bodyPr/>
          <a:lstStyle/>
          <a:p>
            <a:pPr algn="ctr"/>
            <a:r>
              <a:rPr lang="en-US" b="1" dirty="0"/>
              <a:t>MOST COMMON END STATION</a:t>
            </a:r>
          </a:p>
        </p:txBody>
      </p:sp>
      <p:sp>
        <p:nvSpPr>
          <p:cNvPr id="3" name="Content Placeholder 2">
            <a:extLst>
              <a:ext uri="{FF2B5EF4-FFF2-40B4-BE49-F238E27FC236}">
                <a16:creationId xmlns:a16="http://schemas.microsoft.com/office/drawing/2014/main" id="{C5C646B8-59C7-4E59-BD5D-C11B7C18C67C}"/>
              </a:ext>
            </a:extLst>
          </p:cNvPr>
          <p:cNvSpPr>
            <a:spLocks noGrp="1"/>
          </p:cNvSpPr>
          <p:nvPr>
            <p:ph idx="1"/>
          </p:nvPr>
        </p:nvSpPr>
        <p:spPr>
          <a:xfrm>
            <a:off x="1154955" y="2603499"/>
            <a:ext cx="8761412" cy="4155109"/>
          </a:xfrm>
        </p:spPr>
        <p:txBody>
          <a:bodyPr>
            <a:normAutofit/>
          </a:bodyPr>
          <a:lstStyle/>
          <a:p>
            <a:r>
              <a:rPr lang="en-US" sz="2000" b="1" dirty="0"/>
              <a:t>THE MOST COMMON END STATION FORM THE CHART BELOW IS CENTRAL PARK 5 AND G AVENUE.</a:t>
            </a:r>
          </a:p>
        </p:txBody>
      </p:sp>
      <p:pic>
        <p:nvPicPr>
          <p:cNvPr id="6" name="Picture 5">
            <a:extLst>
              <a:ext uri="{FF2B5EF4-FFF2-40B4-BE49-F238E27FC236}">
                <a16:creationId xmlns:a16="http://schemas.microsoft.com/office/drawing/2014/main" id="{C3DD0680-F5E4-4955-BBD7-79413029E20D}"/>
              </a:ext>
            </a:extLst>
          </p:cNvPr>
          <p:cNvPicPr>
            <a:picLocks noChangeAspect="1"/>
          </p:cNvPicPr>
          <p:nvPr/>
        </p:nvPicPr>
        <p:blipFill>
          <a:blip r:embed="rId2"/>
          <a:stretch>
            <a:fillRect/>
          </a:stretch>
        </p:blipFill>
        <p:spPr>
          <a:xfrm>
            <a:off x="3379304" y="3551584"/>
            <a:ext cx="5340626" cy="3048000"/>
          </a:xfrm>
          <a:prstGeom prst="rect">
            <a:avLst/>
          </a:prstGeom>
        </p:spPr>
      </p:pic>
    </p:spTree>
    <p:extLst>
      <p:ext uri="{BB962C8B-B14F-4D97-AF65-F5344CB8AC3E}">
        <p14:creationId xmlns:p14="http://schemas.microsoft.com/office/powerpoint/2010/main" val="49371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89BF-E077-42CE-844F-C770EC3316E6}"/>
              </a:ext>
            </a:extLst>
          </p:cNvPr>
          <p:cNvSpPr>
            <a:spLocks noGrp="1"/>
          </p:cNvSpPr>
          <p:nvPr>
            <p:ph type="title"/>
          </p:nvPr>
        </p:nvSpPr>
        <p:spPr>
          <a:xfrm>
            <a:off x="1154953" y="675861"/>
            <a:ext cx="9155238" cy="1099930"/>
          </a:xfrm>
        </p:spPr>
        <p:txBody>
          <a:bodyPr/>
          <a:lstStyle/>
          <a:p>
            <a:pPr algn="ctr"/>
            <a:r>
              <a:rPr lang="en-US" b="1" dirty="0"/>
              <a:t>MOST COMMON TRIP START TO END STATION</a:t>
            </a:r>
          </a:p>
        </p:txBody>
      </p:sp>
      <p:sp>
        <p:nvSpPr>
          <p:cNvPr id="3" name="Content Placeholder 2">
            <a:extLst>
              <a:ext uri="{FF2B5EF4-FFF2-40B4-BE49-F238E27FC236}">
                <a16:creationId xmlns:a16="http://schemas.microsoft.com/office/drawing/2014/main" id="{C5C646B8-59C7-4E59-BD5D-C11B7C18C67C}"/>
              </a:ext>
            </a:extLst>
          </p:cNvPr>
          <p:cNvSpPr>
            <a:spLocks noGrp="1"/>
          </p:cNvSpPr>
          <p:nvPr>
            <p:ph idx="1"/>
          </p:nvPr>
        </p:nvSpPr>
        <p:spPr>
          <a:xfrm>
            <a:off x="1154955" y="2603499"/>
            <a:ext cx="8761412" cy="4155109"/>
          </a:xfrm>
        </p:spPr>
        <p:txBody>
          <a:bodyPr>
            <a:normAutofit/>
          </a:bodyPr>
          <a:lstStyle/>
          <a:p>
            <a:r>
              <a:rPr lang="en-US" sz="2000" b="1" dirty="0"/>
              <a:t>THE MOST COMMON TRIP START TO END STATION FORM THE CHART BELOW IS CENTRAL PARK 5 AND G AVENUE.</a:t>
            </a:r>
          </a:p>
        </p:txBody>
      </p:sp>
      <p:pic>
        <p:nvPicPr>
          <p:cNvPr id="5" name="Picture 4">
            <a:extLst>
              <a:ext uri="{FF2B5EF4-FFF2-40B4-BE49-F238E27FC236}">
                <a16:creationId xmlns:a16="http://schemas.microsoft.com/office/drawing/2014/main" id="{CA91D435-8989-4EEF-B871-D53E36B5A017}"/>
              </a:ext>
            </a:extLst>
          </p:cNvPr>
          <p:cNvPicPr>
            <a:picLocks noChangeAspect="1"/>
          </p:cNvPicPr>
          <p:nvPr/>
        </p:nvPicPr>
        <p:blipFill>
          <a:blip r:embed="rId2"/>
          <a:stretch>
            <a:fillRect/>
          </a:stretch>
        </p:blipFill>
        <p:spPr>
          <a:xfrm>
            <a:off x="3313043" y="3325776"/>
            <a:ext cx="6603324" cy="2995510"/>
          </a:xfrm>
          <a:prstGeom prst="rect">
            <a:avLst/>
          </a:prstGeom>
        </p:spPr>
      </p:pic>
    </p:spTree>
    <p:extLst>
      <p:ext uri="{BB962C8B-B14F-4D97-AF65-F5344CB8AC3E}">
        <p14:creationId xmlns:p14="http://schemas.microsoft.com/office/powerpoint/2010/main" val="126684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50F-2E3C-45B4-9864-3C21B4941B33}"/>
              </a:ext>
            </a:extLst>
          </p:cNvPr>
          <p:cNvSpPr>
            <a:spLocks noGrp="1"/>
          </p:cNvSpPr>
          <p:nvPr>
            <p:ph type="title"/>
          </p:nvPr>
        </p:nvSpPr>
        <p:spPr>
          <a:xfrm>
            <a:off x="577476" y="636104"/>
            <a:ext cx="11037047" cy="1044528"/>
          </a:xfrm>
        </p:spPr>
        <p:txBody>
          <a:bodyPr/>
          <a:lstStyle/>
          <a:p>
            <a:r>
              <a:rPr lang="en-US" b="1" dirty="0"/>
              <a:t>SUBSRIPTION RATE AMONG MEN AND WOMEN</a:t>
            </a:r>
          </a:p>
        </p:txBody>
      </p:sp>
      <p:sp>
        <p:nvSpPr>
          <p:cNvPr id="3" name="Content Placeholder 2">
            <a:extLst>
              <a:ext uri="{FF2B5EF4-FFF2-40B4-BE49-F238E27FC236}">
                <a16:creationId xmlns:a16="http://schemas.microsoft.com/office/drawing/2014/main" id="{4C2B38FA-5449-4BD9-A35D-7683797A54C1}"/>
              </a:ext>
            </a:extLst>
          </p:cNvPr>
          <p:cNvSpPr>
            <a:spLocks noGrp="1"/>
          </p:cNvSpPr>
          <p:nvPr>
            <p:ph idx="1"/>
          </p:nvPr>
        </p:nvSpPr>
        <p:spPr>
          <a:xfrm>
            <a:off x="1154955" y="2603500"/>
            <a:ext cx="8761412" cy="4115352"/>
          </a:xfrm>
        </p:spPr>
        <p:txBody>
          <a:bodyPr/>
          <a:lstStyle/>
          <a:p>
            <a:r>
              <a:rPr lang="en-US" b="1" dirty="0"/>
              <a:t>THE SUBSCRIPTION RATE AMONG MEN AND WOMEN FROM THE CHART BELOW SHOWS:</a:t>
            </a:r>
          </a:p>
          <a:p>
            <a:r>
              <a:rPr lang="en-US" b="1" dirty="0"/>
              <a:t>MALE SUBSCRIBERS TO BE 457 AND NON SUBSCRIBERS TO BE 4</a:t>
            </a:r>
          </a:p>
          <a:p>
            <a:r>
              <a:rPr lang="en-US" b="1" dirty="0"/>
              <a:t>FEMALE SUBSCRIBERS TO BE 125  AND NON SUBSRIBERS TO BE 1</a:t>
            </a:r>
          </a:p>
        </p:txBody>
      </p:sp>
      <p:pic>
        <p:nvPicPr>
          <p:cNvPr id="5" name="Picture 4">
            <a:extLst>
              <a:ext uri="{FF2B5EF4-FFF2-40B4-BE49-F238E27FC236}">
                <a16:creationId xmlns:a16="http://schemas.microsoft.com/office/drawing/2014/main" id="{31B0D145-A5AB-4E49-9AB4-369039EFD991}"/>
              </a:ext>
            </a:extLst>
          </p:cNvPr>
          <p:cNvPicPr>
            <a:picLocks noChangeAspect="1"/>
          </p:cNvPicPr>
          <p:nvPr/>
        </p:nvPicPr>
        <p:blipFill>
          <a:blip r:embed="rId2"/>
          <a:stretch>
            <a:fillRect/>
          </a:stretch>
        </p:blipFill>
        <p:spPr>
          <a:xfrm>
            <a:off x="2769704" y="4094825"/>
            <a:ext cx="6069496" cy="2624027"/>
          </a:xfrm>
          <a:prstGeom prst="rect">
            <a:avLst/>
          </a:prstGeom>
        </p:spPr>
      </p:pic>
    </p:spTree>
    <p:extLst>
      <p:ext uri="{BB962C8B-B14F-4D97-AF65-F5344CB8AC3E}">
        <p14:creationId xmlns:p14="http://schemas.microsoft.com/office/powerpoint/2010/main" val="75340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89F4-8987-44C9-BD70-583AF3A73FFA}"/>
              </a:ext>
            </a:extLst>
          </p:cNvPr>
          <p:cNvSpPr>
            <a:spLocks noGrp="1"/>
          </p:cNvSpPr>
          <p:nvPr>
            <p:ph type="title"/>
          </p:nvPr>
        </p:nvSpPr>
        <p:spPr/>
        <p:txBody>
          <a:bodyPr/>
          <a:lstStyle/>
          <a:p>
            <a:pPr algn="ctr"/>
            <a:r>
              <a:rPr lang="en-US" b="1" dirty="0"/>
              <a:t>HIGHEST TRAFFIC BY MONTH</a:t>
            </a:r>
          </a:p>
        </p:txBody>
      </p:sp>
      <p:sp>
        <p:nvSpPr>
          <p:cNvPr id="3" name="Content Placeholder 2">
            <a:extLst>
              <a:ext uri="{FF2B5EF4-FFF2-40B4-BE49-F238E27FC236}">
                <a16:creationId xmlns:a16="http://schemas.microsoft.com/office/drawing/2014/main" id="{F34B6785-C557-414E-8214-A529704F5070}"/>
              </a:ext>
            </a:extLst>
          </p:cNvPr>
          <p:cNvSpPr>
            <a:spLocks noGrp="1"/>
          </p:cNvSpPr>
          <p:nvPr>
            <p:ph idx="1"/>
          </p:nvPr>
        </p:nvSpPr>
        <p:spPr>
          <a:xfrm>
            <a:off x="1154954" y="2603500"/>
            <a:ext cx="9976871" cy="4128604"/>
          </a:xfrm>
        </p:spPr>
        <p:txBody>
          <a:bodyPr>
            <a:normAutofit/>
          </a:bodyPr>
          <a:lstStyle/>
          <a:p>
            <a:r>
              <a:rPr lang="en-US" sz="2000" b="1" dirty="0"/>
              <a:t>THE CHART BELOW SHOWS THAT THE MONTH OF JUNE HAS THE HIGHEST INFLOW OF BIKE USERS WITH A TOTAL OF 196 USERS.</a:t>
            </a:r>
          </a:p>
        </p:txBody>
      </p:sp>
      <p:pic>
        <p:nvPicPr>
          <p:cNvPr id="5" name="Picture 4">
            <a:extLst>
              <a:ext uri="{FF2B5EF4-FFF2-40B4-BE49-F238E27FC236}">
                <a16:creationId xmlns:a16="http://schemas.microsoft.com/office/drawing/2014/main" id="{9A1406CE-7253-48B6-865D-C8597A1A56B5}"/>
              </a:ext>
            </a:extLst>
          </p:cNvPr>
          <p:cNvPicPr>
            <a:picLocks noChangeAspect="1"/>
          </p:cNvPicPr>
          <p:nvPr/>
        </p:nvPicPr>
        <p:blipFill>
          <a:blip r:embed="rId2"/>
          <a:stretch>
            <a:fillRect/>
          </a:stretch>
        </p:blipFill>
        <p:spPr>
          <a:xfrm>
            <a:off x="2849218" y="3936413"/>
            <a:ext cx="6824870" cy="2636665"/>
          </a:xfrm>
          <a:prstGeom prst="rect">
            <a:avLst/>
          </a:prstGeom>
        </p:spPr>
      </p:pic>
    </p:spTree>
    <p:extLst>
      <p:ext uri="{BB962C8B-B14F-4D97-AF65-F5344CB8AC3E}">
        <p14:creationId xmlns:p14="http://schemas.microsoft.com/office/powerpoint/2010/main" val="294228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65EA-AF0B-4A36-98AD-4187AB93CE6F}"/>
              </a:ext>
            </a:extLst>
          </p:cNvPr>
          <p:cNvSpPr>
            <a:spLocks noGrp="1"/>
          </p:cNvSpPr>
          <p:nvPr>
            <p:ph type="title"/>
          </p:nvPr>
        </p:nvSpPr>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8590BA31-121C-4DC0-8098-E81F69E57A51}"/>
              </a:ext>
            </a:extLst>
          </p:cNvPr>
          <p:cNvSpPr>
            <a:spLocks noGrp="1"/>
          </p:cNvSpPr>
          <p:nvPr>
            <p:ph idx="1"/>
          </p:nvPr>
        </p:nvSpPr>
        <p:spPr/>
        <p:txBody>
          <a:bodyPr/>
          <a:lstStyle/>
          <a:p>
            <a:r>
              <a:rPr lang="en-US" b="1" dirty="0"/>
              <a:t>THE NUMBER OF MALE USERS COMPARED TO THE FEMALE USERS IS WIDE, AS SUCH MORE PUBLICITY SHOULD BE MADE TARGETING MORE FEMALES, SHOWING THEM THE BENEFITS OF USING THE SERVICE, WHILE ASLO KEEPING A CLOSE CHECK ON THE MALES TO MAINTAIN MOMENTUM.</a:t>
            </a:r>
          </a:p>
          <a:p>
            <a:r>
              <a:rPr lang="en-US" b="1" dirty="0"/>
              <a:t>NON SUBSCRIBERS SHOULD ALSO BE A POINT OF TARGET DURING PUBLICITY WITH INCENTIVES PROPOSED FOR THEM TO FULLY SUBSCRIBE AND BENEFITS ALSO MADE KNOWN TO THEM AS WELL.</a:t>
            </a:r>
          </a:p>
          <a:p>
            <a:r>
              <a:rPr lang="en-US" b="1" dirty="0"/>
              <a:t>SINCE THE YOUNG PEOPLE ARE THE MOST AND HIGHEST USERS OF THE SERVICE, MORE AWARENESS SHOULD BE FOCUSED ON THEM AND ALSO MORE LIKE AN EVENT THAT WILL ATTRACT MORE YOUNG PEOPLE TO THE SERVICE.</a:t>
            </a:r>
          </a:p>
          <a:p>
            <a:endParaRPr lang="en-US" dirty="0"/>
          </a:p>
        </p:txBody>
      </p:sp>
    </p:spTree>
    <p:extLst>
      <p:ext uri="{BB962C8B-B14F-4D97-AF65-F5344CB8AC3E}">
        <p14:creationId xmlns:p14="http://schemas.microsoft.com/office/powerpoint/2010/main" val="364900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0507-9DEC-4E1B-89C9-48AFC133CC6A}"/>
              </a:ext>
            </a:extLst>
          </p:cNvPr>
          <p:cNvSpPr>
            <a:spLocks noGrp="1"/>
          </p:cNvSpPr>
          <p:nvPr>
            <p:ph type="title"/>
          </p:nvPr>
        </p:nvSpPr>
        <p:spPr/>
        <p:txBody>
          <a:bodyPr/>
          <a:lstStyle/>
          <a:p>
            <a:pPr algn="ctr"/>
            <a:r>
              <a:rPr lang="en-US" b="1" dirty="0"/>
              <a:t>RECOMMENDATIONS CONTD.</a:t>
            </a:r>
          </a:p>
        </p:txBody>
      </p:sp>
      <p:sp>
        <p:nvSpPr>
          <p:cNvPr id="3" name="Content Placeholder 2">
            <a:extLst>
              <a:ext uri="{FF2B5EF4-FFF2-40B4-BE49-F238E27FC236}">
                <a16:creationId xmlns:a16="http://schemas.microsoft.com/office/drawing/2014/main" id="{4E38B7B4-177B-4AB7-B9F1-6AEEF3ED9386}"/>
              </a:ext>
            </a:extLst>
          </p:cNvPr>
          <p:cNvSpPr>
            <a:spLocks noGrp="1"/>
          </p:cNvSpPr>
          <p:nvPr>
            <p:ph idx="1"/>
          </p:nvPr>
        </p:nvSpPr>
        <p:spPr>
          <a:xfrm>
            <a:off x="1154955" y="2603500"/>
            <a:ext cx="8761412" cy="3416300"/>
          </a:xfrm>
        </p:spPr>
        <p:txBody>
          <a:bodyPr/>
          <a:lstStyle/>
          <a:p>
            <a:r>
              <a:rPr lang="en-US" b="1" dirty="0"/>
              <a:t>MORE BIKES SHOULD BE STATIONED AT CENTRAL PARK 5 AND G AVENUE SINCE IT HAS THE HIHEST START AND END STATION, AS WELL AS START TO END STATION RESPECTIVELY.</a:t>
            </a:r>
          </a:p>
          <a:p>
            <a:r>
              <a:rPr lang="en-US" b="1" dirty="0"/>
              <a:t>THE MONTH OF JUNE HAS THE HIGHEST TRAFFIC OF USERS. THIS MONTH SHOULD BE THE MAIN FOCUS OF ATTENSION AND INTEREST WITH MORE TEAM MEMBERS DESIGNATED TO CATER FOR THE CROWD IN THAT PARTICULAR MONTH.</a:t>
            </a:r>
          </a:p>
          <a:p>
            <a:endParaRPr lang="en-US" dirty="0"/>
          </a:p>
        </p:txBody>
      </p:sp>
    </p:spTree>
    <p:extLst>
      <p:ext uri="{BB962C8B-B14F-4D97-AF65-F5344CB8AC3E}">
        <p14:creationId xmlns:p14="http://schemas.microsoft.com/office/powerpoint/2010/main" val="214553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A647-C8C2-498C-B46C-BCD9BCD94D3D}"/>
              </a:ext>
            </a:extLst>
          </p:cNvPr>
          <p:cNvSpPr>
            <a:spLocks noGrp="1"/>
          </p:cNvSpPr>
          <p:nvPr>
            <p:ph type="title"/>
          </p:nvPr>
        </p:nvSpPr>
        <p:spPr/>
        <p:txBody>
          <a:bodyPr/>
          <a:lstStyle/>
          <a:p>
            <a:pPr algn="ctr"/>
            <a:r>
              <a:rPr lang="en-US" b="1" dirty="0"/>
              <a:t>REPORT BY: ODION TAIYE OJEABURU</a:t>
            </a:r>
          </a:p>
        </p:txBody>
      </p:sp>
      <p:sp>
        <p:nvSpPr>
          <p:cNvPr id="3" name="Content Placeholder 2">
            <a:extLst>
              <a:ext uri="{FF2B5EF4-FFF2-40B4-BE49-F238E27FC236}">
                <a16:creationId xmlns:a16="http://schemas.microsoft.com/office/drawing/2014/main" id="{0B0B248C-8962-48A1-AF4A-697BF6733015}"/>
              </a:ext>
            </a:extLst>
          </p:cNvPr>
          <p:cNvSpPr>
            <a:spLocks noGrp="1"/>
          </p:cNvSpPr>
          <p:nvPr>
            <p:ph idx="1"/>
          </p:nvPr>
        </p:nvSpPr>
        <p:spPr>
          <a:xfrm>
            <a:off x="1154955" y="2603500"/>
            <a:ext cx="9420280" cy="3416300"/>
          </a:xfrm>
        </p:spPr>
        <p:txBody>
          <a:bodyPr>
            <a:normAutofit/>
          </a:bodyPr>
          <a:lstStyle/>
          <a:p>
            <a:r>
              <a:rPr lang="en-US" sz="2000" b="1" dirty="0"/>
              <a:t>I AM A DATA ANALYST GIVEN THE TASK OF PERFORMING ANALYSIS OF THE BIKE SHARE COMPANY DATA.</a:t>
            </a:r>
          </a:p>
          <a:p>
            <a:r>
              <a:rPr lang="en-US" sz="2000" b="1" dirty="0"/>
              <a:t>HAVING STUDIED THE DATA GIVEN TO ME, I AM CONFIDENT THAT THE INSIGHTS I HAVE PROVIDED WILL AID THE MANAGEMENT IN TAKING POSITIVE STEPS IN ACHIEVING IT’S GOALS AND HELP IN DECISION MAKING.</a:t>
            </a:r>
          </a:p>
        </p:txBody>
      </p:sp>
    </p:spTree>
    <p:extLst>
      <p:ext uri="{BB962C8B-B14F-4D97-AF65-F5344CB8AC3E}">
        <p14:creationId xmlns:p14="http://schemas.microsoft.com/office/powerpoint/2010/main" val="299922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7D35-5849-4EDD-BAA6-EB7DFA6821F5}"/>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A3C73F18-347A-4B27-9D6E-A139FFD2D0C6}"/>
              </a:ext>
            </a:extLst>
          </p:cNvPr>
          <p:cNvSpPr>
            <a:spLocks noGrp="1"/>
          </p:cNvSpPr>
          <p:nvPr>
            <p:ph idx="1"/>
          </p:nvPr>
        </p:nvSpPr>
        <p:spPr>
          <a:xfrm>
            <a:off x="1154955" y="2603500"/>
            <a:ext cx="10082888" cy="3416300"/>
          </a:xfrm>
        </p:spPr>
        <p:txBody>
          <a:bodyPr>
            <a:normAutofit/>
          </a:bodyPr>
          <a:lstStyle/>
          <a:p>
            <a:r>
              <a:rPr lang="en-US" b="1" dirty="0"/>
              <a:t>THE COMPANY IS A BIKE SHARE COMPANY THAT OFFERS SERVICES IN BIKE RIDES ACROSS THE COUNTRY FROM ONE STATION TO ANOTHER. THESE BIKES ARE PICKED UP FROM DESIGNATED LOCATIONS OF THE COMPANY AND LATER RETURNED TO DESIGNATED LOCATIONS PROVIDED BY THE COMPANY ACROSS GEOGRAPHICAL REGIONS WITHIN A STIPULATED TIME.</a:t>
            </a:r>
          </a:p>
          <a:p>
            <a:r>
              <a:rPr lang="en-US" b="1" dirty="0"/>
              <a:t>THERE ARE TWO TYPES OF CUSTOMERS THAT EXISTS, WHICH ARE SUBSCRIBERS WHO ARE FULLY REGISTERED WITH THE COMPANY AND NON-SUBSCRIBERS WHO ONLY MAKE USE OF THE SERVICE ON A ONE OFF OCCATION.</a:t>
            </a:r>
          </a:p>
          <a:p>
            <a:r>
              <a:rPr lang="en-US" b="1" dirty="0"/>
              <a:t>THIS ANALYSIS WILL HELP IDENTIFY SIGNIFICANT TRENDS IN THE COMPANY.</a:t>
            </a:r>
          </a:p>
        </p:txBody>
      </p:sp>
    </p:spTree>
    <p:extLst>
      <p:ext uri="{BB962C8B-B14F-4D97-AF65-F5344CB8AC3E}">
        <p14:creationId xmlns:p14="http://schemas.microsoft.com/office/powerpoint/2010/main" val="188586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1614-D0D8-4C2C-BAB8-758F690FBAC1}"/>
              </a:ext>
            </a:extLst>
          </p:cNvPr>
          <p:cNvSpPr>
            <a:spLocks noGrp="1"/>
          </p:cNvSpPr>
          <p:nvPr>
            <p:ph type="title"/>
          </p:nvPr>
        </p:nvSpPr>
        <p:spPr/>
        <p:txBody>
          <a:bodyPr/>
          <a:lstStyle/>
          <a:p>
            <a:pPr algn="ctr"/>
            <a:r>
              <a:rPr lang="en-US" b="1" dirty="0"/>
              <a:t>DATA</a:t>
            </a:r>
          </a:p>
        </p:txBody>
      </p:sp>
      <p:sp>
        <p:nvSpPr>
          <p:cNvPr id="3" name="Content Placeholder 2">
            <a:extLst>
              <a:ext uri="{FF2B5EF4-FFF2-40B4-BE49-F238E27FC236}">
                <a16:creationId xmlns:a16="http://schemas.microsoft.com/office/drawing/2014/main" id="{834075E7-F6BC-486C-ADA6-7CD0C280AFEB}"/>
              </a:ext>
            </a:extLst>
          </p:cNvPr>
          <p:cNvSpPr>
            <a:spLocks noGrp="1"/>
          </p:cNvSpPr>
          <p:nvPr>
            <p:ph idx="1"/>
          </p:nvPr>
        </p:nvSpPr>
        <p:spPr/>
        <p:txBody>
          <a:bodyPr>
            <a:normAutofit/>
          </a:bodyPr>
          <a:lstStyle/>
          <a:p>
            <a:r>
              <a:rPr lang="en-US" sz="2400" b="1" dirty="0"/>
              <a:t>THE DATA WAS GOTTEN FROM THE COMPANY’S DATA BASE WHICH WAS STORED AS A CSV FILE AND LATER CONVERTED TO XLSX FILE.</a:t>
            </a:r>
          </a:p>
          <a:p>
            <a:r>
              <a:rPr lang="en-US" sz="2400" b="1" dirty="0"/>
              <a:t>THIS DATA IS A PRIMARY DATA COLLECTED BY THE COMPANY AND THEREFORE HIGLY RELIABLE FOR THIS PURPOSE.</a:t>
            </a:r>
          </a:p>
        </p:txBody>
      </p:sp>
    </p:spTree>
    <p:extLst>
      <p:ext uri="{BB962C8B-B14F-4D97-AF65-F5344CB8AC3E}">
        <p14:creationId xmlns:p14="http://schemas.microsoft.com/office/powerpoint/2010/main" val="346689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6465-F61B-4814-AE41-CE2148E6338A}"/>
              </a:ext>
            </a:extLst>
          </p:cNvPr>
          <p:cNvSpPr>
            <a:spLocks noGrp="1"/>
          </p:cNvSpPr>
          <p:nvPr>
            <p:ph type="title"/>
          </p:nvPr>
        </p:nvSpPr>
        <p:spPr/>
        <p:txBody>
          <a:bodyPr/>
          <a:lstStyle/>
          <a:p>
            <a:pPr algn="ctr"/>
            <a:r>
              <a:rPr lang="en-US" b="1" dirty="0"/>
              <a:t>DATA PROCESSING</a:t>
            </a:r>
          </a:p>
        </p:txBody>
      </p:sp>
      <p:sp>
        <p:nvSpPr>
          <p:cNvPr id="3" name="Content Placeholder 2">
            <a:extLst>
              <a:ext uri="{FF2B5EF4-FFF2-40B4-BE49-F238E27FC236}">
                <a16:creationId xmlns:a16="http://schemas.microsoft.com/office/drawing/2014/main" id="{06A43AA4-0D6F-4C3B-965F-AE9FEF023CF9}"/>
              </a:ext>
            </a:extLst>
          </p:cNvPr>
          <p:cNvSpPr>
            <a:spLocks noGrp="1"/>
          </p:cNvSpPr>
          <p:nvPr>
            <p:ph idx="1"/>
          </p:nvPr>
        </p:nvSpPr>
        <p:spPr/>
        <p:txBody>
          <a:bodyPr>
            <a:normAutofit/>
          </a:bodyPr>
          <a:lstStyle/>
          <a:p>
            <a:r>
              <a:rPr lang="en-US" sz="2000" b="1" dirty="0"/>
              <a:t>THE CSV FILE WHICH THE DATA WAS STORED IN WAS CONVERTED TO XLSX FORMAT.</a:t>
            </a:r>
          </a:p>
          <a:p>
            <a:r>
              <a:rPr lang="en-US" sz="2000" b="1" dirty="0"/>
              <a:t>MICROSOFT EXCEL WAS USED FOR DATA PREPARATION, EXPLORATION AND ALSO VISUALIZATION.</a:t>
            </a:r>
          </a:p>
          <a:p>
            <a:r>
              <a:rPr lang="en-US" sz="2000" b="1" dirty="0"/>
              <a:t>THE DATA WAS ALSO CLEANED AND PREPARED FOR ANALYSIS.</a:t>
            </a:r>
          </a:p>
        </p:txBody>
      </p:sp>
    </p:spTree>
    <p:extLst>
      <p:ext uri="{BB962C8B-B14F-4D97-AF65-F5344CB8AC3E}">
        <p14:creationId xmlns:p14="http://schemas.microsoft.com/office/powerpoint/2010/main" val="391453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CE27-6A13-4960-BB3D-B4FE42076F7F}"/>
              </a:ext>
            </a:extLst>
          </p:cNvPr>
          <p:cNvSpPr>
            <a:spLocks noGrp="1"/>
          </p:cNvSpPr>
          <p:nvPr>
            <p:ph type="title"/>
          </p:nvPr>
        </p:nvSpPr>
        <p:spPr>
          <a:xfrm>
            <a:off x="1154953" y="973668"/>
            <a:ext cx="8761413" cy="987654"/>
          </a:xfrm>
        </p:spPr>
        <p:txBody>
          <a:bodyPr/>
          <a:lstStyle/>
          <a:p>
            <a:pPr algn="ctr"/>
            <a:r>
              <a:rPr lang="en-US" b="1" dirty="0"/>
              <a:t>RESULT:</a:t>
            </a:r>
            <a:br>
              <a:rPr lang="en-US" b="1" dirty="0"/>
            </a:br>
            <a:r>
              <a:rPr lang="en-US" b="1" dirty="0"/>
              <a:t>CUSTOMER TYPE AND COUNT</a:t>
            </a:r>
          </a:p>
        </p:txBody>
      </p:sp>
      <p:sp>
        <p:nvSpPr>
          <p:cNvPr id="7" name="Content Placeholder 6">
            <a:extLst>
              <a:ext uri="{FF2B5EF4-FFF2-40B4-BE49-F238E27FC236}">
                <a16:creationId xmlns:a16="http://schemas.microsoft.com/office/drawing/2014/main" id="{EFB3CE79-2EE5-48E4-A249-24B46D92B793}"/>
              </a:ext>
            </a:extLst>
          </p:cNvPr>
          <p:cNvSpPr>
            <a:spLocks noGrp="1"/>
          </p:cNvSpPr>
          <p:nvPr>
            <p:ph idx="1"/>
          </p:nvPr>
        </p:nvSpPr>
        <p:spPr>
          <a:xfrm>
            <a:off x="1154953" y="2398091"/>
            <a:ext cx="8761412" cy="4459909"/>
          </a:xfrm>
        </p:spPr>
        <p:txBody>
          <a:bodyPr/>
          <a:lstStyle/>
          <a:p>
            <a:r>
              <a:rPr lang="en-US" b="1" dirty="0"/>
              <a:t>CUSTOMER TYPE: (I) SUBSCRIBER</a:t>
            </a:r>
          </a:p>
          <a:p>
            <a:pPr marL="0" indent="0">
              <a:buNone/>
            </a:pPr>
            <a:r>
              <a:rPr lang="en-US" b="1" dirty="0"/>
              <a:t>                                    (II) CUSTOMER(NON-SUBSCRIBER)</a:t>
            </a:r>
          </a:p>
          <a:p>
            <a:pPr marL="0" indent="0">
              <a:buNone/>
            </a:pPr>
            <a:r>
              <a:rPr lang="en-US" b="1" dirty="0"/>
              <a:t>      TOTAL NUMBER OF CUSTOMERS: 587</a:t>
            </a:r>
          </a:p>
          <a:p>
            <a:pPr marL="0" indent="0">
              <a:buNone/>
            </a:pPr>
            <a:r>
              <a:rPr lang="en-US" b="1" dirty="0"/>
              <a:t>THE CHART BELOW SHOWS A TOTAL NUMBER OF 582 FULL SUBSCRIBERS AND 5 NON-SUBSCIRBERS.</a:t>
            </a:r>
          </a:p>
          <a:p>
            <a:pPr marL="0" indent="0">
              <a:buNone/>
            </a:pPr>
            <a:endParaRPr lang="en-US" dirty="0"/>
          </a:p>
        </p:txBody>
      </p:sp>
      <p:pic>
        <p:nvPicPr>
          <p:cNvPr id="9" name="Picture 8">
            <a:extLst>
              <a:ext uri="{FF2B5EF4-FFF2-40B4-BE49-F238E27FC236}">
                <a16:creationId xmlns:a16="http://schemas.microsoft.com/office/drawing/2014/main" id="{4A03E6B2-B270-44E1-8A80-54E8FD656837}"/>
              </a:ext>
            </a:extLst>
          </p:cNvPr>
          <p:cNvPicPr>
            <a:picLocks noChangeAspect="1"/>
          </p:cNvPicPr>
          <p:nvPr/>
        </p:nvPicPr>
        <p:blipFill>
          <a:blip r:embed="rId2"/>
          <a:stretch>
            <a:fillRect/>
          </a:stretch>
        </p:blipFill>
        <p:spPr>
          <a:xfrm>
            <a:off x="2941983" y="4214191"/>
            <a:ext cx="5459895" cy="2544418"/>
          </a:xfrm>
          <a:prstGeom prst="rect">
            <a:avLst/>
          </a:prstGeom>
        </p:spPr>
      </p:pic>
    </p:spTree>
    <p:extLst>
      <p:ext uri="{BB962C8B-B14F-4D97-AF65-F5344CB8AC3E}">
        <p14:creationId xmlns:p14="http://schemas.microsoft.com/office/powerpoint/2010/main" val="414314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64BC-4C8F-40D7-902C-B40D946074E2}"/>
              </a:ext>
            </a:extLst>
          </p:cNvPr>
          <p:cNvSpPr>
            <a:spLocks noGrp="1"/>
          </p:cNvSpPr>
          <p:nvPr>
            <p:ph type="title"/>
          </p:nvPr>
        </p:nvSpPr>
        <p:spPr/>
        <p:txBody>
          <a:bodyPr/>
          <a:lstStyle/>
          <a:p>
            <a:pPr algn="ctr"/>
            <a:r>
              <a:rPr lang="en-US" b="1" dirty="0"/>
              <a:t>COUNT OF BIKE USAGE BY GENDER</a:t>
            </a:r>
          </a:p>
        </p:txBody>
      </p:sp>
      <p:sp>
        <p:nvSpPr>
          <p:cNvPr id="3" name="Content Placeholder 2">
            <a:extLst>
              <a:ext uri="{FF2B5EF4-FFF2-40B4-BE49-F238E27FC236}">
                <a16:creationId xmlns:a16="http://schemas.microsoft.com/office/drawing/2014/main" id="{3DD5A90C-8BD3-474B-B21F-DB37C6949E83}"/>
              </a:ext>
            </a:extLst>
          </p:cNvPr>
          <p:cNvSpPr>
            <a:spLocks noGrp="1"/>
          </p:cNvSpPr>
          <p:nvPr>
            <p:ph idx="1"/>
          </p:nvPr>
        </p:nvSpPr>
        <p:spPr>
          <a:xfrm>
            <a:off x="1154955" y="2603499"/>
            <a:ext cx="8761412" cy="4049091"/>
          </a:xfrm>
        </p:spPr>
        <p:txBody>
          <a:bodyPr/>
          <a:lstStyle/>
          <a:p>
            <a:r>
              <a:rPr lang="en-US" b="1" dirty="0"/>
              <a:t>NUMBER OF MALE USERS: 461</a:t>
            </a:r>
          </a:p>
          <a:p>
            <a:r>
              <a:rPr lang="en-US" b="1" dirty="0"/>
              <a:t>NUMBER OF FEMALE USERS:126</a:t>
            </a:r>
          </a:p>
          <a:p>
            <a:r>
              <a:rPr lang="en-US" b="1" dirty="0"/>
              <a:t>FROM THE CHART BELOW, MEN MAKE USE OF THE SERVICE MORE THAN THE WOMEN.</a:t>
            </a:r>
          </a:p>
          <a:p>
            <a:endParaRPr lang="en-US" dirty="0"/>
          </a:p>
        </p:txBody>
      </p:sp>
      <p:pic>
        <p:nvPicPr>
          <p:cNvPr id="5" name="Picture 4">
            <a:extLst>
              <a:ext uri="{FF2B5EF4-FFF2-40B4-BE49-F238E27FC236}">
                <a16:creationId xmlns:a16="http://schemas.microsoft.com/office/drawing/2014/main" id="{6BE3C2D4-B9DD-4EDD-849C-FE0711E0F0C6}"/>
              </a:ext>
            </a:extLst>
          </p:cNvPr>
          <p:cNvPicPr>
            <a:picLocks noChangeAspect="1"/>
          </p:cNvPicPr>
          <p:nvPr/>
        </p:nvPicPr>
        <p:blipFill>
          <a:blip r:embed="rId2"/>
          <a:stretch>
            <a:fillRect/>
          </a:stretch>
        </p:blipFill>
        <p:spPr>
          <a:xfrm>
            <a:off x="3432313" y="3937384"/>
            <a:ext cx="5327374" cy="2715206"/>
          </a:xfrm>
          <a:prstGeom prst="rect">
            <a:avLst/>
          </a:prstGeom>
        </p:spPr>
      </p:pic>
    </p:spTree>
    <p:extLst>
      <p:ext uri="{BB962C8B-B14F-4D97-AF65-F5344CB8AC3E}">
        <p14:creationId xmlns:p14="http://schemas.microsoft.com/office/powerpoint/2010/main" val="82445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AF3-A9C0-46BD-9C98-192261FA4B34}"/>
              </a:ext>
            </a:extLst>
          </p:cNvPr>
          <p:cNvSpPr>
            <a:spLocks noGrp="1"/>
          </p:cNvSpPr>
          <p:nvPr>
            <p:ph type="title"/>
          </p:nvPr>
        </p:nvSpPr>
        <p:spPr>
          <a:xfrm>
            <a:off x="1154953" y="973668"/>
            <a:ext cx="9380525" cy="987654"/>
          </a:xfrm>
        </p:spPr>
        <p:txBody>
          <a:bodyPr/>
          <a:lstStyle/>
          <a:p>
            <a:pPr algn="ctr"/>
            <a:r>
              <a:rPr lang="en-US" b="1" dirty="0"/>
              <a:t>HIGHEST SERVICE USERS BY AGE GROUP</a:t>
            </a:r>
          </a:p>
        </p:txBody>
      </p:sp>
      <p:sp>
        <p:nvSpPr>
          <p:cNvPr id="7" name="Content Placeholder 6">
            <a:extLst>
              <a:ext uri="{FF2B5EF4-FFF2-40B4-BE49-F238E27FC236}">
                <a16:creationId xmlns:a16="http://schemas.microsoft.com/office/drawing/2014/main" id="{DF3345B3-D35D-40A1-B335-E2A22E30EE42}"/>
              </a:ext>
            </a:extLst>
          </p:cNvPr>
          <p:cNvSpPr>
            <a:spLocks noGrp="1"/>
          </p:cNvSpPr>
          <p:nvPr>
            <p:ph idx="1"/>
          </p:nvPr>
        </p:nvSpPr>
        <p:spPr>
          <a:xfrm>
            <a:off x="1154955" y="2603499"/>
            <a:ext cx="8761412" cy="4141857"/>
          </a:xfrm>
        </p:spPr>
        <p:txBody>
          <a:bodyPr/>
          <a:lstStyle/>
          <a:p>
            <a:r>
              <a:rPr lang="en-US" b="1" dirty="0"/>
              <a:t>AGE GROUP TYPES: (I) ADOLESCENT (II) YOUNG (I) OLD</a:t>
            </a:r>
          </a:p>
          <a:p>
            <a:r>
              <a:rPr lang="en-US" b="1" dirty="0"/>
              <a:t>THE CHART BELOW SHOWS THAT YOUNG PEOPLE MAKE USE OF THE SERVICE MOST WITH A TOTAL NUMBER OF 311 USERS.</a:t>
            </a:r>
          </a:p>
        </p:txBody>
      </p:sp>
      <p:pic>
        <p:nvPicPr>
          <p:cNvPr id="11" name="Picture 10">
            <a:extLst>
              <a:ext uri="{FF2B5EF4-FFF2-40B4-BE49-F238E27FC236}">
                <a16:creationId xmlns:a16="http://schemas.microsoft.com/office/drawing/2014/main" id="{DD8353BB-D95E-4192-8ABE-C68BB83B5105}"/>
              </a:ext>
            </a:extLst>
          </p:cNvPr>
          <p:cNvPicPr>
            <a:picLocks noChangeAspect="1"/>
          </p:cNvPicPr>
          <p:nvPr/>
        </p:nvPicPr>
        <p:blipFill>
          <a:blip r:embed="rId2"/>
          <a:stretch>
            <a:fillRect/>
          </a:stretch>
        </p:blipFill>
        <p:spPr>
          <a:xfrm>
            <a:off x="3193774" y="3790121"/>
            <a:ext cx="5552660" cy="2849217"/>
          </a:xfrm>
          <a:prstGeom prst="rect">
            <a:avLst/>
          </a:prstGeom>
        </p:spPr>
      </p:pic>
    </p:spTree>
    <p:extLst>
      <p:ext uri="{BB962C8B-B14F-4D97-AF65-F5344CB8AC3E}">
        <p14:creationId xmlns:p14="http://schemas.microsoft.com/office/powerpoint/2010/main" val="210105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378B-0185-4BE8-A75A-D7B569267DB7}"/>
              </a:ext>
            </a:extLst>
          </p:cNvPr>
          <p:cNvSpPr>
            <a:spLocks noGrp="1"/>
          </p:cNvSpPr>
          <p:nvPr>
            <p:ph type="title"/>
          </p:nvPr>
        </p:nvSpPr>
        <p:spPr/>
        <p:txBody>
          <a:bodyPr/>
          <a:lstStyle/>
          <a:p>
            <a:pPr algn="ctr"/>
            <a:r>
              <a:rPr lang="en-US" b="1" dirty="0"/>
              <a:t>AVERAGE TRIP DURATION</a:t>
            </a:r>
          </a:p>
        </p:txBody>
      </p:sp>
      <p:sp>
        <p:nvSpPr>
          <p:cNvPr id="3" name="Content Placeholder 2">
            <a:extLst>
              <a:ext uri="{FF2B5EF4-FFF2-40B4-BE49-F238E27FC236}">
                <a16:creationId xmlns:a16="http://schemas.microsoft.com/office/drawing/2014/main" id="{12A28593-981D-41C8-B03F-EAFEDE392B52}"/>
              </a:ext>
            </a:extLst>
          </p:cNvPr>
          <p:cNvSpPr>
            <a:spLocks noGrp="1"/>
          </p:cNvSpPr>
          <p:nvPr>
            <p:ph idx="1"/>
          </p:nvPr>
        </p:nvSpPr>
        <p:spPr>
          <a:xfrm>
            <a:off x="1154955" y="2603500"/>
            <a:ext cx="8761412" cy="4102100"/>
          </a:xfrm>
        </p:spPr>
        <p:txBody>
          <a:bodyPr>
            <a:normAutofit/>
          </a:bodyPr>
          <a:lstStyle/>
          <a:p>
            <a:r>
              <a:rPr lang="en-US" sz="2000" b="1" dirty="0"/>
              <a:t>THE MALES HAVE THE HIGHEST TRIP DURATION ACCORDING TO THE CHART BELOW.</a:t>
            </a:r>
          </a:p>
        </p:txBody>
      </p:sp>
      <p:pic>
        <p:nvPicPr>
          <p:cNvPr id="5" name="Picture 4">
            <a:extLst>
              <a:ext uri="{FF2B5EF4-FFF2-40B4-BE49-F238E27FC236}">
                <a16:creationId xmlns:a16="http://schemas.microsoft.com/office/drawing/2014/main" id="{F90F1BAD-E49E-4BFE-821D-B5C860E5EB0A}"/>
              </a:ext>
            </a:extLst>
          </p:cNvPr>
          <p:cNvPicPr>
            <a:picLocks noChangeAspect="1"/>
          </p:cNvPicPr>
          <p:nvPr/>
        </p:nvPicPr>
        <p:blipFill>
          <a:blip r:embed="rId2"/>
          <a:stretch>
            <a:fillRect/>
          </a:stretch>
        </p:blipFill>
        <p:spPr>
          <a:xfrm>
            <a:off x="3101009" y="3739706"/>
            <a:ext cx="5221356" cy="2621337"/>
          </a:xfrm>
          <a:prstGeom prst="rect">
            <a:avLst/>
          </a:prstGeom>
        </p:spPr>
      </p:pic>
    </p:spTree>
    <p:extLst>
      <p:ext uri="{BB962C8B-B14F-4D97-AF65-F5344CB8AC3E}">
        <p14:creationId xmlns:p14="http://schemas.microsoft.com/office/powerpoint/2010/main" val="1732043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733</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    BIKE SHARE ANALYSIS</vt:lpstr>
      <vt:lpstr>REPORT BY: ODION TAIYE OJEABURU</vt:lpstr>
      <vt:lpstr>INTRODUCTION</vt:lpstr>
      <vt:lpstr>DATA</vt:lpstr>
      <vt:lpstr>DATA PROCESSING</vt:lpstr>
      <vt:lpstr>RESULT: CUSTOMER TYPE AND COUNT</vt:lpstr>
      <vt:lpstr>COUNT OF BIKE USAGE BY GENDER</vt:lpstr>
      <vt:lpstr>HIGHEST SERVICE USERS BY AGE GROUP</vt:lpstr>
      <vt:lpstr>AVERAGE TRIP DURATION</vt:lpstr>
      <vt:lpstr>AGE DISTRIBUTION OF CUSTOMERS</vt:lpstr>
      <vt:lpstr>MOST COMMON START STATION</vt:lpstr>
      <vt:lpstr>MOST COMMON END STATION</vt:lpstr>
      <vt:lpstr>MOST COMMON TRIP START TO END STATION</vt:lpstr>
      <vt:lpstr>SUBSRIPTION RATE AMONG MEN AND WOMEN</vt:lpstr>
      <vt:lpstr>HIGHEST TRAFFIC BY MONTH</vt:lpstr>
      <vt:lpstr>RECOMMENDATIONS</vt:lpstr>
      <vt:lpstr>RECOMMENDATIONS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ANALYSIS</dc:title>
  <dc:creator>Lenovo</dc:creator>
  <cp:lastModifiedBy>Lenovo</cp:lastModifiedBy>
  <cp:revision>13</cp:revision>
  <dcterms:created xsi:type="dcterms:W3CDTF">2023-03-11T05:16:12Z</dcterms:created>
  <dcterms:modified xsi:type="dcterms:W3CDTF">2023-03-11T06:58:21Z</dcterms:modified>
</cp:coreProperties>
</file>