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59" r:id="rId6"/>
    <p:sldId id="263" r:id="rId7"/>
    <p:sldId id="262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288"/>
  </p:normalViewPr>
  <p:slideViewPr>
    <p:cSldViewPr snapToGrid="0" snapToObjects="1">
      <p:cViewPr varScale="1">
        <p:scale>
          <a:sx n="93" d="100"/>
          <a:sy n="93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B8B-B271-C34A-858B-DE455E357BA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1F73A-5F5A-9E4D-98D0-6CD6CE47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Pylearn2 differs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in that Pylearn2 aims to provide great flexibility and make it possible for a researcher to do almost anything, while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aims to work as a “black box” that can produce good results even if the user does not understand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1F73A-5F5A-9E4D-98D0-6CD6CE479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BCAC-0365-1744-B6B5-C6C3303EC0E3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4BEA-C245-8C4B-BBB8-3FFF641E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Taste of DNN </a:t>
            </a:r>
            <a:br>
              <a:rPr lang="en-US" dirty="0" smtClean="0"/>
            </a:br>
            <a:r>
              <a:rPr lang="en-US" sz="4800" dirty="0" smtClean="0"/>
              <a:t>on the shoulder of Theano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7612"/>
            <a:ext cx="6858000" cy="1655762"/>
          </a:xfrm>
        </p:spPr>
        <p:txBody>
          <a:bodyPr/>
          <a:lstStyle/>
          <a:p>
            <a:r>
              <a:rPr lang="zh-CN" altLang="en-US" dirty="0" smtClean="0"/>
              <a:t>王泰青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Softmax Regression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7886700" cy="90949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Outline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 to Theano</a:t>
            </a:r>
          </a:p>
          <a:p>
            <a:r>
              <a:rPr lang="en-US" dirty="0"/>
              <a:t>Softmax regression</a:t>
            </a:r>
          </a:p>
          <a:p>
            <a:r>
              <a:rPr lang="en-US" dirty="0"/>
              <a:t>Highlights of DNN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Multiple layer perception</a:t>
            </a:r>
          </a:p>
          <a:p>
            <a:pPr lvl="1"/>
            <a:r>
              <a:rPr lang="en-US" dirty="0"/>
              <a:t>Forward propagation</a:t>
            </a:r>
          </a:p>
          <a:p>
            <a:pPr lvl="1"/>
            <a:r>
              <a:rPr lang="en-US" dirty="0"/>
              <a:t>Backward propagation</a:t>
            </a:r>
          </a:p>
          <a:p>
            <a:r>
              <a:rPr lang="en-US" dirty="0"/>
              <a:t>Sparse auto-encoder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Sparse auto-encoder</a:t>
            </a:r>
          </a:p>
          <a:p>
            <a:r>
              <a:rPr lang="en-US" dirty="0"/>
              <a:t>Building deep networks for classification</a:t>
            </a:r>
          </a:p>
          <a:p>
            <a:pPr lvl="1"/>
            <a:r>
              <a:rPr lang="en-US" dirty="0"/>
              <a:t>Model structure</a:t>
            </a:r>
          </a:p>
          <a:p>
            <a:pPr lvl="1"/>
            <a:r>
              <a:rPr lang="en-US" dirty="0"/>
              <a:t>Pre-training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Experimental </a:t>
            </a: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Introduction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Theano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Theano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define,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expressions.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differentiation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matrices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Tight</a:t>
            </a:r>
            <a:r>
              <a:rPr lang="zh-CN" altLang="en-US" dirty="0" smtClean="0"/>
              <a:t> </a:t>
            </a:r>
            <a:r>
              <a:rPr lang="en-US" altLang="zh-CN" dirty="0"/>
              <a:t>integration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NumPy</a:t>
            </a:r>
            <a:endParaRPr lang="zh-CN" altLang="en-US" dirty="0" smtClean="0"/>
          </a:p>
          <a:p>
            <a:pPr lvl="1"/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endParaRPr lang="zh-CN" altLang="en-US" dirty="0"/>
          </a:p>
          <a:p>
            <a:pPr lvl="1"/>
            <a:r>
              <a:rPr lang="en-US" altLang="zh-CN" dirty="0"/>
              <a:t>Transparent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8650" y="4881967"/>
            <a:ext cx="2471011" cy="92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Symbolic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93" y="3903938"/>
            <a:ext cx="4964232" cy="29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+mn-lt"/>
              </a:rPr>
              <a:t>Introduction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Theano</a:t>
            </a:r>
            <a:r>
              <a:rPr lang="zh-CN" altLang="en-US" sz="3600" dirty="0" smtClean="0">
                <a:latin typeface="+mn-lt"/>
              </a:rPr>
              <a:t> </a:t>
            </a:r>
            <a:r>
              <a:rPr lang="en-US" altLang="zh-CN" sz="3600" dirty="0" smtClean="0">
                <a:latin typeface="+mn-lt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Theano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Pylearn2</a:t>
            </a:r>
          </a:p>
          <a:p>
            <a:pPr lvl="2"/>
            <a:r>
              <a:rPr lang="en-US" altLang="zh-CN" dirty="0" smtClean="0"/>
              <a:t>g</a:t>
            </a:r>
            <a:r>
              <a:rPr lang="en-US" altLang="zh-CN" dirty="0" smtClean="0"/>
              <a:t>reat flexibility and a good choice for trying out ML ideas</a:t>
            </a:r>
          </a:p>
          <a:p>
            <a:pPr lvl="1"/>
            <a:r>
              <a:rPr lang="en-US" altLang="zh-CN" dirty="0" smtClean="0"/>
              <a:t>PyMC3</a:t>
            </a:r>
          </a:p>
          <a:p>
            <a:pPr lvl="2"/>
            <a:r>
              <a:rPr lang="en-US" altLang="zh-CN" dirty="0" smtClean="0"/>
              <a:t>Probabilistic programming; building statistical Bayesian models</a:t>
            </a:r>
          </a:p>
          <a:p>
            <a:pPr lvl="1"/>
            <a:r>
              <a:rPr lang="en-US" altLang="zh-CN" dirty="0" err="1"/>
              <a:t>Sklearn</a:t>
            </a:r>
            <a:r>
              <a:rPr lang="en-US" altLang="zh-CN" dirty="0"/>
              <a:t>-theano</a:t>
            </a:r>
          </a:p>
          <a:p>
            <a:pPr lvl="2"/>
            <a:r>
              <a:rPr lang="en-US" altLang="zh-CN" dirty="0"/>
              <a:t>Easy-to-use deep learning </a:t>
            </a:r>
            <a:r>
              <a:rPr lang="en-US" altLang="zh-CN" dirty="0" smtClean="0"/>
              <a:t>tool</a:t>
            </a:r>
          </a:p>
          <a:p>
            <a:pPr lvl="1"/>
            <a:r>
              <a:rPr lang="en-US" altLang="zh-CN" dirty="0" err="1" smtClean="0"/>
              <a:t>Lasagne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Lightweight library to build neural networks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  <a:p>
            <a:pPr lvl="1"/>
            <a:endParaRPr lang="zh-CN" alt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Introduction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to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Theano</a:t>
            </a:r>
            <a:r>
              <a:rPr lang="zh-CN" altLang="en-US" sz="3600" dirty="0">
                <a:latin typeface="+mn-lt"/>
              </a:rPr>
              <a:t> </a:t>
            </a:r>
            <a:r>
              <a:rPr lang="en-US" altLang="zh-CN" sz="3600" dirty="0">
                <a:latin typeface="+mn-lt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 smtClean="0"/>
              <a:t>Models that have been built with Theano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Convolutional Neural Networks (CNN)</a:t>
            </a:r>
          </a:p>
          <a:p>
            <a:pPr lvl="1"/>
            <a:r>
              <a:rPr lang="en-US" dirty="0" smtClean="0"/>
              <a:t>Recurrent Neural Networks (RNN)</a:t>
            </a:r>
          </a:p>
          <a:p>
            <a:pPr lvl="1"/>
            <a:r>
              <a:rPr lang="en-US" dirty="0" smtClean="0"/>
              <a:t>Lone Short Term Memory (LSTM)</a:t>
            </a:r>
          </a:p>
          <a:p>
            <a:pPr lvl="1"/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err="1" smtClean="0"/>
              <a:t>GoogLeNet</a:t>
            </a:r>
            <a:endParaRPr lang="en-US" dirty="0"/>
          </a:p>
          <a:p>
            <a:pPr lvl="1"/>
            <a:r>
              <a:rPr lang="en-US" dirty="0" err="1" smtClean="0"/>
              <a:t>Overfeat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 smtClean="0"/>
              <a:t>Symbolic variables in Theano</a:t>
            </a:r>
          </a:p>
          <a:p>
            <a:pPr lvl="1"/>
            <a:r>
              <a:rPr lang="en-US" dirty="0" smtClean="0"/>
              <a:t>Variable (C, Java, Python, etc.)</a:t>
            </a:r>
          </a:p>
          <a:p>
            <a:pPr lvl="2"/>
            <a:r>
              <a:rPr lang="en-US" dirty="0" smtClean="0"/>
              <a:t>A segment of physical storage in RAM</a:t>
            </a:r>
          </a:p>
          <a:p>
            <a:pPr lvl="2"/>
            <a:r>
              <a:rPr lang="en-US" dirty="0" smtClean="0"/>
              <a:t>Operations are based on value passing between variables</a:t>
            </a:r>
          </a:p>
          <a:p>
            <a:pPr lvl="1"/>
            <a:r>
              <a:rPr lang="en-US" dirty="0" smtClean="0"/>
              <a:t>Tensor (Theano)</a:t>
            </a:r>
          </a:p>
          <a:p>
            <a:pPr lvl="2"/>
            <a:r>
              <a:rPr lang="en-US" dirty="0" smtClean="0"/>
              <a:t>A mathematical symbol</a:t>
            </a:r>
          </a:p>
          <a:p>
            <a:pPr lvl="2"/>
            <a:r>
              <a:rPr lang="en-US" dirty="0" smtClean="0"/>
              <a:t>No physical storage in RAM to hold its value</a:t>
            </a:r>
          </a:p>
          <a:p>
            <a:pPr lvl="2"/>
            <a:r>
              <a:rPr lang="en-US" dirty="0" smtClean="0"/>
              <a:t>Operations are actually building connections between tensors</a:t>
            </a:r>
          </a:p>
          <a:p>
            <a:pPr lvl="1"/>
            <a:r>
              <a:rPr lang="en-US" dirty="0" smtClean="0"/>
              <a:t>Shared variable (Theano)</a:t>
            </a:r>
          </a:p>
          <a:p>
            <a:pPr lvl="2"/>
            <a:r>
              <a:rPr lang="en-US" dirty="0" smtClean="0"/>
              <a:t>Hybrid of variable and tensor</a:t>
            </a:r>
          </a:p>
          <a:p>
            <a:pPr lvl="2"/>
            <a:r>
              <a:rPr lang="en-US" dirty="0" smtClean="0"/>
              <a:t>Tensor with physical storage in RAM to hold its value</a:t>
            </a:r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64" y="2265221"/>
            <a:ext cx="46355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4794" y="2925680"/>
            <a:ext cx="36311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(name='x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**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8665" y="1940467"/>
            <a:ext cx="1624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Variable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3049" y="4361945"/>
            <a:ext cx="1828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Operation node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049" y="5865775"/>
            <a:ext cx="1624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Variable node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pPr lvl="1"/>
            <a:r>
              <a:rPr lang="en-US" dirty="0" err="1" smtClean="0"/>
              <a:t>theano.function</a:t>
            </a:r>
            <a:r>
              <a:rPr lang="en-US" dirty="0" smtClean="0"/>
              <a:t> brings life to theano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185" y="2759035"/>
            <a:ext cx="583685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(name='x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return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**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pow2 = </a:t>
            </a:r>
            <a:r>
              <a:rPr lang="en-US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theano.function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(inputs=[x],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outputs=y)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([1,2,3],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theano.config.floatX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dirty="0">
                <a:latin typeface="Courier" charset="0"/>
                <a:ea typeface="Courier" charset="0"/>
                <a:cs typeface="Courier" charset="0"/>
              </a:rPr>
              <a:t>b = pow2(a</a:t>
            </a:r>
            <a:r>
              <a:rPr lang="pl-PL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pl-PL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13603" y="2016846"/>
            <a:ext cx="3620383" cy="4420119"/>
            <a:chOff x="5213603" y="2016846"/>
            <a:chExt cx="3620383" cy="44201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9020" y="2940361"/>
              <a:ext cx="3222027" cy="2542312"/>
            </a:xfrm>
            <a:prstGeom prst="rect">
              <a:avLst/>
            </a:prstGeom>
          </p:spPr>
        </p:pic>
        <p:sp>
          <p:nvSpPr>
            <p:cNvPr id="10" name="Down Arrow 9"/>
            <p:cNvSpPr/>
            <p:nvPr/>
          </p:nvSpPr>
          <p:spPr>
            <a:xfrm>
              <a:off x="6622473" y="2448528"/>
              <a:ext cx="748145" cy="429483"/>
            </a:xfrm>
            <a:prstGeom prst="downArrow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56548" y="201684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432FF"/>
                  </a:solidFill>
                </a:rPr>
                <a:t>input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6622472" y="5607372"/>
              <a:ext cx="748145" cy="429483"/>
            </a:xfrm>
            <a:prstGeom prst="downArrow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5596" y="6036855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0432FF"/>
                  </a:solidFill>
                </a:rPr>
                <a:t>output</a:t>
              </a:r>
              <a:endParaRPr lang="en-US" dirty="0">
                <a:solidFill>
                  <a:srgbClr val="0432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3603" y="2922772"/>
              <a:ext cx="3620383" cy="2604662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44024" y="6456749"/>
            <a:ext cx="27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is </a:t>
            </a:r>
            <a:r>
              <a:rPr lang="en-US" dirty="0" err="1" smtClean="0"/>
              <a:t>np.array</a:t>
            </a:r>
            <a:r>
              <a:rPr lang="en-US" dirty="0" smtClean="0"/>
              <a:t>([1.0, 4.0, 9.0])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882"/>
            <a:ext cx="8404514" cy="90949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Introduction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Theano</a:t>
            </a:r>
            <a:r>
              <a:rPr lang="zh-CN" alt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Calibri" panose="020F0502020204030204"/>
              </a:rPr>
              <a:t>(cont.)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3"/>
            <a:ext cx="8404514" cy="5611091"/>
          </a:xfrm>
        </p:spPr>
        <p:txBody>
          <a:bodyPr>
            <a:normAutofit/>
          </a:bodyPr>
          <a:lstStyle/>
          <a:p>
            <a:r>
              <a:rPr lang="en-US" dirty="0"/>
              <a:t>Symbolic variables in Theano</a:t>
            </a:r>
          </a:p>
          <a:p>
            <a:pPr lvl="1"/>
            <a:r>
              <a:rPr lang="en-US" dirty="0" err="1" smtClean="0"/>
              <a:t>theano.function</a:t>
            </a:r>
            <a:r>
              <a:rPr lang="en-US" dirty="0" smtClean="0"/>
              <a:t> brings life to theano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5476" y="2094958"/>
            <a:ext cx="583685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theano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theano.tensor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as np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T.dvector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('x')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x.sum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y = f(x)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grad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T.grad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(cost=y,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wrt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=[x])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grad_func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theano.function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(inputs=[x],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               outputs=grad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np.array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([1,2,3],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dtype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theano.config.floatX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grad_func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0443" y="637783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tr-TR" dirty="0" err="1">
                <a:latin typeface="Courier" charset="0"/>
                <a:ea typeface="Courier" charset="0"/>
                <a:cs typeface="Courier" charset="0"/>
              </a:rPr>
              <a:t>array</a:t>
            </a:r>
            <a:r>
              <a:rPr lang="tr-TR" dirty="0">
                <a:latin typeface="Courier" charset="0"/>
                <a:ea typeface="Courier" charset="0"/>
                <a:cs typeface="Courier" charset="0"/>
              </a:rPr>
              <a:t>([ 1.,  1.,  1.])]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493</Words>
  <Application>Microsoft Macintosh PowerPoint</Application>
  <PresentationFormat>On-screen Show (4:3)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</vt:lpstr>
      <vt:lpstr>宋体</vt:lpstr>
      <vt:lpstr>Arial</vt:lpstr>
      <vt:lpstr>Office Theme</vt:lpstr>
      <vt:lpstr>Have a Taste of DNN  on the shoulder of Theano</vt:lpstr>
      <vt:lpstr>Outline</vt:lpstr>
      <vt:lpstr>Introduction to Theano</vt:lpstr>
      <vt:lpstr>Introduction to Theano (cont.)</vt:lpstr>
      <vt:lpstr>Introduction to Theano (cont.)</vt:lpstr>
      <vt:lpstr>Introduction to Theano (cont.)</vt:lpstr>
      <vt:lpstr>Introduction to Theano (cont.)</vt:lpstr>
      <vt:lpstr>Introduction to Theano (cont.)</vt:lpstr>
      <vt:lpstr>Introduction to Theano (cont.)</vt:lpstr>
      <vt:lpstr>Softmax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Taiqing Wang</dc:creator>
  <cp:lastModifiedBy>Taiqing Wang</cp:lastModifiedBy>
  <cp:revision>75</cp:revision>
  <dcterms:created xsi:type="dcterms:W3CDTF">2015-08-27T02:05:33Z</dcterms:created>
  <dcterms:modified xsi:type="dcterms:W3CDTF">2015-08-27T06:14:44Z</dcterms:modified>
</cp:coreProperties>
</file>