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Nixie One" panose="020B0604020202020204" charset="0"/>
      <p:regular r:id="rId17"/>
    </p:embeddedFont>
    <p:embeddedFont>
      <p:font typeface="Muli" panose="020B0604020202020204" charset="0"/>
      <p:regular r:id="rId18"/>
      <p:bold r:id="rId19"/>
      <p:italic r:id="rId20"/>
      <p:boldItalic r:id="rId21"/>
    </p:embeddedFont>
    <p:embeddedFont>
      <p:font typeface="Muli Regular" panose="020B0604020202020204" charset="0"/>
      <p:regular r:id="rId22"/>
      <p:bold r:id="rId23"/>
      <p:italic r:id="rId24"/>
      <p:boldItalic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omic Sans MS" panose="030F0702030302020204" pitchFamily="66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DCF9F6-97BB-4464-B918-99F2BFC28931}">
  <a:tblStyle styleId="{02DCF9F6-97BB-4464-B918-99F2BFC289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dcf4c5c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dcf4c5c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6d8a5be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6d8a5be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6d8a5bea72_8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6d8a5bea72_8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d7cccce0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d7cccce0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6dcf4c5cf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6dcf4c5cf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d7cccce0b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6d7cccce0b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d7cccce0b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d7cccce0b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d8a5bea72_8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6d8a5bea72_8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250" y="1976525"/>
            <a:ext cx="6343500" cy="1329900"/>
          </a:xfrm>
          <a:prstGeom prst="rect">
            <a:avLst/>
          </a:prstGeom>
          <a:effectLst>
            <a:outerShdw blurRad="128588" dist="57150" dir="8400000" algn="bl" rotWithShape="0">
              <a:srgbClr val="FFFFFF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7BA0"/>
                </a:solidFill>
              </a:rPr>
              <a:t>dress </a:t>
            </a:r>
            <a:r>
              <a:rPr lang="en" b="1"/>
              <a:t>service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CACC3"/>
                </a:solidFill>
              </a:rPr>
              <a:t>Help us dress you</a:t>
            </a:r>
            <a:endParaRPr sz="3000">
              <a:solidFill>
                <a:srgbClr val="1CACC3"/>
              </a:solidFill>
            </a:endParaRPr>
          </a:p>
        </p:txBody>
      </p:sp>
      <p:grpSp>
        <p:nvGrpSpPr>
          <p:cNvPr id="339" name="Google Shape;339;p11"/>
          <p:cNvGrpSpPr/>
          <p:nvPr/>
        </p:nvGrpSpPr>
        <p:grpSpPr>
          <a:xfrm rot="-351">
            <a:off x="4328669" y="4360493"/>
            <a:ext cx="441457" cy="341855"/>
            <a:chOff x="1241275" y="3718400"/>
            <a:chExt cx="450650" cy="302875"/>
          </a:xfrm>
        </p:grpSpPr>
        <p:sp>
          <p:nvSpPr>
            <p:cNvPr id="340" name="Google Shape;340;p1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11"/>
          <p:cNvSpPr/>
          <p:nvPr/>
        </p:nvSpPr>
        <p:spPr>
          <a:xfrm>
            <a:off x="4117150" y="474300"/>
            <a:ext cx="919541" cy="868465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0"/>
          <p:cNvSpPr/>
          <p:nvPr/>
        </p:nvSpPr>
        <p:spPr>
          <a:xfrm>
            <a:off x="3604175" y="358425"/>
            <a:ext cx="4927316" cy="428151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3902214" y="639154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0" name="Google Shape;460;p20"/>
          <p:cNvSpPr txBox="1">
            <a:spLocks noGrp="1"/>
          </p:cNvSpPr>
          <p:nvPr>
            <p:ph type="body" idx="4294967295"/>
          </p:nvPr>
        </p:nvSpPr>
        <p:spPr>
          <a:xfrm>
            <a:off x="136825" y="1043125"/>
            <a:ext cx="3297300" cy="3510300"/>
          </a:xfrm>
          <a:prstGeom prst="rect">
            <a:avLst/>
          </a:prstGeom>
          <a:effectLst>
            <a:reflection endPos="1000" fadeDir="5400012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19BBD5"/>
                </a:solidFill>
              </a:rPr>
              <a:t>Self learning</a:t>
            </a:r>
            <a:endParaRPr sz="2100" b="1">
              <a:solidFill>
                <a:srgbClr val="19BBD5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During the project, we studied independently  new material.</a:t>
            </a:r>
            <a:endParaRPr sz="21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Fortheremore, we studied how to deepened our thinking and ability to learn individually.</a:t>
            </a:r>
            <a:endParaRPr sz="2100"/>
          </a:p>
        </p:txBody>
      </p:sp>
      <p:grpSp>
        <p:nvGrpSpPr>
          <p:cNvPr id="461" name="Google Shape;461;p20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462" name="Google Shape;462;p2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65" name="Google Shape;465;p20"/>
          <p:cNvPicPr preferRelativeResize="0"/>
          <p:nvPr/>
        </p:nvPicPr>
        <p:blipFill rotWithShape="1">
          <a:blip r:embed="rId3">
            <a:alphaModFix/>
          </a:blip>
          <a:srcRect l="21702" r="3357" b="5338"/>
          <a:stretch/>
        </p:blipFill>
        <p:spPr>
          <a:xfrm>
            <a:off x="3772575" y="562950"/>
            <a:ext cx="4588123" cy="327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1"/>
          <p:cNvSpPr txBox="1">
            <a:spLocks noGrp="1"/>
          </p:cNvSpPr>
          <p:nvPr>
            <p:ph type="title" idx="4294967295"/>
          </p:nvPr>
        </p:nvSpPr>
        <p:spPr>
          <a:xfrm>
            <a:off x="-106475" y="3508532"/>
            <a:ext cx="3714000" cy="6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/>
              <a:t>Main challenges</a:t>
            </a:r>
            <a:endParaRPr sz="4500" b="1"/>
          </a:p>
        </p:txBody>
      </p:sp>
      <p:sp>
        <p:nvSpPr>
          <p:cNvPr id="471" name="Google Shape;471;p21"/>
          <p:cNvSpPr/>
          <p:nvPr/>
        </p:nvSpPr>
        <p:spPr>
          <a:xfrm>
            <a:off x="4399754" y="3948223"/>
            <a:ext cx="1771500" cy="8796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/>
          <p:nvPr/>
        </p:nvSpPr>
        <p:spPr>
          <a:xfrm>
            <a:off x="3155925" y="1920345"/>
            <a:ext cx="4243800" cy="7740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2361105" y="1054653"/>
            <a:ext cx="5797200" cy="8421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4187378" y="3444154"/>
            <a:ext cx="2189700" cy="5673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/>
          <p:nvPr/>
        </p:nvSpPr>
        <p:spPr>
          <a:xfrm rot="10800000">
            <a:off x="3873319" y="3336278"/>
            <a:ext cx="2786700" cy="690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3778036" y="2722336"/>
            <a:ext cx="3019200" cy="7356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/>
          <p:nvPr/>
        </p:nvSpPr>
        <p:spPr>
          <a:xfrm rot="10800000">
            <a:off x="3351229" y="2559271"/>
            <a:ext cx="3837000" cy="89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2404831" y="984890"/>
            <a:ext cx="5673000" cy="93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/>
          <p:nvPr/>
        </p:nvSpPr>
        <p:spPr>
          <a:xfrm rot="10800000">
            <a:off x="1530664" y="869013"/>
            <a:ext cx="7380300" cy="10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/>
          <p:nvPr/>
        </p:nvSpPr>
        <p:spPr>
          <a:xfrm rot="10800000">
            <a:off x="2561204" y="1719906"/>
            <a:ext cx="5406000" cy="97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1"/>
          <p:cNvSpPr/>
          <p:nvPr/>
        </p:nvSpPr>
        <p:spPr>
          <a:xfrm rot="10800000">
            <a:off x="4257929" y="3934511"/>
            <a:ext cx="2066400" cy="9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1"/>
          <p:cNvSpPr/>
          <p:nvPr/>
        </p:nvSpPr>
        <p:spPr>
          <a:xfrm>
            <a:off x="1435641" y="158175"/>
            <a:ext cx="7657800" cy="94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21"/>
          <p:cNvSpPr/>
          <p:nvPr/>
        </p:nvSpPr>
        <p:spPr>
          <a:xfrm>
            <a:off x="2927325" y="1287000"/>
            <a:ext cx="4811400" cy="5673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4" name="Google Shape;484;p21"/>
          <p:cNvSpPr txBox="1"/>
          <p:nvPr/>
        </p:nvSpPr>
        <p:spPr>
          <a:xfrm>
            <a:off x="3088415" y="1453440"/>
            <a:ext cx="4243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Resources are blocked</a:t>
            </a:r>
            <a:endParaRPr sz="24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1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5" name="Google Shape;485;p21"/>
          <p:cNvSpPr/>
          <p:nvPr/>
        </p:nvSpPr>
        <p:spPr>
          <a:xfrm>
            <a:off x="3351225" y="2039375"/>
            <a:ext cx="3904800" cy="5673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6" name="Google Shape;486;p21"/>
          <p:cNvSpPr txBox="1"/>
          <p:nvPr/>
        </p:nvSpPr>
        <p:spPr>
          <a:xfrm>
            <a:off x="3614025" y="2306000"/>
            <a:ext cx="349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Coordination between group members' work into a uniform and orderly document</a:t>
            </a:r>
            <a:endParaRPr sz="12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2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7" name="Google Shape;487;p21"/>
          <p:cNvSpPr/>
          <p:nvPr/>
        </p:nvSpPr>
        <p:spPr>
          <a:xfrm>
            <a:off x="3873325" y="2822850"/>
            <a:ext cx="2890500" cy="5673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8" name="Google Shape;488;p21"/>
          <p:cNvSpPr txBox="1"/>
          <p:nvPr/>
        </p:nvSpPr>
        <p:spPr>
          <a:xfrm>
            <a:off x="3948750" y="3255700"/>
            <a:ext cx="2786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Lack of experience in writing software documents</a:t>
            </a:r>
            <a:endParaRPr sz="12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2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1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1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9" name="Google Shape;489;p21"/>
          <p:cNvSpPr/>
          <p:nvPr/>
        </p:nvSpPr>
        <p:spPr>
          <a:xfrm>
            <a:off x="4728025" y="4227800"/>
            <a:ext cx="1119900" cy="5673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90" name="Google Shape;490;p21"/>
          <p:cNvSpPr txBox="1"/>
          <p:nvPr/>
        </p:nvSpPr>
        <p:spPr>
          <a:xfrm>
            <a:off x="4575625" y="4325950"/>
            <a:ext cx="14439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Short time 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91" name="Google Shape;491;p21"/>
          <p:cNvSpPr/>
          <p:nvPr/>
        </p:nvSpPr>
        <p:spPr>
          <a:xfrm>
            <a:off x="4234450" y="3547075"/>
            <a:ext cx="2066400" cy="4635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92" name="Google Shape;492;p21"/>
          <p:cNvSpPr txBox="1"/>
          <p:nvPr/>
        </p:nvSpPr>
        <p:spPr>
          <a:xfrm>
            <a:off x="4254775" y="3732525"/>
            <a:ext cx="20664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Problems we didn't know how to deal with in the  code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93" name="Google Shape;493;p21"/>
          <p:cNvSpPr txBox="1">
            <a:spLocks noGrp="1"/>
          </p:cNvSpPr>
          <p:nvPr>
            <p:ph type="sldNum" idx="12"/>
          </p:nvPr>
        </p:nvSpPr>
        <p:spPr>
          <a:xfrm>
            <a:off x="128151" y="4785525"/>
            <a:ext cx="5328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2"/>
          <p:cNvSpPr txBox="1">
            <a:spLocks noGrp="1"/>
          </p:cNvSpPr>
          <p:nvPr>
            <p:ph type="title"/>
          </p:nvPr>
        </p:nvSpPr>
        <p:spPr>
          <a:xfrm>
            <a:off x="2338800" y="72935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Post-project </a:t>
            </a:r>
            <a:r>
              <a:rPr lang="en" b="1"/>
              <a:t> </a:t>
            </a:r>
            <a:endParaRPr b="1"/>
          </a:p>
        </p:txBody>
      </p:sp>
      <p:sp>
        <p:nvSpPr>
          <p:cNvPr id="499" name="Google Shape;499;p22"/>
          <p:cNvSpPr/>
          <p:nvPr/>
        </p:nvSpPr>
        <p:spPr>
          <a:xfrm>
            <a:off x="6953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Improved teamwork ability, and work better together 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0" name="Google Shape;500;p22"/>
          <p:cNvSpPr/>
          <p:nvPr/>
        </p:nvSpPr>
        <p:spPr>
          <a:xfrm>
            <a:off x="2464500" y="2328350"/>
            <a:ext cx="28008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Improving the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independent workability of each member in the team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1" name="Google Shape;501;p22"/>
          <p:cNvSpPr/>
          <p:nvPr/>
        </p:nvSpPr>
        <p:spPr>
          <a:xfrm>
            <a:off x="5095600" y="2328350"/>
            <a:ext cx="23049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Creating a project that works, and real-world integration capabilities</a:t>
            </a:r>
            <a:endParaRPr sz="130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2" name="Google Shape;502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03" name="Google Shape;503;p22"/>
          <p:cNvGrpSpPr/>
          <p:nvPr/>
        </p:nvGrpSpPr>
        <p:grpSpPr>
          <a:xfrm flipH="1">
            <a:off x="6473637" y="892776"/>
            <a:ext cx="564537" cy="481883"/>
            <a:chOff x="5975075" y="2368333"/>
            <a:chExt cx="344293" cy="326767"/>
          </a:xfrm>
        </p:grpSpPr>
        <p:sp>
          <p:nvSpPr>
            <p:cNvPr id="504" name="Google Shape;504;p2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6088023" y="2368333"/>
              <a:ext cx="231345" cy="326758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3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1" name="Google Shape;511;p23"/>
          <p:cNvSpPr txBox="1">
            <a:spLocks noGrp="1"/>
          </p:cNvSpPr>
          <p:nvPr>
            <p:ph type="ctrTitle" idx="4294967295"/>
          </p:nvPr>
        </p:nvSpPr>
        <p:spPr>
          <a:xfrm>
            <a:off x="2624325" y="2212025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12" name="Google Shape;512;p23"/>
          <p:cNvSpPr txBox="1">
            <a:spLocks noGrp="1"/>
          </p:cNvSpPr>
          <p:nvPr>
            <p:ph type="body" idx="4294967295"/>
          </p:nvPr>
        </p:nvSpPr>
        <p:spPr>
          <a:xfrm>
            <a:off x="2804275" y="3184575"/>
            <a:ext cx="45621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13" name="Google Shape;513;p23"/>
          <p:cNvSpPr/>
          <p:nvPr/>
        </p:nvSpPr>
        <p:spPr>
          <a:xfrm>
            <a:off x="1591719" y="1169855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15" name="Google Shape;515;p2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6" name="Google Shape;5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425" y="0"/>
            <a:ext cx="4938699" cy="49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3"/>
          <p:cNvSpPr/>
          <p:nvPr/>
        </p:nvSpPr>
        <p:spPr>
          <a:xfrm>
            <a:off x="7301616" y="2226963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518" name="Google Shape;518;p23"/>
          <p:cNvSpPr/>
          <p:nvPr/>
        </p:nvSpPr>
        <p:spPr>
          <a:xfrm>
            <a:off x="7469666" y="1598863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519" name="Google Shape;519;p23"/>
          <p:cNvSpPr/>
          <p:nvPr/>
        </p:nvSpPr>
        <p:spPr>
          <a:xfrm>
            <a:off x="7186416" y="1937663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520" name="Google Shape;520;p23"/>
          <p:cNvSpPr/>
          <p:nvPr/>
        </p:nvSpPr>
        <p:spPr>
          <a:xfrm>
            <a:off x="7146000" y="1872306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4"/>
          <p:cNvSpPr txBox="1">
            <a:spLocks noGrp="1"/>
          </p:cNvSpPr>
          <p:nvPr>
            <p:ph type="title"/>
          </p:nvPr>
        </p:nvSpPr>
        <p:spPr>
          <a:xfrm>
            <a:off x="1689475" y="621350"/>
            <a:ext cx="7454400" cy="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Most Prominent Requirements </a:t>
            </a:r>
            <a:endParaRPr sz="3000"/>
          </a:p>
        </p:txBody>
      </p:sp>
      <p:sp>
        <p:nvSpPr>
          <p:cNvPr id="526" name="Google Shape;526;p24"/>
          <p:cNvSpPr txBox="1">
            <a:spLocks noGrp="1"/>
          </p:cNvSpPr>
          <p:nvPr>
            <p:ph type="body" idx="1"/>
          </p:nvPr>
        </p:nvSpPr>
        <p:spPr>
          <a:xfrm>
            <a:off x="1813050" y="1650250"/>
            <a:ext cx="5517900" cy="3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Login to the system</a:t>
            </a: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Register as a customer</a:t>
            </a: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Create a new ticket</a:t>
            </a: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Manager queries</a:t>
            </a: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Search by some indexes</a:t>
            </a:r>
            <a:endParaRPr sz="2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7" name="Google Shape;527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28" name="Google Shape;528;p24"/>
          <p:cNvSpPr txBox="1"/>
          <p:nvPr/>
        </p:nvSpPr>
        <p:spPr>
          <a:xfrm>
            <a:off x="8264200" y="0"/>
            <a:ext cx="7194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93E2"/>
                </a:solidFill>
                <a:latin typeface="Muli"/>
                <a:ea typeface="Muli"/>
                <a:cs typeface="Muli"/>
                <a:sym typeface="Muli"/>
              </a:rPr>
              <a:t>בס"ד</a:t>
            </a:r>
            <a:endParaRPr>
              <a:solidFill>
                <a:srgbClr val="3393E2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2"/>
          <p:cNvSpPr txBox="1">
            <a:spLocks noGrp="1"/>
          </p:cNvSpPr>
          <p:nvPr>
            <p:ph type="title"/>
          </p:nvPr>
        </p:nvSpPr>
        <p:spPr>
          <a:xfrm>
            <a:off x="2208100" y="447425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/>
              <a:t>Our purpose</a:t>
            </a:r>
            <a:endParaRPr sz="4300" b="1"/>
          </a:p>
        </p:txBody>
      </p:sp>
      <p:sp>
        <p:nvSpPr>
          <p:cNvPr id="350" name="Google Shape;350;p12"/>
          <p:cNvSpPr txBox="1"/>
          <p:nvPr/>
        </p:nvSpPr>
        <p:spPr>
          <a:xfrm>
            <a:off x="1348900" y="1683100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From the customer perspective </a:t>
            </a:r>
            <a:endParaRPr sz="1800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 purpose of our system is to give the customer immediate and accurate response for his questions and problems that may appear in using websites of ordering clothes.</a:t>
            </a:r>
            <a:endParaRPr sz="18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1" name="Google Shape;351;p12"/>
          <p:cNvSpPr txBox="1"/>
          <p:nvPr/>
        </p:nvSpPr>
        <p:spPr>
          <a:xfrm>
            <a:off x="5279150" y="1606900"/>
            <a:ext cx="33309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From the representative worker perspective </a:t>
            </a:r>
            <a:endParaRPr sz="18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The representative worker does not have to deal with the customer's mood and temperament directly during a telephone call.</a:t>
            </a:r>
            <a:endParaRPr sz="18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All the tickets information saved orderly and accessible.</a:t>
            </a:r>
            <a:endParaRPr sz="18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2" name="Google Shape;352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54" name="Google Shape;354;p12"/>
          <p:cNvGrpSpPr/>
          <p:nvPr/>
        </p:nvGrpSpPr>
        <p:grpSpPr>
          <a:xfrm rot="1102922">
            <a:off x="6472087" y="443358"/>
            <a:ext cx="787929" cy="653437"/>
            <a:chOff x="5297950" y="1632050"/>
            <a:chExt cx="426200" cy="431100"/>
          </a:xfrm>
        </p:grpSpPr>
        <p:sp>
          <p:nvSpPr>
            <p:cNvPr id="355" name="Google Shape;355;p12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2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12"/>
          <p:cNvSpPr txBox="1">
            <a:spLocks noGrp="1"/>
          </p:cNvSpPr>
          <p:nvPr>
            <p:ph type="title"/>
          </p:nvPr>
        </p:nvSpPr>
        <p:spPr>
          <a:xfrm>
            <a:off x="2237225" y="895475"/>
            <a:ext cx="3840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CACC3"/>
                </a:solidFill>
              </a:rPr>
              <a:t>Provide excellent service in order to make the customer return and buy again</a:t>
            </a:r>
            <a:endParaRPr sz="1300">
              <a:solidFill>
                <a:srgbClr val="1CACC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"/>
          <p:cNvSpPr txBox="1">
            <a:spLocks noGrp="1"/>
          </p:cNvSpPr>
          <p:nvPr>
            <p:ph type="ctrTitle" idx="4294967295"/>
          </p:nvPr>
        </p:nvSpPr>
        <p:spPr>
          <a:xfrm>
            <a:off x="2053400" y="66950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63" name="Google Shape;363;p13"/>
          <p:cNvSpPr txBox="1">
            <a:spLocks noGrp="1"/>
          </p:cNvSpPr>
          <p:nvPr>
            <p:ph type="body" idx="4294967295"/>
          </p:nvPr>
        </p:nvSpPr>
        <p:spPr>
          <a:xfrm>
            <a:off x="1288500" y="1445450"/>
            <a:ext cx="4562100" cy="8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This is our team: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4" name="Google Shape;364;p13"/>
          <p:cNvPicPr preferRelativeResize="0"/>
          <p:nvPr/>
        </p:nvPicPr>
        <p:blipFill rotWithShape="1">
          <a:blip r:embed="rId3">
            <a:alphaModFix/>
          </a:blip>
          <a:srcRect t="5027" b="5027"/>
          <a:stretch/>
        </p:blipFill>
        <p:spPr>
          <a:xfrm>
            <a:off x="170300" y="3038625"/>
            <a:ext cx="18831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65" name="Google Shape;365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66" name="Google Shape;366;p13"/>
          <p:cNvPicPr preferRelativeResize="0"/>
          <p:nvPr/>
        </p:nvPicPr>
        <p:blipFill rotWithShape="1">
          <a:blip r:embed="rId3">
            <a:alphaModFix/>
          </a:blip>
          <a:srcRect t="5027" b="5027"/>
          <a:stretch/>
        </p:blipFill>
        <p:spPr>
          <a:xfrm>
            <a:off x="2220875" y="2352825"/>
            <a:ext cx="18831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pic>
        <p:nvPicPr>
          <p:cNvPr id="367" name="Google Shape;367;p13"/>
          <p:cNvPicPr preferRelativeResize="0"/>
          <p:nvPr/>
        </p:nvPicPr>
        <p:blipFill rotWithShape="1">
          <a:blip r:embed="rId3">
            <a:alphaModFix/>
          </a:blip>
          <a:srcRect t="5027" b="5027"/>
          <a:stretch/>
        </p:blipFill>
        <p:spPr>
          <a:xfrm>
            <a:off x="4271450" y="3038625"/>
            <a:ext cx="18831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pic>
        <p:nvPicPr>
          <p:cNvPr id="368" name="Google Shape;368;p13"/>
          <p:cNvPicPr preferRelativeResize="0"/>
          <p:nvPr/>
        </p:nvPicPr>
        <p:blipFill rotWithShape="1">
          <a:blip r:embed="rId3">
            <a:alphaModFix/>
          </a:blip>
          <a:srcRect t="5027" b="5027"/>
          <a:stretch/>
        </p:blipFill>
        <p:spPr>
          <a:xfrm>
            <a:off x="6322025" y="2276625"/>
            <a:ext cx="18831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69" name="Google Shape;369;p13"/>
          <p:cNvSpPr txBox="1"/>
          <p:nvPr/>
        </p:nvSpPr>
        <p:spPr>
          <a:xfrm>
            <a:off x="248000" y="3325950"/>
            <a:ext cx="17277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Ruth Bracha cohen</a:t>
            </a:r>
            <a:endParaRPr sz="19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0" name="Google Shape;370;p13"/>
          <p:cNvSpPr txBox="1"/>
          <p:nvPr/>
        </p:nvSpPr>
        <p:spPr>
          <a:xfrm>
            <a:off x="325850" y="3894527"/>
            <a:ext cx="15720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Developer,SRS,Test case,STP,</a:t>
            </a:r>
            <a:endParaRPr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DFD.</a:t>
            </a:r>
            <a:endParaRPr/>
          </a:p>
        </p:txBody>
      </p:sp>
      <p:sp>
        <p:nvSpPr>
          <p:cNvPr id="371" name="Google Shape;371;p13"/>
          <p:cNvSpPr txBox="1"/>
          <p:nvPr/>
        </p:nvSpPr>
        <p:spPr>
          <a:xfrm>
            <a:off x="6322025" y="3038625"/>
            <a:ext cx="18138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Developer,SRS,</a:t>
            </a:r>
            <a:endParaRPr sz="16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case,STP.</a:t>
            </a:r>
            <a:endParaRPr sz="16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2" name="Google Shape;372;p13"/>
          <p:cNvSpPr txBox="1"/>
          <p:nvPr/>
        </p:nvSpPr>
        <p:spPr>
          <a:xfrm>
            <a:off x="2376425" y="2640150"/>
            <a:ext cx="1572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Comic Sans MS"/>
                <a:ea typeface="Comic Sans MS"/>
                <a:cs typeface="Comic Sans MS"/>
                <a:sym typeface="Comic Sans MS"/>
              </a:rPr>
              <a:t>Chaya levin</a:t>
            </a:r>
            <a:endParaRPr sz="19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3" name="Google Shape;373;p13"/>
          <p:cNvSpPr txBox="1"/>
          <p:nvPr/>
        </p:nvSpPr>
        <p:spPr>
          <a:xfrm>
            <a:off x="2392075" y="2619375"/>
            <a:ext cx="1572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Chaya levin</a:t>
            </a:r>
            <a:endParaRPr sz="1800" b="1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4" name="Google Shape;374;p13"/>
          <p:cNvSpPr txBox="1"/>
          <p:nvPr/>
        </p:nvSpPr>
        <p:spPr>
          <a:xfrm>
            <a:off x="4427000" y="3128125"/>
            <a:ext cx="1572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Comic Sans MS"/>
                <a:ea typeface="Comic Sans MS"/>
                <a:cs typeface="Comic Sans MS"/>
                <a:sym typeface="Comic Sans MS"/>
              </a:rPr>
              <a:t>Bluma Rosenfeld</a:t>
            </a:r>
            <a:endParaRPr sz="19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5" name="Google Shape;375;p13"/>
          <p:cNvSpPr txBox="1"/>
          <p:nvPr/>
        </p:nvSpPr>
        <p:spPr>
          <a:xfrm>
            <a:off x="4427000" y="3128125"/>
            <a:ext cx="1572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Bluma Rosenfeld</a:t>
            </a:r>
            <a:endParaRPr sz="1800" b="1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6" name="Google Shape;376;p13"/>
          <p:cNvSpPr txBox="1"/>
          <p:nvPr/>
        </p:nvSpPr>
        <p:spPr>
          <a:xfrm>
            <a:off x="6461925" y="2563950"/>
            <a:ext cx="1572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Comic Sans MS"/>
                <a:ea typeface="Comic Sans MS"/>
                <a:cs typeface="Comic Sans MS"/>
                <a:sym typeface="Comic Sans MS"/>
              </a:rPr>
              <a:t>Tair Shriki</a:t>
            </a:r>
            <a:endParaRPr sz="19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7" name="Google Shape;377;p13"/>
          <p:cNvSpPr txBox="1"/>
          <p:nvPr/>
        </p:nvSpPr>
        <p:spPr>
          <a:xfrm>
            <a:off x="6538125" y="2543175"/>
            <a:ext cx="1572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Tair Shriki</a:t>
            </a:r>
            <a:endParaRPr sz="1800" b="1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379" name="Google Shape;379;p13"/>
          <p:cNvGrpSpPr/>
          <p:nvPr/>
        </p:nvGrpSpPr>
        <p:grpSpPr>
          <a:xfrm rot="-1081778">
            <a:off x="6664957" y="2104095"/>
            <a:ext cx="411336" cy="384877"/>
            <a:chOff x="1244325" y="314425"/>
            <a:chExt cx="444525" cy="370050"/>
          </a:xfrm>
        </p:grpSpPr>
        <p:sp>
          <p:nvSpPr>
            <p:cNvPr id="380" name="Google Shape;380;p1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13"/>
          <p:cNvSpPr/>
          <p:nvPr/>
        </p:nvSpPr>
        <p:spPr>
          <a:xfrm rot="917571">
            <a:off x="5493734" y="2944579"/>
            <a:ext cx="315254" cy="35790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3"/>
          <p:cNvSpPr/>
          <p:nvPr/>
        </p:nvSpPr>
        <p:spPr>
          <a:xfrm rot="-1005979">
            <a:off x="3524028" y="3765093"/>
            <a:ext cx="337648" cy="357895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3"/>
          <p:cNvSpPr txBox="1"/>
          <p:nvPr/>
        </p:nvSpPr>
        <p:spPr>
          <a:xfrm>
            <a:off x="3713000" y="3724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Developer,SRS,</a:t>
            </a:r>
            <a:endParaRPr sz="16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case,STP.</a:t>
            </a:r>
            <a:endParaRPr/>
          </a:p>
        </p:txBody>
      </p:sp>
      <p:sp>
        <p:nvSpPr>
          <p:cNvPr id="385" name="Google Shape;385;p13"/>
          <p:cNvSpPr txBox="1"/>
          <p:nvPr/>
        </p:nvSpPr>
        <p:spPr>
          <a:xfrm>
            <a:off x="1675863" y="30386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Developer,SRS,</a:t>
            </a:r>
            <a:endParaRPr sz="16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case,STP,</a:t>
            </a:r>
            <a:endParaRPr sz="16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DFD.</a:t>
            </a:r>
            <a:endParaRPr/>
          </a:p>
        </p:txBody>
      </p:sp>
      <p:sp>
        <p:nvSpPr>
          <p:cNvPr id="386" name="Google Shape;386;p13"/>
          <p:cNvSpPr txBox="1"/>
          <p:nvPr/>
        </p:nvSpPr>
        <p:spPr>
          <a:xfrm>
            <a:off x="248000" y="3325950"/>
            <a:ext cx="17277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Ruth Bracha cohen</a:t>
            </a:r>
            <a:endParaRPr sz="1800" b="1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387" name="Google Shape;387;p13"/>
          <p:cNvGrpSpPr/>
          <p:nvPr/>
        </p:nvGrpSpPr>
        <p:grpSpPr>
          <a:xfrm rot="1231289">
            <a:off x="1275413" y="2903894"/>
            <a:ext cx="401405" cy="347588"/>
            <a:chOff x="5275975" y="4344850"/>
            <a:chExt cx="470150" cy="398125"/>
          </a:xfrm>
        </p:grpSpPr>
        <p:sp>
          <p:nvSpPr>
            <p:cNvPr id="388" name="Google Shape;388;p13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4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6" name="Google Shape;396;p14"/>
          <p:cNvSpPr txBox="1">
            <a:spLocks noGrp="1"/>
          </p:cNvSpPr>
          <p:nvPr>
            <p:ph type="ctrTitle" idx="4294967295"/>
          </p:nvPr>
        </p:nvSpPr>
        <p:spPr>
          <a:xfrm>
            <a:off x="3520850" y="677000"/>
            <a:ext cx="57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UNIQUE </a:t>
            </a:r>
            <a:r>
              <a:rPr lang="en" sz="4800"/>
              <a:t>concept</a:t>
            </a:r>
            <a:endParaRPr sz="4800"/>
          </a:p>
        </p:txBody>
      </p:sp>
      <p:sp>
        <p:nvSpPr>
          <p:cNvPr id="397" name="Google Shape;397;p14"/>
          <p:cNvSpPr txBox="1">
            <a:spLocks noGrp="1"/>
          </p:cNvSpPr>
          <p:nvPr>
            <p:ph type="subTitle" idx="4294967295"/>
          </p:nvPr>
        </p:nvSpPr>
        <p:spPr>
          <a:xfrm>
            <a:off x="3571800" y="1940314"/>
            <a:ext cx="5572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5600">
              <a:buSzPts val="2000"/>
            </a:pPr>
            <a:r>
              <a:rPr lang="en-US" sz="2000" dirty="0"/>
              <a:t>Search for tickets in a variety of </a:t>
            </a:r>
            <a:r>
              <a:rPr lang="en-US" sz="2000" dirty="0" smtClean="0"/>
              <a:t>ways   and </a:t>
            </a:r>
            <a:r>
              <a:rPr lang="en-US" sz="2000" dirty="0"/>
              <a:t>by particular search for a free word</a:t>
            </a:r>
            <a:endParaRPr lang="en-US" sz="2000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grpSp>
        <p:nvGrpSpPr>
          <p:cNvPr id="398" name="Google Shape;398;p14"/>
          <p:cNvGrpSpPr/>
          <p:nvPr/>
        </p:nvGrpSpPr>
        <p:grpSpPr>
          <a:xfrm>
            <a:off x="1885570" y="952450"/>
            <a:ext cx="1032405" cy="1032468"/>
            <a:chOff x="6654650" y="3665275"/>
            <a:chExt cx="409100" cy="409125"/>
          </a:xfrm>
        </p:grpSpPr>
        <p:sp>
          <p:nvSpPr>
            <p:cNvPr id="399" name="Google Shape;399;p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14"/>
          <p:cNvGrpSpPr/>
          <p:nvPr/>
        </p:nvGrpSpPr>
        <p:grpSpPr>
          <a:xfrm rot="-731899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402" name="Google Shape;402;p1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4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4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4"/>
          <p:cNvSpPr/>
          <p:nvPr/>
        </p:nvSpPr>
        <p:spPr>
          <a:xfrm rot="2327012">
            <a:off x="2870273" y="1771645"/>
            <a:ext cx="183443" cy="1751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10" name="Google Shape;410;p14"/>
          <p:cNvSpPr txBox="1">
            <a:spLocks noGrp="1"/>
          </p:cNvSpPr>
          <p:nvPr>
            <p:ph type="subTitle" idx="4294967295"/>
          </p:nvPr>
        </p:nvSpPr>
        <p:spPr>
          <a:xfrm>
            <a:off x="330500" y="3833925"/>
            <a:ext cx="7715100" cy="10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◇"/>
            </a:pPr>
            <a:r>
              <a:rPr lang="en" sz="2000"/>
              <a:t>“Forget password”, user can always remember his password by answering his personal question.</a:t>
            </a:r>
            <a:endParaRPr sz="20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412" name="Google Shape;412;p14"/>
          <p:cNvSpPr txBox="1">
            <a:spLocks noGrp="1"/>
          </p:cNvSpPr>
          <p:nvPr>
            <p:ph type="subTitle" idx="4294967295"/>
          </p:nvPr>
        </p:nvSpPr>
        <p:spPr>
          <a:xfrm>
            <a:off x="3560150" y="2801325"/>
            <a:ext cx="5401200" cy="10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buSzPts val="2000"/>
            </a:pPr>
            <a:r>
              <a:rPr lang="en-US" sz="2000" dirty="0"/>
              <a:t>We developed a check function that make sure that robots do not use our software </a:t>
            </a:r>
            <a:endParaRPr lang="en-US" sz="2000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5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184769"/>
                </a:solidFill>
                <a:latin typeface="Nixie One"/>
                <a:ea typeface="Nixie One"/>
                <a:cs typeface="Nixie One"/>
                <a:sym typeface="Nixie One"/>
              </a:rPr>
              <a:t>DFD 0</a:t>
            </a:r>
            <a:endParaRPr b="1">
              <a:solidFill>
                <a:srgbClr val="184769"/>
              </a:solidFill>
            </a:endParaRPr>
          </a:p>
        </p:txBody>
      </p:sp>
      <p:sp>
        <p:nvSpPr>
          <p:cNvPr id="418" name="Google Shape;418;p15"/>
          <p:cNvSpPr/>
          <p:nvPr/>
        </p:nvSpPr>
        <p:spPr>
          <a:xfrm rot="-5400000">
            <a:off x="3296625" y="-736500"/>
            <a:ext cx="5094000" cy="659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9" name="Google Shape;4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525" y="740550"/>
            <a:ext cx="4958677" cy="3815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"/>
          <p:cNvSpPr txBox="1">
            <a:spLocks noGrp="1"/>
          </p:cNvSpPr>
          <p:nvPr>
            <p:ph type="title"/>
          </p:nvPr>
        </p:nvSpPr>
        <p:spPr>
          <a:xfrm>
            <a:off x="2960750" y="996950"/>
            <a:ext cx="4944300" cy="6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Risks involved: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6"/>
          <p:cNvSpPr txBox="1">
            <a:spLocks noGrp="1"/>
          </p:cNvSpPr>
          <p:nvPr>
            <p:ph type="body" idx="1"/>
          </p:nvPr>
        </p:nvSpPr>
        <p:spPr>
          <a:xfrm>
            <a:off x="1338150" y="129845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/>
              <a:t>Absence</a:t>
            </a:r>
            <a:endParaRPr sz="1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Developer going to be absence from the development process</a:t>
            </a:r>
            <a:endParaRPr sz="1600"/>
          </a:p>
        </p:txBody>
      </p:sp>
      <p:sp>
        <p:nvSpPr>
          <p:cNvPr id="426" name="Google Shape;426;p16"/>
          <p:cNvSpPr txBox="1">
            <a:spLocks noGrp="1"/>
          </p:cNvSpPr>
          <p:nvPr>
            <p:ph type="body" idx="2"/>
          </p:nvPr>
        </p:nvSpPr>
        <p:spPr>
          <a:xfrm>
            <a:off x="3643325" y="1298450"/>
            <a:ext cx="2424000" cy="225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/>
              <a:t>Miscommunication</a:t>
            </a: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Miscommunication between member of the team Cause Conflicts and bugs</a:t>
            </a:r>
            <a:endParaRPr sz="1600" b="1" dirty="0"/>
          </a:p>
        </p:txBody>
      </p:sp>
      <p:sp>
        <p:nvSpPr>
          <p:cNvPr id="427" name="Google Shape;427;p16"/>
          <p:cNvSpPr txBox="1">
            <a:spLocks noGrp="1"/>
          </p:cNvSpPr>
          <p:nvPr>
            <p:ph type="body" idx="3"/>
          </p:nvPr>
        </p:nvSpPr>
        <p:spPr>
          <a:xfrm>
            <a:off x="6143300" y="1279950"/>
            <a:ext cx="2873100" cy="16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/>
              <a:t>Technical failures</a:t>
            </a: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External injury that occurs during the program.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428" name="Google Shape;428;p16"/>
          <p:cNvSpPr txBox="1">
            <a:spLocks noGrp="1"/>
          </p:cNvSpPr>
          <p:nvPr>
            <p:ph type="body" idx="1"/>
          </p:nvPr>
        </p:nvSpPr>
        <p:spPr>
          <a:xfrm>
            <a:off x="2535040" y="3188825"/>
            <a:ext cx="2176800" cy="17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/>
              <a:t>Memory</a:t>
            </a: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The system will run out of memory</a:t>
            </a: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429" name="Google Shape;429;p16"/>
          <p:cNvSpPr txBox="1">
            <a:spLocks noGrp="1"/>
          </p:cNvSpPr>
          <p:nvPr>
            <p:ph type="body" idx="2"/>
          </p:nvPr>
        </p:nvSpPr>
        <p:spPr>
          <a:xfrm>
            <a:off x="4959088" y="3188825"/>
            <a:ext cx="22425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/>
              <a:t>Environment</a:t>
            </a: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The code may work not properly in a different software environment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430" name="Google Shape;430;p16"/>
          <p:cNvSpPr txBox="1">
            <a:spLocks noGrp="1"/>
          </p:cNvSpPr>
          <p:nvPr>
            <p:ph type="sldNum" idx="12"/>
          </p:nvPr>
        </p:nvSpPr>
        <p:spPr>
          <a:xfrm>
            <a:off x="-152393" y="4755250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מציין מיקום טקסט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6" name="Google Shape;436;p17"/>
          <p:cNvGraphicFramePr/>
          <p:nvPr/>
        </p:nvGraphicFramePr>
        <p:xfrm>
          <a:off x="783250" y="1314556"/>
          <a:ext cx="7292425" cy="3889995"/>
        </p:xfrm>
        <a:graphic>
          <a:graphicData uri="http://schemas.openxmlformats.org/drawingml/2006/table">
            <a:tbl>
              <a:tblPr>
                <a:noFill/>
                <a:tableStyleId>{02DCF9F6-97BB-4464-B918-99F2BFC28931}</a:tableStyleId>
              </a:tblPr>
              <a:tblGrid>
                <a:gridCol w="8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System function</a:t>
                      </a:r>
                      <a:endParaRPr b="1" u="sng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sng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Action</a:t>
                      </a:r>
                      <a:endParaRPr b="1" u="sng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sng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Bug details</a:t>
                      </a:r>
                      <a:endParaRPr b="1" u="sng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sng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Priority</a:t>
                      </a:r>
                      <a:endParaRPr b="1" u="sng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Open/</a:t>
                      </a:r>
                      <a:endParaRPr b="1" u="sng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Closed</a:t>
                      </a:r>
                      <a:endParaRPr b="1" u="sng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sng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General </a:t>
                      </a:r>
                      <a:endParaRPr>
                        <a:solidFill>
                          <a:srgbClr val="FFFFFF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Skipping of places that need to get input</a:t>
                      </a:r>
                      <a:endParaRPr>
                        <a:solidFill>
                          <a:srgbClr val="FFFFFF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The buffer saved the char ‘enter’, and made the next input field take the ‘enter’ instead of the real input</a:t>
                      </a:r>
                      <a:endParaRPr>
                        <a:solidFill>
                          <a:srgbClr val="FFFFFF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High</a:t>
                      </a:r>
                      <a:endParaRPr>
                        <a:solidFill>
                          <a:srgbClr val="FFFFFF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Closed</a:t>
                      </a:r>
                      <a:endParaRPr>
                        <a:solidFill>
                          <a:srgbClr val="FFFFFF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General 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Infinity loop of error message 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When the input should get only a number and the user entering a char.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Med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Closed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Register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User enter does not existing country without any error message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The system doesn't has a list of existing countries , As a result, each country approves and no error message appears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Low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Open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7" name="Google Shape;437;p17"/>
          <p:cNvSpPr txBox="1">
            <a:spLocks noGrp="1"/>
          </p:cNvSpPr>
          <p:nvPr>
            <p:ph type="sldNum" idx="12"/>
          </p:nvPr>
        </p:nvSpPr>
        <p:spPr>
          <a:xfrm>
            <a:off x="3962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title"/>
          </p:nvPr>
        </p:nvSpPr>
        <p:spPr>
          <a:xfrm>
            <a:off x="3360875" y="243525"/>
            <a:ext cx="47148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Various persisting bugs </a:t>
            </a: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3" name="Google Shape;443;p18"/>
          <p:cNvGraphicFramePr/>
          <p:nvPr/>
        </p:nvGraphicFramePr>
        <p:xfrm>
          <a:off x="914300" y="895456"/>
          <a:ext cx="7315375" cy="4099460"/>
        </p:xfrm>
        <a:graphic>
          <a:graphicData uri="http://schemas.openxmlformats.org/drawingml/2006/table">
            <a:tbl>
              <a:tblPr>
                <a:noFill/>
                <a:tableStyleId>{02DCF9F6-97BB-4464-B918-99F2BFC28931}</a:tableStyleId>
              </a:tblPr>
              <a:tblGrid>
                <a:gridCol w="88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System function</a:t>
                      </a:r>
                      <a:endParaRPr b="1" u="sng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sng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Action</a:t>
                      </a:r>
                      <a:endParaRPr b="1" u="sng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sng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Bug details</a:t>
                      </a:r>
                      <a:endParaRPr b="1" u="sng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sng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Priority</a:t>
                      </a:r>
                      <a:endParaRPr b="1" u="sng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Open/</a:t>
                      </a:r>
                      <a:endParaRPr b="1" u="sng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Closed</a:t>
                      </a:r>
                      <a:endParaRPr b="1" u="sng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sng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login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In the third time provide invalid password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The system accept the password as if it a correct one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High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Closed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Create new ticket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The user entering invalid number for categories and there is no error message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The system accept all the number even if they are not in the range and doesn't require to provide different number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Med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Closed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Create new ticket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Accept any items/orders number that the user provide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The system doesn't has a database of items/orders number and accept all kind of strings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Med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Closed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4" name="Google Shape;444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45" name="Google Shape;445;p18"/>
          <p:cNvSpPr txBox="1">
            <a:spLocks noGrp="1"/>
          </p:cNvSpPr>
          <p:nvPr>
            <p:ph type="title"/>
          </p:nvPr>
        </p:nvSpPr>
        <p:spPr>
          <a:xfrm>
            <a:off x="6926225" y="63525"/>
            <a:ext cx="2289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Continued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 txBox="1">
            <a:spLocks noGrp="1"/>
          </p:cNvSpPr>
          <p:nvPr>
            <p:ph type="title" idx="4294967295"/>
          </p:nvPr>
        </p:nvSpPr>
        <p:spPr>
          <a:xfrm>
            <a:off x="1893000" y="398875"/>
            <a:ext cx="5965200" cy="13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Unresolved challenges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 Will be resolved  in the next version</a:t>
            </a:r>
            <a:endParaRPr sz="2400"/>
          </a:p>
        </p:txBody>
      </p:sp>
      <p:sp>
        <p:nvSpPr>
          <p:cNvPr id="451" name="Google Shape;451;p19"/>
          <p:cNvSpPr/>
          <p:nvPr/>
        </p:nvSpPr>
        <p:spPr>
          <a:xfrm>
            <a:off x="1740600" y="1931200"/>
            <a:ext cx="2836800" cy="25266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Not easy and unfriendly program to use software , as a result of not using GUI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2" name="Google Shape;452;p19"/>
          <p:cNvSpPr/>
          <p:nvPr/>
        </p:nvSpPr>
        <p:spPr>
          <a:xfrm>
            <a:off x="4693679" y="1931200"/>
            <a:ext cx="3025200" cy="25266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In ‘forgot password’ function  the system should  send to the users email an option to change his password</a:t>
            </a: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3" name="Google Shape;453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59AA7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627</Words>
  <Application>Microsoft Office PowerPoint</Application>
  <PresentationFormat>‫הצגה על המסך (16:9)</PresentationFormat>
  <Paragraphs>137</Paragraphs>
  <Slides>14</Slides>
  <Notes>14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2" baseType="lpstr">
      <vt:lpstr>Nixie One</vt:lpstr>
      <vt:lpstr>Arial</vt:lpstr>
      <vt:lpstr>Muli</vt:lpstr>
      <vt:lpstr>Muli Regular</vt:lpstr>
      <vt:lpstr>Helvetica Neue</vt:lpstr>
      <vt:lpstr>Calibri</vt:lpstr>
      <vt:lpstr>Comic Sans MS</vt:lpstr>
      <vt:lpstr>Imogen template</vt:lpstr>
      <vt:lpstr>dress service Help us dress you</vt:lpstr>
      <vt:lpstr>Our purpose</vt:lpstr>
      <vt:lpstr>Hello!</vt:lpstr>
      <vt:lpstr>UNIQUE concept</vt:lpstr>
      <vt:lpstr>מצגת של PowerPoint‏</vt:lpstr>
      <vt:lpstr>Risks involved: </vt:lpstr>
      <vt:lpstr>Various persisting bugs  </vt:lpstr>
      <vt:lpstr>Continued </vt:lpstr>
      <vt:lpstr> Unresolved challenges   Will be resolved  in the next version</vt:lpstr>
      <vt:lpstr>מצגת של PowerPoint‏</vt:lpstr>
      <vt:lpstr>Main challenges</vt:lpstr>
      <vt:lpstr>Post-project  </vt:lpstr>
      <vt:lpstr>Thanks!</vt:lpstr>
      <vt:lpstr>Most Prominent Requirements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 service Help us dress you</dc:title>
  <cp:lastModifiedBy>Windows User</cp:lastModifiedBy>
  <cp:revision>7</cp:revision>
  <dcterms:modified xsi:type="dcterms:W3CDTF">2020-01-26T10:39:55Z</dcterms:modified>
</cp:coreProperties>
</file>