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sldIdLst>
    <p:sldId id="256" r:id="rId2"/>
    <p:sldId id="258" r:id="rId3"/>
    <p:sldId id="266"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262831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179730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6102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18412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239667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2913175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4222826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3934471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340838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374936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414321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299749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182426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7" name="Date Placeholder 2"/>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309797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182913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7" name="Date Placeholder 4"/>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82606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192CFA1C-97AC-497F-AB1E-F6CA638C7B14}" type="datetimeFigureOut">
              <a:rPr lang="he-IL" smtClean="0"/>
              <a:t>כ"ג/תמוז/תשע"ט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8785935-9F8C-457B-ABFE-511F39721088}" type="slidenum">
              <a:rPr lang="he-IL" smtClean="0"/>
              <a:t>‹#›</a:t>
            </a:fld>
            <a:endParaRPr lang="he-IL"/>
          </a:p>
        </p:txBody>
      </p:sp>
    </p:spTree>
    <p:extLst>
      <p:ext uri="{BB962C8B-B14F-4D97-AF65-F5344CB8AC3E}">
        <p14:creationId xmlns:p14="http://schemas.microsoft.com/office/powerpoint/2010/main" val="419617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2CFA1C-97AC-497F-AB1E-F6CA638C7B14}" type="datetimeFigureOut">
              <a:rPr lang="he-IL" smtClean="0"/>
              <a:t>כ"ג/תמוז/תשע"ט</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785935-9F8C-457B-ABFE-511F39721088}" type="slidenum">
              <a:rPr lang="he-IL" smtClean="0"/>
              <a:t>‹#›</a:t>
            </a:fld>
            <a:endParaRPr lang="he-IL"/>
          </a:p>
        </p:txBody>
      </p:sp>
    </p:spTree>
    <p:extLst>
      <p:ext uri="{BB962C8B-B14F-4D97-AF65-F5344CB8AC3E}">
        <p14:creationId xmlns:p14="http://schemas.microsoft.com/office/powerpoint/2010/main" val="16425477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hyperlink" Target="https://nodejs.org/en/" TargetMode="External"/><Relationship Id="rId4" Type="http://schemas.openxmlformats.org/officeDocument/2006/relationships/hyperlink" Target="http://www.wampserver.com/en/#download-wrapp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34CE5F-CB93-4141-B325-A1258665228F}"/>
              </a:ext>
            </a:extLst>
          </p:cNvPr>
          <p:cNvSpPr>
            <a:spLocks noGrp="1"/>
          </p:cNvSpPr>
          <p:nvPr>
            <p:ph type="ctrTitle"/>
          </p:nvPr>
        </p:nvSpPr>
        <p:spPr/>
        <p:txBody>
          <a:bodyPr>
            <a:normAutofit/>
          </a:bodyPr>
          <a:lstStyle/>
          <a:p>
            <a:r>
              <a:rPr lang="en-US" dirty="0" err="1"/>
              <a:t>Facefeka</a:t>
            </a:r>
            <a:endParaRPr lang="he-IL" dirty="0"/>
          </a:p>
        </p:txBody>
      </p:sp>
      <p:sp>
        <p:nvSpPr>
          <p:cNvPr id="8" name="TextBox 7">
            <a:extLst>
              <a:ext uri="{FF2B5EF4-FFF2-40B4-BE49-F238E27FC236}">
                <a16:creationId xmlns:a16="http://schemas.microsoft.com/office/drawing/2014/main" id="{A27CAD12-B7BF-4723-8ABA-C248ECD92BA5}"/>
              </a:ext>
            </a:extLst>
          </p:cNvPr>
          <p:cNvSpPr txBox="1"/>
          <p:nvPr/>
        </p:nvSpPr>
        <p:spPr>
          <a:xfrm>
            <a:off x="1333500" y="5181600"/>
            <a:ext cx="5359400" cy="461665"/>
          </a:xfrm>
          <a:prstGeom prst="rect">
            <a:avLst/>
          </a:prstGeom>
          <a:noFill/>
        </p:spPr>
        <p:txBody>
          <a:bodyPr wrap="square" rtlCol="1">
            <a:spAutoFit/>
          </a:bodyPr>
          <a:lstStyle/>
          <a:p>
            <a:r>
              <a:rPr lang="en-US" sz="2400" dirty="0" err="1"/>
              <a:t>Tair</a:t>
            </a:r>
            <a:r>
              <a:rPr lang="en-US" sz="2400" dirty="0"/>
              <a:t> Hassid, 301913505</a:t>
            </a:r>
            <a:endParaRPr lang="he-IL" sz="2400" dirty="0"/>
          </a:p>
        </p:txBody>
      </p:sp>
    </p:spTree>
    <p:extLst>
      <p:ext uri="{BB962C8B-B14F-4D97-AF65-F5344CB8AC3E}">
        <p14:creationId xmlns:p14="http://schemas.microsoft.com/office/powerpoint/2010/main" val="249336882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6F759-6372-4D4E-A27F-2DAA987B1FC8}"/>
              </a:ext>
            </a:extLst>
          </p:cNvPr>
          <p:cNvSpPr>
            <a:spLocks noGrp="1"/>
          </p:cNvSpPr>
          <p:nvPr>
            <p:ph type="title"/>
          </p:nvPr>
        </p:nvSpPr>
        <p:spPr>
          <a:xfrm>
            <a:off x="646111" y="452718"/>
            <a:ext cx="9404723" cy="977900"/>
          </a:xfrm>
        </p:spPr>
        <p:txBody>
          <a:bodyPr/>
          <a:lstStyle/>
          <a:p>
            <a:pPr algn="l"/>
            <a:r>
              <a:rPr lang="en-US" dirty="0"/>
              <a:t>Instructions</a:t>
            </a:r>
            <a:endParaRPr lang="he-IL" dirty="0"/>
          </a:p>
        </p:txBody>
      </p:sp>
      <p:sp>
        <p:nvSpPr>
          <p:cNvPr id="3" name="מציין מיקום תוכן 2">
            <a:extLst>
              <a:ext uri="{FF2B5EF4-FFF2-40B4-BE49-F238E27FC236}">
                <a16:creationId xmlns:a16="http://schemas.microsoft.com/office/drawing/2014/main" id="{ED2B6D4C-37F8-490A-BD29-EF93D414F11E}"/>
              </a:ext>
            </a:extLst>
          </p:cNvPr>
          <p:cNvSpPr>
            <a:spLocks noGrp="1"/>
          </p:cNvSpPr>
          <p:nvPr>
            <p:ph idx="1"/>
          </p:nvPr>
        </p:nvSpPr>
        <p:spPr>
          <a:xfrm>
            <a:off x="1104293" y="1561514"/>
            <a:ext cx="8946541" cy="5058361"/>
          </a:xfrm>
        </p:spPr>
        <p:txBody>
          <a:bodyPr>
            <a:noAutofit/>
          </a:bodyPr>
          <a:lstStyle/>
          <a:p>
            <a:pPr lvl="1" algn="l" rtl="0"/>
            <a:r>
              <a:rPr lang="en-US" sz="1600" dirty="0">
                <a:cs typeface="+mn-cs"/>
              </a:rPr>
              <a:t>In order to run </a:t>
            </a:r>
            <a:r>
              <a:rPr lang="en-US" sz="1600" dirty="0" err="1">
                <a:cs typeface="+mn-cs"/>
              </a:rPr>
              <a:t>Facefeka</a:t>
            </a:r>
            <a:r>
              <a:rPr lang="en-US" sz="1600" dirty="0">
                <a:cs typeface="+mn-cs"/>
              </a:rPr>
              <a:t> as a php server on apache server with </a:t>
            </a:r>
            <a:r>
              <a:rPr lang="en-US" sz="1600" dirty="0" err="1">
                <a:cs typeface="+mn-cs"/>
              </a:rPr>
              <a:t>mysql</a:t>
            </a:r>
            <a:r>
              <a:rPr lang="en-US" sz="1600" dirty="0">
                <a:cs typeface="+mn-cs"/>
              </a:rPr>
              <a:t> as database, you need to download WampServer from:</a:t>
            </a:r>
            <a:br>
              <a:rPr lang="en-US" sz="1600" dirty="0">
                <a:cs typeface="+mn-cs"/>
              </a:rPr>
            </a:br>
            <a:r>
              <a:rPr lang="en-US" sz="1600" dirty="0">
                <a:solidFill>
                  <a:schemeClr val="tx2"/>
                </a:solidFill>
                <a:hlinkClick r:id="rId4">
                  <a:extLst>
                    <a:ext uri="{A12FA001-AC4F-418D-AE19-62706E023703}">
                      <ahyp:hlinkClr xmlns:ahyp="http://schemas.microsoft.com/office/drawing/2018/hyperlinkcolor" val="tx"/>
                    </a:ext>
                  </a:extLst>
                </a:hlinkClick>
              </a:rPr>
              <a:t>http://www.wampserver.com/en/#download-wrapper</a:t>
            </a:r>
            <a:endParaRPr lang="en-US" sz="1600" dirty="0">
              <a:solidFill>
                <a:schemeClr val="tx2"/>
              </a:solidFill>
            </a:endParaRPr>
          </a:p>
          <a:p>
            <a:pPr lvl="1" algn="l" rtl="0"/>
            <a:r>
              <a:rPr lang="en-US" sz="1600" dirty="0"/>
              <a:t>After installation is done, place the project folder in the “www” folder under the </a:t>
            </a:r>
            <a:r>
              <a:rPr lang="en-US" sz="1600" dirty="0" err="1"/>
              <a:t>wamp</a:t>
            </a:r>
            <a:r>
              <a:rPr lang="en-US" sz="1600" dirty="0"/>
              <a:t> folder.</a:t>
            </a:r>
            <a:br>
              <a:rPr lang="en-US" sz="1600" dirty="0">
                <a:solidFill>
                  <a:schemeClr val="tx2"/>
                </a:solidFill>
              </a:rPr>
            </a:br>
            <a:endParaRPr lang="en-US" sz="1600" dirty="0">
              <a:solidFill>
                <a:schemeClr val="tx2"/>
              </a:solidFill>
              <a:cs typeface="+mn-cs"/>
            </a:endParaRPr>
          </a:p>
          <a:p>
            <a:pPr lvl="1" algn="l" rtl="0"/>
            <a:r>
              <a:rPr lang="en-US" sz="1600" dirty="0">
                <a:cs typeface="+mn-cs"/>
              </a:rPr>
              <a:t>To log in to the </a:t>
            </a:r>
            <a:r>
              <a:rPr lang="en-US" sz="1600" dirty="0" err="1">
                <a:cs typeface="+mn-cs"/>
              </a:rPr>
              <a:t>mysql</a:t>
            </a:r>
            <a:r>
              <a:rPr lang="en-US" sz="1600" dirty="0">
                <a:cs typeface="+mn-cs"/>
              </a:rPr>
              <a:t> database press on the WampServer icon and choose phpMyAdmin. The username is “root” and there is no password. The DB name is </a:t>
            </a:r>
            <a:r>
              <a:rPr lang="en-US" sz="1600" dirty="0" err="1">
                <a:cs typeface="+mn-cs"/>
              </a:rPr>
              <a:t>facefeka</a:t>
            </a:r>
            <a:r>
              <a:rPr lang="en-US" sz="1600" dirty="0">
                <a:cs typeface="+mn-cs"/>
              </a:rPr>
              <a:t>.</a:t>
            </a:r>
          </a:p>
          <a:p>
            <a:pPr lvl="1" algn="l" rtl="0"/>
            <a:r>
              <a:rPr lang="en-US" sz="1600" dirty="0">
                <a:cs typeface="+mn-cs"/>
              </a:rPr>
              <a:t>Enter the path localhost/</a:t>
            </a:r>
            <a:r>
              <a:rPr lang="en-US" sz="1600" dirty="0" err="1">
                <a:cs typeface="+mn-cs"/>
              </a:rPr>
              <a:t>faceAfeka</a:t>
            </a:r>
            <a:r>
              <a:rPr lang="en-US" sz="1600" dirty="0">
                <a:cs typeface="+mn-cs"/>
              </a:rPr>
              <a:t> in </a:t>
            </a:r>
            <a:r>
              <a:rPr lang="en-US" sz="1600">
                <a:cs typeface="+mn-cs"/>
              </a:rPr>
              <a:t>your browser.</a:t>
            </a:r>
            <a:br>
              <a:rPr lang="en-US" sz="1600" dirty="0">
                <a:cs typeface="+mn-cs"/>
              </a:rPr>
            </a:br>
            <a:endParaRPr lang="en-US" sz="1600" dirty="0">
              <a:cs typeface="+mn-cs"/>
            </a:endParaRPr>
          </a:p>
          <a:p>
            <a:pPr lvl="1" algn="l" rtl="0"/>
            <a:r>
              <a:rPr lang="en-US" sz="1600" dirty="0">
                <a:cs typeface="+mn-cs"/>
              </a:rPr>
              <a:t>In order to play “flappy bird” you need to download node.js from:</a:t>
            </a:r>
            <a:br>
              <a:rPr lang="en-US" sz="1600" dirty="0">
                <a:cs typeface="+mn-cs"/>
              </a:rPr>
            </a:br>
            <a:r>
              <a:rPr lang="en-US" sz="1600" dirty="0">
                <a:solidFill>
                  <a:schemeClr val="tx2"/>
                </a:solidFill>
                <a:hlinkClick r:id="rId5">
                  <a:extLst>
                    <a:ext uri="{A12FA001-AC4F-418D-AE19-62706E023703}">
                      <ahyp:hlinkClr xmlns:ahyp="http://schemas.microsoft.com/office/drawing/2018/hyperlinkcolor" val="tx"/>
                    </a:ext>
                  </a:extLst>
                </a:hlinkClick>
              </a:rPr>
              <a:t>https://nodejs.org/en/</a:t>
            </a:r>
            <a:br>
              <a:rPr lang="en-US" sz="1600" dirty="0">
                <a:solidFill>
                  <a:schemeClr val="tx2"/>
                </a:solidFill>
              </a:rPr>
            </a:br>
            <a:r>
              <a:rPr lang="en-US" sz="1600" dirty="0">
                <a:cs typeface="+mn-cs"/>
              </a:rPr>
              <a:t>after the download has completed, open </a:t>
            </a:r>
            <a:r>
              <a:rPr lang="en-US" sz="1600" dirty="0" err="1">
                <a:cs typeface="+mn-cs"/>
              </a:rPr>
              <a:t>cmd</a:t>
            </a:r>
            <a:r>
              <a:rPr lang="en-US" sz="1600" dirty="0">
                <a:cs typeface="+mn-cs"/>
              </a:rPr>
              <a:t>, go the folder that contains the flappy bird project and type “node server”, server is the file that connects to port 5000 and start the server. You can connect to the game using the </a:t>
            </a:r>
            <a:r>
              <a:rPr lang="en-US" sz="1600" dirty="0" err="1">
                <a:cs typeface="+mn-cs"/>
              </a:rPr>
              <a:t>facefeka</a:t>
            </a:r>
            <a:r>
              <a:rPr lang="en-US" sz="1600" dirty="0">
                <a:cs typeface="+mn-cs"/>
              </a:rPr>
              <a:t> profile page.</a:t>
            </a:r>
            <a:endParaRPr lang="en-US" sz="1600" dirty="0"/>
          </a:p>
        </p:txBody>
      </p:sp>
    </p:spTree>
    <p:extLst>
      <p:ext uri="{BB962C8B-B14F-4D97-AF65-F5344CB8AC3E}">
        <p14:creationId xmlns:p14="http://schemas.microsoft.com/office/powerpoint/2010/main" val="5620446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6F759-6372-4D4E-A27F-2DAA987B1FC8}"/>
              </a:ext>
            </a:extLst>
          </p:cNvPr>
          <p:cNvSpPr>
            <a:spLocks noGrp="1"/>
          </p:cNvSpPr>
          <p:nvPr>
            <p:ph type="title"/>
          </p:nvPr>
        </p:nvSpPr>
        <p:spPr/>
        <p:txBody>
          <a:bodyPr/>
          <a:lstStyle/>
          <a:p>
            <a:r>
              <a:rPr lang="en-US" dirty="0"/>
              <a:t>Introduction</a:t>
            </a:r>
            <a:endParaRPr lang="he-IL" dirty="0"/>
          </a:p>
        </p:txBody>
      </p:sp>
      <p:sp>
        <p:nvSpPr>
          <p:cNvPr id="3" name="מציין מיקום תוכן 2">
            <a:extLst>
              <a:ext uri="{FF2B5EF4-FFF2-40B4-BE49-F238E27FC236}">
                <a16:creationId xmlns:a16="http://schemas.microsoft.com/office/drawing/2014/main" id="{ED2B6D4C-37F8-490A-BD29-EF93D414F11E}"/>
              </a:ext>
            </a:extLst>
          </p:cNvPr>
          <p:cNvSpPr>
            <a:spLocks noGrp="1"/>
          </p:cNvSpPr>
          <p:nvPr>
            <p:ph idx="1"/>
          </p:nvPr>
        </p:nvSpPr>
        <p:spPr/>
        <p:txBody>
          <a:bodyPr/>
          <a:lstStyle/>
          <a:p>
            <a:pPr marL="0" indent="0" algn="l" rtl="0">
              <a:buNone/>
            </a:pPr>
            <a:r>
              <a:rPr lang="en-US" dirty="0" err="1"/>
              <a:t>Facefeka</a:t>
            </a:r>
            <a:r>
              <a:rPr lang="en-US" dirty="0"/>
              <a:t> is a social network project built using the technologies: HTML, CSS, Bootstrap, JavaScript</a:t>
            </a:r>
            <a:r>
              <a:rPr lang="en-US"/>
              <a:t>, JQuery</a:t>
            </a:r>
            <a:r>
              <a:rPr lang="en-US" dirty="0"/>
              <a:t> and php.</a:t>
            </a:r>
          </a:p>
          <a:p>
            <a:pPr marL="0" indent="0" algn="l" rtl="0">
              <a:buNone/>
            </a:pPr>
            <a:r>
              <a:rPr lang="en-US" dirty="0"/>
              <a:t>The database used in this project is </a:t>
            </a:r>
            <a:r>
              <a:rPr lang="en-US" dirty="0" err="1"/>
              <a:t>mysql</a:t>
            </a:r>
            <a:r>
              <a:rPr lang="en-US" dirty="0"/>
              <a:t>.</a:t>
            </a:r>
          </a:p>
          <a:p>
            <a:pPr marL="0" indent="0" algn="l" rtl="0">
              <a:buNone/>
            </a:pPr>
            <a:r>
              <a:rPr lang="en-US" dirty="0"/>
              <a:t>The user can also play Flappy Bird, which is built using HTML,CSS, JavaScript, Node.js .</a:t>
            </a:r>
            <a:endParaRPr lang="he-IL" dirty="0"/>
          </a:p>
        </p:txBody>
      </p:sp>
    </p:spTree>
    <p:extLst>
      <p:ext uri="{BB962C8B-B14F-4D97-AF65-F5344CB8AC3E}">
        <p14:creationId xmlns:p14="http://schemas.microsoft.com/office/powerpoint/2010/main" val="220983125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6F759-6372-4D4E-A27F-2DAA987B1FC8}"/>
              </a:ext>
            </a:extLst>
          </p:cNvPr>
          <p:cNvSpPr>
            <a:spLocks noGrp="1"/>
          </p:cNvSpPr>
          <p:nvPr>
            <p:ph type="title"/>
          </p:nvPr>
        </p:nvSpPr>
        <p:spPr/>
        <p:txBody>
          <a:bodyPr/>
          <a:lstStyle/>
          <a:p>
            <a:r>
              <a:rPr lang="en-US" dirty="0"/>
              <a:t>Known Bugs</a:t>
            </a:r>
            <a:endParaRPr lang="he-IL" dirty="0"/>
          </a:p>
        </p:txBody>
      </p:sp>
      <p:sp>
        <p:nvSpPr>
          <p:cNvPr id="3" name="מציין מיקום תוכן 2">
            <a:extLst>
              <a:ext uri="{FF2B5EF4-FFF2-40B4-BE49-F238E27FC236}">
                <a16:creationId xmlns:a16="http://schemas.microsoft.com/office/drawing/2014/main" id="{ED2B6D4C-37F8-490A-BD29-EF93D414F11E}"/>
              </a:ext>
            </a:extLst>
          </p:cNvPr>
          <p:cNvSpPr>
            <a:spLocks noGrp="1"/>
          </p:cNvSpPr>
          <p:nvPr>
            <p:ph idx="1"/>
          </p:nvPr>
        </p:nvSpPr>
        <p:spPr/>
        <p:txBody>
          <a:bodyPr/>
          <a:lstStyle/>
          <a:p>
            <a:pPr marL="0" indent="0" algn="l">
              <a:buNone/>
            </a:pPr>
            <a:r>
              <a:rPr lang="en-US" dirty="0"/>
              <a:t>There are no known bugs in this project.</a:t>
            </a:r>
            <a:endParaRPr lang="he-IL" dirty="0"/>
          </a:p>
        </p:txBody>
      </p:sp>
    </p:spTree>
    <p:extLst>
      <p:ext uri="{BB962C8B-B14F-4D97-AF65-F5344CB8AC3E}">
        <p14:creationId xmlns:p14="http://schemas.microsoft.com/office/powerpoint/2010/main" val="23704669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56DBB0-33BE-4732-993A-8589792793C0}"/>
              </a:ext>
            </a:extLst>
          </p:cNvPr>
          <p:cNvSpPr>
            <a:spLocks noGrp="1"/>
          </p:cNvSpPr>
          <p:nvPr>
            <p:ph type="title"/>
          </p:nvPr>
        </p:nvSpPr>
        <p:spPr>
          <a:xfrm>
            <a:off x="646111" y="452718"/>
            <a:ext cx="9404723" cy="743036"/>
          </a:xfrm>
        </p:spPr>
        <p:txBody>
          <a:bodyPr/>
          <a:lstStyle/>
          <a:p>
            <a:r>
              <a:rPr lang="en-US" dirty="0"/>
              <a:t>Modules</a:t>
            </a:r>
            <a:endParaRPr lang="he-IL" dirty="0"/>
          </a:p>
        </p:txBody>
      </p:sp>
      <p:sp>
        <p:nvSpPr>
          <p:cNvPr id="16" name="תיבת טקסט 1">
            <a:extLst>
              <a:ext uri="{FF2B5EF4-FFF2-40B4-BE49-F238E27FC236}">
                <a16:creationId xmlns:a16="http://schemas.microsoft.com/office/drawing/2014/main" id="{BAFAB7EF-1983-4D1D-B108-9738C7A492E7}"/>
              </a:ext>
            </a:extLst>
          </p:cNvPr>
          <p:cNvSpPr txBox="1"/>
          <p:nvPr/>
        </p:nvSpPr>
        <p:spPr>
          <a:xfrm>
            <a:off x="2438717" y="1943100"/>
            <a:ext cx="1457606" cy="357251"/>
          </a:xfrm>
          <a:prstGeom prst="rect">
            <a:avLst/>
          </a:prstGeom>
          <a:ln w="1905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400" b="1" dirty="0">
                <a:effectLst/>
                <a:ea typeface="Calibri" panose="020F0502020204030204" pitchFamily="34" charset="0"/>
                <a:cs typeface="Arial" panose="020B0604020202020204" pitchFamily="34" charset="0"/>
              </a:rPr>
              <a:t>Sign Up Page </a:t>
            </a:r>
            <a:endParaRPr lang="en-US" sz="1400" dirty="0">
              <a:effectLst/>
              <a:ea typeface="Calibri" panose="020F0502020204030204" pitchFamily="34" charset="0"/>
              <a:cs typeface="Arial" panose="020B0604020202020204" pitchFamily="34" charset="0"/>
            </a:endParaRPr>
          </a:p>
        </p:txBody>
      </p:sp>
      <p:sp>
        <p:nvSpPr>
          <p:cNvPr id="17" name="תיבת טקסט 2">
            <a:extLst>
              <a:ext uri="{FF2B5EF4-FFF2-40B4-BE49-F238E27FC236}">
                <a16:creationId xmlns:a16="http://schemas.microsoft.com/office/drawing/2014/main" id="{DC5AA4CE-2A7A-4E21-95DA-C397391B1C34}"/>
              </a:ext>
            </a:extLst>
          </p:cNvPr>
          <p:cNvSpPr txBox="1"/>
          <p:nvPr/>
        </p:nvSpPr>
        <p:spPr>
          <a:xfrm>
            <a:off x="2098329" y="2542413"/>
            <a:ext cx="934648" cy="320294"/>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dirty="0">
                <a:effectLst/>
                <a:ea typeface="Calibri" panose="020F0502020204030204" pitchFamily="34" charset="0"/>
                <a:cs typeface="Arial" panose="020B0604020202020204" pitchFamily="34" charset="0"/>
              </a:rPr>
              <a:t>Sign Up</a:t>
            </a:r>
            <a:endParaRPr lang="en-US" sz="1600" dirty="0">
              <a:effectLst/>
              <a:ea typeface="Calibri" panose="020F0502020204030204" pitchFamily="34" charset="0"/>
              <a:cs typeface="Arial" panose="020B0604020202020204" pitchFamily="34" charset="0"/>
            </a:endParaRPr>
          </a:p>
        </p:txBody>
      </p:sp>
      <p:sp>
        <p:nvSpPr>
          <p:cNvPr id="18" name="תיבת טקסט 3">
            <a:extLst>
              <a:ext uri="{FF2B5EF4-FFF2-40B4-BE49-F238E27FC236}">
                <a16:creationId xmlns:a16="http://schemas.microsoft.com/office/drawing/2014/main" id="{0C6CB506-7436-47AC-800D-862D4178B7E4}"/>
              </a:ext>
            </a:extLst>
          </p:cNvPr>
          <p:cNvSpPr txBox="1"/>
          <p:nvPr/>
        </p:nvSpPr>
        <p:spPr>
          <a:xfrm>
            <a:off x="3254029" y="2542413"/>
            <a:ext cx="923522" cy="320294"/>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dirty="0">
                <a:effectLst/>
                <a:ea typeface="Calibri" panose="020F0502020204030204" pitchFamily="34" charset="0"/>
                <a:cs typeface="Arial" panose="020B0604020202020204" pitchFamily="34" charset="0"/>
              </a:rPr>
              <a:t>Log In</a:t>
            </a:r>
            <a:endParaRPr lang="en-US" sz="1600" dirty="0">
              <a:effectLst/>
              <a:ea typeface="Calibri" panose="020F0502020204030204" pitchFamily="34" charset="0"/>
              <a:cs typeface="Arial" panose="020B0604020202020204" pitchFamily="34" charset="0"/>
            </a:endParaRPr>
          </a:p>
        </p:txBody>
      </p:sp>
      <p:sp>
        <p:nvSpPr>
          <p:cNvPr id="19" name="תיבת טקסט 5">
            <a:extLst>
              <a:ext uri="{FF2B5EF4-FFF2-40B4-BE49-F238E27FC236}">
                <a16:creationId xmlns:a16="http://schemas.microsoft.com/office/drawing/2014/main" id="{C4D9D7D9-C256-4984-BC7B-B9E187171A9C}"/>
              </a:ext>
            </a:extLst>
          </p:cNvPr>
          <p:cNvSpPr txBox="1"/>
          <p:nvPr/>
        </p:nvSpPr>
        <p:spPr>
          <a:xfrm>
            <a:off x="8095395" y="1943099"/>
            <a:ext cx="1657888" cy="357251"/>
          </a:xfrm>
          <a:prstGeom prst="rect">
            <a:avLst/>
          </a:prstGeom>
          <a:ln w="1905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400" b="1" dirty="0">
                <a:effectLst/>
                <a:ea typeface="Calibri" panose="020F0502020204030204" pitchFamily="34" charset="0"/>
                <a:cs typeface="Arial" panose="020B0604020202020204" pitchFamily="34" charset="0"/>
              </a:rPr>
              <a:t>Home Page </a:t>
            </a:r>
            <a:endParaRPr lang="en-US" sz="1400" dirty="0">
              <a:effectLst/>
              <a:ea typeface="Calibri" panose="020F0502020204030204" pitchFamily="34" charset="0"/>
              <a:cs typeface="Arial" panose="020B0604020202020204" pitchFamily="34" charset="0"/>
            </a:endParaRPr>
          </a:p>
        </p:txBody>
      </p:sp>
      <p:sp>
        <p:nvSpPr>
          <p:cNvPr id="20" name="תיבת טקסט 7">
            <a:extLst>
              <a:ext uri="{FF2B5EF4-FFF2-40B4-BE49-F238E27FC236}">
                <a16:creationId xmlns:a16="http://schemas.microsoft.com/office/drawing/2014/main" id="{1E227BEE-499C-4DC0-AC70-DF8584D0DE8A}"/>
              </a:ext>
            </a:extLst>
          </p:cNvPr>
          <p:cNvSpPr txBox="1"/>
          <p:nvPr/>
        </p:nvSpPr>
        <p:spPr>
          <a:xfrm>
            <a:off x="6492290" y="2524125"/>
            <a:ext cx="968029" cy="332613"/>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dirty="0">
                <a:effectLst/>
                <a:ea typeface="Calibri" panose="020F0502020204030204" pitchFamily="34" charset="0"/>
                <a:cs typeface="Arial" panose="020B0604020202020204" pitchFamily="34" charset="0"/>
              </a:rPr>
              <a:t>Posts</a:t>
            </a:r>
          </a:p>
        </p:txBody>
      </p:sp>
      <p:sp>
        <p:nvSpPr>
          <p:cNvPr id="21" name="תיבת טקסט 8">
            <a:extLst>
              <a:ext uri="{FF2B5EF4-FFF2-40B4-BE49-F238E27FC236}">
                <a16:creationId xmlns:a16="http://schemas.microsoft.com/office/drawing/2014/main" id="{B2398D52-52AB-438D-B237-87DD947FEBB1}"/>
              </a:ext>
            </a:extLst>
          </p:cNvPr>
          <p:cNvSpPr txBox="1"/>
          <p:nvPr/>
        </p:nvSpPr>
        <p:spPr>
          <a:xfrm>
            <a:off x="7639736" y="2524125"/>
            <a:ext cx="1155700" cy="307975"/>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dirty="0">
                <a:effectLst/>
                <a:ea typeface="Calibri" panose="020F0502020204030204" pitchFamily="34" charset="0"/>
                <a:cs typeface="Arial" panose="020B0604020202020204" pitchFamily="34" charset="0"/>
              </a:rPr>
              <a:t>Comments</a:t>
            </a:r>
          </a:p>
        </p:txBody>
      </p:sp>
      <p:sp>
        <p:nvSpPr>
          <p:cNvPr id="22" name="תיבת טקסט 9">
            <a:extLst>
              <a:ext uri="{FF2B5EF4-FFF2-40B4-BE49-F238E27FC236}">
                <a16:creationId xmlns:a16="http://schemas.microsoft.com/office/drawing/2014/main" id="{292E3357-269C-4C18-85E0-AF602D14A40D}"/>
              </a:ext>
            </a:extLst>
          </p:cNvPr>
          <p:cNvSpPr txBox="1"/>
          <p:nvPr/>
        </p:nvSpPr>
        <p:spPr>
          <a:xfrm>
            <a:off x="8924339" y="2524125"/>
            <a:ext cx="1283287" cy="307975"/>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a:effectLst/>
                <a:ea typeface="Calibri" panose="020F0502020204030204" pitchFamily="34" charset="0"/>
                <a:cs typeface="Arial" panose="020B0604020202020204" pitchFamily="34" charset="0"/>
              </a:rPr>
              <a:t>Search Friends</a:t>
            </a:r>
            <a:endParaRPr lang="en-US" sz="1600">
              <a:effectLst/>
              <a:ea typeface="Calibri" panose="020F0502020204030204" pitchFamily="34" charset="0"/>
              <a:cs typeface="Arial" panose="020B0604020202020204" pitchFamily="34" charset="0"/>
            </a:endParaRPr>
          </a:p>
        </p:txBody>
      </p:sp>
      <p:sp>
        <p:nvSpPr>
          <p:cNvPr id="23" name="תיבת טקסט 10">
            <a:extLst>
              <a:ext uri="{FF2B5EF4-FFF2-40B4-BE49-F238E27FC236}">
                <a16:creationId xmlns:a16="http://schemas.microsoft.com/office/drawing/2014/main" id="{251785F2-7AC5-473E-9F2F-8AD3656F44F3}"/>
              </a:ext>
            </a:extLst>
          </p:cNvPr>
          <p:cNvSpPr txBox="1"/>
          <p:nvPr/>
        </p:nvSpPr>
        <p:spPr>
          <a:xfrm>
            <a:off x="10302290" y="2524125"/>
            <a:ext cx="1155700" cy="307975"/>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a:effectLst/>
                <a:ea typeface="Calibri" panose="020F0502020204030204" pitchFamily="34" charset="0"/>
                <a:cs typeface="Arial" panose="020B0604020202020204" pitchFamily="34" charset="0"/>
              </a:rPr>
              <a:t>Add Friends</a:t>
            </a:r>
            <a:endParaRPr lang="en-US" sz="1600">
              <a:effectLst/>
              <a:ea typeface="Calibri" panose="020F0502020204030204" pitchFamily="34" charset="0"/>
              <a:cs typeface="Arial" panose="020B0604020202020204" pitchFamily="34" charset="0"/>
            </a:endParaRPr>
          </a:p>
        </p:txBody>
      </p:sp>
      <p:sp>
        <p:nvSpPr>
          <p:cNvPr id="24" name="תיבת טקסט 11">
            <a:extLst>
              <a:ext uri="{FF2B5EF4-FFF2-40B4-BE49-F238E27FC236}">
                <a16:creationId xmlns:a16="http://schemas.microsoft.com/office/drawing/2014/main" id="{6C3C27F4-712F-4E55-B120-9AC361EE37A7}"/>
              </a:ext>
            </a:extLst>
          </p:cNvPr>
          <p:cNvSpPr txBox="1"/>
          <p:nvPr/>
        </p:nvSpPr>
        <p:spPr>
          <a:xfrm>
            <a:off x="8352840" y="2990850"/>
            <a:ext cx="968029" cy="307975"/>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a:effectLst/>
                <a:ea typeface="Calibri" panose="020F0502020204030204" pitchFamily="34" charset="0"/>
                <a:cs typeface="Arial" panose="020B0604020202020204" pitchFamily="34" charset="0"/>
              </a:rPr>
              <a:t>Likes</a:t>
            </a:r>
            <a:endParaRPr lang="en-US" sz="1600">
              <a:effectLst/>
              <a:ea typeface="Calibri" panose="020F0502020204030204" pitchFamily="34" charset="0"/>
              <a:cs typeface="Arial" panose="020B0604020202020204" pitchFamily="34" charset="0"/>
            </a:endParaRPr>
          </a:p>
        </p:txBody>
      </p:sp>
      <p:sp>
        <p:nvSpPr>
          <p:cNvPr id="25" name="תיבת טקסט 12">
            <a:extLst>
              <a:ext uri="{FF2B5EF4-FFF2-40B4-BE49-F238E27FC236}">
                <a16:creationId xmlns:a16="http://schemas.microsoft.com/office/drawing/2014/main" id="{DA1159E3-4389-4451-A01D-81568802D650}"/>
              </a:ext>
            </a:extLst>
          </p:cNvPr>
          <p:cNvSpPr txBox="1"/>
          <p:nvPr/>
        </p:nvSpPr>
        <p:spPr>
          <a:xfrm>
            <a:off x="5266054" y="4454525"/>
            <a:ext cx="1557747" cy="369570"/>
          </a:xfrm>
          <a:prstGeom prst="rect">
            <a:avLst/>
          </a:prstGeom>
          <a:ln w="19050"/>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400" b="1" dirty="0">
                <a:effectLst/>
                <a:ea typeface="Calibri" panose="020F0502020204030204" pitchFamily="34" charset="0"/>
                <a:cs typeface="Arial" panose="020B0604020202020204" pitchFamily="34" charset="0"/>
              </a:rPr>
              <a:t>Profile Page</a:t>
            </a:r>
            <a:endParaRPr lang="en-US" sz="1400" dirty="0">
              <a:effectLst/>
              <a:ea typeface="Calibri" panose="020F0502020204030204" pitchFamily="34" charset="0"/>
              <a:cs typeface="Arial" panose="020B0604020202020204" pitchFamily="34" charset="0"/>
            </a:endParaRPr>
          </a:p>
        </p:txBody>
      </p:sp>
      <p:sp>
        <p:nvSpPr>
          <p:cNvPr id="26" name="תיבת טקסט 13">
            <a:extLst>
              <a:ext uri="{FF2B5EF4-FFF2-40B4-BE49-F238E27FC236}">
                <a16:creationId xmlns:a16="http://schemas.microsoft.com/office/drawing/2014/main" id="{2128274B-E41E-4CE6-9C97-59DF892CCE4D}"/>
              </a:ext>
            </a:extLst>
          </p:cNvPr>
          <p:cNvSpPr txBox="1"/>
          <p:nvPr/>
        </p:nvSpPr>
        <p:spPr>
          <a:xfrm>
            <a:off x="4552950" y="5064125"/>
            <a:ext cx="1387878" cy="51329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dirty="0">
                <a:effectLst/>
                <a:ea typeface="Calibri" panose="020F0502020204030204" pitchFamily="34" charset="0"/>
                <a:cs typeface="Arial" panose="020B0604020202020204" pitchFamily="34" charset="0"/>
              </a:rPr>
              <a:t>Change Profile Picture</a:t>
            </a:r>
            <a:endParaRPr lang="en-US" sz="1600" dirty="0">
              <a:effectLst/>
              <a:ea typeface="Calibri" panose="020F0502020204030204" pitchFamily="34" charset="0"/>
              <a:cs typeface="Arial" panose="020B0604020202020204" pitchFamily="34" charset="0"/>
            </a:endParaRPr>
          </a:p>
        </p:txBody>
      </p:sp>
      <p:sp>
        <p:nvSpPr>
          <p:cNvPr id="27" name="תיבת טקסט 14">
            <a:extLst>
              <a:ext uri="{FF2B5EF4-FFF2-40B4-BE49-F238E27FC236}">
                <a16:creationId xmlns:a16="http://schemas.microsoft.com/office/drawing/2014/main" id="{EE635026-7E79-4D8B-AA2B-49017FF7DA27}"/>
              </a:ext>
            </a:extLst>
          </p:cNvPr>
          <p:cNvSpPr txBox="1"/>
          <p:nvPr/>
        </p:nvSpPr>
        <p:spPr>
          <a:xfrm>
            <a:off x="6134099" y="5064124"/>
            <a:ext cx="1379719" cy="51329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1" fromWordArt="0" anchor="t" anchorCtr="0" forceAA="0" compatLnSpc="1">
            <a:prstTxWarp prst="textNoShape">
              <a:avLst/>
            </a:prstTxWarp>
            <a:noAutofit/>
          </a:bodyPr>
          <a:lstStyle/>
          <a:p>
            <a:pPr algn="ctr" rtl="1">
              <a:lnSpc>
                <a:spcPct val="107000"/>
              </a:lnSpc>
              <a:spcAft>
                <a:spcPts val="800"/>
              </a:spcAft>
            </a:pPr>
            <a:r>
              <a:rPr lang="en-US" sz="1200">
                <a:effectLst/>
                <a:ea typeface="Calibri" panose="020F0502020204030204" pitchFamily="34" charset="0"/>
                <a:cs typeface="Arial" panose="020B0604020202020204" pitchFamily="34" charset="0"/>
              </a:rPr>
              <a:t>Game Invitations</a:t>
            </a:r>
            <a:endParaRPr lang="en-US" sz="16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5348256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6F759-6372-4D4E-A27F-2DAA987B1FC8}"/>
              </a:ext>
            </a:extLst>
          </p:cNvPr>
          <p:cNvSpPr>
            <a:spLocks noGrp="1"/>
          </p:cNvSpPr>
          <p:nvPr>
            <p:ph type="title"/>
          </p:nvPr>
        </p:nvSpPr>
        <p:spPr>
          <a:xfrm>
            <a:off x="646111" y="452718"/>
            <a:ext cx="9404723" cy="977900"/>
          </a:xfrm>
        </p:spPr>
        <p:txBody>
          <a:bodyPr/>
          <a:lstStyle/>
          <a:p>
            <a:r>
              <a:rPr lang="en-US" dirty="0"/>
              <a:t>Modules cont.</a:t>
            </a:r>
            <a:endParaRPr lang="he-IL" dirty="0"/>
          </a:p>
        </p:txBody>
      </p:sp>
      <p:sp>
        <p:nvSpPr>
          <p:cNvPr id="3" name="מציין מיקום תוכן 2">
            <a:extLst>
              <a:ext uri="{FF2B5EF4-FFF2-40B4-BE49-F238E27FC236}">
                <a16:creationId xmlns:a16="http://schemas.microsoft.com/office/drawing/2014/main" id="{ED2B6D4C-37F8-490A-BD29-EF93D414F11E}"/>
              </a:ext>
            </a:extLst>
          </p:cNvPr>
          <p:cNvSpPr>
            <a:spLocks noGrp="1"/>
          </p:cNvSpPr>
          <p:nvPr>
            <p:ph idx="1"/>
          </p:nvPr>
        </p:nvSpPr>
        <p:spPr>
          <a:xfrm>
            <a:off x="1104293" y="1430618"/>
            <a:ext cx="9404723" cy="4974664"/>
          </a:xfrm>
        </p:spPr>
        <p:txBody>
          <a:bodyPr>
            <a:noAutofit/>
          </a:bodyPr>
          <a:lstStyle/>
          <a:p>
            <a:pPr algn="l" rtl="0"/>
            <a:r>
              <a:rPr lang="en-US" sz="1400" dirty="0" err="1">
                <a:cs typeface="+mn-cs"/>
              </a:rPr>
              <a:t>index.php</a:t>
            </a:r>
            <a:r>
              <a:rPr lang="en-US" sz="1400" dirty="0">
                <a:cs typeface="+mn-cs"/>
              </a:rPr>
              <a:t>- </a:t>
            </a:r>
            <a:r>
              <a:rPr lang="en-US" sz="1400" dirty="0"/>
              <a:t>The view page containing the “signup” and “login” forms.</a:t>
            </a:r>
            <a:endParaRPr lang="en-US" sz="1400" dirty="0">
              <a:cs typeface="+mn-cs"/>
            </a:endParaRPr>
          </a:p>
          <a:p>
            <a:pPr algn="l" rtl="0"/>
            <a:r>
              <a:rPr lang="en-US" sz="1400" b="1" dirty="0">
                <a:cs typeface="+mn-cs"/>
              </a:rPr>
              <a:t>Sign Up:</a:t>
            </a:r>
          </a:p>
          <a:p>
            <a:pPr lvl="1" algn="l" rtl="0"/>
            <a:r>
              <a:rPr lang="en-US" sz="1400" dirty="0">
                <a:cs typeface="+mn-cs"/>
              </a:rPr>
              <a:t>The signup form is comprised of the fields that the user has to fill in order to sign up- first name, last name, email, password and repeat the password.</a:t>
            </a:r>
          </a:p>
          <a:p>
            <a:pPr lvl="1" algn="l" rtl="0"/>
            <a:r>
              <a:rPr lang="en-US" sz="1400" dirty="0">
                <a:cs typeface="+mn-cs"/>
              </a:rPr>
              <a:t>detailsVerification.js- Using </a:t>
            </a:r>
            <a:r>
              <a:rPr lang="en-US" sz="1400" dirty="0" err="1">
                <a:cs typeface="+mn-cs"/>
              </a:rPr>
              <a:t>JQuery</a:t>
            </a:r>
            <a:r>
              <a:rPr lang="en-US" sz="1400" dirty="0">
                <a:cs typeface="+mn-cs"/>
              </a:rPr>
              <a:t> and AJAX the details that the user filled are being initially checked and errors are displayed when trying to submit the form.</a:t>
            </a:r>
          </a:p>
          <a:p>
            <a:pPr lvl="1" algn="l" rtl="0"/>
            <a:r>
              <a:rPr lang="en-US" sz="1400" dirty="0" err="1">
                <a:cs typeface="+mn-cs"/>
              </a:rPr>
              <a:t>signup.php</a:t>
            </a:r>
            <a:r>
              <a:rPr lang="en-US" sz="1400" dirty="0">
                <a:cs typeface="+mn-cs"/>
              </a:rPr>
              <a:t>- Uses php once the form gets submitted to check if the email that the user entered already exists in the database to prevent duplicate users. If the email doesn’t exist, the password is encrypted and the user is inserted to </a:t>
            </a:r>
            <a:r>
              <a:rPr lang="en-US" sz="1400" dirty="0" err="1">
                <a:cs typeface="+mn-cs"/>
              </a:rPr>
              <a:t>mysql</a:t>
            </a:r>
            <a:r>
              <a:rPr lang="en-US" sz="1400" dirty="0">
                <a:cs typeface="+mn-cs"/>
              </a:rPr>
              <a:t> database.</a:t>
            </a:r>
          </a:p>
          <a:p>
            <a:pPr algn="l" rtl="0"/>
            <a:r>
              <a:rPr lang="en-US" sz="1400" b="1" dirty="0">
                <a:cs typeface="+mn-cs"/>
              </a:rPr>
              <a:t>Login:</a:t>
            </a:r>
          </a:p>
          <a:p>
            <a:pPr lvl="1" algn="l" rtl="0"/>
            <a:r>
              <a:rPr lang="en-US" sz="1400" dirty="0"/>
              <a:t>The user stays logged in using sessions that store information across multiple pages. When the user signs out, the </a:t>
            </a:r>
            <a:r>
              <a:rPr lang="en-US" sz="1400" dirty="0" err="1"/>
              <a:t>logout.php</a:t>
            </a:r>
            <a:r>
              <a:rPr lang="en-US" sz="1400" dirty="0"/>
              <a:t> file redirect him to the </a:t>
            </a:r>
            <a:r>
              <a:rPr lang="en-US" sz="1400" dirty="0" err="1"/>
              <a:t>index.php</a:t>
            </a:r>
            <a:r>
              <a:rPr lang="en-US" sz="1400" dirty="0"/>
              <a:t> after closing the session.</a:t>
            </a:r>
          </a:p>
          <a:p>
            <a:pPr lvl="1" algn="l" rtl="0"/>
            <a:r>
              <a:rPr lang="en-US" sz="1400" dirty="0"/>
              <a:t>The login form is comprised of input fields for email and password in order to securely log the user in.</a:t>
            </a:r>
          </a:p>
          <a:p>
            <a:pPr lvl="1" algn="l" rtl="0"/>
            <a:r>
              <a:rPr lang="en-US" sz="1400" dirty="0"/>
              <a:t>detailsVerification.js- Uses </a:t>
            </a:r>
            <a:r>
              <a:rPr lang="en-US" sz="1400" dirty="0" err="1"/>
              <a:t>JQuery</a:t>
            </a:r>
            <a:r>
              <a:rPr lang="en-US" sz="1400" dirty="0"/>
              <a:t> and AJAX the details that the user filled are being initially checked and errors are displayed when trying to submit the form.</a:t>
            </a:r>
          </a:p>
          <a:p>
            <a:pPr lvl="1" algn="l" rtl="0"/>
            <a:r>
              <a:rPr lang="en-US" sz="1400" dirty="0" err="1">
                <a:cs typeface="+mn-cs"/>
              </a:rPr>
              <a:t>login.php</a:t>
            </a:r>
            <a:r>
              <a:rPr lang="en-US" sz="1400" dirty="0">
                <a:cs typeface="+mn-cs"/>
              </a:rPr>
              <a:t>- Uses php to redirect the user to the home page  if the email and password exist in the database.</a:t>
            </a:r>
            <a:endParaRPr lang="he-IL" sz="1400" dirty="0">
              <a:cs typeface="+mn-cs"/>
            </a:endParaRPr>
          </a:p>
        </p:txBody>
      </p:sp>
    </p:spTree>
    <p:extLst>
      <p:ext uri="{BB962C8B-B14F-4D97-AF65-F5344CB8AC3E}">
        <p14:creationId xmlns:p14="http://schemas.microsoft.com/office/powerpoint/2010/main" val="34870782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6F759-6372-4D4E-A27F-2DAA987B1FC8}"/>
              </a:ext>
            </a:extLst>
          </p:cNvPr>
          <p:cNvSpPr>
            <a:spLocks noGrp="1"/>
          </p:cNvSpPr>
          <p:nvPr>
            <p:ph type="title"/>
          </p:nvPr>
        </p:nvSpPr>
        <p:spPr>
          <a:xfrm>
            <a:off x="646111" y="452718"/>
            <a:ext cx="9404723" cy="977900"/>
          </a:xfrm>
        </p:spPr>
        <p:txBody>
          <a:bodyPr/>
          <a:lstStyle/>
          <a:p>
            <a:r>
              <a:rPr lang="en-US" dirty="0"/>
              <a:t>Modules cont.</a:t>
            </a:r>
            <a:endParaRPr lang="he-IL" dirty="0"/>
          </a:p>
        </p:txBody>
      </p:sp>
      <p:sp>
        <p:nvSpPr>
          <p:cNvPr id="3" name="מציין מיקום תוכן 2">
            <a:extLst>
              <a:ext uri="{FF2B5EF4-FFF2-40B4-BE49-F238E27FC236}">
                <a16:creationId xmlns:a16="http://schemas.microsoft.com/office/drawing/2014/main" id="{ED2B6D4C-37F8-490A-BD29-EF93D414F11E}"/>
              </a:ext>
            </a:extLst>
          </p:cNvPr>
          <p:cNvSpPr>
            <a:spLocks noGrp="1"/>
          </p:cNvSpPr>
          <p:nvPr>
            <p:ph idx="1"/>
          </p:nvPr>
        </p:nvSpPr>
        <p:spPr>
          <a:xfrm>
            <a:off x="1104293" y="1430618"/>
            <a:ext cx="8946541" cy="5189257"/>
          </a:xfrm>
        </p:spPr>
        <p:txBody>
          <a:bodyPr>
            <a:normAutofit lnSpcReduction="10000"/>
          </a:bodyPr>
          <a:lstStyle/>
          <a:p>
            <a:pPr algn="l" rtl="0"/>
            <a:r>
              <a:rPr lang="en-US" sz="1400" dirty="0" err="1">
                <a:cs typeface="+mn-cs"/>
              </a:rPr>
              <a:t>home.php</a:t>
            </a:r>
            <a:r>
              <a:rPr lang="en-US" sz="1400" dirty="0">
                <a:cs typeface="+mn-cs"/>
              </a:rPr>
              <a:t>- The view page of the main page of </a:t>
            </a:r>
            <a:r>
              <a:rPr lang="en-US" sz="1400" dirty="0" err="1">
                <a:cs typeface="+mn-cs"/>
              </a:rPr>
              <a:t>Facefeka</a:t>
            </a:r>
            <a:r>
              <a:rPr lang="en-US" sz="1400" dirty="0">
                <a:cs typeface="+mn-cs"/>
              </a:rPr>
              <a:t> where the user can share posts containing photos, read his friend’s and his own posts, comment on posts and like posts. The user can also search for people and add them as friends. Includes the </a:t>
            </a:r>
            <a:r>
              <a:rPr lang="en-US" sz="1400" dirty="0" err="1">
                <a:cs typeface="+mn-cs"/>
              </a:rPr>
              <a:t>topDiv.php</a:t>
            </a:r>
            <a:r>
              <a:rPr lang="en-US" sz="1400" dirty="0">
                <a:cs typeface="+mn-cs"/>
              </a:rPr>
              <a:t> file for the top of the page.</a:t>
            </a:r>
          </a:p>
          <a:p>
            <a:pPr algn="l" rtl="0"/>
            <a:r>
              <a:rPr lang="en-US" sz="1400" b="1" dirty="0"/>
              <a:t>Posts, Comments and Likes:</a:t>
            </a:r>
          </a:p>
          <a:p>
            <a:pPr lvl="1" algn="l" rtl="0"/>
            <a:r>
              <a:rPr lang="en-US" sz="1400" dirty="0">
                <a:cs typeface="+mn-cs"/>
              </a:rPr>
              <a:t>Posts can be shared (optionally with photos) and read. Posts can be classified as public, the all the user’s friends can read, or private, that only the user who wrote them could read. The privacy classification can be change at any time. Users can read friends’ public posts, like and comment on them. </a:t>
            </a:r>
          </a:p>
          <a:p>
            <a:pPr lvl="1" algn="l" rtl="0"/>
            <a:r>
              <a:rPr lang="en-US" sz="1400" dirty="0">
                <a:cs typeface="+mn-cs"/>
              </a:rPr>
              <a:t>posts.js- Uses AJAX to submit the form that includes text, photos and privacy of the post, update the posts’ div without reloading the whole page. Uses AJAX also to change privacy of posts show comments for a post, and share a comment.</a:t>
            </a:r>
          </a:p>
          <a:p>
            <a:pPr lvl="1" algn="l" rtl="0"/>
            <a:r>
              <a:rPr lang="en-US" sz="1400" dirty="0" err="1"/>
              <a:t>loadPosts.php</a:t>
            </a:r>
            <a:r>
              <a:rPr lang="en-US" sz="1400" dirty="0"/>
              <a:t>- loads the posts that are relevant to the user from the DB and creates them as HTML using “echo” back to the sharePost.js file. Also adds the list of likes to each post.</a:t>
            </a:r>
            <a:endParaRPr lang="en-US" sz="1400" dirty="0">
              <a:cs typeface="+mn-cs"/>
            </a:endParaRPr>
          </a:p>
          <a:p>
            <a:pPr lvl="1" algn="l" rtl="0"/>
            <a:r>
              <a:rPr lang="en-US" sz="1400" dirty="0" err="1">
                <a:cs typeface="+mn-cs"/>
              </a:rPr>
              <a:t>sharePost.php</a:t>
            </a:r>
            <a:r>
              <a:rPr lang="en-US" sz="1400" dirty="0">
                <a:cs typeface="+mn-cs"/>
              </a:rPr>
              <a:t>- Use php to save the post and the attached images’ names into the database. Save the images in the filesystem in the original size and as thumbnails. Change the privacy of a post in the DB. Images are saved under “uploads” directory.</a:t>
            </a:r>
          </a:p>
          <a:p>
            <a:pPr lvl="1" algn="l" rtl="0"/>
            <a:r>
              <a:rPr lang="en-US" sz="1400" dirty="0" err="1">
                <a:cs typeface="+mn-cs"/>
              </a:rPr>
              <a:t>comment.php</a:t>
            </a:r>
            <a:r>
              <a:rPr lang="en-US" sz="1400" dirty="0">
                <a:cs typeface="+mn-cs"/>
              </a:rPr>
              <a:t>- Builds the HTML to show all the comments for a specific post (that are saved in the DB). Saves in the DB a new comment for a post when posted and adds it to the HTML.</a:t>
            </a:r>
          </a:p>
          <a:p>
            <a:pPr lvl="1" algn="l" rtl="0"/>
            <a:r>
              <a:rPr lang="en-US" sz="1400" dirty="0" err="1">
                <a:cs typeface="+mn-cs"/>
              </a:rPr>
              <a:t>like.php</a:t>
            </a:r>
            <a:r>
              <a:rPr lang="en-US" sz="1400" dirty="0">
                <a:cs typeface="+mn-cs"/>
              </a:rPr>
              <a:t>- adds/deletes like to the DB and updates the number of likes for the specific post in the DB.</a:t>
            </a:r>
          </a:p>
        </p:txBody>
      </p:sp>
    </p:spTree>
    <p:extLst>
      <p:ext uri="{BB962C8B-B14F-4D97-AF65-F5344CB8AC3E}">
        <p14:creationId xmlns:p14="http://schemas.microsoft.com/office/powerpoint/2010/main" val="37373531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6F759-6372-4D4E-A27F-2DAA987B1FC8}"/>
              </a:ext>
            </a:extLst>
          </p:cNvPr>
          <p:cNvSpPr>
            <a:spLocks noGrp="1"/>
          </p:cNvSpPr>
          <p:nvPr>
            <p:ph type="title"/>
          </p:nvPr>
        </p:nvSpPr>
        <p:spPr>
          <a:xfrm>
            <a:off x="646111" y="452718"/>
            <a:ext cx="9404723" cy="977900"/>
          </a:xfrm>
        </p:spPr>
        <p:txBody>
          <a:bodyPr/>
          <a:lstStyle/>
          <a:p>
            <a:r>
              <a:rPr lang="en-US" dirty="0"/>
              <a:t>Modules cont.</a:t>
            </a:r>
            <a:endParaRPr lang="he-IL" dirty="0"/>
          </a:p>
        </p:txBody>
      </p:sp>
      <p:sp>
        <p:nvSpPr>
          <p:cNvPr id="3" name="מציין מיקום תוכן 2">
            <a:extLst>
              <a:ext uri="{FF2B5EF4-FFF2-40B4-BE49-F238E27FC236}">
                <a16:creationId xmlns:a16="http://schemas.microsoft.com/office/drawing/2014/main" id="{ED2B6D4C-37F8-490A-BD29-EF93D414F11E}"/>
              </a:ext>
            </a:extLst>
          </p:cNvPr>
          <p:cNvSpPr>
            <a:spLocks noGrp="1"/>
          </p:cNvSpPr>
          <p:nvPr>
            <p:ph idx="1"/>
          </p:nvPr>
        </p:nvSpPr>
        <p:spPr>
          <a:xfrm>
            <a:off x="1104293" y="1430618"/>
            <a:ext cx="8946541" cy="5189257"/>
          </a:xfrm>
        </p:spPr>
        <p:txBody>
          <a:bodyPr>
            <a:noAutofit/>
          </a:bodyPr>
          <a:lstStyle/>
          <a:p>
            <a:pPr algn="l" rtl="0"/>
            <a:r>
              <a:rPr lang="en-US" sz="1400" b="1" dirty="0">
                <a:cs typeface="+mn-cs"/>
              </a:rPr>
              <a:t>Search Friends and Add Friends:</a:t>
            </a:r>
          </a:p>
          <a:p>
            <a:pPr lvl="1" algn="l" rtl="0"/>
            <a:r>
              <a:rPr lang="en-US" sz="1400" dirty="0">
                <a:cs typeface="+mn-cs"/>
              </a:rPr>
              <a:t>search.js- Using AJAX and JavaScript to send to the server the current string that the user has inserted in the search text input. The function “</a:t>
            </a:r>
            <a:r>
              <a:rPr lang="en-US" sz="1400" dirty="0" err="1">
                <a:cs typeface="+mn-cs"/>
              </a:rPr>
              <a:t>showHint</a:t>
            </a:r>
            <a:r>
              <a:rPr lang="en-US" sz="1400" dirty="0">
                <a:cs typeface="+mn-cs"/>
              </a:rPr>
              <a:t>” is called at each key-up event. The function “</a:t>
            </a:r>
            <a:r>
              <a:rPr lang="en-US" sz="1400" dirty="0" err="1">
                <a:cs typeface="+mn-cs"/>
              </a:rPr>
              <a:t>addFriend</a:t>
            </a:r>
            <a:r>
              <a:rPr lang="en-US" sz="1400" dirty="0">
                <a:cs typeface="+mn-cs"/>
              </a:rPr>
              <a:t>” is called when the users clicks a name of the results for the search. It uses AJAX and </a:t>
            </a:r>
            <a:r>
              <a:rPr lang="en-US" sz="1400" dirty="0" err="1">
                <a:cs typeface="+mn-cs"/>
              </a:rPr>
              <a:t>JQuery</a:t>
            </a:r>
            <a:r>
              <a:rPr lang="en-US" sz="1400" dirty="0">
                <a:cs typeface="+mn-cs"/>
              </a:rPr>
              <a:t> to send the server the request to add a friend and gives back confirmation if the friend was added.</a:t>
            </a:r>
          </a:p>
          <a:p>
            <a:pPr lvl="1" algn="l" rtl="0"/>
            <a:r>
              <a:rPr lang="en-US" sz="1400" dirty="0" err="1">
                <a:cs typeface="+mn-cs"/>
              </a:rPr>
              <a:t>search.php</a:t>
            </a:r>
            <a:r>
              <a:rPr lang="en-US" sz="1400" dirty="0">
                <a:cs typeface="+mn-cs"/>
              </a:rPr>
              <a:t>- If an http-get request for a hint was performed, selects the users with a string as a substring in their first or last name, and </a:t>
            </a:r>
            <a:r>
              <a:rPr lang="en-US" sz="1400" dirty="0" err="1">
                <a:cs typeface="+mn-cs"/>
              </a:rPr>
              <a:t>echos</a:t>
            </a:r>
            <a:r>
              <a:rPr lang="en-US" sz="1400" dirty="0">
                <a:cs typeface="+mn-cs"/>
              </a:rPr>
              <a:t> the HTML tags to display the results. If an http-post request for a user id was sent, inserts to the DB a new friendship between the user and the user whose ID was sent.</a:t>
            </a:r>
          </a:p>
        </p:txBody>
      </p:sp>
    </p:spTree>
    <p:extLst>
      <p:ext uri="{BB962C8B-B14F-4D97-AF65-F5344CB8AC3E}">
        <p14:creationId xmlns:p14="http://schemas.microsoft.com/office/powerpoint/2010/main" val="112532791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6F759-6372-4D4E-A27F-2DAA987B1FC8}"/>
              </a:ext>
            </a:extLst>
          </p:cNvPr>
          <p:cNvSpPr>
            <a:spLocks noGrp="1"/>
          </p:cNvSpPr>
          <p:nvPr>
            <p:ph type="title"/>
          </p:nvPr>
        </p:nvSpPr>
        <p:spPr>
          <a:xfrm>
            <a:off x="646111" y="452718"/>
            <a:ext cx="9404723" cy="977900"/>
          </a:xfrm>
        </p:spPr>
        <p:txBody>
          <a:bodyPr/>
          <a:lstStyle/>
          <a:p>
            <a:r>
              <a:rPr lang="en-US" dirty="0"/>
              <a:t>Modules cont.</a:t>
            </a:r>
            <a:endParaRPr lang="he-IL" dirty="0"/>
          </a:p>
        </p:txBody>
      </p:sp>
      <p:sp>
        <p:nvSpPr>
          <p:cNvPr id="3" name="מציין מיקום תוכן 2">
            <a:extLst>
              <a:ext uri="{FF2B5EF4-FFF2-40B4-BE49-F238E27FC236}">
                <a16:creationId xmlns:a16="http://schemas.microsoft.com/office/drawing/2014/main" id="{ED2B6D4C-37F8-490A-BD29-EF93D414F11E}"/>
              </a:ext>
            </a:extLst>
          </p:cNvPr>
          <p:cNvSpPr>
            <a:spLocks noGrp="1"/>
          </p:cNvSpPr>
          <p:nvPr>
            <p:ph idx="1"/>
          </p:nvPr>
        </p:nvSpPr>
        <p:spPr>
          <a:xfrm>
            <a:off x="1104293" y="1430618"/>
            <a:ext cx="8946541" cy="5189257"/>
          </a:xfrm>
        </p:spPr>
        <p:txBody>
          <a:bodyPr>
            <a:noAutofit/>
          </a:bodyPr>
          <a:lstStyle/>
          <a:p>
            <a:pPr algn="l" rtl="0"/>
            <a:r>
              <a:rPr lang="en-US" sz="1400" dirty="0" err="1">
                <a:cs typeface="+mn-cs"/>
              </a:rPr>
              <a:t>profile.php</a:t>
            </a:r>
            <a:r>
              <a:rPr lang="en-US" sz="1400" dirty="0">
                <a:cs typeface="+mn-cs"/>
              </a:rPr>
              <a:t>- is the view page for the users profile. It is comprised of a normal sized display of the current profile picture with an option to change it, a list of friend with an option to invite them to play and start a new game.  </a:t>
            </a:r>
            <a:r>
              <a:rPr lang="en-US" sz="1400" dirty="0"/>
              <a:t>The user can also search for people and add them as friends. Includes the </a:t>
            </a:r>
            <a:r>
              <a:rPr lang="en-US" sz="1400" dirty="0" err="1"/>
              <a:t>topDiv.php</a:t>
            </a:r>
            <a:r>
              <a:rPr lang="en-US" sz="1400" dirty="0"/>
              <a:t> file for the top of the page.</a:t>
            </a:r>
            <a:endParaRPr lang="en-US" sz="1400" dirty="0">
              <a:cs typeface="+mn-cs"/>
            </a:endParaRPr>
          </a:p>
          <a:p>
            <a:pPr algn="l" rtl="0"/>
            <a:r>
              <a:rPr lang="en-US" sz="1400" b="1" dirty="0">
                <a:cs typeface="+mn-cs"/>
              </a:rPr>
              <a:t>Game invitations:</a:t>
            </a:r>
          </a:p>
          <a:p>
            <a:pPr lvl="1" algn="l" rtl="0"/>
            <a:r>
              <a:rPr lang="en-US" sz="1400" dirty="0">
                <a:cs typeface="+mn-cs"/>
              </a:rPr>
              <a:t>gameInvite.js- has a function to start the game, and a function to manage game invitations. A friend can be invited or invite the user for a game and the button next to his name changes according to his choices or invites. In addition, requests the server to load the invitation list using ajax.</a:t>
            </a:r>
          </a:p>
          <a:p>
            <a:pPr lvl="1" algn="l" rtl="0"/>
            <a:r>
              <a:rPr lang="en-US" sz="1400" dirty="0" err="1">
                <a:cs typeface="+mn-cs"/>
              </a:rPr>
              <a:t>gameInvitation.php</a:t>
            </a:r>
            <a:r>
              <a:rPr lang="en-US" sz="1400" dirty="0">
                <a:cs typeface="+mn-cs"/>
              </a:rPr>
              <a:t>- If an http post request with a friend’s ID is sent, invite a friend to a game by inserting the invitation to the DB. Deletes the invitation from the DB if an http post request for joining a game is sent.</a:t>
            </a:r>
          </a:p>
          <a:p>
            <a:pPr lvl="1" algn="l" rtl="0"/>
            <a:r>
              <a:rPr lang="en-US" sz="1400" dirty="0" err="1">
                <a:cs typeface="+mn-cs"/>
              </a:rPr>
              <a:t>loadInvitation.php</a:t>
            </a:r>
            <a:r>
              <a:rPr lang="en-US" sz="1400" dirty="0">
                <a:cs typeface="+mn-cs"/>
              </a:rPr>
              <a:t>- Builds the HTML tags for the list of friends and the invitation buttons next to them.</a:t>
            </a:r>
          </a:p>
          <a:p>
            <a:pPr algn="l" rtl="0"/>
            <a:r>
              <a:rPr lang="en-US" sz="1400" b="1" dirty="0">
                <a:cs typeface="+mn-cs"/>
              </a:rPr>
              <a:t>Change Profile Picture:</a:t>
            </a:r>
          </a:p>
          <a:p>
            <a:pPr lvl="1" algn="l" rtl="0"/>
            <a:r>
              <a:rPr lang="en-US" sz="1400" dirty="0" err="1">
                <a:cs typeface="+mn-cs"/>
              </a:rPr>
              <a:t>changeProfilePic.php</a:t>
            </a:r>
            <a:r>
              <a:rPr lang="en-US" sz="1400" dirty="0">
                <a:cs typeface="+mn-cs"/>
              </a:rPr>
              <a:t>- if the form is submitted with a post request, the new picture is uploaded to the filesystem in normal size and as a thumbnail, and the name of the picture is saved in the DB.</a:t>
            </a:r>
          </a:p>
          <a:p>
            <a:pPr lvl="1" algn="l" rtl="0"/>
            <a:endParaRPr lang="en-US" sz="1200" b="1" dirty="0">
              <a:cs typeface="+mn-cs"/>
            </a:endParaRPr>
          </a:p>
          <a:p>
            <a:pPr lvl="1" algn="l" rtl="0"/>
            <a:endParaRPr lang="en-US" sz="1200" b="1" dirty="0">
              <a:cs typeface="+mn-cs"/>
            </a:endParaRPr>
          </a:p>
        </p:txBody>
      </p:sp>
    </p:spTree>
    <p:extLst>
      <p:ext uri="{BB962C8B-B14F-4D97-AF65-F5344CB8AC3E}">
        <p14:creationId xmlns:p14="http://schemas.microsoft.com/office/powerpoint/2010/main" val="30964204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F6F759-6372-4D4E-A27F-2DAA987B1FC8}"/>
              </a:ext>
            </a:extLst>
          </p:cNvPr>
          <p:cNvSpPr>
            <a:spLocks noGrp="1"/>
          </p:cNvSpPr>
          <p:nvPr>
            <p:ph type="title"/>
          </p:nvPr>
        </p:nvSpPr>
        <p:spPr>
          <a:xfrm>
            <a:off x="646111" y="452718"/>
            <a:ext cx="9404723" cy="977900"/>
          </a:xfrm>
        </p:spPr>
        <p:txBody>
          <a:bodyPr/>
          <a:lstStyle/>
          <a:p>
            <a:pPr algn="l"/>
            <a:r>
              <a:rPr lang="en-US" dirty="0"/>
              <a:t>Additional PHP Files</a:t>
            </a:r>
            <a:endParaRPr lang="he-IL" dirty="0"/>
          </a:p>
        </p:txBody>
      </p:sp>
      <p:sp>
        <p:nvSpPr>
          <p:cNvPr id="3" name="מציין מיקום תוכן 2">
            <a:extLst>
              <a:ext uri="{FF2B5EF4-FFF2-40B4-BE49-F238E27FC236}">
                <a16:creationId xmlns:a16="http://schemas.microsoft.com/office/drawing/2014/main" id="{ED2B6D4C-37F8-490A-BD29-EF93D414F11E}"/>
              </a:ext>
            </a:extLst>
          </p:cNvPr>
          <p:cNvSpPr>
            <a:spLocks noGrp="1"/>
          </p:cNvSpPr>
          <p:nvPr>
            <p:ph idx="1"/>
          </p:nvPr>
        </p:nvSpPr>
        <p:spPr>
          <a:xfrm>
            <a:off x="1104293" y="1430618"/>
            <a:ext cx="8946541" cy="5189257"/>
          </a:xfrm>
        </p:spPr>
        <p:txBody>
          <a:bodyPr>
            <a:noAutofit/>
          </a:bodyPr>
          <a:lstStyle/>
          <a:p>
            <a:pPr lvl="1" algn="l" rtl="0"/>
            <a:endParaRPr lang="en-US" sz="1200" b="1" dirty="0">
              <a:cs typeface="+mn-cs"/>
            </a:endParaRPr>
          </a:p>
          <a:p>
            <a:pPr lvl="1" algn="l" rtl="0"/>
            <a:r>
              <a:rPr lang="en-US" sz="1400" dirty="0" err="1">
                <a:cs typeface="+mn-cs"/>
              </a:rPr>
              <a:t>dbConnect.php</a:t>
            </a:r>
            <a:r>
              <a:rPr lang="en-US" sz="1400" dirty="0">
                <a:cs typeface="+mn-cs"/>
              </a:rPr>
              <a:t>- connects to </a:t>
            </a:r>
            <a:r>
              <a:rPr lang="en-US" sz="1400" dirty="0" err="1">
                <a:cs typeface="+mn-cs"/>
              </a:rPr>
              <a:t>mysql</a:t>
            </a:r>
            <a:r>
              <a:rPr lang="en-US" sz="1400" dirty="0">
                <a:cs typeface="+mn-cs"/>
              </a:rPr>
              <a:t> and selects the DB. If the DB doesn’t exist, creates it.</a:t>
            </a:r>
          </a:p>
          <a:p>
            <a:pPr lvl="1" algn="l" rtl="0"/>
            <a:r>
              <a:rPr lang="en-US" sz="1400" dirty="0" err="1">
                <a:cs typeface="+mn-cs"/>
              </a:rPr>
              <a:t>dbCreateTable.php</a:t>
            </a:r>
            <a:r>
              <a:rPr lang="en-US" sz="1400" dirty="0">
                <a:cs typeface="+mn-cs"/>
              </a:rPr>
              <a:t>- creates all the tables in the DB if they don’t exist. The tables are: users, posts, photos, comments, likes, friendships, game invitations.</a:t>
            </a:r>
          </a:p>
          <a:p>
            <a:pPr lvl="1" algn="l" rtl="0"/>
            <a:r>
              <a:rPr lang="en-US" sz="1400" dirty="0" err="1">
                <a:cs typeface="+mn-cs"/>
              </a:rPr>
              <a:t>dbFunctions</a:t>
            </a:r>
            <a:r>
              <a:rPr lang="en-US" sz="1400" dirty="0">
                <a:cs typeface="+mn-cs"/>
              </a:rPr>
              <a:t>- contains functions for database queries .</a:t>
            </a:r>
          </a:p>
          <a:p>
            <a:pPr lvl="1" algn="l" rtl="0"/>
            <a:r>
              <a:rPr lang="en-US" sz="1400" dirty="0" err="1">
                <a:cs typeface="+mn-cs"/>
              </a:rPr>
              <a:t>sessions.php</a:t>
            </a:r>
            <a:r>
              <a:rPr lang="en-US" sz="1400" dirty="0">
                <a:cs typeface="+mn-cs"/>
              </a:rPr>
              <a:t>- sets session variables, and if the user hasn’t logged in he gets redirected to the </a:t>
            </a:r>
            <a:r>
              <a:rPr lang="en-US" sz="1400" dirty="0" err="1">
                <a:cs typeface="+mn-cs"/>
              </a:rPr>
              <a:t>index.php</a:t>
            </a:r>
            <a:r>
              <a:rPr lang="en-US" sz="1400" dirty="0">
                <a:cs typeface="+mn-cs"/>
              </a:rPr>
              <a:t> page.</a:t>
            </a:r>
          </a:p>
        </p:txBody>
      </p:sp>
    </p:spTree>
    <p:extLst>
      <p:ext uri="{BB962C8B-B14F-4D97-AF65-F5344CB8AC3E}">
        <p14:creationId xmlns:p14="http://schemas.microsoft.com/office/powerpoint/2010/main" val="337014744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a:themeElements>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יונים">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Override1.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2.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3.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4.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5.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6.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7.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8.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9.xml><?xml version="1.0" encoding="utf-8"?>
<a:themeOverride xmlns:a="http://schemas.openxmlformats.org/drawingml/2006/main">
  <a:clrScheme name="יונים">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docProps/app.xml><?xml version="1.0" encoding="utf-8"?>
<Properties xmlns="http://schemas.openxmlformats.org/officeDocument/2006/extended-properties" xmlns:vt="http://schemas.openxmlformats.org/officeDocument/2006/docPropsVTypes">
  <Template/>
  <TotalTime>1921</TotalTime>
  <Words>1210</Words>
  <Application>Microsoft Office PowerPoint</Application>
  <PresentationFormat>מסך רחב</PresentationFormat>
  <Paragraphs>65</Paragraphs>
  <Slides>10</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10</vt:i4>
      </vt:variant>
    </vt:vector>
  </HeadingPairs>
  <TitlesOfParts>
    <vt:vector size="14" baseType="lpstr">
      <vt:lpstr>Arial</vt:lpstr>
      <vt:lpstr>Century Gothic</vt:lpstr>
      <vt:lpstr>Wingdings 3</vt:lpstr>
      <vt:lpstr>יונים</vt:lpstr>
      <vt:lpstr>Facefeka</vt:lpstr>
      <vt:lpstr>Introduction</vt:lpstr>
      <vt:lpstr>Known Bugs</vt:lpstr>
      <vt:lpstr>Modules</vt:lpstr>
      <vt:lpstr>Modules cont.</vt:lpstr>
      <vt:lpstr>Modules cont.</vt:lpstr>
      <vt:lpstr>Modules cont.</vt:lpstr>
      <vt:lpstr>Modules cont.</vt:lpstr>
      <vt:lpstr>Additional PHP Files</vt:lpstr>
      <vt:lpstr>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Facefeka</dc:title>
  <dc:creator>Tair Hassid</dc:creator>
  <cp:lastModifiedBy>תאיר ח</cp:lastModifiedBy>
  <cp:revision>52</cp:revision>
  <dcterms:created xsi:type="dcterms:W3CDTF">2019-07-20T14:27:53Z</dcterms:created>
  <dcterms:modified xsi:type="dcterms:W3CDTF">2019-07-26T15:50:13Z</dcterms:modified>
</cp:coreProperties>
</file>