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36" name="PlaceHolder 4"/>
          <p:cNvSpPr>
            <a:spLocks noGrp="1"/>
          </p:cNvSpPr>
          <p:nvPr>
            <p:ph type="body"/>
          </p:nvPr>
        </p:nvSpPr>
        <p:spPr>
          <a:xfrm>
            <a:off x="506376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37" name="PlaceHolder 5"/>
          <p:cNvSpPr>
            <a:spLocks noGrp="1"/>
          </p:cNvSpPr>
          <p:nvPr>
            <p:ph type="body"/>
          </p:nvPr>
        </p:nvSpPr>
        <p:spPr>
          <a:xfrm>
            <a:off x="36000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42" name="PlaceHolder 5"/>
          <p:cNvSpPr>
            <a:spLocks noGrp="1"/>
          </p:cNvSpPr>
          <p:nvPr>
            <p:ph type="body"/>
          </p:nvPr>
        </p:nvSpPr>
        <p:spPr>
          <a:xfrm>
            <a:off x="656748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44" name="PlaceHolder 7"/>
          <p:cNvSpPr>
            <a:spLocks noGrp="1"/>
          </p:cNvSpPr>
          <p:nvPr>
            <p:ph type="body"/>
          </p:nvPr>
        </p:nvSpPr>
        <p:spPr>
          <a:xfrm>
            <a:off x="36000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pt-BR"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pt-BR"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62" name="PlaceHolder 3"/>
          <p:cNvSpPr>
            <a:spLocks noGrp="1"/>
          </p:cNvSpPr>
          <p:nvPr>
            <p:ph type="body"/>
          </p:nvPr>
        </p:nvSpPr>
        <p:spPr>
          <a:xfrm>
            <a:off x="36000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63" name="PlaceHolder 4"/>
          <p:cNvSpPr>
            <a:spLocks noGrp="1"/>
          </p:cNvSpPr>
          <p:nvPr>
            <p:ph type="body"/>
          </p:nvPr>
        </p:nvSpPr>
        <p:spPr>
          <a:xfrm>
            <a:off x="506376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pt-BR"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8" name="PlaceHolder 4"/>
          <p:cNvSpPr>
            <a:spLocks noGrp="1"/>
          </p:cNvSpPr>
          <p:nvPr>
            <p:ph type="body"/>
          </p:nvPr>
        </p:nvSpPr>
        <p:spPr>
          <a:xfrm>
            <a:off x="506376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79" name="PlaceHolder 5"/>
          <p:cNvSpPr>
            <a:spLocks noGrp="1"/>
          </p:cNvSpPr>
          <p:nvPr>
            <p:ph type="body"/>
          </p:nvPr>
        </p:nvSpPr>
        <p:spPr>
          <a:xfrm>
            <a:off x="36000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84" name="PlaceHolder 5"/>
          <p:cNvSpPr>
            <a:spLocks noGrp="1"/>
          </p:cNvSpPr>
          <p:nvPr>
            <p:ph type="body"/>
          </p:nvPr>
        </p:nvSpPr>
        <p:spPr>
          <a:xfrm>
            <a:off x="656748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86" name="PlaceHolder 7"/>
          <p:cNvSpPr>
            <a:spLocks noGrp="1"/>
          </p:cNvSpPr>
          <p:nvPr>
            <p:ph type="body"/>
          </p:nvPr>
        </p:nvSpPr>
        <p:spPr>
          <a:xfrm>
            <a:off x="360000" y="4424400"/>
            <a:ext cx="29556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pt-BR"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0" name="PlaceHolder 3"/>
          <p:cNvSpPr>
            <a:spLocks noGrp="1"/>
          </p:cNvSpPr>
          <p:nvPr>
            <p:ph type="body"/>
          </p:nvPr>
        </p:nvSpPr>
        <p:spPr>
          <a:xfrm>
            <a:off x="36000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1" name="PlaceHolder 4"/>
          <p:cNvSpPr>
            <a:spLocks noGrp="1"/>
          </p:cNvSpPr>
          <p:nvPr>
            <p:ph type="body"/>
          </p:nvPr>
        </p:nvSpPr>
        <p:spPr>
          <a:xfrm>
            <a:off x="506376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pt-BR"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pt-BR"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pt-BR" sz="3200" spc="-1" strike="noStrike">
                <a:solidFill>
                  <a:srgbClr val="ffffff"/>
                </a:solidFill>
                <a:latin typeface="Source Sans Pro Black"/>
              </a:rPr>
              <a:t>Click to edit the title text format</a:t>
            </a:r>
            <a:endParaRPr b="1" lang="pt-BR"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pt-BR" sz="2600" spc="-1" strike="noStrike">
                <a:solidFill>
                  <a:srgbClr val="1c1c1c"/>
                </a:solidFill>
                <a:latin typeface="Source Sans Pro Semibold"/>
              </a:rPr>
              <a:t>Click to edit the outline text format</a:t>
            </a:r>
            <a:endParaRPr b="1" lang="pt-BR" sz="2600" spc="-1" strike="noStrike">
              <a:solidFill>
                <a:srgbClr val="1c1c1c"/>
              </a:solidFill>
              <a:latin typeface="Source Sans Pro Semibold"/>
            </a:endParaRPr>
          </a:p>
          <a:p>
            <a:pPr lvl="1" marL="288000">
              <a:spcAft>
                <a:spcPts val="1134"/>
              </a:spcAft>
            </a:pPr>
            <a:r>
              <a:rPr b="0" lang="pt-BR" sz="2200" spc="-1" strike="noStrike">
                <a:solidFill>
                  <a:srgbClr val="1c1c1c"/>
                </a:solidFill>
                <a:latin typeface="Source Sans Pro Light"/>
              </a:rPr>
              <a:t>Second Outline Level</a:t>
            </a:r>
            <a:endParaRPr b="0" lang="pt-BR" sz="2200" spc="-1" strike="noStrike">
              <a:solidFill>
                <a:srgbClr val="1c1c1c"/>
              </a:solidFill>
              <a:latin typeface="Source Sans Pro Light"/>
            </a:endParaRPr>
          </a:p>
          <a:p>
            <a:pPr lvl="2" marL="576000">
              <a:spcAft>
                <a:spcPts val="850"/>
              </a:spcAft>
            </a:pPr>
            <a:r>
              <a:rPr b="0" lang="pt-BR" sz="1800" spc="-1" strike="noStrike">
                <a:solidFill>
                  <a:srgbClr val="1c1c1c"/>
                </a:solidFill>
                <a:latin typeface="Source Sans Pro Light"/>
              </a:rPr>
              <a:t>Third Outline Level</a:t>
            </a:r>
            <a:endParaRPr b="0" lang="pt-BR" sz="1800" spc="-1" strike="noStrike">
              <a:solidFill>
                <a:srgbClr val="1c1c1c"/>
              </a:solidFill>
              <a:latin typeface="Source Sans Pro Light"/>
            </a:endParaRPr>
          </a:p>
          <a:p>
            <a:pPr lvl="3" marL="864000">
              <a:spcAft>
                <a:spcPts val="567"/>
              </a:spcAft>
            </a:pPr>
            <a:r>
              <a:rPr b="0" lang="pt-BR" sz="1600" spc="-1" strike="noStrike">
                <a:solidFill>
                  <a:srgbClr val="1c1c1c"/>
                </a:solidFill>
                <a:latin typeface="Source Sans Pro Light"/>
              </a:rPr>
              <a:t>Fourth Outline Level</a:t>
            </a:r>
            <a:endParaRPr b="0" lang="pt-BR" sz="1600" spc="-1" strike="noStrike">
              <a:solidFill>
                <a:srgbClr val="1c1c1c"/>
              </a:solidFill>
              <a:latin typeface="Source Sans Pro Light"/>
            </a:endParaRPr>
          </a:p>
          <a:p>
            <a:pPr lvl="4" marL="1152000">
              <a:spcAft>
                <a:spcPts val="283"/>
              </a:spcAft>
            </a:pPr>
            <a:r>
              <a:rPr b="0" lang="pt-BR" sz="1600" spc="-1" strike="noStrike">
                <a:solidFill>
                  <a:srgbClr val="1c1c1c"/>
                </a:solidFill>
                <a:latin typeface="Source Sans Pro Light"/>
              </a:rPr>
              <a:t>Fifth Outline Level</a:t>
            </a:r>
            <a:endParaRPr b="0" lang="pt-BR" sz="1600" spc="-1" strike="noStrike">
              <a:solidFill>
                <a:srgbClr val="1c1c1c"/>
              </a:solidFill>
              <a:latin typeface="Source Sans Pro Light"/>
            </a:endParaRPr>
          </a:p>
          <a:p>
            <a:pPr lvl="5" marL="1440000">
              <a:spcAft>
                <a:spcPts val="283"/>
              </a:spcAft>
            </a:pPr>
            <a:r>
              <a:rPr b="0" lang="pt-BR" sz="1600" spc="-1" strike="noStrike">
                <a:solidFill>
                  <a:srgbClr val="1c1c1c"/>
                </a:solidFill>
                <a:latin typeface="Source Sans Pro Light"/>
              </a:rPr>
              <a:t>Sixth Outline Level</a:t>
            </a:r>
            <a:endParaRPr b="0" lang="pt-BR" sz="1600" spc="-1" strike="noStrike">
              <a:solidFill>
                <a:srgbClr val="1c1c1c"/>
              </a:solidFill>
              <a:latin typeface="Source Sans Pro Light"/>
            </a:endParaRPr>
          </a:p>
          <a:p>
            <a:pPr lvl="6" marL="1728000">
              <a:spcAft>
                <a:spcPts val="283"/>
              </a:spcAft>
            </a:pPr>
            <a:r>
              <a:rPr b="0" lang="pt-BR" sz="1600" spc="-1" strike="noStrike">
                <a:solidFill>
                  <a:srgbClr val="1c1c1c"/>
                </a:solidFill>
                <a:latin typeface="Source Sans Pro Light"/>
              </a:rPr>
              <a:t>Seventh Outline Level</a:t>
            </a:r>
            <a:endParaRPr b="0" lang="pt-BR"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pt-BR" sz="1800" spc="-1" strike="noStrike">
                <a:solidFill>
                  <a:srgbClr val="ffffff"/>
                </a:solidFill>
                <a:latin typeface="Source Sans Pro Black"/>
              </a:rPr>
              <a:t>&lt;date/time&gt;</a:t>
            </a:r>
            <a:endParaRPr b="1" lang="pt-BR"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pt-BR" sz="1800" spc="-1" strike="noStrike">
                <a:solidFill>
                  <a:srgbClr val="ffffff"/>
                </a:solidFill>
                <a:latin typeface="Source Sans Pro Black"/>
              </a:rPr>
              <a:t>&lt;footer&gt;</a:t>
            </a:r>
            <a:endParaRPr b="1" lang="pt-BR"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002A07E3-24F7-4E4A-9F42-BF9AFCBBDACE}" type="slidenum">
              <a:rPr b="1" lang="pt-BR" sz="1800" spc="-1" strike="noStrike">
                <a:solidFill>
                  <a:srgbClr val="ffffff"/>
                </a:solidFill>
                <a:latin typeface="Source Sans Pro Black"/>
              </a:rPr>
              <a:t>&lt;number&gt;</a:t>
            </a:fld>
            <a:endParaRPr b="1" lang="pt-BR"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pt-BR" sz="3200" spc="-1" strike="noStrike">
                <a:solidFill>
                  <a:srgbClr val="ffffff"/>
                </a:solidFill>
                <a:latin typeface="Source Sans Pro Black"/>
              </a:rPr>
              <a:t>Click to edit the title text format</a:t>
            </a:r>
            <a:endParaRPr b="1" lang="pt-BR"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pt-BR" sz="2600" spc="-1" strike="noStrike">
                <a:solidFill>
                  <a:srgbClr val="1c1c1c"/>
                </a:solidFill>
                <a:latin typeface="Source Sans Pro Semibold"/>
              </a:rPr>
              <a:t>Click to edit the outline text format</a:t>
            </a:r>
            <a:endParaRPr b="1" lang="pt-BR" sz="2600" spc="-1" strike="noStrike">
              <a:solidFill>
                <a:srgbClr val="1c1c1c"/>
              </a:solidFill>
              <a:latin typeface="Source Sans Pro Semibold"/>
            </a:endParaRPr>
          </a:p>
          <a:p>
            <a:pPr lvl="1" marL="288000">
              <a:spcAft>
                <a:spcPts val="1131"/>
              </a:spcAft>
            </a:pPr>
            <a:r>
              <a:rPr b="0" lang="pt-BR" sz="2200" spc="-1" strike="noStrike">
                <a:solidFill>
                  <a:srgbClr val="1c1c1c"/>
                </a:solidFill>
                <a:latin typeface="Source Sans Pro Light"/>
              </a:rPr>
              <a:t>Second Outline Level</a:t>
            </a:r>
            <a:endParaRPr b="0" lang="pt-BR" sz="2200" spc="-1" strike="noStrike">
              <a:solidFill>
                <a:srgbClr val="1c1c1c"/>
              </a:solidFill>
              <a:latin typeface="Source Sans Pro Light"/>
            </a:endParaRPr>
          </a:p>
          <a:p>
            <a:pPr lvl="2" marL="576000">
              <a:spcAft>
                <a:spcPts val="850"/>
              </a:spcAft>
            </a:pPr>
            <a:r>
              <a:rPr b="0" lang="pt-BR" sz="1800" spc="-1" strike="noStrike">
                <a:solidFill>
                  <a:srgbClr val="1c1c1c"/>
                </a:solidFill>
                <a:latin typeface="Source Sans Pro Light"/>
              </a:rPr>
              <a:t>Third Outline Level</a:t>
            </a:r>
            <a:endParaRPr b="0" lang="pt-BR" sz="1800" spc="-1" strike="noStrike">
              <a:solidFill>
                <a:srgbClr val="1c1c1c"/>
              </a:solidFill>
              <a:latin typeface="Source Sans Pro Light"/>
            </a:endParaRPr>
          </a:p>
          <a:p>
            <a:pPr lvl="3" marL="864000">
              <a:spcAft>
                <a:spcPts val="567"/>
              </a:spcAft>
            </a:pPr>
            <a:r>
              <a:rPr b="0" lang="pt-BR" sz="1600" spc="-1" strike="noStrike">
                <a:solidFill>
                  <a:srgbClr val="1c1c1c"/>
                </a:solidFill>
                <a:latin typeface="Source Sans Pro Light"/>
              </a:rPr>
              <a:t>Fourth Outline Level</a:t>
            </a:r>
            <a:endParaRPr b="0" lang="pt-BR" sz="1600" spc="-1" strike="noStrike">
              <a:solidFill>
                <a:srgbClr val="1c1c1c"/>
              </a:solidFill>
              <a:latin typeface="Source Sans Pro Light"/>
            </a:endParaRPr>
          </a:p>
          <a:p>
            <a:pPr lvl="4" marL="1152000">
              <a:spcAft>
                <a:spcPts val="283"/>
              </a:spcAft>
            </a:pPr>
            <a:r>
              <a:rPr b="0" lang="pt-BR" sz="1600" spc="-1" strike="noStrike">
                <a:solidFill>
                  <a:srgbClr val="1c1c1c"/>
                </a:solidFill>
                <a:latin typeface="Source Sans Pro Light"/>
              </a:rPr>
              <a:t>Fifth Outline Level</a:t>
            </a:r>
            <a:endParaRPr b="0" lang="pt-BR" sz="1600" spc="-1" strike="noStrike">
              <a:solidFill>
                <a:srgbClr val="1c1c1c"/>
              </a:solidFill>
              <a:latin typeface="Source Sans Pro Light"/>
            </a:endParaRPr>
          </a:p>
          <a:p>
            <a:pPr lvl="5" marL="1440000">
              <a:spcAft>
                <a:spcPts val="283"/>
              </a:spcAft>
            </a:pPr>
            <a:r>
              <a:rPr b="0" lang="pt-BR" sz="1600" spc="-1" strike="noStrike">
                <a:solidFill>
                  <a:srgbClr val="1c1c1c"/>
                </a:solidFill>
                <a:latin typeface="Source Sans Pro Light"/>
              </a:rPr>
              <a:t>Sixth Outline Level</a:t>
            </a:r>
            <a:endParaRPr b="0" lang="pt-BR" sz="1600" spc="-1" strike="noStrike">
              <a:solidFill>
                <a:srgbClr val="1c1c1c"/>
              </a:solidFill>
              <a:latin typeface="Source Sans Pro Light"/>
            </a:endParaRPr>
          </a:p>
          <a:p>
            <a:pPr lvl="6" marL="1728000">
              <a:spcAft>
                <a:spcPts val="283"/>
              </a:spcAft>
            </a:pPr>
            <a:r>
              <a:rPr b="0" lang="pt-BR" sz="1600" spc="-1" strike="noStrike">
                <a:solidFill>
                  <a:srgbClr val="1c1c1c"/>
                </a:solidFill>
                <a:latin typeface="Source Sans Pro Light"/>
              </a:rPr>
              <a:t>Seventh Outline Level</a:t>
            </a:r>
            <a:endParaRPr b="0" lang="pt-BR"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pt-BR" sz="1800" spc="-1" strike="noStrike">
                <a:solidFill>
                  <a:srgbClr val="e74c3c"/>
                </a:solidFill>
                <a:latin typeface="Source Sans Pro Black"/>
              </a:rPr>
              <a:t>&lt;date/time&gt;</a:t>
            </a:r>
            <a:endParaRPr b="1" lang="pt-BR"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pt-BR" sz="1800" spc="-1" strike="noStrike">
                <a:solidFill>
                  <a:srgbClr val="e74c3c"/>
                </a:solidFill>
                <a:latin typeface="Source Sans Pro Black"/>
              </a:rPr>
              <a:t>&lt;footer&gt;</a:t>
            </a:r>
            <a:endParaRPr b="1" lang="pt-BR"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20D77262-99BC-42D5-B8C3-85A64447B9AA}" type="slidenum">
              <a:rPr b="1" lang="pt-BR" sz="1800" spc="-1" strike="noStrike">
                <a:solidFill>
                  <a:srgbClr val="e74c3c"/>
                </a:solidFill>
                <a:latin typeface="Source Sans Pro Black"/>
              </a:rPr>
              <a:t>&lt;number&gt;</a:t>
            </a:fld>
            <a:endParaRPr b="1" lang="pt-BR"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rot="1800">
            <a:off x="-720" y="4510080"/>
            <a:ext cx="9720000" cy="2936880"/>
          </a:xfrm>
          <a:prstGeom prst="rect">
            <a:avLst/>
          </a:prstGeom>
          <a:ln>
            <a:noFill/>
          </a:ln>
        </p:spPr>
      </p:pic>
      <p:sp>
        <p:nvSpPr>
          <p:cNvPr id="88" name="TextShape 1"/>
          <p:cNvSpPr txBox="1"/>
          <p:nvPr/>
        </p:nvSpPr>
        <p:spPr>
          <a:xfrm>
            <a:off x="360000" y="333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Criptografia de banco de dados(SQLITE) e SharedPreferences Android</a:t>
            </a:r>
            <a:endParaRPr b="1" lang="pt-BR" sz="3200" spc="-1" strike="noStrike">
              <a:solidFill>
                <a:srgbClr val="ffffff"/>
              </a:solidFill>
              <a:latin typeface="Source Sans Pro Blac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33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A Situação</a:t>
            </a:r>
            <a:endParaRPr b="1" lang="pt-BR" sz="3200" spc="-1" strike="noStrike">
              <a:solidFill>
                <a:srgbClr val="ffffff"/>
              </a:solidFill>
              <a:latin typeface="Source Sans Pro Black"/>
            </a:endParaRPr>
          </a:p>
        </p:txBody>
      </p:sp>
      <p:sp>
        <p:nvSpPr>
          <p:cNvPr id="90" name="TextShape 2"/>
          <p:cNvSpPr txBox="1"/>
          <p:nvPr/>
        </p:nvSpPr>
        <p:spPr>
          <a:xfrm>
            <a:off x="540000" y="4680000"/>
            <a:ext cx="9180000" cy="2520000"/>
          </a:xfrm>
          <a:prstGeom prst="rect">
            <a:avLst/>
          </a:prstGeom>
          <a:noFill/>
          <a:ln>
            <a:noFill/>
          </a:ln>
        </p:spPr>
        <p:txBody>
          <a:bodyPr lIns="0" rIns="0" tIns="0" bIns="0">
            <a:normAutofit/>
          </a:bodyPr>
          <a:p>
            <a:r>
              <a:rPr b="1" lang="pt-BR" sz="2600" spc="-1" strike="noStrike">
                <a:solidFill>
                  <a:srgbClr val="1c1c1c"/>
                </a:solidFill>
                <a:latin typeface="Source Sans Pro Semibold"/>
              </a:rPr>
              <a:t>Em projetos mobile e muito comum o uso de um banco de dados local para armazenarmos dados do usuário, como por exemplo, lembrar o login, armazenar o ultimo estado de suas transações, em fim, cada vez mais trabalhamos de forma que para o usuário seja trasparente se ele está ou não online. Mas essa trasparência tem um custo, e esse custo pode acabar sendo bastante elevado para a segurança dos dados do nosso usuário.</a:t>
            </a:r>
            <a:endParaRPr b="1" lang="pt-BR" sz="2600" spc="-1" strike="noStrike">
              <a:solidFill>
                <a:srgbClr val="1c1c1c"/>
              </a:solidFill>
              <a:latin typeface="Source Sans Pro Semibold"/>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SharedPreferences</a:t>
            </a:r>
            <a:endParaRPr b="1" lang="pt-BR" sz="3200" spc="-1" strike="noStrike">
              <a:solidFill>
                <a:srgbClr val="ffffff"/>
              </a:solidFill>
              <a:latin typeface="Source Sans Pro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pt-BR" sz="2600" spc="-1" strike="noStrike">
                <a:solidFill>
                  <a:srgbClr val="1c1c1c"/>
                </a:solidFill>
                <a:latin typeface="Source Sans Pro Semibold"/>
              </a:rPr>
              <a:t>E uma interface para ler/armazenar dados primitivos, em termos simples o SharedPreference guarda os dados recebidos em um arquivo xml que fica no diretório de instalação do aplicativo.</a:t>
            </a:r>
            <a:endParaRPr b="1" lang="pt-BR" sz="2600" spc="-1" strike="noStrike">
              <a:solidFill>
                <a:srgbClr val="1c1c1c"/>
              </a:solidFill>
              <a:latin typeface="Source Sans Pro Semibo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SQLITE</a:t>
            </a:r>
            <a:endParaRPr b="1" lang="pt-BR" sz="3200" spc="-1" strike="noStrike">
              <a:solidFill>
                <a:srgbClr val="ffffff"/>
              </a:solidFill>
              <a:latin typeface="Source Sans Pro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pt-BR" sz="2600" spc="-1" strike="noStrike">
                <a:solidFill>
                  <a:srgbClr val="1c1c1c"/>
                </a:solidFill>
                <a:latin typeface="Source Sans Pro Semibold"/>
              </a:rPr>
              <a:t>O SQLITE e uma banco de dados relacional muito ultilizado, com o acesso de leitura e escrita muito rápido e estável, este por sua vez, é bem mais robusto que o SharedPreference, pois consegue armazenar objetos masi complexos. Mas assim como o SharedPreference também é armazenado na raiz do diretório onde o aplicativo está instalado.</a:t>
            </a:r>
            <a:endParaRPr b="1" lang="pt-BR" sz="2600" spc="-1" strike="noStrike">
              <a:solidFill>
                <a:srgbClr val="1c1c1c"/>
              </a:solidFill>
              <a:latin typeface="Source Sans Pro Semibold"/>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O Problema</a:t>
            </a:r>
            <a:endParaRPr b="1" lang="pt-BR" sz="3200" spc="-1" strike="noStrike">
              <a:solidFill>
                <a:srgbClr val="ffffff"/>
              </a:solidFill>
              <a:latin typeface="Source Sans Pro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pt-BR" sz="2600" spc="-1" strike="noStrike">
                <a:solidFill>
                  <a:srgbClr val="1c1c1c"/>
                </a:solidFill>
                <a:latin typeface="Source Sans Pro Semibold"/>
              </a:rPr>
              <a:t>O Android por ser baseado no linux, trabalha com mo modelo de usuarios, onde cada aplicativo é um usuario diferente, ou seja um aplicativo não tem acesso aos arquivos de outros aplicativos instalados do device. Porém se um desses aplicativos conseguir acesso de super usuário, ele poderá ter acesso aos dados de todos os outros aplicativos. </a:t>
            </a:r>
            <a:endParaRPr b="1" lang="pt-BR" sz="2600" spc="-1" strike="noStrike">
              <a:solidFill>
                <a:srgbClr val="1c1c1c"/>
              </a:solidFill>
              <a:latin typeface="Source Sans Pro Semibol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p>
            <a:pPr algn="ctr"/>
            <a:r>
              <a:rPr b="1" lang="pt-BR" sz="3200" spc="-1" strike="noStrike">
                <a:solidFill>
                  <a:srgbClr val="ffffff"/>
                </a:solidFill>
                <a:latin typeface="Source Sans Pro Black"/>
              </a:rPr>
              <a:t>A solução</a:t>
            </a:r>
            <a:endParaRPr b="1" lang="pt-BR" sz="3200" spc="-1" strike="noStrike">
              <a:solidFill>
                <a:srgbClr val="ffffff"/>
              </a:solid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pt-BR" sz="2600" spc="-1" strike="noStrike">
                <a:solidFill>
                  <a:srgbClr val="1c1c1c"/>
                </a:solidFill>
                <a:latin typeface="Source Sans Pro Semibold"/>
              </a:rPr>
              <a:t>Um dos meios utilizados para evitar esse tipo de ataque é a criptografia dos dados do usuário, como nenhuma solução é 100% confiável, a criptografia de dados também não é 100% segurá, mas tornará a quebra dos dados mais custosa para o atacante. Onde mesmo que o atacante consiga o acesso root ao device, terá de descobrir a chave que permite descriptografar os dados.</a:t>
            </a:r>
            <a:endParaRPr b="1" lang="pt-BR" sz="2600" spc="-1" strike="noStrike">
              <a:solidFill>
                <a:srgbClr val="1c1c1c"/>
              </a:solidFill>
              <a:latin typeface="Source Sans Pro Semibold"/>
            </a:endParaRPr>
          </a:p>
          <a:p>
            <a:pPr>
              <a:spcAft>
                <a:spcPts val="1142"/>
              </a:spcAft>
            </a:pPr>
            <a:r>
              <a:rPr b="1" lang="pt-BR" sz="2600" spc="-1" strike="noStrike">
                <a:solidFill>
                  <a:srgbClr val="1c1c1c"/>
                </a:solidFill>
                <a:latin typeface="Source Sans Pro Semibold"/>
              </a:rPr>
              <a:t>O sistema operacional Android tem um modelo de gerenciamento de chaves de criptografia bastante eficiente.</a:t>
            </a:r>
            <a:endParaRPr b="1" lang="pt-BR" sz="2600" spc="-1" strike="noStrike">
              <a:solidFill>
                <a:srgbClr val="1c1c1c"/>
              </a:solidFill>
              <a:latin typeface="Source Sans Pro Semibold"/>
            </a:endParaRPr>
          </a:p>
          <a:p>
            <a:pPr>
              <a:spcAft>
                <a:spcPts val="1142"/>
              </a:spcAft>
            </a:pPr>
            <a:r>
              <a:rPr b="1" lang="pt-BR" sz="2600" spc="-1" strike="noStrike">
                <a:solidFill>
                  <a:srgbClr val="1c1c1c"/>
                </a:solidFill>
                <a:latin typeface="Source Sans Pro Semibold"/>
              </a:rPr>
              <a:t>O sistema de armazenamento de chaves do Android permite que você armazene chaves criptográficas em um contêiner para dificultar sua extração do dispositivo. Quando as chaves estão no armazenamento de chaves, elas podem ser usadas para operações criptográficas e o material das chaves permanece não exportável. </a:t>
            </a:r>
            <a:endParaRPr b="1" lang="pt-BR" sz="2600" spc="-1" strike="noStrike">
              <a:solidFill>
                <a:srgbClr val="1c1c1c"/>
              </a:solidFill>
              <a:latin typeface="Source Sans Pro Semibold"/>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2018-04-16T14:11:42Z</dcterms:created>
  <dc:creator/>
  <dc:description/>
  <dc:language>pt-BR</dc:language>
  <cp:lastModifiedBy/>
  <dcterms:modified xsi:type="dcterms:W3CDTF">2018-04-16T15:08:55Z</dcterms:modified>
  <cp:revision>10</cp:revision>
  <dc:subject/>
  <dc:title/>
</cp:coreProperties>
</file>