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2" r:id="rId2"/>
    <p:sldId id="313" r:id="rId3"/>
    <p:sldId id="316" r:id="rId4"/>
    <p:sldId id="314" r:id="rId5"/>
    <p:sldId id="317" r:id="rId6"/>
    <p:sldId id="318" r:id="rId7"/>
    <p:sldId id="319" r:id="rId8"/>
    <p:sldId id="315" r:id="rId9"/>
    <p:sldId id="320" r:id="rId10"/>
    <p:sldId id="322" r:id="rId11"/>
    <p:sldId id="321" r:id="rId12"/>
    <p:sldId id="323" r:id="rId13"/>
    <p:sldId id="325" r:id="rId14"/>
    <p:sldId id="327" r:id="rId15"/>
    <p:sldId id="328" r:id="rId16"/>
    <p:sldId id="326" r:id="rId17"/>
    <p:sldId id="32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B7A"/>
    <a:srgbClr val="FFF120"/>
    <a:srgbClr val="F7E403"/>
    <a:srgbClr val="E1C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5"/>
    <p:restoredTop sz="89263"/>
  </p:normalViewPr>
  <p:slideViewPr>
    <p:cSldViewPr snapToGrid="0" snapToObjects="1">
      <p:cViewPr varScale="1">
        <p:scale>
          <a:sx n="76" d="100"/>
          <a:sy n="76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18795-E6C2-E844-A18A-D85A8AC4612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5C93F-144A-ED44-B7BE-61EC95BD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9B394-E111-DD4B-94FC-CB0AFAE34A1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ACE48-5955-1749-9CAB-EC386A3C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ACE48-5955-1749-9CAB-EC386A3C8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ACE48-5955-1749-9CAB-EC386A3C8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ACE48-5955-1749-9CAB-EC386A3C8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2">
                  <a:lumMod val="75000"/>
                </a:schemeClr>
              </a:buClr>
              <a:defRPr/>
            </a:lvl1pPr>
            <a:lvl2pPr>
              <a:buClr>
                <a:schemeClr val="accent2">
                  <a:lumMod val="75000"/>
                </a:schemeClr>
              </a:buClr>
              <a:defRPr/>
            </a:lvl2pPr>
            <a:lvl3pPr>
              <a:buClr>
                <a:schemeClr val="accent2">
                  <a:lumMod val="75000"/>
                </a:schemeClr>
              </a:buClr>
              <a:defRPr/>
            </a:lvl3pPr>
            <a:lvl4pPr>
              <a:buClr>
                <a:schemeClr val="accent2">
                  <a:lumMod val="75000"/>
                </a:schemeClr>
              </a:buClr>
              <a:defRPr/>
            </a:lvl4pPr>
            <a:lvl5pPr>
              <a:buClr>
                <a:schemeClr val="accent2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9910" y="679622"/>
            <a:ext cx="232890" cy="617838"/>
            <a:chOff x="329910" y="679622"/>
            <a:chExt cx="232890" cy="617838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407771" y="679622"/>
              <a:ext cx="0" cy="617838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487755" y="764060"/>
              <a:ext cx="0" cy="448963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562800" y="852619"/>
              <a:ext cx="0" cy="271844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329910" y="898919"/>
              <a:ext cx="0" cy="183315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38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buClr>
                <a:schemeClr val="accent2">
                  <a:lumMod val="75000"/>
                </a:schemeClr>
              </a:buClr>
              <a:defRPr/>
            </a:lvl1pPr>
            <a:lvl2pPr>
              <a:buClr>
                <a:schemeClr val="accent2">
                  <a:lumMod val="75000"/>
                </a:schemeClr>
              </a:buClr>
              <a:defRPr/>
            </a:lvl2pPr>
            <a:lvl3pPr>
              <a:buClr>
                <a:schemeClr val="accent2">
                  <a:lumMod val="75000"/>
                </a:schemeClr>
              </a:buClr>
              <a:defRPr/>
            </a:lvl3pPr>
            <a:lvl4pPr>
              <a:buClr>
                <a:schemeClr val="accent2">
                  <a:lumMod val="75000"/>
                </a:schemeClr>
              </a:buClr>
              <a:defRPr/>
            </a:lvl4pPr>
            <a:lvl5pPr>
              <a:buClr>
                <a:schemeClr val="accent2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08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  <a:lvl2pPr>
              <a:buClr>
                <a:schemeClr val="accent2">
                  <a:lumMod val="75000"/>
                </a:schemeClr>
              </a:buClr>
              <a:defRPr/>
            </a:lvl2pPr>
            <a:lvl3pPr>
              <a:buClr>
                <a:schemeClr val="accent2">
                  <a:lumMod val="75000"/>
                </a:schemeClr>
              </a:buClr>
              <a:defRPr/>
            </a:lvl3pPr>
            <a:lvl4pPr>
              <a:buClr>
                <a:schemeClr val="accent2">
                  <a:lumMod val="75000"/>
                </a:schemeClr>
              </a:buClr>
              <a:defRPr/>
            </a:lvl4pPr>
            <a:lvl5pPr>
              <a:buClr>
                <a:schemeClr val="accent2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29910" y="679622"/>
            <a:ext cx="232890" cy="617838"/>
            <a:chOff x="329910" y="679622"/>
            <a:chExt cx="232890" cy="617838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407771" y="679622"/>
              <a:ext cx="0" cy="617838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487755" y="764060"/>
              <a:ext cx="0" cy="448963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62800" y="852619"/>
              <a:ext cx="0" cy="271844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329910" y="898919"/>
              <a:ext cx="0" cy="183315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5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  <a:lvl2pPr>
              <a:buClr>
                <a:schemeClr val="accent2">
                  <a:lumMod val="75000"/>
                </a:schemeClr>
              </a:buClr>
              <a:defRPr/>
            </a:lvl2pPr>
            <a:lvl3pPr>
              <a:buClr>
                <a:schemeClr val="accent2">
                  <a:lumMod val="75000"/>
                </a:schemeClr>
              </a:buClr>
              <a:defRPr/>
            </a:lvl3pPr>
            <a:lvl4pPr>
              <a:buClr>
                <a:schemeClr val="accent2">
                  <a:lumMod val="75000"/>
                </a:schemeClr>
              </a:buClr>
              <a:defRPr/>
            </a:lvl4pPr>
            <a:lvl5pPr>
              <a:buClr>
                <a:schemeClr val="accent2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  <a:lvl2pPr>
              <a:buClr>
                <a:schemeClr val="accent2">
                  <a:lumMod val="75000"/>
                </a:schemeClr>
              </a:buClr>
              <a:defRPr/>
            </a:lvl2pPr>
            <a:lvl3pPr>
              <a:buClr>
                <a:schemeClr val="accent2">
                  <a:lumMod val="75000"/>
                </a:schemeClr>
              </a:buClr>
              <a:defRPr/>
            </a:lvl3pPr>
            <a:lvl4pPr>
              <a:buClr>
                <a:schemeClr val="accent2">
                  <a:lumMod val="75000"/>
                </a:schemeClr>
              </a:buClr>
              <a:defRPr/>
            </a:lvl4pPr>
            <a:lvl5pPr>
              <a:buClr>
                <a:schemeClr val="accent2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29910" y="679622"/>
            <a:ext cx="232890" cy="617838"/>
            <a:chOff x="329910" y="679622"/>
            <a:chExt cx="232890" cy="617838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407771" y="679622"/>
              <a:ext cx="0" cy="617838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487755" y="764060"/>
              <a:ext cx="0" cy="448963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62800" y="852619"/>
              <a:ext cx="0" cy="271844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29910" y="898919"/>
              <a:ext cx="0" cy="183315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4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  <a:lvl2pPr>
              <a:buClr>
                <a:schemeClr val="accent2">
                  <a:lumMod val="75000"/>
                </a:schemeClr>
              </a:buClr>
              <a:defRPr/>
            </a:lvl2pPr>
            <a:lvl3pPr>
              <a:buClr>
                <a:schemeClr val="accent2">
                  <a:lumMod val="75000"/>
                </a:schemeClr>
              </a:buClr>
              <a:defRPr/>
            </a:lvl3pPr>
            <a:lvl4pPr>
              <a:buClr>
                <a:schemeClr val="accent2">
                  <a:lumMod val="75000"/>
                </a:schemeClr>
              </a:buClr>
              <a:defRPr/>
            </a:lvl4pPr>
            <a:lvl5pPr>
              <a:buClr>
                <a:schemeClr val="accent2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  <a:lvl2pPr>
              <a:buClr>
                <a:schemeClr val="accent2">
                  <a:lumMod val="75000"/>
                </a:schemeClr>
              </a:buClr>
              <a:defRPr/>
            </a:lvl2pPr>
            <a:lvl3pPr>
              <a:buClr>
                <a:schemeClr val="accent2">
                  <a:lumMod val="75000"/>
                </a:schemeClr>
              </a:buClr>
              <a:defRPr/>
            </a:lvl3pPr>
            <a:lvl4pPr>
              <a:buClr>
                <a:schemeClr val="accent2">
                  <a:lumMod val="75000"/>
                </a:schemeClr>
              </a:buClr>
              <a:defRPr/>
            </a:lvl4pPr>
            <a:lvl5pPr>
              <a:buClr>
                <a:schemeClr val="accent2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29910" y="679622"/>
            <a:ext cx="232890" cy="617838"/>
            <a:chOff x="329910" y="679622"/>
            <a:chExt cx="232890" cy="617838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07771" y="679622"/>
              <a:ext cx="0" cy="617838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87755" y="764060"/>
              <a:ext cx="0" cy="448963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62800" y="852619"/>
              <a:ext cx="0" cy="271844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329910" y="898919"/>
              <a:ext cx="0" cy="183315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0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29910" y="679622"/>
            <a:ext cx="232890" cy="617838"/>
            <a:chOff x="329910" y="679622"/>
            <a:chExt cx="232890" cy="617838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407771" y="679622"/>
              <a:ext cx="0" cy="617838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487755" y="764060"/>
              <a:ext cx="0" cy="448963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62800" y="852619"/>
              <a:ext cx="0" cy="271844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29910" y="898919"/>
              <a:ext cx="0" cy="183315"/>
            </a:xfrm>
            <a:prstGeom prst="line">
              <a:avLst/>
            </a:prstGeom>
            <a:ln w="38100">
              <a:solidFill>
                <a:srgbClr val="063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79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 sz="3200"/>
            </a:lvl1pPr>
            <a:lvl2pPr>
              <a:buClr>
                <a:schemeClr val="accent2">
                  <a:lumMod val="75000"/>
                </a:schemeClr>
              </a:buClr>
              <a:defRPr sz="2800"/>
            </a:lvl2pPr>
            <a:lvl3pPr>
              <a:buClr>
                <a:schemeClr val="accent2">
                  <a:lumMod val="75000"/>
                </a:schemeClr>
              </a:buClr>
              <a:defRPr sz="2400"/>
            </a:lvl3pPr>
            <a:lvl4pPr>
              <a:buClr>
                <a:schemeClr val="accent2">
                  <a:lumMod val="75000"/>
                </a:schemeClr>
              </a:buClr>
              <a:defRPr sz="2000"/>
            </a:lvl4pPr>
            <a:lvl5pPr>
              <a:buClr>
                <a:schemeClr val="accent2">
                  <a:lumMod val="75000"/>
                </a:schemeClr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58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30344" y="6212443"/>
            <a:ext cx="1225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3727" y="6212443"/>
            <a:ext cx="1874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6126" y="6218710"/>
            <a:ext cx="1064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7" y="6116403"/>
            <a:ext cx="2419350" cy="5905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14136" y="620063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23149" y="6187406"/>
            <a:ext cx="279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>
                <a:solidFill>
                  <a:srgbClr val="092A67"/>
                </a:solidFill>
              </a:rPr>
              <a:t>THU DUC COLLEGE OF TECHNOLOGY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776394"/>
            <a:ext cx="12201820" cy="720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988964" y="6070600"/>
            <a:ext cx="2203036" cy="787400"/>
          </a:xfrm>
          <a:prstGeom prst="rect">
            <a:avLst/>
          </a:prstGeom>
          <a:solidFill>
            <a:srgbClr val="003B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dio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450" y="6175629"/>
            <a:ext cx="901700" cy="568071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>
          <a:xfrm>
            <a:off x="9529951" y="6065734"/>
            <a:ext cx="837367" cy="792266"/>
          </a:xfrm>
          <a:prstGeom prst="parallelogram">
            <a:avLst>
              <a:gd name="adj" fmla="val 53129"/>
            </a:avLst>
          </a:prstGeom>
          <a:solidFill>
            <a:srgbClr val="06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tdc_logo_whit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14" y="6172200"/>
            <a:ext cx="583926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63B7A"/>
          </a:solidFill>
          <a:latin typeface="+mj-lt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aravel-excel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82019"/>
            <a:ext cx="10515600" cy="17811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 Light (Headings)"/>
              </a:rPr>
              <a:t>H</a:t>
            </a:r>
            <a:r>
              <a:rPr lang="vi-VN" dirty="0">
                <a:solidFill>
                  <a:schemeClr val="bg1"/>
                </a:solidFill>
                <a:latin typeface="Calibri Light (Headings)"/>
              </a:rPr>
              <a:t>Ư</a:t>
            </a:r>
            <a:r>
              <a:rPr lang="en-US" dirty="0">
                <a:solidFill>
                  <a:schemeClr val="bg1"/>
                </a:solidFill>
                <a:latin typeface="Calibri Light (Headings)"/>
              </a:rPr>
              <a:t>ỚNG DẪN CÀI ĐẶT </a:t>
            </a:r>
            <a:br>
              <a:rPr lang="en-US" dirty="0">
                <a:solidFill>
                  <a:schemeClr val="bg1"/>
                </a:solidFill>
                <a:latin typeface="Calibri Light (Headings)"/>
              </a:rPr>
            </a:br>
            <a:r>
              <a:rPr lang="en-US" dirty="0">
                <a:solidFill>
                  <a:schemeClr val="bg1"/>
                </a:solidFill>
                <a:latin typeface="Calibri Light (Headings)"/>
              </a:rPr>
              <a:t>VÀ SỬ DỤNG LARAVEL EXCEL C</a:t>
            </a:r>
            <a:r>
              <a:rPr lang="vi-VN" dirty="0">
                <a:solidFill>
                  <a:schemeClr val="bg1"/>
                </a:solidFill>
                <a:latin typeface="Calibri Light (Headings)"/>
              </a:rPr>
              <a:t>Ơ</a:t>
            </a:r>
            <a:r>
              <a:rPr lang="en-US" dirty="0">
                <a:solidFill>
                  <a:schemeClr val="bg1"/>
                </a:solidFill>
                <a:latin typeface="Calibri Light (Headings)"/>
              </a:rPr>
              <a:t> BẢN</a:t>
            </a:r>
            <a:endParaRPr lang="en-US" sz="4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1850" y="4057304"/>
            <a:ext cx="10515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 err="1">
                <a:latin typeface="Calibri Light" charset="0"/>
                <a:ea typeface="Calibri Light" charset="0"/>
                <a:cs typeface="Calibri Light" charset="0"/>
              </a:rPr>
              <a:t>Hồ</a:t>
            </a:r>
            <a:r>
              <a:rPr lang="en-US" sz="2200" b="1" i="1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200" b="1" i="1" dirty="0" err="1">
                <a:latin typeface="Calibri Light" charset="0"/>
                <a:ea typeface="Calibri Light" charset="0"/>
                <a:cs typeface="Calibri Light" charset="0"/>
              </a:rPr>
              <a:t>Văn</a:t>
            </a:r>
            <a:r>
              <a:rPr lang="en-US" sz="2200" b="1" i="1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200" b="1" i="1" dirty="0" err="1">
                <a:latin typeface="Calibri Light" charset="0"/>
                <a:ea typeface="Calibri Light" charset="0"/>
                <a:cs typeface="Calibri Light" charset="0"/>
              </a:rPr>
              <a:t>Quyến</a:t>
            </a:r>
            <a:r>
              <a:rPr lang="en-US" sz="2200" b="1" i="1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mr-IN" sz="2200" b="1" i="1" dirty="0">
                <a:latin typeface="Calibri Light" charset="0"/>
                <a:ea typeface="Calibri Light" charset="0"/>
                <a:cs typeface="Calibri Light" charset="0"/>
              </a:rPr>
              <a:t>–</a:t>
            </a:r>
            <a:r>
              <a:rPr lang="en-US" sz="2200" b="1" i="1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200" b="1" i="1" dirty="0" err="1">
                <a:latin typeface="Calibri Light" charset="0"/>
                <a:ea typeface="Calibri Light" charset="0"/>
                <a:cs typeface="Calibri Light" charset="0"/>
              </a:rPr>
              <a:t>Nhóm</a:t>
            </a:r>
            <a:r>
              <a:rPr lang="en-US" sz="2200" b="1" i="1" dirty="0">
                <a:latin typeface="Calibri Light" charset="0"/>
                <a:ea typeface="Calibri Light" charset="0"/>
                <a:cs typeface="Calibri Light" charset="0"/>
              </a:rPr>
              <a:t> B</a:t>
            </a:r>
          </a:p>
          <a:p>
            <a:endParaRPr lang="en-US" i="1" dirty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i="1" dirty="0">
                <a:latin typeface="Calibri Light" charset="0"/>
                <a:ea typeface="Calibri Light" charset="0"/>
                <a:cs typeface="Calibri Light" charset="0"/>
              </a:rPr>
              <a:t>[05 . 2019]</a:t>
            </a:r>
          </a:p>
          <a:p>
            <a:endParaRPr lang="en-US" i="1" dirty="0">
              <a:latin typeface="Calibri Light" charset="0"/>
              <a:ea typeface="Calibri Light" charset="0"/>
              <a:cs typeface="Calibri Light" charset="0"/>
            </a:endParaRPr>
          </a:p>
          <a:p>
            <a:endParaRPr lang="en-US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24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file Excel </a:t>
            </a:r>
            <a:r>
              <a:rPr lang="en-US" dirty="0" err="1"/>
              <a:t>và</a:t>
            </a:r>
            <a:r>
              <a:rPr lang="en-US" dirty="0"/>
              <a:t> Ph</a:t>
            </a:r>
            <a:r>
              <a:rPr lang="vi-VN" b="0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3858483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Excel </a:t>
            </a:r>
            <a:r>
              <a:rPr lang="en-US" dirty="0" err="1"/>
              <a:t>mới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b="1" dirty="0">
                <a:solidFill>
                  <a:srgbClr val="00B0F0"/>
                </a:solidFill>
              </a:rPr>
              <a:t>download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</a:t>
            </a:r>
            <a:br>
              <a:rPr lang="en-US" b="1" i="1" dirty="0">
                <a:solidFill>
                  <a:srgbClr val="FFC000"/>
                </a:solidFill>
              </a:rPr>
            </a:br>
            <a:r>
              <a:rPr lang="en-US" b="1" i="1" dirty="0" err="1">
                <a:solidFill>
                  <a:srgbClr val="FFC000"/>
                </a:solidFill>
              </a:rPr>
              <a:t>file_extension</a:t>
            </a:r>
            <a:r>
              <a:rPr lang="en-US" b="1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b="1" dirty="0">
                <a:solidFill>
                  <a:srgbClr val="00B0F0"/>
                </a:solidFill>
              </a:rPr>
              <a:t>export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</a:t>
            </a:r>
            <a:r>
              <a:rPr lang="en-US" b="1" i="1" dirty="0" err="1">
                <a:solidFill>
                  <a:srgbClr val="FFC000"/>
                </a:solidFill>
              </a:rPr>
              <a:t>file_extension</a:t>
            </a:r>
            <a:r>
              <a:rPr lang="en-US" b="1" dirty="0"/>
              <a:t>). </a:t>
            </a:r>
            <a:r>
              <a:rPr lang="en-US" dirty="0" err="1"/>
              <a:t>Nếu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trên</a:t>
            </a:r>
            <a:r>
              <a:rPr lang="en-US" dirty="0"/>
              <a:t> server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b="1" dirty="0">
                <a:solidFill>
                  <a:srgbClr val="00B0F0"/>
                </a:solidFill>
              </a:rPr>
              <a:t>store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‘xlsx'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00B0F0"/>
                </a:solidFill>
              </a:rPr>
              <a:t>storage_path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'excel/exports'</a:t>
            </a:r>
            <a:r>
              <a:rPr lang="en-US" b="1" dirty="0"/>
              <a:t>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78FEA-E039-4B91-A731-DDBBA287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92" y="4612703"/>
            <a:ext cx="5943600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E9E7B-40D6-4353-98BE-45D6453A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80" y="2245297"/>
            <a:ext cx="55149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Sheet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3858483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b="1" dirty="0">
                <a:solidFill>
                  <a:srgbClr val="00B0F0"/>
                </a:solidFill>
              </a:rPr>
              <a:t>sheet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</a:t>
            </a:r>
            <a:r>
              <a:rPr lang="en-US" b="1" i="1" dirty="0" err="1">
                <a:solidFill>
                  <a:srgbClr val="FFC000"/>
                </a:solidFill>
              </a:rPr>
              <a:t>sheet_name</a:t>
            </a:r>
            <a:r>
              <a:rPr lang="en-US" b="1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sheet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D3DFA-8A48-49BE-BCA2-68046DEC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37" y="2710624"/>
            <a:ext cx="8924925" cy="21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b="0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</a:t>
            </a:r>
            <a:r>
              <a:rPr lang="vi-VN" b="0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38584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Merge cells: </a:t>
            </a:r>
            <a:r>
              <a:rPr lang="en-US" b="1" dirty="0"/>
              <a:t>$sheet-&gt;</a:t>
            </a:r>
            <a:r>
              <a:rPr lang="en-US" b="1" dirty="0" err="1">
                <a:solidFill>
                  <a:srgbClr val="00B0F0"/>
                </a:solidFill>
              </a:rPr>
              <a:t>mergeCells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$cells</a:t>
            </a:r>
            <a:r>
              <a:rPr lang="en-US" b="1" dirty="0"/>
              <a:t>);</a:t>
            </a:r>
          </a:p>
          <a:p>
            <a:r>
              <a:rPr lang="en-US" dirty="0"/>
              <a:t>Set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: </a:t>
            </a:r>
            <a:r>
              <a:rPr lang="en-US" b="1" dirty="0"/>
              <a:t>$sheet-&gt;</a:t>
            </a:r>
            <a:r>
              <a:rPr lang="en-US" b="1" dirty="0" err="1">
                <a:solidFill>
                  <a:srgbClr val="00B0F0"/>
                </a:solidFill>
              </a:rPr>
              <a:t>setHeight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$row</a:t>
            </a:r>
            <a:r>
              <a:rPr lang="en-US" b="1" dirty="0"/>
              <a:t>,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$height</a:t>
            </a:r>
            <a:r>
              <a:rPr lang="en-US" b="1" dirty="0"/>
              <a:t>); </a:t>
            </a:r>
          </a:p>
          <a:p>
            <a:r>
              <a:rPr lang="en-US" dirty="0"/>
              <a:t>Set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: </a:t>
            </a:r>
            <a:r>
              <a:rPr lang="en-US" b="1" dirty="0"/>
              <a:t>$sheet-&gt;</a:t>
            </a:r>
            <a:r>
              <a:rPr lang="en-US" b="1" dirty="0" err="1">
                <a:solidFill>
                  <a:srgbClr val="00B0F0"/>
                </a:solidFill>
              </a:rPr>
              <a:t>setWidth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$column</a:t>
            </a:r>
            <a:r>
              <a:rPr lang="en-US" b="1" dirty="0"/>
              <a:t>, </a:t>
            </a:r>
            <a:r>
              <a:rPr lang="en-US" b="1" dirty="0">
                <a:solidFill>
                  <a:srgbClr val="FFC000"/>
                </a:solidFill>
              </a:rPr>
              <a:t>$width</a:t>
            </a:r>
            <a:r>
              <a:rPr lang="en-US" b="1" dirty="0"/>
              <a:t>);</a:t>
            </a:r>
          </a:p>
          <a:p>
            <a:r>
              <a:rPr lang="en-US" dirty="0"/>
              <a:t>Set Format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: </a:t>
            </a:r>
            <a:r>
              <a:rPr lang="en-US" b="1" dirty="0"/>
              <a:t>$sheet-&gt;</a:t>
            </a:r>
            <a:r>
              <a:rPr lang="en-US" b="1" dirty="0" err="1">
                <a:solidFill>
                  <a:srgbClr val="00B0F0"/>
                </a:solidFill>
              </a:rPr>
              <a:t>setColumnFormat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$</a:t>
            </a:r>
            <a:r>
              <a:rPr lang="en-US" b="1" dirty="0" err="1">
                <a:solidFill>
                  <a:srgbClr val="FFC000"/>
                </a:solidFill>
              </a:rPr>
              <a:t>array_format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</a:p>
          <a:p>
            <a:r>
              <a:rPr lang="en-US" dirty="0"/>
              <a:t>$sheet-&gt;</a:t>
            </a:r>
            <a:r>
              <a:rPr lang="en-US" dirty="0" err="1">
                <a:solidFill>
                  <a:srgbClr val="00B0F0"/>
                </a:solidFill>
              </a:rPr>
              <a:t>mergeCells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‘A1:A5’</a:t>
            </a:r>
            <a:r>
              <a:rPr lang="en-US" dirty="0"/>
              <a:t>);</a:t>
            </a:r>
          </a:p>
          <a:p>
            <a:r>
              <a:rPr lang="en-US" dirty="0"/>
              <a:t>$sheet-&gt;</a:t>
            </a:r>
            <a:r>
              <a:rPr lang="en-US" dirty="0" err="1">
                <a:solidFill>
                  <a:srgbClr val="00B0F0"/>
                </a:solidFill>
              </a:rPr>
              <a:t>setHeight</a:t>
            </a:r>
            <a:r>
              <a:rPr lang="en-US" dirty="0"/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  <a:r>
              <a:rPr lang="en-US" dirty="0"/>
              <a:t>);</a:t>
            </a:r>
          </a:p>
          <a:p>
            <a:r>
              <a:rPr lang="en-US" dirty="0"/>
              <a:t>$sheet-&gt;</a:t>
            </a:r>
            <a:r>
              <a:rPr lang="en-US" dirty="0" err="1">
                <a:solidFill>
                  <a:srgbClr val="00B0F0"/>
                </a:solidFill>
              </a:rPr>
              <a:t>setColumnFormat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array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‘K’</a:t>
            </a:r>
            <a:r>
              <a:rPr lang="en-US" dirty="0"/>
              <a:t> =&gt; </a:t>
            </a:r>
            <a:r>
              <a:rPr lang="en-US" dirty="0">
                <a:solidFill>
                  <a:srgbClr val="FFC000"/>
                </a:solidFill>
              </a:rPr>
              <a:t>‘#.###,0#’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‘L’</a:t>
            </a:r>
            <a:r>
              <a:rPr lang="en-US" dirty="0"/>
              <a:t> =&gt; </a:t>
            </a:r>
            <a:r>
              <a:rPr lang="en-US" dirty="0">
                <a:solidFill>
                  <a:srgbClr val="FFC000"/>
                </a:solidFill>
              </a:rPr>
              <a:t>‘#.##0’</a:t>
            </a:r>
            <a:r>
              <a:rPr lang="en-US" dirty="0"/>
              <a:t>));</a:t>
            </a:r>
          </a:p>
          <a:p>
            <a:r>
              <a:rPr lang="en-US" dirty="0"/>
              <a:t>$sheet-&gt;</a:t>
            </a:r>
            <a:r>
              <a:rPr lang="en-US" dirty="0" err="1">
                <a:solidFill>
                  <a:srgbClr val="00B0F0"/>
                </a:solidFill>
              </a:rPr>
              <a:t>setWidth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'D'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b="0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</a:t>
            </a:r>
            <a:r>
              <a:rPr lang="vi-VN" b="0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385848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b="1" dirty="0"/>
              <a:t>$sheet-&gt;</a:t>
            </a:r>
            <a:r>
              <a:rPr lang="en-US" b="1" dirty="0" err="1">
                <a:solidFill>
                  <a:srgbClr val="00B0F0"/>
                </a:solidFill>
              </a:rPr>
              <a:t>getHighestColumn</a:t>
            </a:r>
            <a:r>
              <a:rPr lang="en-US" b="1" dirty="0"/>
              <a:t>();</a:t>
            </a:r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b="1" dirty="0"/>
              <a:t>$sheet-&gt;</a:t>
            </a:r>
            <a:r>
              <a:rPr lang="en-US" b="1" dirty="0" err="1">
                <a:solidFill>
                  <a:srgbClr val="00B0F0"/>
                </a:solidFill>
              </a:rPr>
              <a:t>getHighestRow</a:t>
            </a:r>
            <a:r>
              <a:rPr lang="en-US" b="1" dirty="0"/>
              <a:t> ();</a:t>
            </a:r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sheet: </a:t>
            </a:r>
          </a:p>
          <a:p>
            <a:pPr marL="0" indent="0">
              <a:buNone/>
            </a:pPr>
            <a:r>
              <a:rPr lang="en-US" b="1" dirty="0"/>
              <a:t>               $sheet-&gt;</a:t>
            </a:r>
            <a:r>
              <a:rPr lang="en-US" b="1" dirty="0" err="1">
                <a:solidFill>
                  <a:srgbClr val="00B0F0"/>
                </a:solidFill>
              </a:rPr>
              <a:t>fromArray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</a:t>
            </a:r>
            <a:r>
              <a:rPr lang="en-US" b="1" i="1" dirty="0" err="1">
                <a:solidFill>
                  <a:srgbClr val="FFC000"/>
                </a:solidFill>
              </a:rPr>
              <a:t>dataArray</a:t>
            </a:r>
            <a:r>
              <a:rPr lang="en-US" b="1" dirty="0"/>
              <a:t>,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b="1" dirty="0"/>
              <a:t>, </a:t>
            </a:r>
            <a:r>
              <a:rPr lang="en-US" b="1" i="1" dirty="0">
                <a:solidFill>
                  <a:srgbClr val="FFC000"/>
                </a:solidFill>
              </a:rPr>
              <a:t>$cell</a:t>
            </a:r>
            <a:r>
              <a:rPr lang="en-US" b="1" dirty="0"/>
              <a:t>,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b="1" dirty="0"/>
              <a:t>,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b="1" dirty="0"/>
              <a:t>);</a:t>
            </a:r>
          </a:p>
          <a:p>
            <a:r>
              <a:rPr lang="en-US" dirty="0"/>
              <a:t>Set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ô: </a:t>
            </a:r>
            <a:r>
              <a:rPr lang="en-US" b="1" dirty="0"/>
              <a:t>$sheet-&gt;</a:t>
            </a:r>
            <a:r>
              <a:rPr lang="en-US" b="1" dirty="0" err="1">
                <a:solidFill>
                  <a:srgbClr val="00B0F0"/>
                </a:solidFill>
              </a:rPr>
              <a:t>setCellValue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$cell</a:t>
            </a:r>
            <a:r>
              <a:rPr lang="en-US" b="1" dirty="0"/>
              <a:t>, </a:t>
            </a:r>
            <a:r>
              <a:rPr lang="en-US" b="1" i="1" dirty="0">
                <a:solidFill>
                  <a:srgbClr val="FFC000"/>
                </a:solidFill>
              </a:rPr>
              <a:t>$value</a:t>
            </a:r>
            <a:r>
              <a:rPr lang="en-US" b="1" dirty="0"/>
              <a:t>);</a:t>
            </a:r>
          </a:p>
          <a:p>
            <a:r>
              <a:rPr lang="en-US" dirty="0"/>
              <a:t>Set borders, font, alignment,…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vi: </a:t>
            </a:r>
          </a:p>
          <a:p>
            <a:pPr marL="0" indent="0">
              <a:buNone/>
            </a:pPr>
            <a:r>
              <a:rPr lang="en-US" b="1" dirty="0"/>
              <a:t>          $sheet-&gt;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getStyle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$cells</a:t>
            </a:r>
            <a:r>
              <a:rPr lang="en-US" b="1" dirty="0"/>
              <a:t>)-&gt;</a:t>
            </a:r>
            <a:r>
              <a:rPr lang="en-US" b="1" dirty="0" err="1">
                <a:solidFill>
                  <a:srgbClr val="00B0F0"/>
                </a:solidFill>
              </a:rPr>
              <a:t>applyFromArray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</a:t>
            </a:r>
            <a:r>
              <a:rPr lang="en-US" b="1" i="1" dirty="0" err="1">
                <a:solidFill>
                  <a:srgbClr val="FFC000"/>
                </a:solidFill>
              </a:rPr>
              <a:t>styleArray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</a:p>
          <a:p>
            <a:r>
              <a:rPr lang="en-US" dirty="0"/>
              <a:t>$sheet-&gt;</a:t>
            </a:r>
            <a:r>
              <a:rPr lang="en-US" dirty="0" err="1">
                <a:solidFill>
                  <a:srgbClr val="00B0F0"/>
                </a:solidFill>
              </a:rPr>
              <a:t>setCellValue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'H2’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'Hello World’</a:t>
            </a:r>
            <a:r>
              <a:rPr lang="en-US" dirty="0"/>
              <a:t>);</a:t>
            </a:r>
          </a:p>
          <a:p>
            <a:r>
              <a:rPr lang="en-US" dirty="0"/>
              <a:t>$sheet-&gt;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getStyle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‘A1:H5’</a:t>
            </a:r>
            <a:r>
              <a:rPr lang="en-US" dirty="0"/>
              <a:t>)-&gt;</a:t>
            </a:r>
            <a:r>
              <a:rPr lang="en-US" dirty="0" err="1">
                <a:solidFill>
                  <a:srgbClr val="00B0F0"/>
                </a:solidFill>
              </a:rPr>
              <a:t>applyFromArray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$</a:t>
            </a:r>
            <a:r>
              <a:rPr lang="en-US" dirty="0" err="1">
                <a:solidFill>
                  <a:srgbClr val="FFC000"/>
                </a:solidFill>
              </a:rPr>
              <a:t>styleArray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b="0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</a:t>
            </a:r>
            <a:r>
              <a:rPr lang="vi-VN" b="0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38584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3AE58-1664-4CD8-B3AF-8DD0B1F2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5178"/>
            <a:ext cx="4562475" cy="398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C1964-7956-46B1-86AD-E0AF29CC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382" y="1555178"/>
            <a:ext cx="4805209" cy="40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b="0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</a:t>
            </a:r>
            <a:r>
              <a:rPr lang="vi-VN" b="0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3858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i="1" dirty="0"/>
              <a:t>(</a:t>
            </a:r>
            <a:r>
              <a:rPr lang="en-US" sz="3500" b="1" i="1" dirty="0" err="1"/>
              <a:t>Tham</a:t>
            </a:r>
            <a:r>
              <a:rPr lang="en-US" sz="3500" b="1" i="1" dirty="0"/>
              <a:t> </a:t>
            </a:r>
            <a:r>
              <a:rPr lang="en-US" sz="3500" b="1" i="1" dirty="0" err="1"/>
              <a:t>khảo</a:t>
            </a:r>
            <a:r>
              <a:rPr lang="en-US" sz="3500" b="1" i="1" dirty="0"/>
              <a:t>)</a:t>
            </a:r>
          </a:p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object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 sang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Excel.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product_name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Product.</a:t>
            </a:r>
          </a:p>
          <a:p>
            <a:pPr marL="0" indent="0">
              <a:buNone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$product;</a:t>
            </a:r>
          </a:p>
          <a:p>
            <a:pPr marL="0" indent="0">
              <a:buNone/>
            </a:pPr>
            <a:r>
              <a:rPr lang="en-US" dirty="0"/>
              <a:t>$arr1 = [‘STT’, ‘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’];</a:t>
            </a:r>
          </a:p>
          <a:p>
            <a:pPr marL="0" indent="0">
              <a:buNone/>
            </a:pPr>
            <a:r>
              <a:rPr lang="en-US" dirty="0"/>
              <a:t>$arr2 = [‘STT’, ‘</a:t>
            </a:r>
            <a:r>
              <a:rPr lang="en-US" dirty="0" err="1"/>
              <a:t>product_name</a:t>
            </a:r>
            <a:r>
              <a:rPr lang="en-US" dirty="0"/>
              <a:t>’];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75FC6-4EC9-4AED-AA27-7A06A374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62" y="1321372"/>
            <a:ext cx="5048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b="0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</a:t>
            </a:r>
            <a:r>
              <a:rPr lang="vi-VN" b="0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3858483"/>
          </a:xfrm>
        </p:spPr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row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: </a:t>
            </a:r>
            <a:r>
              <a:rPr lang="en-US" b="1" dirty="0"/>
              <a:t>$sheet-&gt;</a:t>
            </a:r>
            <a:r>
              <a:rPr lang="en-US" b="1" dirty="0">
                <a:solidFill>
                  <a:srgbClr val="00B0F0"/>
                </a:solidFill>
              </a:rPr>
              <a:t>row</a:t>
            </a:r>
            <a:r>
              <a:rPr lang="en-US" b="1" dirty="0"/>
              <a:t>();</a:t>
            </a:r>
          </a:p>
          <a:p>
            <a:r>
              <a:rPr lang="en-US" dirty="0" err="1"/>
              <a:t>Tạo</a:t>
            </a:r>
            <a:r>
              <a:rPr lang="en-US" dirty="0"/>
              <a:t> cell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: </a:t>
            </a:r>
            <a:r>
              <a:rPr lang="en-US" b="1" dirty="0"/>
              <a:t>$sheet-&gt;</a:t>
            </a:r>
            <a:r>
              <a:rPr lang="en-US" b="1" dirty="0">
                <a:solidFill>
                  <a:srgbClr val="00B0F0"/>
                </a:solidFill>
              </a:rPr>
              <a:t>cell</a:t>
            </a:r>
            <a:r>
              <a:rPr lang="en-US" b="1" dirty="0"/>
              <a:t> 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505FE-6E9C-4C09-AB33-3FE7D2D5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13" y="2856736"/>
            <a:ext cx="7090442" cy="27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b="0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</a:t>
            </a:r>
            <a:r>
              <a:rPr lang="vi-VN" b="0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Cell &amp;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38584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$cell-&gt;</a:t>
            </a:r>
            <a:r>
              <a:rPr lang="en-US" b="1" dirty="0" err="1">
                <a:solidFill>
                  <a:srgbClr val="00B0F0"/>
                </a:solidFill>
              </a:rPr>
              <a:t>setValue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$value</a:t>
            </a:r>
            <a:r>
              <a:rPr lang="en-US" b="1" dirty="0"/>
              <a:t>);</a:t>
            </a:r>
          </a:p>
          <a:p>
            <a:r>
              <a:rPr lang="en-US" b="1" dirty="0"/>
              <a:t>$cell-&gt;</a:t>
            </a:r>
            <a:r>
              <a:rPr lang="en-US" b="1" dirty="0" err="1">
                <a:solidFill>
                  <a:srgbClr val="00B0F0"/>
                </a:solidFill>
              </a:rPr>
              <a:t>setFont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</a:t>
            </a:r>
            <a:r>
              <a:rPr lang="en-US" b="1" i="1" dirty="0" err="1">
                <a:solidFill>
                  <a:srgbClr val="FFC000"/>
                </a:solidFill>
              </a:rPr>
              <a:t>styleArray</a:t>
            </a:r>
            <a:r>
              <a:rPr lang="en-US" b="1" dirty="0"/>
              <a:t>);</a:t>
            </a:r>
          </a:p>
          <a:p>
            <a:r>
              <a:rPr lang="en-US" b="1" dirty="0"/>
              <a:t>$cell-&gt;</a:t>
            </a:r>
            <a:r>
              <a:rPr lang="en-US" b="1" dirty="0" err="1">
                <a:solidFill>
                  <a:srgbClr val="00B0F0"/>
                </a:solidFill>
              </a:rPr>
              <a:t>setBackground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$value</a:t>
            </a:r>
            <a:r>
              <a:rPr lang="en-US" b="1" dirty="0"/>
              <a:t>)</a:t>
            </a:r>
          </a:p>
          <a:p>
            <a:r>
              <a:rPr lang="en-US" b="1" dirty="0"/>
              <a:t>$cell-&gt;</a:t>
            </a:r>
            <a:r>
              <a:rPr lang="en-US" b="1" dirty="0" err="1">
                <a:solidFill>
                  <a:srgbClr val="00B0F0"/>
                </a:solidFill>
              </a:rPr>
              <a:t>setFontColor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$value</a:t>
            </a:r>
            <a:r>
              <a:rPr lang="en-US" b="1" dirty="0"/>
              <a:t>)</a:t>
            </a:r>
          </a:p>
          <a:p>
            <a:r>
              <a:rPr lang="en-US" b="1" dirty="0"/>
              <a:t>$cell-&gt;</a:t>
            </a:r>
            <a:r>
              <a:rPr lang="en-US" b="1" dirty="0" err="1">
                <a:solidFill>
                  <a:srgbClr val="00B0F0"/>
                </a:solidFill>
              </a:rPr>
              <a:t>setAlignment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$value</a:t>
            </a:r>
            <a:r>
              <a:rPr lang="en-US" b="1" dirty="0"/>
              <a:t>);</a:t>
            </a:r>
          </a:p>
          <a:p>
            <a:r>
              <a:rPr lang="en-US" b="1" dirty="0"/>
              <a:t>$cell-&gt;</a:t>
            </a:r>
            <a:r>
              <a:rPr lang="en-US" b="1" dirty="0" err="1">
                <a:solidFill>
                  <a:srgbClr val="00B0F0"/>
                </a:solidFill>
              </a:rPr>
              <a:t>setValignment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https://laravel-excel.com/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98D27-45BE-4EB3-9256-4CFFC020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11" y="1692480"/>
            <a:ext cx="5532489" cy="30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>
            <a:spLocks/>
          </p:cNvSpPr>
          <p:nvPr/>
        </p:nvSpPr>
        <p:spPr>
          <a:xfrm>
            <a:off x="5157693" y="2828191"/>
            <a:ext cx="4011707" cy="141367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b="1" dirty="0"/>
              <a:t>FACULTY OF INFORMATION TECHNOLOGY</a:t>
            </a:r>
          </a:p>
          <a:p>
            <a:r>
              <a:rPr lang="en-US" b="1" dirty="0"/>
              <a:t>Thu </a:t>
            </a:r>
            <a:r>
              <a:rPr lang="en-US" b="1" dirty="0" err="1"/>
              <a:t>Duc</a:t>
            </a:r>
            <a:r>
              <a:rPr lang="en-US" b="1" dirty="0"/>
              <a:t> College of Technology</a:t>
            </a:r>
          </a:p>
          <a:p>
            <a:endParaRPr lang="en-US" dirty="0"/>
          </a:p>
          <a:p>
            <a:r>
              <a:rPr lang="en-US" dirty="0"/>
              <a:t>Phone: 	</a:t>
            </a:r>
            <a:r>
              <a:rPr lang="is-IS" dirty="0"/>
              <a:t>(+848) 22 158 642</a:t>
            </a:r>
            <a:endParaRPr lang="en-US" dirty="0"/>
          </a:p>
          <a:p>
            <a:r>
              <a:rPr lang="en-US" dirty="0"/>
              <a:t>Email:	fit@tdc.edu.vn</a:t>
            </a:r>
          </a:p>
          <a:p>
            <a:r>
              <a:rPr lang="en-US" dirty="0"/>
              <a:t>Website:	</a:t>
            </a:r>
            <a:r>
              <a:rPr lang="en-US" dirty="0" err="1"/>
              <a:t>fit.tdc.edu.vn</a:t>
            </a:r>
            <a:endParaRPr lang="en-US" dirty="0"/>
          </a:p>
          <a:p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  <p:pic>
        <p:nvPicPr>
          <p:cNvPr id="6" name="Picture 5" descr="fitlog_blu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69" y="2652298"/>
            <a:ext cx="1631227" cy="16312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accent2">
                  <a:lumMod val="75000"/>
                </a:schemeClr>
              </a:buClr>
              <a:buSzPct val="80000"/>
              <a:buFont typeface="+mj-lt"/>
              <a:buAutoNum type="arabi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Excel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80000"/>
              <a:buFont typeface="+mj-lt"/>
              <a:buAutoNum type="arabicPeriod"/>
            </a:pPr>
            <a:r>
              <a:rPr lang="en-US" dirty="0"/>
              <a:t>Import Excel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80000"/>
              <a:buFont typeface="+mj-lt"/>
              <a:buAutoNum type="arabicPeriod"/>
            </a:pPr>
            <a:r>
              <a:rPr lang="en-US" dirty="0"/>
              <a:t>Export Excel</a:t>
            </a:r>
          </a:p>
        </p:txBody>
      </p:sp>
    </p:spTree>
    <p:extLst>
      <p:ext uri="{BB962C8B-B14F-4D97-AF65-F5344CB8AC3E}">
        <p14:creationId xmlns:p14="http://schemas.microsoft.com/office/powerpoint/2010/main" val="6025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046494"/>
            <a:ext cx="10515600" cy="1781175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2800" b="0" dirty="0">
                <a:solidFill>
                  <a:srgbClr val="063B7A"/>
                </a:solidFill>
              </a:rPr>
              <a:t>1.1. |</a:t>
            </a:r>
            <a:br>
              <a:rPr lang="en-US" dirty="0">
                <a:solidFill>
                  <a:srgbClr val="063B7A"/>
                </a:solidFill>
              </a:rPr>
            </a:br>
            <a:r>
              <a:rPr lang="en-US" sz="4800" dirty="0"/>
              <a:t>CÀI ĐẶT LARAVEL EXCEL</a:t>
            </a:r>
            <a:endParaRPr lang="en-US" sz="4800" dirty="0">
              <a:solidFill>
                <a:srgbClr val="063B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4730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 (Headings)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 (Headings)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Calibri Light (Headings)"/>
                <a:cs typeface="Times New Roman" panose="02020603050405020304" pitchFamily="18" charset="0"/>
              </a:rPr>
              <a:t> Package </a:t>
            </a:r>
            <a:r>
              <a:rPr lang="en-US" dirty="0" err="1">
                <a:latin typeface="Calibri Light (Headings)"/>
                <a:cs typeface="Times New Roman" panose="02020603050405020304" pitchFamily="18" charset="0"/>
              </a:rPr>
              <a:t>Maatwebsite</a:t>
            </a:r>
            <a:endParaRPr lang="en-US" dirty="0">
              <a:latin typeface="Calibri Light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command.</a:t>
            </a:r>
          </a:p>
          <a:p>
            <a:r>
              <a:rPr lang="en-US" dirty="0"/>
              <a:t>composer </a:t>
            </a:r>
            <a:r>
              <a:rPr lang="en-US" dirty="0">
                <a:solidFill>
                  <a:srgbClr val="FF0000"/>
                </a:solidFill>
              </a:rPr>
              <a:t>require</a:t>
            </a:r>
            <a:r>
              <a:rPr lang="en-US" dirty="0"/>
              <a:t> </a:t>
            </a:r>
            <a:r>
              <a:rPr lang="en-US" dirty="0" err="1"/>
              <a:t>maatwebsite</a:t>
            </a:r>
            <a:r>
              <a:rPr lang="en-US" dirty="0"/>
              <a:t>/excel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DD51A-B113-4091-A99B-A527F68D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60" y="3163529"/>
            <a:ext cx="5272833" cy="16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8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 (Headings)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 (Headings)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 (Headings)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 Light (Headings)"/>
                <a:cs typeface="Times New Roman" panose="02020603050405020304" pitchFamily="18" charset="0"/>
              </a:rPr>
              <a:t>Hình</a:t>
            </a:r>
            <a:endParaRPr lang="en-US" dirty="0">
              <a:latin typeface="Calibri Light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config/</a:t>
            </a:r>
            <a:r>
              <a:rPr lang="en-US" dirty="0" err="1"/>
              <a:t>app.php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84027-7F76-4372-8A81-307295F1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12" y="2955152"/>
            <a:ext cx="6396191" cy="17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file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command.</a:t>
            </a:r>
          </a:p>
          <a:p>
            <a:r>
              <a:rPr lang="en-US" dirty="0"/>
              <a:t>php artisan </a:t>
            </a:r>
            <a:r>
              <a:rPr lang="en-US" dirty="0" err="1"/>
              <a:t>vendor:publish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15188-8082-4E87-8652-79B5BA37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3" y="3083795"/>
            <a:ext cx="6056213" cy="18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046494"/>
            <a:ext cx="10515600" cy="1781175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2800" b="0" dirty="0">
                <a:solidFill>
                  <a:srgbClr val="063B7A"/>
                </a:solidFill>
              </a:rPr>
              <a:t>2.1. |</a:t>
            </a:r>
            <a:br>
              <a:rPr lang="en-US" dirty="0">
                <a:solidFill>
                  <a:srgbClr val="063B7A"/>
                </a:solidFill>
              </a:rPr>
            </a:br>
            <a:r>
              <a:rPr lang="en-US" sz="4800" dirty="0">
                <a:solidFill>
                  <a:srgbClr val="063B7A"/>
                </a:solidFill>
              </a:rPr>
              <a:t>Import </a:t>
            </a:r>
            <a:r>
              <a:rPr lang="en-US" sz="4800" dirty="0"/>
              <a:t>Excel</a:t>
            </a:r>
            <a:endParaRPr lang="en-US" sz="4800" dirty="0">
              <a:solidFill>
                <a:srgbClr val="063B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2221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1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483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import </a:t>
            </a:r>
            <a:r>
              <a:rPr lang="en-US" dirty="0" err="1"/>
              <a:t>một</a:t>
            </a:r>
            <a:r>
              <a:rPr lang="en-US" dirty="0"/>
              <a:t> file Excel </a:t>
            </a:r>
            <a:r>
              <a:rPr lang="en-US" dirty="0" err="1"/>
              <a:t>trong</a:t>
            </a:r>
            <a:r>
              <a:rPr lang="en-US" dirty="0"/>
              <a:t> Laravel Excel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b="1" dirty="0"/>
              <a:t>-&gt;</a:t>
            </a:r>
            <a:r>
              <a:rPr lang="en-US" b="1" dirty="0" err="1">
                <a:solidFill>
                  <a:srgbClr val="00B0F0"/>
                </a:solidFill>
              </a:rPr>
              <a:t>selectSheetsByIndex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C000"/>
                </a:solidFill>
              </a:rPr>
              <a:t>$</a:t>
            </a:r>
            <a:r>
              <a:rPr lang="en-US" b="1" i="1" dirty="0" err="1">
                <a:solidFill>
                  <a:srgbClr val="FFC000"/>
                </a:solidFill>
              </a:rPr>
              <a:t>sheet_number</a:t>
            </a:r>
            <a:r>
              <a:rPr lang="en-US" b="1" dirty="0"/>
              <a:t>), -&gt;</a:t>
            </a:r>
            <a:r>
              <a:rPr lang="en-US" b="1" dirty="0">
                <a:solidFill>
                  <a:srgbClr val="00B0F0"/>
                </a:solidFill>
              </a:rPr>
              <a:t>load</a:t>
            </a:r>
            <a:r>
              <a:rPr lang="en-US" b="1" i="1" dirty="0">
                <a:solidFill>
                  <a:srgbClr val="FFC000"/>
                </a:solidFill>
              </a:rPr>
              <a:t>($filename</a:t>
            </a:r>
            <a:r>
              <a:rPr lang="en-US" b="1" dirty="0"/>
              <a:t>)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b="1" dirty="0"/>
              <a:t>-&gt;</a:t>
            </a:r>
            <a:r>
              <a:rPr lang="en-US" b="1" dirty="0" err="1">
                <a:solidFill>
                  <a:srgbClr val="00B0F0"/>
                </a:solidFill>
              </a:rPr>
              <a:t>noHeading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/>
              <a:t>-&gt;</a:t>
            </a:r>
            <a:r>
              <a:rPr lang="en-US" b="1" dirty="0">
                <a:solidFill>
                  <a:srgbClr val="00B0F0"/>
                </a:solidFill>
              </a:rPr>
              <a:t>skip</a:t>
            </a:r>
            <a:r>
              <a:rPr lang="en-US" b="1" dirty="0">
                <a:solidFill>
                  <a:srgbClr val="FFC000"/>
                </a:solidFill>
              </a:rPr>
              <a:t>($</a:t>
            </a:r>
            <a:r>
              <a:rPr lang="en-US" b="1" dirty="0" err="1">
                <a:solidFill>
                  <a:srgbClr val="FFC000"/>
                </a:solidFill>
              </a:rPr>
              <a:t>row_number</a:t>
            </a:r>
            <a:r>
              <a:rPr lang="en-US" b="1" dirty="0"/>
              <a:t>), -&gt;</a:t>
            </a:r>
            <a:r>
              <a:rPr lang="en-US" b="1" dirty="0">
                <a:solidFill>
                  <a:srgbClr val="00B0F0"/>
                </a:solidFill>
              </a:rPr>
              <a:t>get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b="1" dirty="0" err="1">
                <a:solidFill>
                  <a:srgbClr val="00B0F0"/>
                </a:solidFill>
              </a:rPr>
              <a:t>toArray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import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file ‘file1.xlsx’ </a:t>
            </a:r>
            <a:r>
              <a:rPr lang="en-US" dirty="0" err="1"/>
              <a:t>đọc</a:t>
            </a:r>
            <a:r>
              <a:rPr lang="en-US" dirty="0"/>
              <a:t> sheet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D8EDD-C9DC-4E3C-A7FD-A92F9561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6" y="4424516"/>
            <a:ext cx="10162327" cy="10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046494"/>
            <a:ext cx="10515600" cy="1781175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2800" b="0" dirty="0">
                <a:solidFill>
                  <a:srgbClr val="063B7A"/>
                </a:solidFill>
              </a:rPr>
              <a:t>3.1. |</a:t>
            </a:r>
            <a:br>
              <a:rPr lang="en-US" dirty="0">
                <a:solidFill>
                  <a:srgbClr val="063B7A"/>
                </a:solidFill>
              </a:rPr>
            </a:br>
            <a:r>
              <a:rPr lang="en-US" sz="4800" dirty="0">
                <a:solidFill>
                  <a:srgbClr val="063B7A"/>
                </a:solidFill>
              </a:rPr>
              <a:t>Export </a:t>
            </a:r>
            <a:r>
              <a:rPr lang="en-US" sz="4800" dirty="0"/>
              <a:t>Excel</a:t>
            </a:r>
            <a:endParaRPr lang="en-US" sz="4800" dirty="0">
              <a:solidFill>
                <a:srgbClr val="063B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684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667</Words>
  <Application>Microsoft Office PowerPoint</Application>
  <PresentationFormat>Widescreen</PresentationFormat>
  <Paragraphs>100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Calibri Light (Headings)</vt:lpstr>
      <vt:lpstr>Times New Roman</vt:lpstr>
      <vt:lpstr>Office Theme</vt:lpstr>
      <vt:lpstr>HƯỚNG DẪN CÀI ĐẶT  VÀ SỬ DỤNG LARAVEL EXCEL CƠ BẢN</vt:lpstr>
      <vt:lpstr>Nội dung</vt:lpstr>
      <vt:lpstr>1.1. | CÀI ĐẶT LARAVEL EXCEL</vt:lpstr>
      <vt:lpstr>Cài đặt Package Maatwebsite</vt:lpstr>
      <vt:lpstr>Thiết Lập Cấu Hình</vt:lpstr>
      <vt:lpstr>Public file config</vt:lpstr>
      <vt:lpstr>2.1. | Import Excel</vt:lpstr>
      <vt:lpstr>Import 1 file</vt:lpstr>
      <vt:lpstr>3.1. | Export Excel</vt:lpstr>
      <vt:lpstr>Tạo file Excel và Phương thức download</vt:lpstr>
      <vt:lpstr>Tạo Sheet</vt:lpstr>
      <vt:lpstr>Một số phương thức cơ bản của Sheet</vt:lpstr>
      <vt:lpstr>Một số phương thức cơ bản của Sheet</vt:lpstr>
      <vt:lpstr>Một số phương thức cơ bản của Sheet</vt:lpstr>
      <vt:lpstr>Một số phương thức cơ bản của Sheet</vt:lpstr>
      <vt:lpstr>Một số phương thức cơ bản của Sheet</vt:lpstr>
      <vt:lpstr>Một số phương thức cơ bản của Cell &amp; Row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Ho Van Quyen</cp:lastModifiedBy>
  <cp:revision>110</cp:revision>
  <cp:lastPrinted>2017-09-28T06:58:30Z</cp:lastPrinted>
  <dcterms:created xsi:type="dcterms:W3CDTF">2016-12-06T18:40:07Z</dcterms:created>
  <dcterms:modified xsi:type="dcterms:W3CDTF">2019-05-09T00:09:08Z</dcterms:modified>
</cp:coreProperties>
</file>