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67"/>
  </p:notesMasterIdLst>
  <p:handoutMasterIdLst>
    <p:handoutMasterId r:id="rId68"/>
  </p:handoutMasterIdLst>
  <p:sldIdLst>
    <p:sldId id="256" r:id="rId2"/>
    <p:sldId id="425" r:id="rId3"/>
    <p:sldId id="426" r:id="rId4"/>
    <p:sldId id="333" r:id="rId5"/>
    <p:sldId id="455" r:id="rId6"/>
    <p:sldId id="337" r:id="rId7"/>
    <p:sldId id="339" r:id="rId8"/>
    <p:sldId id="341" r:id="rId9"/>
    <p:sldId id="342" r:id="rId10"/>
    <p:sldId id="344" r:id="rId11"/>
    <p:sldId id="346" r:id="rId12"/>
    <p:sldId id="348" r:id="rId13"/>
    <p:sldId id="349" r:id="rId14"/>
    <p:sldId id="350" r:id="rId15"/>
    <p:sldId id="352" r:id="rId16"/>
    <p:sldId id="353" r:id="rId17"/>
    <p:sldId id="416" r:id="rId18"/>
    <p:sldId id="419" r:id="rId19"/>
    <p:sldId id="424" r:id="rId20"/>
    <p:sldId id="354" r:id="rId21"/>
    <p:sldId id="427" r:id="rId22"/>
    <p:sldId id="355" r:id="rId23"/>
    <p:sldId id="356" r:id="rId24"/>
    <p:sldId id="357" r:id="rId25"/>
    <p:sldId id="359" r:id="rId26"/>
    <p:sldId id="361" r:id="rId27"/>
    <p:sldId id="362" r:id="rId28"/>
    <p:sldId id="363" r:id="rId29"/>
    <p:sldId id="364" r:id="rId30"/>
    <p:sldId id="365" r:id="rId31"/>
    <p:sldId id="366" r:id="rId32"/>
    <p:sldId id="428" r:id="rId33"/>
    <p:sldId id="367" r:id="rId34"/>
    <p:sldId id="368" r:id="rId35"/>
    <p:sldId id="369" r:id="rId36"/>
    <p:sldId id="370" r:id="rId37"/>
    <p:sldId id="371" r:id="rId38"/>
    <p:sldId id="372" r:id="rId39"/>
    <p:sldId id="373" r:id="rId40"/>
    <p:sldId id="374" r:id="rId41"/>
    <p:sldId id="462" r:id="rId42"/>
    <p:sldId id="460" r:id="rId43"/>
    <p:sldId id="376" r:id="rId44"/>
    <p:sldId id="463" r:id="rId45"/>
    <p:sldId id="305" r:id="rId46"/>
    <p:sldId id="379" r:id="rId47"/>
    <p:sldId id="380" r:id="rId48"/>
    <p:sldId id="381" r:id="rId49"/>
    <p:sldId id="382" r:id="rId50"/>
    <p:sldId id="306" r:id="rId51"/>
    <p:sldId id="451" r:id="rId52"/>
    <p:sldId id="307" r:id="rId53"/>
    <p:sldId id="310" r:id="rId54"/>
    <p:sldId id="384" r:id="rId55"/>
    <p:sldId id="312" r:id="rId56"/>
    <p:sldId id="385" r:id="rId57"/>
    <p:sldId id="452" r:id="rId58"/>
    <p:sldId id="459" r:id="rId59"/>
    <p:sldId id="458" r:id="rId60"/>
    <p:sldId id="308" r:id="rId61"/>
    <p:sldId id="309" r:id="rId62"/>
    <p:sldId id="456" r:id="rId63"/>
    <p:sldId id="429" r:id="rId64"/>
    <p:sldId id="457" r:id="rId65"/>
    <p:sldId id="443" r:id="rId66"/>
  </p:sldIdLst>
  <p:sldSz cx="9144000" cy="6858000" type="screen4x3"/>
  <p:notesSz cx="10234613" cy="70993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706" autoAdjust="0"/>
  </p:normalViewPr>
  <p:slideViewPr>
    <p:cSldViewPr>
      <p:cViewPr varScale="1">
        <p:scale>
          <a:sx n="67" d="100"/>
          <a:sy n="67" d="100"/>
        </p:scale>
        <p:origin x="126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401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5797550" y="0"/>
            <a:ext cx="4435475" cy="35401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6743700"/>
            <a:ext cx="4435475" cy="35401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5797550" y="6743700"/>
            <a:ext cx="4435475" cy="35401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pPr>
              <a:defRPr/>
            </a:pPr>
            <a:fld id="{2C067F54-5EE1-424D-9248-D65500B4CAE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5194175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09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3275" y="533400"/>
            <a:ext cx="3548063" cy="2660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2350" y="3371850"/>
            <a:ext cx="8189913" cy="319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3700"/>
            <a:ext cx="4435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3700"/>
            <a:ext cx="4435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fld id="{03693C48-0DAC-46D5-8973-BCAAF72EBEA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359871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D9F1EA9-FFB1-4EA1-88A4-ACADBB9B5071}" type="slidenum">
              <a:rPr lang="pt-BR" altLang="pt-BR" smtClean="0">
                <a:latin typeface="Arial" charset="0"/>
              </a:rPr>
              <a:pPr/>
              <a:t>1</a:t>
            </a:fld>
            <a:endParaRPr lang="pt-BR" altLang="pt-BR">
              <a:latin typeface="Arial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  <p:sp>
        <p:nvSpPr>
          <p:cNvPr id="81925" name="Espaço Reservado para Data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81926" name="Espaço Reservado para Rodapé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81927" name="Espaço Reservado para Cabeçalho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F2FC567-AED0-416E-A57B-86D98E9813AE}" type="slidenum">
              <a:rPr lang="pt-BR" altLang="pt-BR" smtClean="0">
                <a:latin typeface="Arial" charset="0"/>
              </a:rPr>
              <a:pPr/>
              <a:t>10</a:t>
            </a:fld>
            <a:endParaRPr lang="pt-BR" altLang="pt-BR">
              <a:latin typeface="Arial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  <p:sp>
        <p:nvSpPr>
          <p:cNvPr id="92165" name="Espaço Reservado para Data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92166" name="Espaço Reservado para Rodapé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92167" name="Espaço Reservado para Cabeçalho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4E5E1C9-73C0-4686-8FCA-4EC14FDBA19F}" type="slidenum">
              <a:rPr lang="pt-BR" altLang="pt-BR" smtClean="0">
                <a:latin typeface="Arial" charset="0"/>
              </a:rPr>
              <a:pPr/>
              <a:t>11</a:t>
            </a:fld>
            <a:endParaRPr lang="pt-BR" altLang="pt-BR">
              <a:latin typeface="Arial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pt-BR" altLang="pt-BR"/>
              <a:t>Lembrar:</a:t>
            </a:r>
          </a:p>
          <a:p>
            <a:pPr eaLnBrk="1" hangingPunct="1"/>
            <a:r>
              <a:rPr lang="pt-BR" altLang="pt-BR"/>
              <a:t>	-todas as definições (rótulos, dados perdidos, etc) podem ser copiadas (CTRL+C) e coladas (CTRL+V) de uma variável para outra.</a:t>
            </a:r>
          </a:p>
        </p:txBody>
      </p:sp>
      <p:sp>
        <p:nvSpPr>
          <p:cNvPr id="93189" name="Espaço Reservado para Data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93190" name="Espaço Reservado para Rodapé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93191" name="Espaço Reservado para Cabeçalho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2FB7D3C-C803-4422-8DAF-14F2B9CBBF51}" type="slidenum">
              <a:rPr lang="pt-BR" altLang="pt-BR" smtClean="0">
                <a:latin typeface="Arial" charset="0"/>
              </a:rPr>
              <a:pPr/>
              <a:t>12</a:t>
            </a:fld>
            <a:endParaRPr lang="pt-BR" altLang="pt-BR">
              <a:latin typeface="Arial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  <p:sp>
        <p:nvSpPr>
          <p:cNvPr id="94213" name="Espaço Reservado para Data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94214" name="Espaço Reservado para Rodapé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94215" name="Espaço Reservado para Cabeçalho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A235E69-2437-4BBA-8EB1-4C566FF0954C}" type="slidenum">
              <a:rPr lang="pt-BR" altLang="pt-BR" smtClean="0">
                <a:latin typeface="Arial" charset="0"/>
              </a:rPr>
              <a:pPr/>
              <a:t>13</a:t>
            </a:fld>
            <a:endParaRPr lang="pt-BR" altLang="pt-BR">
              <a:latin typeface="Arial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  <p:sp>
        <p:nvSpPr>
          <p:cNvPr id="95237" name="Espaço Reservado para Data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95238" name="Espaço Reservado para Rodapé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95239" name="Espaço Reservado para Cabeçalho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E8B79E4-B1D9-4DB6-A27B-CD186A1F8C28}" type="slidenum">
              <a:rPr lang="pt-BR" altLang="pt-BR" smtClean="0">
                <a:latin typeface="Arial" charset="0"/>
              </a:rPr>
              <a:pPr/>
              <a:t>14</a:t>
            </a:fld>
            <a:endParaRPr lang="pt-BR" altLang="pt-BR">
              <a:latin typeface="Arial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  <p:sp>
        <p:nvSpPr>
          <p:cNvPr id="96261" name="Espaço Reservado para Data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96262" name="Espaço Reservado para Rodapé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96263" name="Espaço Reservado para Cabeçalho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3E23DDC-2DAE-4A45-B7C2-169279C1BEEE}" type="slidenum">
              <a:rPr lang="pt-BR" altLang="pt-BR" smtClean="0">
                <a:latin typeface="Arial" charset="0"/>
              </a:rPr>
              <a:pPr/>
              <a:t>15</a:t>
            </a:fld>
            <a:endParaRPr lang="pt-BR" altLang="pt-BR">
              <a:latin typeface="Arial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  <p:sp>
        <p:nvSpPr>
          <p:cNvPr id="97285" name="Espaço Reservado para Data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97286" name="Espaço Reservado para Rodapé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97287" name="Espaço Reservado para Cabeçalho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10E2009-4E1F-4F59-B6DE-FCA9ABA200FE}" type="slidenum">
              <a:rPr lang="pt-BR" altLang="pt-BR" smtClean="0">
                <a:latin typeface="Arial" charset="0"/>
              </a:rPr>
              <a:pPr/>
              <a:t>16</a:t>
            </a:fld>
            <a:endParaRPr lang="pt-BR" altLang="pt-BR">
              <a:latin typeface="Arial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  <p:sp>
        <p:nvSpPr>
          <p:cNvPr id="98309" name="Espaço Reservado para Data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98310" name="Espaço Reservado para Rodapé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98311" name="Espaço Reservado para Cabeçalho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8F8F91B-5C74-4E8E-BFBC-F85BAFBAC1EE}" type="slidenum">
              <a:rPr lang="pt-BR" altLang="pt-BR" smtClean="0">
                <a:latin typeface="Arial" charset="0"/>
              </a:rPr>
              <a:pPr/>
              <a:t>17</a:t>
            </a:fld>
            <a:endParaRPr lang="pt-BR" altLang="pt-BR">
              <a:latin typeface="Arial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D36B884-CECD-4CCD-A46D-C63E27C39971}" type="slidenum">
              <a:rPr lang="pt-BR" altLang="pt-BR" smtClean="0">
                <a:latin typeface="Arial" charset="0"/>
              </a:rPr>
              <a:pPr/>
              <a:t>18</a:t>
            </a:fld>
            <a:endParaRPr lang="pt-BR" altLang="pt-BR">
              <a:latin typeface="Arial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2463AA2-3431-4DBC-B932-414E8D0109A1}" type="slidenum">
              <a:rPr lang="pt-BR" altLang="pt-BR" smtClean="0">
                <a:latin typeface="Arial" charset="0"/>
              </a:rPr>
              <a:pPr/>
              <a:t>19</a:t>
            </a:fld>
            <a:endParaRPr lang="pt-BR" altLang="pt-BR">
              <a:latin typeface="Arial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343275" y="531813"/>
            <a:ext cx="3549650" cy="2662237"/>
          </a:xfrm>
          <a:ln/>
        </p:spPr>
      </p:sp>
      <p:sp>
        <p:nvSpPr>
          <p:cNvPr id="83971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1023938" y="3371850"/>
            <a:ext cx="8186737" cy="3195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endParaRPr lang="en-US" altLang="pt-BR"/>
          </a:p>
        </p:txBody>
      </p:sp>
      <p:sp>
        <p:nvSpPr>
          <p:cNvPr id="83972" name="Espaço Reservado para Número de Slide 3"/>
          <p:cNvSpPr txBox="1">
            <a:spLocks noGrp="1"/>
          </p:cNvSpPr>
          <p:nvPr/>
        </p:nvSpPr>
        <p:spPr bwMode="auto">
          <a:xfrm>
            <a:off x="5797550" y="6743700"/>
            <a:ext cx="4435475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06271A0A-DD6D-4585-BA1C-FFE8320D94DE}" type="slidenum">
              <a:rPr lang="pt-BR" altLang="pt-BR" sz="1200">
                <a:latin typeface="Arial" charset="0"/>
              </a:rPr>
              <a:pPr algn="r" eaLnBrk="1" hangingPunct="1"/>
              <a:t>2</a:t>
            </a:fld>
            <a:endParaRPr lang="pt-BR" altLang="pt-BR" sz="12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C815D19-C5D8-4C93-BB94-4DFDB81EB03A}" type="slidenum">
              <a:rPr lang="pt-BR" altLang="pt-BR" smtClean="0">
                <a:latin typeface="Arial" charset="0"/>
              </a:rPr>
              <a:pPr/>
              <a:t>20</a:t>
            </a:fld>
            <a:endParaRPr lang="pt-BR" altLang="pt-BR">
              <a:latin typeface="Arial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  <p:sp>
        <p:nvSpPr>
          <p:cNvPr id="107525" name="Espaço Reservado para Data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107526" name="Espaço Reservado para Rodapé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107527" name="Espaço Reservado para Cabeçalho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343275" y="531813"/>
            <a:ext cx="3549650" cy="2662237"/>
          </a:xfrm>
          <a:ln/>
        </p:spPr>
      </p:sp>
      <p:sp>
        <p:nvSpPr>
          <p:cNvPr id="108547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1023938" y="3371850"/>
            <a:ext cx="8186737" cy="3195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endParaRPr lang="en-US" altLang="pt-BR"/>
          </a:p>
        </p:txBody>
      </p:sp>
      <p:sp>
        <p:nvSpPr>
          <p:cNvPr id="108548" name="Espaço Reservado para Número de Slide 3"/>
          <p:cNvSpPr txBox="1">
            <a:spLocks noGrp="1"/>
          </p:cNvSpPr>
          <p:nvPr/>
        </p:nvSpPr>
        <p:spPr bwMode="auto">
          <a:xfrm>
            <a:off x="5797550" y="6743700"/>
            <a:ext cx="4435475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8B1C35D1-DB0F-498A-966C-25A69F0F9DC4}" type="slidenum">
              <a:rPr lang="pt-BR" altLang="pt-BR" sz="1200">
                <a:latin typeface="Arial" charset="0"/>
              </a:rPr>
              <a:pPr algn="r" eaLnBrk="1" hangingPunct="1"/>
              <a:t>21</a:t>
            </a:fld>
            <a:endParaRPr lang="pt-BR" altLang="pt-BR" sz="12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E03637E-342B-441B-B0A2-AA27ED1C0C8D}" type="slidenum">
              <a:rPr lang="pt-BR" altLang="pt-BR" smtClean="0">
                <a:latin typeface="Arial" charset="0"/>
              </a:rPr>
              <a:pPr/>
              <a:t>22</a:t>
            </a:fld>
            <a:endParaRPr lang="pt-BR" altLang="pt-BR">
              <a:latin typeface="Arial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  <p:sp>
        <p:nvSpPr>
          <p:cNvPr id="109573" name="Espaço Reservado para Data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109574" name="Espaço Reservado para Rodapé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109575" name="Espaço Reservado para Cabeçalho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AAF89D2-C278-42EA-A3FA-A752E554960E}" type="slidenum">
              <a:rPr lang="pt-BR" altLang="pt-BR" smtClean="0">
                <a:latin typeface="Arial" charset="0"/>
              </a:rPr>
              <a:pPr/>
              <a:t>23</a:t>
            </a:fld>
            <a:endParaRPr lang="pt-BR" altLang="pt-BR">
              <a:latin typeface="Arial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  <p:sp>
        <p:nvSpPr>
          <p:cNvPr id="110597" name="Espaço Reservado para Data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110598" name="Espaço Reservado para Rodapé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110599" name="Espaço Reservado para Cabeçalho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ECB5371-F960-4835-9477-5B591657CE88}" type="slidenum">
              <a:rPr lang="pt-BR" altLang="pt-BR" smtClean="0">
                <a:latin typeface="Arial" charset="0"/>
              </a:rPr>
              <a:pPr/>
              <a:t>24</a:t>
            </a:fld>
            <a:endParaRPr lang="pt-BR" altLang="pt-BR">
              <a:latin typeface="Arial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  <p:sp>
        <p:nvSpPr>
          <p:cNvPr id="111621" name="Espaço Reservado para Data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111622" name="Espaço Reservado para Rodapé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111623" name="Espaço Reservado para Cabeçalho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32FD527-5CFD-4DCD-B9A2-673585770D4D}" type="slidenum">
              <a:rPr lang="pt-BR" altLang="pt-BR" smtClean="0">
                <a:latin typeface="Arial" charset="0"/>
              </a:rPr>
              <a:pPr/>
              <a:t>25</a:t>
            </a:fld>
            <a:endParaRPr lang="pt-BR" altLang="pt-BR">
              <a:latin typeface="Arial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  <p:sp>
        <p:nvSpPr>
          <p:cNvPr id="112645" name="Espaço Reservado para Data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112646" name="Espaço Reservado para Rodapé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112647" name="Espaço Reservado para Cabeçalho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4D4E6E2-3562-4716-97E6-5C19854E9F3C}" type="slidenum">
              <a:rPr lang="pt-BR" altLang="pt-BR" smtClean="0">
                <a:latin typeface="Arial" charset="0"/>
              </a:rPr>
              <a:pPr/>
              <a:t>26</a:t>
            </a:fld>
            <a:endParaRPr lang="pt-BR" altLang="pt-BR">
              <a:latin typeface="Arial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  <p:sp>
        <p:nvSpPr>
          <p:cNvPr id="113669" name="Espaço Reservado para Data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113670" name="Espaço Reservado para Rodapé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113671" name="Espaço Reservado para Cabeçalho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7EB903D-B751-4941-832D-813BEEF0D7ED}" type="slidenum">
              <a:rPr lang="pt-BR" altLang="pt-BR" smtClean="0">
                <a:latin typeface="Arial" charset="0"/>
              </a:rPr>
              <a:pPr/>
              <a:t>27</a:t>
            </a:fld>
            <a:endParaRPr lang="pt-BR" altLang="pt-BR">
              <a:latin typeface="Arial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  <p:sp>
        <p:nvSpPr>
          <p:cNvPr id="114693" name="Espaço Reservado para Data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114694" name="Espaço Reservado para Rodapé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114695" name="Espaço Reservado para Cabeçalho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39E69C4-765C-4F15-8212-4F720F653F91}" type="slidenum">
              <a:rPr lang="pt-BR" altLang="pt-BR" smtClean="0">
                <a:latin typeface="Arial" charset="0"/>
              </a:rPr>
              <a:pPr/>
              <a:t>28</a:t>
            </a:fld>
            <a:endParaRPr lang="pt-BR" altLang="pt-BR">
              <a:latin typeface="Arial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  <p:sp>
        <p:nvSpPr>
          <p:cNvPr id="115717" name="Espaço Reservado para Data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115718" name="Espaço Reservado para Rodapé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115719" name="Espaço Reservado para Cabeçalho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31A67FF-129B-4406-8D83-FBB4A70D4F73}" type="slidenum">
              <a:rPr lang="pt-BR" altLang="pt-BR" smtClean="0">
                <a:latin typeface="Arial" charset="0"/>
              </a:rPr>
              <a:pPr/>
              <a:t>29</a:t>
            </a:fld>
            <a:endParaRPr lang="pt-BR" altLang="pt-BR">
              <a:latin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  <p:sp>
        <p:nvSpPr>
          <p:cNvPr id="116741" name="Espaço Reservado para Data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116742" name="Espaço Reservado para Rodapé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116743" name="Espaço Reservado para Cabeçalho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343275" y="531813"/>
            <a:ext cx="3549650" cy="2662237"/>
          </a:xfrm>
          <a:ln/>
        </p:spPr>
      </p:sp>
      <p:sp>
        <p:nvSpPr>
          <p:cNvPr id="84995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1023938" y="3371850"/>
            <a:ext cx="8186737" cy="3195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endParaRPr lang="en-US" altLang="pt-BR"/>
          </a:p>
        </p:txBody>
      </p:sp>
      <p:sp>
        <p:nvSpPr>
          <p:cNvPr id="84996" name="Espaço Reservado para Número de Slide 3"/>
          <p:cNvSpPr txBox="1">
            <a:spLocks noGrp="1"/>
          </p:cNvSpPr>
          <p:nvPr/>
        </p:nvSpPr>
        <p:spPr bwMode="auto">
          <a:xfrm>
            <a:off x="5797550" y="6743700"/>
            <a:ext cx="4435475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684C22BD-E10D-442F-8037-27B84B69217B}" type="slidenum">
              <a:rPr lang="pt-BR" altLang="pt-BR" sz="1200">
                <a:latin typeface="Arial" charset="0"/>
              </a:rPr>
              <a:pPr algn="r" eaLnBrk="1" hangingPunct="1"/>
              <a:t>3</a:t>
            </a:fld>
            <a:endParaRPr lang="pt-BR" altLang="pt-BR" sz="12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6EFDF32-1A33-4255-8ABD-7FE4ECBBC004}" type="slidenum">
              <a:rPr lang="pt-BR" altLang="pt-BR" smtClean="0">
                <a:latin typeface="Arial" charset="0"/>
              </a:rPr>
              <a:pPr/>
              <a:t>30</a:t>
            </a:fld>
            <a:endParaRPr lang="pt-BR" altLang="pt-BR">
              <a:latin typeface="Arial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  <p:sp>
        <p:nvSpPr>
          <p:cNvPr id="117765" name="Espaço Reservado para Data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117766" name="Espaço Reservado para Rodapé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117767" name="Espaço Reservado para Cabeçalho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6291930-1B81-4200-8E6B-91433830C253}" type="slidenum">
              <a:rPr lang="pt-BR" altLang="pt-BR" smtClean="0">
                <a:latin typeface="Arial" charset="0"/>
              </a:rPr>
              <a:pPr/>
              <a:t>31</a:t>
            </a:fld>
            <a:endParaRPr lang="pt-BR" altLang="pt-BR">
              <a:latin typeface="Arial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  <p:sp>
        <p:nvSpPr>
          <p:cNvPr id="118789" name="Espaço Reservado para Data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118790" name="Espaço Reservado para Rodapé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118791" name="Espaço Reservado para Cabeçalho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 txBox="1">
            <a:spLocks noGrp="1" noChangeArrowheads="1"/>
          </p:cNvSpPr>
          <p:nvPr/>
        </p:nvSpPr>
        <p:spPr bwMode="auto">
          <a:xfrm>
            <a:off x="5797550" y="6743700"/>
            <a:ext cx="4435475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0CF7E6F2-862B-401D-A963-CC308EF30993}" type="slidenum">
              <a:rPr lang="pt-BR" altLang="pt-BR" sz="1300">
                <a:latin typeface="Arial" charset="0"/>
              </a:rPr>
              <a:pPr algn="r" eaLnBrk="1" hangingPunct="1"/>
              <a:t>32</a:t>
            </a:fld>
            <a:endParaRPr lang="pt-BR" altLang="pt-BR" sz="1300">
              <a:latin typeface="Arial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  <p:sp>
        <p:nvSpPr>
          <p:cNvPr id="119813" name="Espaço Reservado para Data 4"/>
          <p:cNvSpPr txBox="1">
            <a:spLocks noGrp="1"/>
          </p:cNvSpPr>
          <p:nvPr/>
        </p:nvSpPr>
        <p:spPr bwMode="auto">
          <a:xfrm>
            <a:off x="5797550" y="0"/>
            <a:ext cx="4435475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endParaRPr lang="en-US" altLang="pt-BR" sz="1300">
              <a:latin typeface="Arial" charset="0"/>
            </a:endParaRPr>
          </a:p>
        </p:txBody>
      </p:sp>
      <p:sp>
        <p:nvSpPr>
          <p:cNvPr id="119814" name="Espaço Reservado para Rodapé 5"/>
          <p:cNvSpPr txBox="1">
            <a:spLocks noGrp="1"/>
          </p:cNvSpPr>
          <p:nvPr/>
        </p:nvSpPr>
        <p:spPr bwMode="auto">
          <a:xfrm>
            <a:off x="0" y="6743700"/>
            <a:ext cx="4435475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pt-BR" sz="1300">
              <a:latin typeface="Arial" charset="0"/>
            </a:endParaRPr>
          </a:p>
        </p:txBody>
      </p:sp>
      <p:sp>
        <p:nvSpPr>
          <p:cNvPr id="119815" name="Espaço Reservado para Cabeçalho 6"/>
          <p:cNvSpPr txBox="1">
            <a:spLocks noGrp="1"/>
          </p:cNvSpPr>
          <p:nvPr/>
        </p:nvSpPr>
        <p:spPr bwMode="auto">
          <a:xfrm>
            <a:off x="0" y="0"/>
            <a:ext cx="4435475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pt-BR" sz="13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259AFA3-D147-46DC-8835-4C48F468A7EF}" type="slidenum">
              <a:rPr lang="pt-BR" altLang="pt-BR" smtClean="0">
                <a:latin typeface="Arial" charset="0"/>
              </a:rPr>
              <a:pPr/>
              <a:t>33</a:t>
            </a:fld>
            <a:endParaRPr lang="pt-BR" altLang="pt-BR">
              <a:latin typeface="Arial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  <p:sp>
        <p:nvSpPr>
          <p:cNvPr id="120837" name="Espaço Reservado para Data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120838" name="Espaço Reservado para Rodapé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120839" name="Espaço Reservado para Cabeçalho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0ED8C26-2B5D-4ADB-8B26-4018DBDC33CA}" type="slidenum">
              <a:rPr lang="pt-BR" altLang="pt-BR" smtClean="0">
                <a:latin typeface="Arial" charset="0"/>
              </a:rPr>
              <a:pPr/>
              <a:t>34</a:t>
            </a:fld>
            <a:endParaRPr lang="pt-BR" altLang="pt-BR">
              <a:latin typeface="Arial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  <p:sp>
        <p:nvSpPr>
          <p:cNvPr id="121861" name="Espaço Reservado para Data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121862" name="Espaço Reservado para Rodapé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121863" name="Espaço Reservado para Cabeçalho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FB492A0-4A77-4101-B47B-B06462EB4547}" type="slidenum">
              <a:rPr lang="pt-BR" altLang="pt-BR" smtClean="0">
                <a:latin typeface="Arial" charset="0"/>
              </a:rPr>
              <a:pPr/>
              <a:t>35</a:t>
            </a:fld>
            <a:endParaRPr lang="pt-BR" altLang="pt-BR">
              <a:latin typeface="Arial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  <p:sp>
        <p:nvSpPr>
          <p:cNvPr id="122885" name="Espaço Reservado para Data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122886" name="Espaço Reservado para Rodapé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122887" name="Espaço Reservado para Cabeçalho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0E71147-9205-40A4-A706-DF25445BAEB3}" type="slidenum">
              <a:rPr lang="pt-BR" altLang="pt-BR" smtClean="0">
                <a:latin typeface="Arial" charset="0"/>
              </a:rPr>
              <a:pPr/>
              <a:t>36</a:t>
            </a:fld>
            <a:endParaRPr lang="pt-BR" altLang="pt-BR">
              <a:latin typeface="Arial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  <p:sp>
        <p:nvSpPr>
          <p:cNvPr id="123909" name="Espaço Reservado para Data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123910" name="Espaço Reservado para Rodapé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123911" name="Espaço Reservado para Cabeçalho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6978467-BA13-4641-86D8-44707CA74808}" type="slidenum">
              <a:rPr lang="pt-BR" altLang="pt-BR" smtClean="0">
                <a:latin typeface="Arial" charset="0"/>
              </a:rPr>
              <a:pPr/>
              <a:t>37</a:t>
            </a:fld>
            <a:endParaRPr lang="pt-BR" altLang="pt-BR">
              <a:latin typeface="Arial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  <p:sp>
        <p:nvSpPr>
          <p:cNvPr id="124933" name="Espaço Reservado para Data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124934" name="Espaço Reservado para Rodapé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124935" name="Espaço Reservado para Cabeçalho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AD9AC07-B1F7-4041-B33D-2200A72A3045}" type="slidenum">
              <a:rPr lang="pt-BR" altLang="pt-BR" smtClean="0">
                <a:latin typeface="Arial" charset="0"/>
              </a:rPr>
              <a:pPr/>
              <a:t>38</a:t>
            </a:fld>
            <a:endParaRPr lang="pt-BR" altLang="pt-BR">
              <a:latin typeface="Arial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  <p:sp>
        <p:nvSpPr>
          <p:cNvPr id="125957" name="Espaço Reservado para Data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125958" name="Espaço Reservado para Rodapé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125959" name="Espaço Reservado para Cabeçalho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E5A5056-4C91-4DCD-8C61-B2C954B80958}" type="slidenum">
              <a:rPr lang="pt-BR" altLang="pt-BR" smtClean="0">
                <a:latin typeface="Arial" charset="0"/>
              </a:rPr>
              <a:pPr/>
              <a:t>39</a:t>
            </a:fld>
            <a:endParaRPr lang="pt-BR" altLang="pt-BR">
              <a:latin typeface="Arial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  <p:sp>
        <p:nvSpPr>
          <p:cNvPr id="126981" name="Espaço Reservado para Data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126982" name="Espaço Reservado para Rodapé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126983" name="Espaço Reservado para Cabeçalho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4911A2A-6244-4129-A659-4244B990E47F}" type="slidenum">
              <a:rPr lang="pt-BR" altLang="pt-BR" smtClean="0">
                <a:latin typeface="Arial" charset="0"/>
              </a:rPr>
              <a:pPr/>
              <a:t>4</a:t>
            </a:fld>
            <a:endParaRPr lang="pt-BR" altLang="pt-BR">
              <a:latin typeface="Arial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pt-BR" altLang="pt-BR"/>
              <a:t>	</a:t>
            </a:r>
          </a:p>
          <a:p>
            <a:pPr eaLnBrk="1" hangingPunct="1"/>
            <a:endParaRPr lang="pt-BR" altLang="pt-BR"/>
          </a:p>
          <a:p>
            <a:pPr eaLnBrk="1" hangingPunct="1"/>
            <a:endParaRPr lang="pt-BR" altLang="pt-BR"/>
          </a:p>
        </p:txBody>
      </p:sp>
      <p:sp>
        <p:nvSpPr>
          <p:cNvPr id="86021" name="Espaço Reservado para Data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86022" name="Espaço Reservado para Rodapé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86023" name="Espaço Reservado para Cabeçalho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AA70BCA-2E30-4610-A886-51D044C88891}" type="slidenum">
              <a:rPr lang="pt-BR" altLang="pt-BR" smtClean="0">
                <a:latin typeface="Arial" charset="0"/>
              </a:rPr>
              <a:pPr/>
              <a:t>40</a:t>
            </a:fld>
            <a:endParaRPr lang="pt-BR" altLang="pt-BR">
              <a:latin typeface="Arial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  <p:sp>
        <p:nvSpPr>
          <p:cNvPr id="128005" name="Espaço Reservado para Data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128006" name="Espaço Reservado para Rodapé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128007" name="Espaço Reservado para Cabeçalho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AA70BCA-2E30-4610-A886-51D044C88891}" type="slidenum">
              <a:rPr lang="pt-BR" altLang="pt-BR" smtClean="0">
                <a:latin typeface="Arial" charset="0"/>
              </a:rPr>
              <a:pPr/>
              <a:t>41</a:t>
            </a:fld>
            <a:endParaRPr lang="pt-BR" altLang="pt-BR">
              <a:latin typeface="Arial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  <p:sp>
        <p:nvSpPr>
          <p:cNvPr id="128005" name="Espaço Reservado para Data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128006" name="Espaço Reservado para Rodapé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128007" name="Espaço Reservado para Cabeçalho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4130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pt-BR"/>
          </a:p>
        </p:txBody>
      </p:sp>
      <p:sp>
        <p:nvSpPr>
          <p:cNvPr id="146436" name="Espaço Reservado para Número de Slide 3"/>
          <p:cNvSpPr txBox="1">
            <a:spLocks noGrp="1"/>
          </p:cNvSpPr>
          <p:nvPr/>
        </p:nvSpPr>
        <p:spPr bwMode="auto">
          <a:xfrm>
            <a:off x="5797550" y="6743700"/>
            <a:ext cx="4435475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A5CA9614-DC2D-4DBC-AB23-697342024AB7}" type="slidenum">
              <a:rPr lang="pt-BR" altLang="pt-BR" sz="1300">
                <a:latin typeface="Arial" charset="0"/>
              </a:rPr>
              <a:pPr algn="r" eaLnBrk="1" hangingPunct="1"/>
              <a:t>42</a:t>
            </a:fld>
            <a:endParaRPr lang="pt-BR" altLang="pt-BR" sz="1300">
              <a:latin typeface="Arial" charset="0"/>
            </a:endParaRPr>
          </a:p>
        </p:txBody>
      </p:sp>
      <p:sp>
        <p:nvSpPr>
          <p:cNvPr id="146437" name="Espaço Reservado para Data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146438" name="Espaço Reservado para Rodapé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146439" name="Espaço Reservado para Cabeçalho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6352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 txBox="1">
            <a:spLocks noGrp="1" noChangeArrowheads="1"/>
          </p:cNvSpPr>
          <p:nvPr/>
        </p:nvSpPr>
        <p:spPr bwMode="auto">
          <a:xfrm>
            <a:off x="5797550" y="6743700"/>
            <a:ext cx="4435475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38" tIns="49520" rIns="99038" bIns="49520" anchor="b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02D6F94F-7E22-462E-AAE3-E13E2D149977}" type="slidenum">
              <a:rPr lang="pt-BR" altLang="pt-BR" sz="1300"/>
              <a:pPr algn="r"/>
              <a:t>43</a:t>
            </a:fld>
            <a:endParaRPr lang="pt-BR" altLang="pt-BR" sz="130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  <p:sp>
        <p:nvSpPr>
          <p:cNvPr id="129029" name="Espaço Reservado para Data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129030" name="Espaço Reservado para Rodapé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129031" name="Espaço Reservado para Cabeçalho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pt-BR"/>
          </a:p>
        </p:txBody>
      </p:sp>
      <p:sp>
        <p:nvSpPr>
          <p:cNvPr id="13005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DAACBA4-FCE6-4DD5-A901-FCFE916BD2A2}" type="slidenum">
              <a:rPr lang="pt-BR" altLang="pt-BR" smtClean="0">
                <a:latin typeface="Arial" charset="0"/>
              </a:rPr>
              <a:pPr/>
              <a:t>44</a:t>
            </a:fld>
            <a:endParaRPr lang="pt-BR" altLang="pt-BR">
              <a:latin typeface="Arial" charset="0"/>
            </a:endParaRPr>
          </a:p>
        </p:txBody>
      </p:sp>
      <p:sp>
        <p:nvSpPr>
          <p:cNvPr id="130053" name="Espaço Reservado para Data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130054" name="Espaço Reservado para Rodapé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130055" name="Espaço Reservado para Cabeçalho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96396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pt-BR"/>
          </a:p>
        </p:txBody>
      </p:sp>
      <p:sp>
        <p:nvSpPr>
          <p:cNvPr id="13005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DAACBA4-FCE6-4DD5-A901-FCFE916BD2A2}" type="slidenum">
              <a:rPr lang="pt-BR" altLang="pt-BR" smtClean="0">
                <a:latin typeface="Arial" charset="0"/>
              </a:rPr>
              <a:pPr/>
              <a:t>45</a:t>
            </a:fld>
            <a:endParaRPr lang="pt-BR" altLang="pt-BR">
              <a:latin typeface="Arial" charset="0"/>
            </a:endParaRPr>
          </a:p>
        </p:txBody>
      </p:sp>
      <p:sp>
        <p:nvSpPr>
          <p:cNvPr id="130053" name="Espaço Reservado para Data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130054" name="Espaço Reservado para Rodapé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130055" name="Espaço Reservado para Cabeçalho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2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pt-BR"/>
          </a:p>
        </p:txBody>
      </p:sp>
      <p:sp>
        <p:nvSpPr>
          <p:cNvPr id="13312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F9C62D1-0035-4817-A1B7-43EDBB8DD732}" type="slidenum">
              <a:rPr lang="pt-BR" altLang="pt-BR" smtClean="0">
                <a:latin typeface="Arial" charset="0"/>
              </a:rPr>
              <a:pPr/>
              <a:t>46</a:t>
            </a:fld>
            <a:endParaRPr lang="pt-BR" altLang="pt-BR">
              <a:latin typeface="Arial" charset="0"/>
            </a:endParaRPr>
          </a:p>
        </p:txBody>
      </p:sp>
      <p:sp>
        <p:nvSpPr>
          <p:cNvPr id="133125" name="Espaço Reservado para Data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133126" name="Espaço Reservado para Rodapé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133127" name="Espaço Reservado para Cabeçalho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pt-BR"/>
          </a:p>
        </p:txBody>
      </p:sp>
      <p:sp>
        <p:nvSpPr>
          <p:cNvPr id="13414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E0FD02D-820D-47E2-910B-308D4B87DD15}" type="slidenum">
              <a:rPr lang="pt-BR" altLang="pt-BR" smtClean="0">
                <a:latin typeface="Arial" charset="0"/>
              </a:rPr>
              <a:pPr/>
              <a:t>47</a:t>
            </a:fld>
            <a:endParaRPr lang="pt-BR" altLang="pt-BR">
              <a:latin typeface="Arial" charset="0"/>
            </a:endParaRPr>
          </a:p>
        </p:txBody>
      </p:sp>
      <p:sp>
        <p:nvSpPr>
          <p:cNvPr id="134149" name="Espaço Reservado para Data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134150" name="Espaço Reservado para Rodapé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134151" name="Espaço Reservado para Cabeçalho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pt-BR"/>
          </a:p>
        </p:txBody>
      </p:sp>
      <p:sp>
        <p:nvSpPr>
          <p:cNvPr id="1351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F17EAAC-EFE4-41F1-8DF6-F5C0CCBDE28E}" type="slidenum">
              <a:rPr lang="pt-BR" altLang="pt-BR" smtClean="0">
                <a:latin typeface="Arial" charset="0"/>
              </a:rPr>
              <a:pPr/>
              <a:t>48</a:t>
            </a:fld>
            <a:endParaRPr lang="pt-BR" altLang="pt-BR">
              <a:latin typeface="Arial" charset="0"/>
            </a:endParaRPr>
          </a:p>
        </p:txBody>
      </p:sp>
      <p:sp>
        <p:nvSpPr>
          <p:cNvPr id="135173" name="Espaço Reservado para Data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135174" name="Espaço Reservado para Rodapé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135175" name="Espaço Reservado para Cabeçalho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pt-BR"/>
          </a:p>
        </p:txBody>
      </p:sp>
      <p:sp>
        <p:nvSpPr>
          <p:cNvPr id="136196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BC9282-103C-4AED-B5A7-6750E2E0EF4C}" type="slidenum">
              <a:rPr lang="pt-BR" altLang="pt-BR" smtClean="0">
                <a:latin typeface="Arial" charset="0"/>
              </a:rPr>
              <a:pPr/>
              <a:t>49</a:t>
            </a:fld>
            <a:endParaRPr lang="pt-BR" altLang="pt-BR">
              <a:latin typeface="Arial" charset="0"/>
            </a:endParaRPr>
          </a:p>
        </p:txBody>
      </p:sp>
      <p:sp>
        <p:nvSpPr>
          <p:cNvPr id="136197" name="Espaço Reservado para Data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136198" name="Espaço Reservado para Rodapé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136199" name="Espaço Reservado para Cabeçalho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4911A2A-6244-4129-A659-4244B990E47F}" type="slidenum">
              <a:rPr lang="pt-BR" altLang="pt-BR" smtClean="0">
                <a:latin typeface="Arial" charset="0"/>
              </a:rPr>
              <a:pPr/>
              <a:t>5</a:t>
            </a:fld>
            <a:endParaRPr lang="pt-BR" altLang="pt-BR">
              <a:latin typeface="Arial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pt-BR" altLang="pt-BR"/>
              <a:t>	</a:t>
            </a:r>
          </a:p>
          <a:p>
            <a:pPr eaLnBrk="1" hangingPunct="1"/>
            <a:endParaRPr lang="pt-BR" altLang="pt-BR"/>
          </a:p>
          <a:p>
            <a:pPr eaLnBrk="1" hangingPunct="1"/>
            <a:endParaRPr lang="pt-BR" altLang="pt-BR"/>
          </a:p>
        </p:txBody>
      </p:sp>
      <p:sp>
        <p:nvSpPr>
          <p:cNvPr id="86021" name="Espaço Reservado para Data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86022" name="Espaço Reservado para Rodapé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86023" name="Espaço Reservado para Cabeçalho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pt-BR"/>
          </a:p>
        </p:txBody>
      </p:sp>
      <p:sp>
        <p:nvSpPr>
          <p:cNvPr id="13722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333E4DD-CE00-4A94-A7CB-57CE20AAC955}" type="slidenum">
              <a:rPr lang="pt-BR" altLang="pt-BR" smtClean="0">
                <a:latin typeface="Arial" charset="0"/>
              </a:rPr>
              <a:pPr/>
              <a:t>50</a:t>
            </a:fld>
            <a:endParaRPr lang="pt-BR" altLang="pt-BR">
              <a:latin typeface="Arial" charset="0"/>
            </a:endParaRPr>
          </a:p>
        </p:txBody>
      </p:sp>
      <p:sp>
        <p:nvSpPr>
          <p:cNvPr id="137221" name="Espaço Reservado para Data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137222" name="Espaço Reservado para Rodapé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137223" name="Espaço Reservado para Cabeçalho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pt-BR"/>
          </a:p>
        </p:txBody>
      </p:sp>
      <p:sp>
        <p:nvSpPr>
          <p:cNvPr id="146436" name="Espaço Reservado para Número de Slide 3"/>
          <p:cNvSpPr txBox="1">
            <a:spLocks noGrp="1"/>
          </p:cNvSpPr>
          <p:nvPr/>
        </p:nvSpPr>
        <p:spPr bwMode="auto">
          <a:xfrm>
            <a:off x="5797550" y="6743700"/>
            <a:ext cx="4435475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A5CA9614-DC2D-4DBC-AB23-697342024AB7}" type="slidenum">
              <a:rPr lang="pt-BR" altLang="pt-BR" sz="1300">
                <a:latin typeface="Arial" charset="0"/>
              </a:rPr>
              <a:pPr algn="r" eaLnBrk="1" hangingPunct="1"/>
              <a:t>51</a:t>
            </a:fld>
            <a:endParaRPr lang="pt-BR" altLang="pt-BR" sz="1300">
              <a:latin typeface="Arial" charset="0"/>
            </a:endParaRPr>
          </a:p>
        </p:txBody>
      </p:sp>
      <p:sp>
        <p:nvSpPr>
          <p:cNvPr id="146437" name="Espaço Reservado para Data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146438" name="Espaço Reservado para Rodapé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146439" name="Espaço Reservado para Cabeçalho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pt-BR"/>
          </a:p>
        </p:txBody>
      </p:sp>
      <p:sp>
        <p:nvSpPr>
          <p:cNvPr id="13824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10E292E-21AA-47A5-B69F-479CA1CFD86B}" type="slidenum">
              <a:rPr lang="pt-BR" altLang="pt-BR" smtClean="0">
                <a:latin typeface="Arial" charset="0"/>
              </a:rPr>
              <a:pPr/>
              <a:t>52</a:t>
            </a:fld>
            <a:endParaRPr lang="pt-BR" altLang="pt-BR">
              <a:latin typeface="Arial" charset="0"/>
            </a:endParaRPr>
          </a:p>
        </p:txBody>
      </p:sp>
      <p:sp>
        <p:nvSpPr>
          <p:cNvPr id="138245" name="Espaço Reservado para Data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138246" name="Espaço Reservado para Rodapé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138247" name="Espaço Reservado para Cabeçalho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926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pt-BR"/>
          </a:p>
        </p:txBody>
      </p:sp>
      <p:sp>
        <p:nvSpPr>
          <p:cNvPr id="13926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4708B35-1850-4572-9984-E758F17AE8FE}" type="slidenum">
              <a:rPr lang="pt-BR" altLang="pt-BR" smtClean="0">
                <a:latin typeface="Arial" charset="0"/>
              </a:rPr>
              <a:pPr/>
              <a:t>53</a:t>
            </a:fld>
            <a:endParaRPr lang="pt-BR" altLang="pt-BR">
              <a:latin typeface="Arial" charset="0"/>
            </a:endParaRPr>
          </a:p>
        </p:txBody>
      </p:sp>
      <p:sp>
        <p:nvSpPr>
          <p:cNvPr id="139269" name="Espaço Reservado para Data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139270" name="Espaço Reservado para Rodapé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139271" name="Espaço Reservado para Cabeçalho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pt-BR"/>
          </a:p>
        </p:txBody>
      </p:sp>
      <p:sp>
        <p:nvSpPr>
          <p:cNvPr id="14029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76DE5E5-F20C-45E7-87D3-6B4583FFC42B}" type="slidenum">
              <a:rPr lang="pt-BR" altLang="pt-BR" smtClean="0">
                <a:latin typeface="Arial" charset="0"/>
              </a:rPr>
              <a:pPr/>
              <a:t>54</a:t>
            </a:fld>
            <a:endParaRPr lang="pt-BR" altLang="pt-BR">
              <a:latin typeface="Arial" charset="0"/>
            </a:endParaRPr>
          </a:p>
        </p:txBody>
      </p:sp>
      <p:sp>
        <p:nvSpPr>
          <p:cNvPr id="140293" name="Espaço Reservado para Data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140294" name="Espaço Reservado para Rodapé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140295" name="Espaço Reservado para Cabeçalho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pt-BR"/>
          </a:p>
        </p:txBody>
      </p:sp>
      <p:sp>
        <p:nvSpPr>
          <p:cNvPr id="141316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86CEF34-FAF3-4021-9A0B-E618240545CE}" type="slidenum">
              <a:rPr lang="pt-BR" altLang="pt-BR" smtClean="0">
                <a:latin typeface="Arial" charset="0"/>
              </a:rPr>
              <a:pPr/>
              <a:t>55</a:t>
            </a:fld>
            <a:endParaRPr lang="pt-BR" altLang="pt-BR">
              <a:latin typeface="Arial" charset="0"/>
            </a:endParaRPr>
          </a:p>
        </p:txBody>
      </p:sp>
      <p:sp>
        <p:nvSpPr>
          <p:cNvPr id="141317" name="Espaço Reservado para Data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141318" name="Espaço Reservado para Rodapé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141319" name="Espaço Reservado para Cabeçalho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pt-BR"/>
          </a:p>
        </p:txBody>
      </p:sp>
      <p:sp>
        <p:nvSpPr>
          <p:cNvPr id="14234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62B0CC4-258F-4895-B125-476F3EF44289}" type="slidenum">
              <a:rPr lang="pt-BR" altLang="pt-BR" smtClean="0">
                <a:latin typeface="Arial" charset="0"/>
              </a:rPr>
              <a:pPr/>
              <a:t>56</a:t>
            </a:fld>
            <a:endParaRPr lang="pt-BR" altLang="pt-BR">
              <a:latin typeface="Arial" charset="0"/>
            </a:endParaRPr>
          </a:p>
        </p:txBody>
      </p:sp>
      <p:sp>
        <p:nvSpPr>
          <p:cNvPr id="142341" name="Espaço Reservado para Data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142342" name="Espaço Reservado para Rodapé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142343" name="Espaço Reservado para Cabeçalho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745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pt-BR"/>
          </a:p>
        </p:txBody>
      </p:sp>
      <p:sp>
        <p:nvSpPr>
          <p:cNvPr id="147460" name="Espaço Reservado para Número de Slide 3"/>
          <p:cNvSpPr txBox="1">
            <a:spLocks noGrp="1"/>
          </p:cNvSpPr>
          <p:nvPr/>
        </p:nvSpPr>
        <p:spPr bwMode="auto">
          <a:xfrm>
            <a:off x="5797550" y="6743700"/>
            <a:ext cx="4435475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AE0DF841-97B7-4421-A6A1-3F36E8279568}" type="slidenum">
              <a:rPr lang="pt-BR" altLang="pt-BR" sz="1300">
                <a:latin typeface="Arial" charset="0"/>
              </a:rPr>
              <a:pPr algn="r" eaLnBrk="1" hangingPunct="1"/>
              <a:t>57</a:t>
            </a:fld>
            <a:endParaRPr lang="pt-BR" altLang="pt-BR" sz="1300">
              <a:latin typeface="Arial" charset="0"/>
            </a:endParaRPr>
          </a:p>
        </p:txBody>
      </p:sp>
      <p:sp>
        <p:nvSpPr>
          <p:cNvPr id="147461" name="Espaço Reservado para Data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147462" name="Espaço Reservado para Rodapé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147463" name="Espaço Reservado para Cabeçalho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6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pt-BR"/>
          </a:p>
        </p:txBody>
      </p:sp>
      <p:sp>
        <p:nvSpPr>
          <p:cNvPr id="14336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230C2BC-632D-4B5B-B9F7-C7879B2B043B}" type="slidenum">
              <a:rPr lang="pt-BR" altLang="pt-BR" smtClean="0">
                <a:latin typeface="Arial" charset="0"/>
              </a:rPr>
              <a:pPr/>
              <a:t>60</a:t>
            </a:fld>
            <a:endParaRPr lang="pt-BR" altLang="pt-BR">
              <a:latin typeface="Arial" charset="0"/>
            </a:endParaRPr>
          </a:p>
        </p:txBody>
      </p:sp>
      <p:sp>
        <p:nvSpPr>
          <p:cNvPr id="143365" name="Espaço Reservado para Data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143366" name="Espaço Reservado para Rodapé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143367" name="Espaço Reservado para Cabeçalho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pt-BR"/>
          </a:p>
        </p:txBody>
      </p:sp>
      <p:sp>
        <p:nvSpPr>
          <p:cNvPr id="14438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AD0BBA4-2328-4FE1-A873-9552804DA5FA}" type="slidenum">
              <a:rPr lang="pt-BR" altLang="pt-BR" smtClean="0">
                <a:latin typeface="Arial" charset="0"/>
              </a:rPr>
              <a:pPr/>
              <a:t>61</a:t>
            </a:fld>
            <a:endParaRPr lang="pt-BR" altLang="pt-BR">
              <a:latin typeface="Arial" charset="0"/>
            </a:endParaRPr>
          </a:p>
        </p:txBody>
      </p:sp>
      <p:sp>
        <p:nvSpPr>
          <p:cNvPr id="144389" name="Espaço Reservado para Data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144390" name="Espaço Reservado para Rodapé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144391" name="Espaço Reservado para Cabeçalho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8089A51-F276-422A-BC62-DDF0EA54F7C4}" type="slidenum">
              <a:rPr lang="pt-BR" altLang="pt-BR" smtClean="0">
                <a:latin typeface="Arial" charset="0"/>
              </a:rPr>
              <a:pPr/>
              <a:t>6</a:t>
            </a:fld>
            <a:endParaRPr lang="pt-BR" altLang="pt-BR">
              <a:latin typeface="Arial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pt-BR" altLang="pt-BR"/>
              <a:t>Lembrar:</a:t>
            </a:r>
          </a:p>
          <a:p>
            <a:pPr eaLnBrk="1" hangingPunct="1"/>
            <a:r>
              <a:rPr lang="pt-BR" altLang="pt-BR"/>
              <a:t>	- quando for definir um novo banco de dados no SPSS apenas clicar em OK</a:t>
            </a:r>
          </a:p>
          <a:p>
            <a:pPr eaLnBrk="1" hangingPunct="1"/>
            <a:r>
              <a:rPr lang="pt-BR" altLang="pt-BR"/>
              <a:t>	- quando já tiver um banco definido, primeiro escolher o arquivo da lista e depois clicar em OK</a:t>
            </a:r>
          </a:p>
        </p:txBody>
      </p:sp>
      <p:sp>
        <p:nvSpPr>
          <p:cNvPr id="88069" name="Espaço Reservado para Data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88070" name="Espaço Reservado para Rodapé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88071" name="Espaço Reservado para Cabeçalho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pt-BR"/>
          </a:p>
        </p:txBody>
      </p:sp>
      <p:sp>
        <p:nvSpPr>
          <p:cNvPr id="14438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AD0BBA4-2328-4FE1-A873-9552804DA5FA}" type="slidenum">
              <a:rPr lang="pt-BR" altLang="pt-BR" smtClean="0">
                <a:latin typeface="Arial" charset="0"/>
              </a:rPr>
              <a:pPr/>
              <a:t>62</a:t>
            </a:fld>
            <a:endParaRPr lang="pt-BR" altLang="pt-BR">
              <a:latin typeface="Arial" charset="0"/>
            </a:endParaRPr>
          </a:p>
        </p:txBody>
      </p:sp>
      <p:sp>
        <p:nvSpPr>
          <p:cNvPr id="144389" name="Espaço Reservado para Data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144390" name="Espaço Reservado para Rodapé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144391" name="Espaço Reservado para Cabeçalho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848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pt-BR"/>
          </a:p>
        </p:txBody>
      </p:sp>
      <p:sp>
        <p:nvSpPr>
          <p:cNvPr id="148484" name="Espaço Reservado para Número de Slide 3"/>
          <p:cNvSpPr txBox="1">
            <a:spLocks noGrp="1"/>
          </p:cNvSpPr>
          <p:nvPr/>
        </p:nvSpPr>
        <p:spPr bwMode="auto">
          <a:xfrm>
            <a:off x="5797550" y="6743700"/>
            <a:ext cx="4435475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FC015900-02C4-40E6-B3F3-D746B1654009}" type="slidenum">
              <a:rPr lang="pt-BR" altLang="pt-BR" sz="1300">
                <a:latin typeface="Arial" charset="0"/>
              </a:rPr>
              <a:pPr algn="r" eaLnBrk="1" hangingPunct="1"/>
              <a:t>63</a:t>
            </a:fld>
            <a:endParaRPr lang="pt-BR" altLang="pt-BR" sz="1300">
              <a:latin typeface="Arial" charset="0"/>
            </a:endParaRPr>
          </a:p>
        </p:txBody>
      </p:sp>
      <p:sp>
        <p:nvSpPr>
          <p:cNvPr id="148485" name="Espaço Reservado para Data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148486" name="Espaço Reservado para Rodapé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148487" name="Espaço Reservado para Cabeçalho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63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/>
          </a:p>
        </p:txBody>
      </p:sp>
      <p:sp>
        <p:nvSpPr>
          <p:cNvPr id="186372" name="Espaço Reservado para Número de Slide 3"/>
          <p:cNvSpPr txBox="1">
            <a:spLocks noGrp="1"/>
          </p:cNvSpPr>
          <p:nvPr/>
        </p:nvSpPr>
        <p:spPr bwMode="auto">
          <a:xfrm>
            <a:off x="5797550" y="6743700"/>
            <a:ext cx="4435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 eaLnBrk="1" hangingPunct="1"/>
            <a:fld id="{2DB5F3D1-2C1B-439B-8239-1D828915C84E}" type="slidenum">
              <a:rPr lang="pt-BR" sz="1300">
                <a:latin typeface="Arial" charset="0"/>
              </a:rPr>
              <a:pPr algn="r" eaLnBrk="1" hangingPunct="1"/>
              <a:t>64</a:t>
            </a:fld>
            <a:endParaRPr lang="pt-BR" sz="1300">
              <a:latin typeface="Arial" charset="0"/>
            </a:endParaRPr>
          </a:p>
        </p:txBody>
      </p:sp>
      <p:sp>
        <p:nvSpPr>
          <p:cNvPr id="186373" name="Espaço Reservado para Data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endParaRPr lang="pt-BR"/>
          </a:p>
        </p:txBody>
      </p:sp>
      <p:sp>
        <p:nvSpPr>
          <p:cNvPr id="186374" name="Espaço Reservado para Rodapé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pt-BR"/>
          </a:p>
        </p:txBody>
      </p:sp>
      <p:sp>
        <p:nvSpPr>
          <p:cNvPr id="186375" name="Espaço Reservado para Cabeçalho 6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63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/>
          </a:p>
        </p:txBody>
      </p:sp>
      <p:sp>
        <p:nvSpPr>
          <p:cNvPr id="186372" name="Espaço Reservado para Número de Slide 3"/>
          <p:cNvSpPr txBox="1">
            <a:spLocks noGrp="1"/>
          </p:cNvSpPr>
          <p:nvPr/>
        </p:nvSpPr>
        <p:spPr bwMode="auto">
          <a:xfrm>
            <a:off x="5797550" y="6743700"/>
            <a:ext cx="4435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 eaLnBrk="1" hangingPunct="1"/>
            <a:fld id="{2DB5F3D1-2C1B-439B-8239-1D828915C84E}" type="slidenum">
              <a:rPr lang="pt-BR" sz="1300">
                <a:latin typeface="Arial" charset="0"/>
              </a:rPr>
              <a:pPr algn="r" eaLnBrk="1" hangingPunct="1"/>
              <a:t>65</a:t>
            </a:fld>
            <a:endParaRPr lang="pt-BR" sz="1300">
              <a:latin typeface="Arial" charset="0"/>
            </a:endParaRPr>
          </a:p>
        </p:txBody>
      </p:sp>
      <p:sp>
        <p:nvSpPr>
          <p:cNvPr id="186373" name="Espaço Reservado para Data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endParaRPr lang="pt-BR"/>
          </a:p>
        </p:txBody>
      </p:sp>
      <p:sp>
        <p:nvSpPr>
          <p:cNvPr id="186374" name="Espaço Reservado para Rodapé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pt-BR"/>
          </a:p>
        </p:txBody>
      </p:sp>
      <p:sp>
        <p:nvSpPr>
          <p:cNvPr id="186375" name="Espaço Reservado para Cabeçalho 6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4DB3C1D-EE37-447C-9CD3-253FDB0E1426}" type="slidenum">
              <a:rPr lang="pt-BR" altLang="pt-BR" smtClean="0">
                <a:latin typeface="Arial" charset="0"/>
              </a:rPr>
              <a:pPr/>
              <a:t>7</a:t>
            </a:fld>
            <a:endParaRPr lang="pt-BR" altLang="pt-BR">
              <a:latin typeface="Arial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  <p:sp>
        <p:nvSpPr>
          <p:cNvPr id="89093" name="Espaço Reservado para Data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89094" name="Espaço Reservado para Rodapé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89095" name="Espaço Reservado para Cabeçalho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111454A-C537-4007-8F78-5D59CC8F5EE2}" type="slidenum">
              <a:rPr lang="pt-BR" altLang="pt-BR" smtClean="0">
                <a:latin typeface="Arial" charset="0"/>
              </a:rPr>
              <a:pPr/>
              <a:t>8</a:t>
            </a:fld>
            <a:endParaRPr lang="pt-BR" altLang="pt-BR">
              <a:latin typeface="Arial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  <p:sp>
        <p:nvSpPr>
          <p:cNvPr id="90117" name="Espaço Reservado para Data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90118" name="Espaço Reservado para Rodapé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90119" name="Espaço Reservado para Cabeçalho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3833156-AC7D-410D-B407-0DD8F0FC205C}" type="slidenum">
              <a:rPr lang="pt-BR" altLang="pt-BR" smtClean="0">
                <a:latin typeface="Arial" charset="0"/>
              </a:rPr>
              <a:pPr/>
              <a:t>9</a:t>
            </a:fld>
            <a:endParaRPr lang="pt-BR" altLang="pt-BR">
              <a:latin typeface="Arial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  <p:sp>
        <p:nvSpPr>
          <p:cNvPr id="91141" name="Espaço Reservado para Data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91142" name="Espaço Reservado para Rodapé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91143" name="Espaço Reservado para Cabeçalho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269658-3465-458F-9E84-EEA1D4189FF0}" type="datetime1">
              <a:rPr lang="pt-BR"/>
              <a:pPr>
                <a:defRPr/>
              </a:pPr>
              <a:t>28/03/2019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4CB491-E3B6-4F10-8B10-7F0E1513DFA6}" type="slidenum">
              <a:rPr lang="de-DE"/>
              <a:pPr>
                <a:defRPr/>
              </a:pPr>
              <a:t>‹nº›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5407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C74076B-AC62-4D38-940C-E4ED7EBFE158}" type="datetime1">
              <a:rPr lang="pt-BR"/>
              <a:pPr>
                <a:defRPr/>
              </a:pPr>
              <a:t>28/03/2019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5475" y="644842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8B56C-F96C-4759-8636-AB9A2C2770DD}" type="slidenum">
              <a:rPr lang="de-DE"/>
              <a:pPr>
                <a:defRPr/>
              </a:pPr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52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FBD14E-11B6-40CE-A721-72B69AB25869}" type="datetime1">
              <a:rPr lang="pt-BR"/>
              <a:pPr>
                <a:defRPr/>
              </a:pPr>
              <a:t>28/03/2019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55718-DE28-4CB5-82AE-2E4C0A0064FB}" type="slidenum">
              <a:rPr lang="de-DE"/>
              <a:pPr>
                <a:defRPr/>
              </a:pPr>
              <a:t>‹nº›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5066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09863" y="0"/>
            <a:ext cx="5970587" cy="11430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850900"/>
            <a:ext cx="4038600" cy="527526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850900"/>
            <a:ext cx="4038600" cy="527526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E04308-226E-45F1-A842-9896A18F7AE3}" type="datetime1">
              <a:rPr lang="pt-BR"/>
              <a:pPr>
                <a:defRPr/>
              </a:pPr>
              <a:t>28/03/2019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2373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457200" y="0"/>
            <a:ext cx="8229600" cy="612616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E33527C-9558-46F1-9593-DC623F202B66}" type="datetime1">
              <a:rPr lang="pt-BR"/>
              <a:pPr>
                <a:defRPr/>
              </a:pPr>
              <a:t>28/03/2019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04107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ítulo e texto em cima do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09863" y="0"/>
            <a:ext cx="5970587" cy="11430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850900"/>
            <a:ext cx="8229600" cy="2560638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3563938"/>
            <a:ext cx="8229600" cy="25622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618928B-46D5-4CFE-B657-072E477283BA}" type="datetime1">
              <a:rPr lang="pt-BR"/>
              <a:pPr>
                <a:defRPr/>
              </a:pPr>
              <a:t>28/03/2019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109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CA47A6E-042B-4C87-AEED-4CEE977652CE}" type="datetime1">
              <a:rPr lang="pt-BR"/>
              <a:pPr>
                <a:defRPr/>
              </a:pPr>
              <a:t>28/03/2019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5475" y="644842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0D158-CB8C-45CC-813B-31064D8C834A}" type="slidenum">
              <a:rPr lang="de-DE"/>
              <a:pPr>
                <a:defRPr/>
              </a:pPr>
              <a:t>‹nº›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9628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DFB239-2424-4896-9307-7F6A6B36A6EE}" type="datetime1">
              <a:rPr lang="pt-BR"/>
              <a:pPr>
                <a:defRPr/>
              </a:pPr>
              <a:t>28/03/2019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CA2F7-1D36-4C5B-A8E8-E219314CC388}" type="slidenum">
              <a:rPr lang="de-DE"/>
              <a:pPr>
                <a:defRPr/>
              </a:pPr>
              <a:t>‹nº›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2646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597D508-7CF5-473B-BE7A-76FB8F968A6D}" type="datetime1">
              <a:rPr lang="pt-BR"/>
              <a:pPr>
                <a:defRPr/>
              </a:pPr>
              <a:t>28/03/2019</a:t>
            </a:fld>
            <a:endParaRPr lang="de-DE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5475" y="644842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725405-9665-41CD-BEB4-28DEA8C70495}" type="slidenum">
              <a:rPr lang="de-DE"/>
              <a:pPr>
                <a:defRPr/>
              </a:pPr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154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B202CC8-F557-4560-9311-C0400342180A}" type="datetime1">
              <a:rPr lang="pt-BR"/>
              <a:pPr>
                <a:defRPr/>
              </a:pPr>
              <a:t>28/03/2019</a:t>
            </a:fld>
            <a:endParaRPr lang="de-DE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5475" y="644842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BAA5A3-C884-48D8-9D47-C2567EF936E9}" type="slidenum">
              <a:rPr lang="de-DE"/>
              <a:pPr>
                <a:defRPr/>
              </a:pPr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7725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AF03A26-11BA-45AB-A7FF-59D35F267ABE}" type="datetime1">
              <a:rPr lang="pt-BR"/>
              <a:pPr>
                <a:defRPr/>
              </a:pPr>
              <a:t>28/03/2019</a:t>
            </a:fld>
            <a:endParaRPr lang="de-DE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5475" y="644842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FDD8E-CEE1-4098-806D-DAABB3B0FDC6}" type="slidenum">
              <a:rPr lang="de-DE"/>
              <a:pPr>
                <a:defRPr/>
              </a:pPr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7493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14D450D-F10B-4AF2-A4E2-E1EF64A7510D}" type="datetime1">
              <a:rPr lang="pt-BR"/>
              <a:pPr>
                <a:defRPr/>
              </a:pPr>
              <a:t>28/03/2019</a:t>
            </a:fld>
            <a:endParaRPr lang="de-DE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5475" y="644842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D22A5-7982-4EF8-94B8-516FD12CD22D}" type="slidenum">
              <a:rPr lang="de-DE"/>
              <a:pPr>
                <a:defRPr/>
              </a:pPr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76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8944D72-0D87-431D-BB17-0F2B204C8E93}" type="datetime1">
              <a:rPr lang="pt-BR"/>
              <a:pPr>
                <a:defRPr/>
              </a:pPr>
              <a:t>28/03/2019</a:t>
            </a:fld>
            <a:endParaRPr lang="de-DE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5475" y="644842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B975A-A668-4575-8D3F-9681C5FBEA0D}" type="slidenum">
              <a:rPr lang="de-DE"/>
              <a:pPr>
                <a:defRPr/>
              </a:pPr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270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62200B3-03A1-48EF-9873-2045CB8CC634}" type="datetime1">
              <a:rPr lang="pt-BR"/>
              <a:pPr>
                <a:defRPr/>
              </a:pPr>
              <a:t>28/03/2019</a:t>
            </a:fld>
            <a:endParaRPr lang="de-DE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48488" y="644842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581BC-CC7C-4EA5-8829-0CEF8D2C1F05}" type="slidenum">
              <a:rPr lang="de-DE"/>
              <a:pPr>
                <a:defRPr/>
              </a:pPr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6579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ACEA6FE-E6F1-4376-B974-40595AAA66E9}" type="datetime1">
              <a:rPr lang="pt-BR"/>
              <a:pPr>
                <a:defRPr/>
              </a:pPr>
              <a:t>28/03/2019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D2BAD6A-6A03-44D9-9815-1857EA9BC9D7}" type="slidenum">
              <a:rPr lang="de-DE"/>
              <a:pPr>
                <a:defRPr/>
              </a:pPr>
              <a:t>‹nº›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10" r:id="rId2"/>
    <p:sldLayoutId id="2147483908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09" r:id="rId11"/>
    <p:sldLayoutId id="2147483918" r:id="rId12"/>
    <p:sldLayoutId id="2147483919" r:id="rId13"/>
    <p:sldLayoutId id="2147483920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sstools.net/spss_programming.ht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-01.ibm.com/marketing/iwm/iwmdocs/tnd/data/web/en_US/icons/trialprograms/W110742E06714B29.html" TargetMode="External"/><Relationship Id="rId4" Type="http://schemas.openxmlformats.org/officeDocument/2006/relationships/hyperlink" Target="https://stats.idre.ucla.edu/spss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E09814E-31D4-45DF-B17E-577A056B0E39}" type="slidenum">
              <a:rPr lang="de-DE" altLang="pt-BR" smtClean="0"/>
              <a:pPr/>
              <a:t>1</a:t>
            </a:fld>
            <a:endParaRPr lang="de-DE" altLang="pt-BR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6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Introdução ao SPSS</a:t>
            </a:r>
          </a:p>
        </p:txBody>
      </p:sp>
      <p:pic>
        <p:nvPicPr>
          <p:cNvPr id="13316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4005263"/>
            <a:ext cx="1208088" cy="133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4139952" y="5589240"/>
            <a:ext cx="1696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Lisiane</a:t>
            </a:r>
            <a:r>
              <a:rPr lang="pt-BR" dirty="0"/>
              <a:t> </a:t>
            </a:r>
            <a:r>
              <a:rPr lang="pt-BR" dirty="0" err="1"/>
              <a:t>Selau</a:t>
            </a:r>
            <a:endParaRPr lang="pt-BR" dirty="0"/>
          </a:p>
          <a:p>
            <a:r>
              <a:rPr lang="pt-BR" dirty="0"/>
              <a:t>Suzi </a:t>
            </a:r>
            <a:r>
              <a:rPr lang="pt-BR" dirty="0" err="1"/>
              <a:t>Camey</a:t>
            </a:r>
            <a:endParaRPr lang="pt-BR" dirty="0"/>
          </a:p>
          <a:p>
            <a:r>
              <a:rPr lang="pt-BR" dirty="0"/>
              <a:t>Vanessa </a:t>
            </a:r>
            <a:r>
              <a:rPr lang="pt-BR" dirty="0" err="1"/>
              <a:t>Leotti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1D99E2D-28AC-4331-9C43-8CFCD15F7FA2}" type="slidenum">
              <a:rPr lang="de-DE" altLang="pt-BR" smtClean="0"/>
              <a:pPr/>
              <a:t>10</a:t>
            </a:fld>
            <a:endParaRPr lang="de-DE" altLang="pt-BR"/>
          </a:p>
        </p:txBody>
      </p:sp>
      <p:pic>
        <p:nvPicPr>
          <p:cNvPr id="2355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4100" y="1557338"/>
            <a:ext cx="7034213" cy="5275262"/>
          </a:xfrm>
          <a:noFill/>
        </p:spPr>
      </p:pic>
      <p:sp>
        <p:nvSpPr>
          <p:cNvPr id="23556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71550" y="1133475"/>
            <a:ext cx="4038600" cy="4238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Rótulos das variáveis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53975"/>
            <a:ext cx="8229600" cy="1143000"/>
          </a:xfrm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</a:pPr>
            <a:r>
              <a:rPr lang="pt-BR" altLang="pt-BR" sz="3600" u="sng">
                <a:solidFill>
                  <a:schemeClr val="hlink"/>
                </a:solidFill>
                <a:latin typeface="Arial" charset="0"/>
                <a:cs typeface="Arial" charset="0"/>
              </a:rPr>
              <a:t>Definições</a:t>
            </a:r>
          </a:p>
        </p:txBody>
      </p:sp>
      <p:sp>
        <p:nvSpPr>
          <p:cNvPr id="23558" name="Line 7"/>
          <p:cNvSpPr>
            <a:spLocks noChangeShapeType="1"/>
          </p:cNvSpPr>
          <p:nvPr/>
        </p:nvSpPr>
        <p:spPr bwMode="auto">
          <a:xfrm rot="5400000" flipV="1">
            <a:off x="3537744" y="3598069"/>
            <a:ext cx="1368425" cy="8651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559" name="Text Box 8"/>
          <p:cNvSpPr txBox="1">
            <a:spLocks noChangeArrowheads="1"/>
          </p:cNvSpPr>
          <p:nvPr/>
        </p:nvSpPr>
        <p:spPr bwMode="auto">
          <a:xfrm>
            <a:off x="4635500" y="4446588"/>
            <a:ext cx="2724150" cy="120015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altLang="pt-BR" b="1">
                <a:latin typeface="Arial" charset="0"/>
                <a:cs typeface="Arial" charset="0"/>
              </a:rPr>
              <a:t>Nesta coluna podemos colocar os rótulos das variáveis. Basta clicar e digitar o rótulo.</a:t>
            </a:r>
          </a:p>
        </p:txBody>
      </p:sp>
      <p:sp>
        <p:nvSpPr>
          <p:cNvPr id="23560" name="Espaço Reservado para Número de Slide 6"/>
          <p:cNvSpPr txBox="1">
            <a:spLocks noGrp="1"/>
          </p:cNvSpPr>
          <p:nvPr/>
        </p:nvSpPr>
        <p:spPr bwMode="auto">
          <a:xfrm>
            <a:off x="6975475" y="644842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750B7B81-FEDE-4053-AA36-147202086112}" type="slidenum">
              <a:rPr lang="de-DE" altLang="pt-BR" sz="1200"/>
              <a:pPr algn="r"/>
              <a:t>10</a:t>
            </a:fld>
            <a:endParaRPr lang="de-DE" altLang="pt-BR"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0B546BC-2E4A-48A0-BBF1-225101792EA2}" type="slidenum">
              <a:rPr lang="de-DE" altLang="pt-BR" smtClean="0"/>
              <a:pPr/>
              <a:t>11</a:t>
            </a:fld>
            <a:endParaRPr lang="de-DE" altLang="pt-BR"/>
          </a:p>
        </p:txBody>
      </p:sp>
      <p:pic>
        <p:nvPicPr>
          <p:cNvPr id="24579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557338"/>
            <a:ext cx="8229600" cy="5275262"/>
          </a:xfrm>
        </p:spPr>
      </p:pic>
      <p:sp>
        <p:nvSpPr>
          <p:cNvPr id="2458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95288" y="1106488"/>
            <a:ext cx="8229600" cy="5937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Rótulos das categorias</a:t>
            </a:r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 rot="5400000" flipV="1">
            <a:off x="5093494" y="2717007"/>
            <a:ext cx="1368425" cy="8651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6191250" y="3565525"/>
            <a:ext cx="2701925" cy="120015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pt-BR" altLang="pt-BR" b="1">
                <a:latin typeface="Arial" charset="0"/>
                <a:cs typeface="Arial" charset="0"/>
              </a:rPr>
              <a:t> Nesta coluna podemos colocar os rótulos das categorias.</a:t>
            </a:r>
          </a:p>
          <a:p>
            <a:pPr>
              <a:buFont typeface="Arial" charset="0"/>
              <a:buChar char="•"/>
            </a:pPr>
            <a:r>
              <a:rPr lang="pt-BR" altLang="pt-BR" b="1">
                <a:latin typeface="Arial" charset="0"/>
                <a:cs typeface="Arial" charset="0"/>
              </a:rPr>
              <a:t> Clicar aqui</a:t>
            </a:r>
          </a:p>
        </p:txBody>
      </p:sp>
      <p:sp>
        <p:nvSpPr>
          <p:cNvPr id="2458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53975"/>
            <a:ext cx="8229600" cy="1143000"/>
          </a:xfrm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</a:pPr>
            <a:r>
              <a:rPr lang="pt-BR" altLang="pt-BR" sz="3600" u="sng">
                <a:solidFill>
                  <a:schemeClr val="hlink"/>
                </a:solidFill>
                <a:latin typeface="Arial" charset="0"/>
                <a:cs typeface="Arial" charset="0"/>
              </a:rPr>
              <a:t>Definições</a:t>
            </a:r>
          </a:p>
        </p:txBody>
      </p:sp>
      <p:sp>
        <p:nvSpPr>
          <p:cNvPr id="24584" name="Espaço Reservado para Número de Slide 6"/>
          <p:cNvSpPr txBox="1">
            <a:spLocks noGrp="1"/>
          </p:cNvSpPr>
          <p:nvPr/>
        </p:nvSpPr>
        <p:spPr bwMode="auto">
          <a:xfrm>
            <a:off x="6975475" y="644842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478F9C55-A54B-474C-94AB-2F7F2B9A93D4}" type="slidenum">
              <a:rPr lang="de-DE" altLang="pt-BR" sz="1200"/>
              <a:pPr algn="r"/>
              <a:t>11</a:t>
            </a:fld>
            <a:endParaRPr lang="de-DE" altLang="pt-BR"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C56F6DD-01AD-4E7E-8FD6-5955AC92BC77}" type="slidenum">
              <a:rPr lang="de-DE" altLang="pt-BR" smtClean="0"/>
              <a:pPr/>
              <a:t>12</a:t>
            </a:fld>
            <a:endParaRPr lang="de-DE" altLang="pt-BR"/>
          </a:p>
        </p:txBody>
      </p:sp>
      <p:pic>
        <p:nvPicPr>
          <p:cNvPr id="2560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538288"/>
            <a:ext cx="8229600" cy="5275262"/>
          </a:xfrm>
        </p:spPr>
      </p:pic>
      <p:sp>
        <p:nvSpPr>
          <p:cNvPr id="25604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1035050"/>
            <a:ext cx="8229600" cy="5937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Rótulos das categorias</a:t>
            </a:r>
          </a:p>
        </p:txBody>
      </p:sp>
      <p:sp>
        <p:nvSpPr>
          <p:cNvPr id="25605" name="Text Box 6"/>
          <p:cNvSpPr txBox="1">
            <a:spLocks noChangeArrowheads="1"/>
          </p:cNvSpPr>
          <p:nvPr/>
        </p:nvSpPr>
        <p:spPr bwMode="auto">
          <a:xfrm>
            <a:off x="3148013" y="2806700"/>
            <a:ext cx="3973512" cy="36988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altLang="pt-BR" b="1">
                <a:latin typeface="Arial" charset="0"/>
                <a:cs typeface="Arial" charset="0"/>
              </a:rPr>
              <a:t>Para a variável civil fica assim.</a:t>
            </a:r>
          </a:p>
        </p:txBody>
      </p:sp>
      <p:sp>
        <p:nvSpPr>
          <p:cNvPr id="25606" name="Text Box 9"/>
          <p:cNvSpPr txBox="1">
            <a:spLocks noChangeArrowheads="1"/>
          </p:cNvSpPr>
          <p:nvPr/>
        </p:nvSpPr>
        <p:spPr bwMode="auto">
          <a:xfrm>
            <a:off x="1939925" y="3848100"/>
            <a:ext cx="3352800" cy="92392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altLang="pt-BR" b="1">
                <a:latin typeface="Arial" charset="0"/>
                <a:cs typeface="Arial" charset="0"/>
              </a:rPr>
              <a:t>Após adicionar cada “</a:t>
            </a:r>
            <a:r>
              <a:rPr lang="pt-BR" altLang="pt-BR" b="1" i="1">
                <a:latin typeface="Arial" charset="0"/>
                <a:cs typeface="Arial" charset="0"/>
              </a:rPr>
              <a:t>Value</a:t>
            </a:r>
            <a:r>
              <a:rPr lang="pt-BR" altLang="pt-BR" b="1">
                <a:latin typeface="Arial" charset="0"/>
                <a:cs typeface="Arial" charset="0"/>
              </a:rPr>
              <a:t>” (valor) e seu “</a:t>
            </a:r>
            <a:r>
              <a:rPr lang="pt-BR" altLang="pt-BR" b="1" i="1">
                <a:latin typeface="Arial" charset="0"/>
                <a:cs typeface="Arial" charset="0"/>
              </a:rPr>
              <a:t>Label</a:t>
            </a:r>
            <a:r>
              <a:rPr lang="pt-BR" altLang="pt-BR" b="1">
                <a:latin typeface="Arial" charset="0"/>
                <a:cs typeface="Arial" charset="0"/>
              </a:rPr>
              <a:t>” (rótulo) deve-se clicar aqui.</a:t>
            </a:r>
          </a:p>
        </p:txBody>
      </p:sp>
      <p:sp>
        <p:nvSpPr>
          <p:cNvPr id="25607" name="Line 10"/>
          <p:cNvSpPr>
            <a:spLocks noChangeShapeType="1"/>
          </p:cNvSpPr>
          <p:nvPr/>
        </p:nvSpPr>
        <p:spPr bwMode="auto">
          <a:xfrm rot="5400000" flipV="1">
            <a:off x="805656" y="3021807"/>
            <a:ext cx="1368425" cy="8651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5608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53975"/>
            <a:ext cx="8229600" cy="1143000"/>
          </a:xfrm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</a:pPr>
            <a:r>
              <a:rPr lang="pt-BR" altLang="pt-BR" sz="3600" u="sng">
                <a:solidFill>
                  <a:schemeClr val="hlink"/>
                </a:solidFill>
                <a:latin typeface="Arial" charset="0"/>
                <a:cs typeface="Arial" charset="0"/>
              </a:rPr>
              <a:t>Definições</a:t>
            </a:r>
          </a:p>
        </p:txBody>
      </p:sp>
      <p:sp>
        <p:nvSpPr>
          <p:cNvPr id="25609" name="Espaço Reservado para Número de Slide 7"/>
          <p:cNvSpPr txBox="1">
            <a:spLocks noGrp="1"/>
          </p:cNvSpPr>
          <p:nvPr/>
        </p:nvSpPr>
        <p:spPr bwMode="auto">
          <a:xfrm>
            <a:off x="6975475" y="644842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4C520ECE-0EE9-4BD7-9A15-78ABAED6F6BD}" type="slidenum">
              <a:rPr lang="de-DE" altLang="pt-BR" sz="1200"/>
              <a:pPr algn="r"/>
              <a:t>12</a:t>
            </a:fld>
            <a:endParaRPr lang="de-DE" altLang="pt-BR"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0B563BF-3C5F-4E1C-A558-34E3B58A58AF}" type="slidenum">
              <a:rPr lang="de-DE" altLang="pt-BR" smtClean="0"/>
              <a:pPr/>
              <a:t>13</a:t>
            </a:fld>
            <a:endParaRPr lang="de-DE" altLang="pt-BR"/>
          </a:p>
        </p:txBody>
      </p:sp>
      <p:sp>
        <p:nvSpPr>
          <p:cNvPr id="2662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06375" y="1600200"/>
            <a:ext cx="8686800" cy="4525963"/>
          </a:xfrm>
        </p:spPr>
        <p:txBody>
          <a:bodyPr/>
          <a:lstStyle/>
          <a:p>
            <a:pPr marL="173038" indent="-173038" eaLnBrk="1" hangingPunct="1">
              <a:buFontTx/>
              <a:buNone/>
            </a:pPr>
            <a:r>
              <a:rPr lang="pt-BR" altLang="pt-BR" sz="2400">
                <a:latin typeface="Arial" charset="0"/>
                <a:cs typeface="Arial" charset="0"/>
              </a:rPr>
              <a:t>	Rótulos das categorias: colocar rótulos das variáveis abaixo.</a:t>
            </a:r>
          </a:p>
          <a:p>
            <a:pPr marL="173038" indent="-173038" eaLnBrk="1" hangingPunct="1">
              <a:buFontTx/>
              <a:buNone/>
            </a:pPr>
            <a:endParaRPr lang="pt-BR" altLang="pt-BR" sz="2400">
              <a:latin typeface="Arial" charset="0"/>
              <a:cs typeface="Arial" charset="0"/>
            </a:endParaRPr>
          </a:p>
          <a:p>
            <a:pPr marL="173038" indent="-173038" eaLnBrk="1" hangingPunct="1"/>
            <a:r>
              <a:rPr lang="pt-BR" altLang="pt-BR" sz="2400">
                <a:latin typeface="Arial" charset="0"/>
                <a:cs typeface="Arial" charset="0"/>
              </a:rPr>
              <a:t>Instrução: </a:t>
            </a:r>
          </a:p>
          <a:p>
            <a:pPr marL="827088" lvl="1" eaLnBrk="1" hangingPunct="1"/>
            <a:r>
              <a:rPr lang="pt-BR" altLang="pt-BR" sz="2000">
                <a:latin typeface="Arial" charset="0"/>
                <a:cs typeface="Arial" charset="0"/>
              </a:rPr>
              <a:t>1: Ensino Fundamental</a:t>
            </a:r>
          </a:p>
          <a:p>
            <a:pPr marL="827088" lvl="1" eaLnBrk="1" hangingPunct="1"/>
            <a:r>
              <a:rPr lang="pt-BR" altLang="pt-BR" sz="2000">
                <a:latin typeface="Arial" charset="0"/>
                <a:cs typeface="Arial" charset="0"/>
              </a:rPr>
              <a:t>2: Ensino Médio</a:t>
            </a:r>
          </a:p>
          <a:p>
            <a:pPr marL="827088" lvl="1" eaLnBrk="1" hangingPunct="1"/>
            <a:r>
              <a:rPr lang="pt-BR" altLang="pt-BR" sz="2000">
                <a:latin typeface="Arial" charset="0"/>
                <a:cs typeface="Arial" charset="0"/>
              </a:rPr>
              <a:t>3: Superior</a:t>
            </a:r>
          </a:p>
          <a:p>
            <a:pPr marL="827088" lvl="1" eaLnBrk="1" hangingPunct="1"/>
            <a:endParaRPr lang="pt-BR" altLang="pt-BR" sz="2000">
              <a:latin typeface="Arial" charset="0"/>
              <a:cs typeface="Arial" charset="0"/>
            </a:endParaRPr>
          </a:p>
          <a:p>
            <a:pPr marL="173038" indent="-173038" eaLnBrk="1" hangingPunct="1"/>
            <a:r>
              <a:rPr lang="pt-BR" altLang="pt-BR" sz="2400">
                <a:latin typeface="Arial" charset="0"/>
                <a:cs typeface="Arial" charset="0"/>
              </a:rPr>
              <a:t>Região:</a:t>
            </a:r>
          </a:p>
          <a:p>
            <a:pPr marL="827088" lvl="1" eaLnBrk="1" hangingPunct="1"/>
            <a:r>
              <a:rPr lang="pt-BR" altLang="pt-BR" sz="2000">
                <a:latin typeface="Arial" charset="0"/>
                <a:cs typeface="Arial" charset="0"/>
              </a:rPr>
              <a:t>1: capital</a:t>
            </a:r>
          </a:p>
          <a:p>
            <a:pPr marL="827088" lvl="1" eaLnBrk="1" hangingPunct="1"/>
            <a:r>
              <a:rPr lang="pt-BR" altLang="pt-BR" sz="2000">
                <a:latin typeface="Arial" charset="0"/>
                <a:cs typeface="Arial" charset="0"/>
              </a:rPr>
              <a:t>2: interior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53975"/>
            <a:ext cx="8229600" cy="1143000"/>
          </a:xfrm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</a:pPr>
            <a:r>
              <a:rPr lang="pt-BR" altLang="pt-BR" sz="3600" u="sng">
                <a:solidFill>
                  <a:schemeClr val="hlink"/>
                </a:solidFill>
                <a:latin typeface="Arial" charset="0"/>
                <a:cs typeface="Arial" charset="0"/>
              </a:rPr>
              <a:t>Definições</a:t>
            </a:r>
          </a:p>
        </p:txBody>
      </p:sp>
      <p:sp>
        <p:nvSpPr>
          <p:cNvPr id="26629" name="Espaço Reservado para Número de Slide 3"/>
          <p:cNvSpPr txBox="1">
            <a:spLocks noGrp="1"/>
          </p:cNvSpPr>
          <p:nvPr/>
        </p:nvSpPr>
        <p:spPr bwMode="auto">
          <a:xfrm>
            <a:off x="6975475" y="644842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E245E544-209A-496F-B046-1F013E63F45C}" type="slidenum">
              <a:rPr lang="de-DE" altLang="pt-BR" sz="1200"/>
              <a:pPr algn="r"/>
              <a:t>13</a:t>
            </a:fld>
            <a:endParaRPr lang="de-DE" altLang="pt-BR"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1308927-6DEE-4DE9-BE8A-1C975B31C4B4}" type="slidenum">
              <a:rPr lang="de-DE" altLang="pt-BR" smtClean="0"/>
              <a:pPr/>
              <a:t>14</a:t>
            </a:fld>
            <a:endParaRPr lang="de-DE" altLang="pt-BR"/>
          </a:p>
        </p:txBody>
      </p:sp>
      <p:pic>
        <p:nvPicPr>
          <p:cNvPr id="276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4100" y="1538288"/>
            <a:ext cx="7034213" cy="5275262"/>
          </a:xfrm>
          <a:noFill/>
        </p:spPr>
      </p:pic>
      <p:sp>
        <p:nvSpPr>
          <p:cNvPr id="27652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71550" y="1052513"/>
            <a:ext cx="4038600" cy="5286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Casas decimais</a:t>
            </a:r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 rot="5400000" flipV="1">
            <a:off x="2987675" y="2967038"/>
            <a:ext cx="1368425" cy="1025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4005263" y="3895725"/>
            <a:ext cx="3519487" cy="120015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altLang="pt-BR" b="1">
                <a:latin typeface="Arial" charset="0"/>
                <a:cs typeface="Arial" charset="0"/>
              </a:rPr>
              <a:t>Nesta coluna podemos definir o n° de casas decimais. Basta clicar e digitar o n° de casas decimais ou usar as setas.</a:t>
            </a:r>
          </a:p>
        </p:txBody>
      </p:sp>
      <p:sp>
        <p:nvSpPr>
          <p:cNvPr id="2765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53975"/>
            <a:ext cx="8229600" cy="1143000"/>
          </a:xfrm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</a:pPr>
            <a:r>
              <a:rPr lang="pt-BR" altLang="pt-BR" sz="3600" u="sng">
                <a:solidFill>
                  <a:schemeClr val="hlink"/>
                </a:solidFill>
                <a:latin typeface="Arial" charset="0"/>
                <a:cs typeface="Arial" charset="0"/>
              </a:rPr>
              <a:t>Definições</a:t>
            </a:r>
          </a:p>
        </p:txBody>
      </p:sp>
      <p:sp>
        <p:nvSpPr>
          <p:cNvPr id="27656" name="Espaço Reservado para Número de Slide 6"/>
          <p:cNvSpPr txBox="1">
            <a:spLocks noGrp="1"/>
          </p:cNvSpPr>
          <p:nvPr/>
        </p:nvSpPr>
        <p:spPr bwMode="auto">
          <a:xfrm>
            <a:off x="6975475" y="644842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46675D10-AEBE-44EE-9BD5-7C7186647D2B}" type="slidenum">
              <a:rPr lang="de-DE" altLang="pt-BR" sz="1200"/>
              <a:pPr algn="r"/>
              <a:t>14</a:t>
            </a:fld>
            <a:endParaRPr lang="de-DE" altLang="pt-BR"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6302E8D-2463-4856-8956-994878DC230E}" type="slidenum">
              <a:rPr lang="de-DE" altLang="pt-BR" smtClean="0"/>
              <a:pPr/>
              <a:t>15</a:t>
            </a:fld>
            <a:endParaRPr lang="de-DE" altLang="pt-BR"/>
          </a:p>
        </p:txBody>
      </p:sp>
      <p:pic>
        <p:nvPicPr>
          <p:cNvPr id="2867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4100" y="1466850"/>
            <a:ext cx="7034213" cy="5275263"/>
          </a:xfrm>
          <a:noFill/>
        </p:spPr>
      </p:pic>
      <p:sp>
        <p:nvSpPr>
          <p:cNvPr id="28676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71550" y="1027113"/>
            <a:ext cx="4038600" cy="6016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Dados perdidos</a:t>
            </a:r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 rot="5400000" flipV="1">
            <a:off x="5579269" y="3375819"/>
            <a:ext cx="1368425" cy="7953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6227763" y="4205288"/>
            <a:ext cx="2916237" cy="120015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pt-BR" altLang="pt-BR" b="1">
                <a:latin typeface="Arial" charset="0"/>
                <a:cs typeface="Arial" charset="0"/>
              </a:rPr>
              <a:t> Nesta coluna definimos quais são os códigos para valores perdidos. </a:t>
            </a:r>
          </a:p>
          <a:p>
            <a:pPr>
              <a:buFont typeface="Arial" charset="0"/>
              <a:buChar char="•"/>
            </a:pPr>
            <a:r>
              <a:rPr lang="pt-BR" altLang="pt-BR" b="1">
                <a:latin typeface="Arial" charset="0"/>
                <a:cs typeface="Arial" charset="0"/>
              </a:rPr>
              <a:t> Clicar aqui </a:t>
            </a:r>
          </a:p>
        </p:txBody>
      </p:sp>
      <p:sp>
        <p:nvSpPr>
          <p:cNvPr id="2867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53975"/>
            <a:ext cx="8229600" cy="1143000"/>
          </a:xfrm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</a:pPr>
            <a:r>
              <a:rPr lang="pt-BR" altLang="pt-BR" sz="3600" u="sng">
                <a:solidFill>
                  <a:schemeClr val="hlink"/>
                </a:solidFill>
                <a:latin typeface="Arial" charset="0"/>
                <a:cs typeface="Arial" charset="0"/>
              </a:rPr>
              <a:t>Definições</a:t>
            </a:r>
          </a:p>
        </p:txBody>
      </p:sp>
      <p:sp>
        <p:nvSpPr>
          <p:cNvPr id="28680" name="Espaço Reservado para Número de Slide 6"/>
          <p:cNvSpPr txBox="1">
            <a:spLocks noGrp="1"/>
          </p:cNvSpPr>
          <p:nvPr/>
        </p:nvSpPr>
        <p:spPr bwMode="auto">
          <a:xfrm>
            <a:off x="6975475" y="644842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7A3F6281-C2A4-4B12-BE21-2BE6D7937E52}" type="slidenum">
              <a:rPr lang="de-DE" altLang="pt-BR" sz="1200"/>
              <a:pPr algn="r"/>
              <a:t>15</a:t>
            </a:fld>
            <a:endParaRPr lang="de-DE" altLang="pt-BR"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AA4EDA-4148-4F6B-BBFA-9F00F893F956}" type="slidenum">
              <a:rPr lang="de-DE" altLang="pt-BR" smtClean="0"/>
              <a:pPr/>
              <a:t>16</a:t>
            </a:fld>
            <a:endParaRPr lang="de-DE" altLang="pt-BR"/>
          </a:p>
        </p:txBody>
      </p:sp>
      <p:pic>
        <p:nvPicPr>
          <p:cNvPr id="2969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82675" y="1484313"/>
            <a:ext cx="7034213" cy="5275262"/>
          </a:xfrm>
          <a:noFill/>
        </p:spPr>
      </p:pic>
      <p:sp>
        <p:nvSpPr>
          <p:cNvPr id="29700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38225" y="1027113"/>
            <a:ext cx="4038600" cy="6731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Dados perdidos</a:t>
            </a:r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 rot="3873140" flipV="1">
            <a:off x="2177256" y="2759869"/>
            <a:ext cx="1368425" cy="7000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3476625" y="3265488"/>
            <a:ext cx="3971925" cy="122872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pt-BR" altLang="pt-BR" b="1">
                <a:latin typeface="Arial" charset="0"/>
                <a:cs typeface="Arial" charset="0"/>
              </a:rPr>
              <a:t> Podem ser definidos até 3 valores diferentes.</a:t>
            </a:r>
          </a:p>
          <a:p>
            <a:pPr>
              <a:buFont typeface="Arial" charset="0"/>
              <a:buChar char="•"/>
            </a:pPr>
            <a:r>
              <a:rPr lang="pt-BR" altLang="pt-BR" b="1">
                <a:latin typeface="Arial" charset="0"/>
                <a:cs typeface="Arial" charset="0"/>
              </a:rPr>
              <a:t> No nosso exemplo o valor perdido é definido pelo número 9.</a:t>
            </a:r>
          </a:p>
        </p:txBody>
      </p:sp>
      <p:sp>
        <p:nvSpPr>
          <p:cNvPr id="2970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53975"/>
            <a:ext cx="8229600" cy="1143000"/>
          </a:xfrm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</a:pPr>
            <a:r>
              <a:rPr lang="pt-BR" altLang="pt-BR" sz="3600" u="sng">
                <a:solidFill>
                  <a:schemeClr val="hlink"/>
                </a:solidFill>
                <a:latin typeface="Arial" charset="0"/>
                <a:cs typeface="Arial" charset="0"/>
              </a:rPr>
              <a:t>Definições</a:t>
            </a:r>
          </a:p>
        </p:txBody>
      </p:sp>
      <p:sp>
        <p:nvSpPr>
          <p:cNvPr id="29704" name="Espaço Reservado para Número de Slide 6"/>
          <p:cNvSpPr txBox="1">
            <a:spLocks noGrp="1"/>
          </p:cNvSpPr>
          <p:nvPr/>
        </p:nvSpPr>
        <p:spPr bwMode="auto">
          <a:xfrm>
            <a:off x="6975475" y="644842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774823C1-ED26-4EBA-8AFC-356304CE9E59}" type="slidenum">
              <a:rPr lang="de-DE" altLang="pt-BR" sz="1200"/>
              <a:pPr algn="r"/>
              <a:t>16</a:t>
            </a:fld>
            <a:endParaRPr lang="de-DE" altLang="pt-BR"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EF7A145-E71D-4AFE-B84E-D11DBB3E9CE6}" type="slidenum">
              <a:rPr lang="de-DE" altLang="pt-BR" smtClean="0"/>
              <a:pPr/>
              <a:t>17</a:t>
            </a:fld>
            <a:endParaRPr lang="de-DE" altLang="pt-BR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</a:pPr>
            <a:r>
              <a:rPr lang="pt-BR" altLang="pt-BR" sz="3600" u="sng">
                <a:solidFill>
                  <a:schemeClr val="hlink"/>
                </a:solidFill>
                <a:latin typeface="Arial" charset="0"/>
                <a:cs typeface="Arial" charset="0"/>
              </a:rPr>
              <a:t>Definições: pela sintaxe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150000"/>
              </a:lnSpc>
            </a:pPr>
            <a:r>
              <a:rPr lang="pt-BR" altLang="pt-BR" sz="2400">
                <a:latin typeface="Arial" charset="0"/>
                <a:cs typeface="Arial" charset="0"/>
              </a:rPr>
              <a:t> Agora vamos definir rótulos das variáveis e categorias, nº de casas decimais e dados perdidos construindo um arquivo de sintaxe.</a:t>
            </a:r>
          </a:p>
          <a:p>
            <a:pPr marL="0" indent="0" eaLnBrk="1" hangingPunct="1">
              <a:lnSpc>
                <a:spcPct val="150000"/>
              </a:lnSpc>
            </a:pPr>
            <a:r>
              <a:rPr lang="pt-BR" altLang="pt-BR" sz="2400">
                <a:latin typeface="Arial" charset="0"/>
                <a:cs typeface="Arial" charset="0"/>
              </a:rPr>
              <a:t> Esse método é útil  principalmente quando se pretende fazer análises parciais do banco de dados, pois cada vez que lemos um BD do Excel temos que reaplicar as definições.</a:t>
            </a:r>
          </a:p>
        </p:txBody>
      </p:sp>
      <p:sp>
        <p:nvSpPr>
          <p:cNvPr id="30725" name="Espaço Reservado para Número de Slide 4"/>
          <p:cNvSpPr txBox="1">
            <a:spLocks noGrp="1"/>
          </p:cNvSpPr>
          <p:nvPr/>
        </p:nvSpPr>
        <p:spPr bwMode="auto">
          <a:xfrm>
            <a:off x="6975475" y="644842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AB7F5024-54D7-4A1F-9AB5-D0B71A60EEF0}" type="slidenum">
              <a:rPr lang="de-DE" altLang="pt-BR" sz="1200"/>
              <a:pPr algn="r"/>
              <a:t>17</a:t>
            </a:fld>
            <a:endParaRPr lang="de-DE" altLang="pt-BR"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236262A-309E-4C7F-9C16-42F6E5F1083E}" type="slidenum">
              <a:rPr lang="de-DE" altLang="pt-BR" smtClean="0"/>
              <a:pPr/>
              <a:t>18</a:t>
            </a:fld>
            <a:endParaRPr lang="de-DE" altLang="pt-BR"/>
          </a:p>
        </p:txBody>
      </p:sp>
      <p:sp>
        <p:nvSpPr>
          <p:cNvPr id="327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</a:pPr>
            <a:r>
              <a:rPr lang="pt-BR" altLang="pt-BR" sz="3600" u="sng">
                <a:solidFill>
                  <a:schemeClr val="hlink"/>
                </a:solidFill>
                <a:latin typeface="Arial" charset="0"/>
                <a:cs typeface="Arial" charset="0"/>
              </a:rPr>
              <a:t>Definições: pela sintaxe</a:t>
            </a:r>
          </a:p>
        </p:txBody>
      </p:sp>
      <p:sp>
        <p:nvSpPr>
          <p:cNvPr id="32780" name="Espaço Reservado para Número de Slide 31"/>
          <p:cNvSpPr txBox="1">
            <a:spLocks noGrp="1"/>
          </p:cNvSpPr>
          <p:nvPr/>
        </p:nvSpPr>
        <p:spPr bwMode="auto">
          <a:xfrm>
            <a:off x="6975475" y="644842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B6BE15B7-7A57-4E4A-8BB4-2D7128D7C80F}" type="slidenum">
              <a:rPr lang="de-DE" altLang="pt-BR" sz="1200"/>
              <a:pPr algn="r"/>
              <a:t>18</a:t>
            </a:fld>
            <a:endParaRPr lang="de-DE" altLang="pt-BR" sz="120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DB1E27-E1D9-4C50-9AD4-3876C47B9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Ir em </a:t>
            </a:r>
          </a:p>
          <a:p>
            <a:pPr lvl="1"/>
            <a:r>
              <a:rPr lang="pt-BR" dirty="0"/>
              <a:t>Data -&gt; Define </a:t>
            </a:r>
            <a:r>
              <a:rPr lang="pt-BR" dirty="0" err="1"/>
              <a:t>Variable</a:t>
            </a:r>
            <a:r>
              <a:rPr lang="pt-BR" dirty="0"/>
              <a:t> </a:t>
            </a:r>
            <a:r>
              <a:rPr lang="pt-BR" dirty="0" err="1"/>
              <a:t>Properties</a:t>
            </a:r>
            <a:endParaRPr lang="pt-B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6C6F56E-1E43-4F45-A0FB-FCC90F069016}" type="slidenum">
              <a:rPr lang="de-DE" altLang="pt-BR" smtClean="0"/>
              <a:pPr/>
              <a:t>19</a:t>
            </a:fld>
            <a:endParaRPr lang="de-DE" altLang="pt-BR"/>
          </a:p>
        </p:txBody>
      </p:sp>
      <p:pic>
        <p:nvPicPr>
          <p:cNvPr id="3789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106488"/>
            <a:ext cx="8229600" cy="5275262"/>
          </a:xfrm>
        </p:spPr>
      </p:pic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4494213" y="1700213"/>
            <a:ext cx="3749675" cy="40005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altLang="pt-BR" sz="2000" b="1">
                <a:latin typeface="Arial" charset="0"/>
                <a:cs typeface="Arial" charset="0"/>
              </a:rPr>
              <a:t>Lembrar de salvar a sintaxe!</a:t>
            </a:r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</a:pPr>
            <a:r>
              <a:rPr lang="pt-BR" altLang="pt-BR" sz="3600" u="sng">
                <a:solidFill>
                  <a:schemeClr val="hlink"/>
                </a:solidFill>
                <a:latin typeface="Arial" charset="0"/>
                <a:cs typeface="Arial" charset="0"/>
              </a:rPr>
              <a:t>Definições: pela sintaxe</a:t>
            </a:r>
          </a:p>
        </p:txBody>
      </p:sp>
      <p:sp>
        <p:nvSpPr>
          <p:cNvPr id="37894" name="Espaço Reservado para Número de Slide 7"/>
          <p:cNvSpPr txBox="1">
            <a:spLocks noGrp="1"/>
          </p:cNvSpPr>
          <p:nvPr/>
        </p:nvSpPr>
        <p:spPr bwMode="auto">
          <a:xfrm>
            <a:off x="6975475" y="644842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C336E492-73DC-4AFF-97A1-37948ABB6452}" type="slidenum">
              <a:rPr lang="de-DE" altLang="pt-BR" sz="1200"/>
              <a:pPr algn="r"/>
              <a:t>19</a:t>
            </a:fld>
            <a:endParaRPr lang="de-DE" altLang="pt-BR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8F6DD0C-D4B2-4321-A305-8DD4F94DB3D6}" type="slidenum">
              <a:rPr lang="de-DE" altLang="pt-BR" smtClean="0"/>
              <a:pPr/>
              <a:t>2</a:t>
            </a:fld>
            <a:endParaRPr lang="de-DE" altLang="pt-BR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t"/>
          <a:lstStyle/>
          <a:p>
            <a:pPr eaLnBrk="1" hangingPunct="1"/>
            <a:r>
              <a:rPr lang="pt-BR" altLang="pt-BR" u="sng">
                <a:solidFill>
                  <a:schemeClr val="hlink"/>
                </a:solidFill>
              </a:rPr>
              <a:t>Materiais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628800"/>
            <a:ext cx="8229600" cy="4824536"/>
          </a:xfrm>
        </p:spPr>
        <p:txBody>
          <a:bodyPr anchor="ctr"/>
          <a:lstStyle/>
          <a:p>
            <a:r>
              <a:rPr lang="pt-BR" altLang="pt-BR" sz="2800" dirty="0">
                <a:hlinkClick r:id="rId3"/>
              </a:rPr>
              <a:t>http://www.spsstools.net/spss_programming.htm</a:t>
            </a:r>
            <a:endParaRPr lang="pt-BR" altLang="pt-BR" sz="2800" dirty="0"/>
          </a:p>
          <a:p>
            <a:r>
              <a:rPr lang="pt-BR" altLang="pt-BR" sz="2800" dirty="0">
                <a:hlinkClick r:id="rId4"/>
              </a:rPr>
              <a:t>https://stats.idre.ucla.edu/spss/</a:t>
            </a:r>
            <a:endParaRPr lang="pt-BR" altLang="pt-BR" sz="2800" dirty="0"/>
          </a:p>
          <a:p>
            <a:r>
              <a:rPr lang="pt-BR" altLang="pt-BR" sz="2800" dirty="0"/>
              <a:t>Versão </a:t>
            </a:r>
            <a:r>
              <a:rPr lang="pt-BR" altLang="pt-BR" sz="2800" dirty="0" err="1"/>
              <a:t>Trial</a:t>
            </a:r>
            <a:r>
              <a:rPr lang="pt-BR" altLang="pt-BR" sz="2800" dirty="0"/>
              <a:t> (14 dias):</a:t>
            </a:r>
          </a:p>
          <a:p>
            <a:pPr lvl="1"/>
            <a:r>
              <a:rPr lang="pt-BR" altLang="pt-BR" sz="2400" dirty="0">
                <a:hlinkClick r:id="rId5"/>
              </a:rPr>
              <a:t>https://www-01.ibm.com/marketing/iwm/iwmdocs/tnd/data/web/en_US/icons/trialprograms/W110742E06714B29.html</a:t>
            </a:r>
            <a:endParaRPr lang="pt-BR" altLang="pt-BR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F2453B8-9BBB-46CF-9BE2-E1C84AC2B642}" type="slidenum">
              <a:rPr lang="de-DE" altLang="pt-BR" smtClean="0"/>
              <a:pPr/>
              <a:t>20</a:t>
            </a:fld>
            <a:endParaRPr lang="de-DE" altLang="pt-BR"/>
          </a:p>
        </p:txBody>
      </p:sp>
      <p:pic>
        <p:nvPicPr>
          <p:cNvPr id="3891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125538"/>
            <a:ext cx="8229600" cy="5273675"/>
          </a:xfrm>
        </p:spPr>
      </p:pic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3503613" y="3214688"/>
            <a:ext cx="2782887" cy="9239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>
                <a:latin typeface="Arial" charset="0"/>
                <a:cs typeface="Arial" charset="0"/>
              </a:rPr>
              <a:t>Lembrar de salvar o banco de dados!</a:t>
            </a:r>
          </a:p>
          <a:p>
            <a:pPr algn="ctr"/>
            <a:r>
              <a:rPr lang="pt-BR" altLang="pt-BR" b="1">
                <a:latin typeface="Arial" charset="0"/>
                <a:cs typeface="Arial" charset="0"/>
              </a:rPr>
              <a:t>milsa.sav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53975"/>
            <a:ext cx="8229600" cy="1143000"/>
          </a:xfrm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</a:pPr>
            <a:r>
              <a:rPr lang="pt-BR" altLang="pt-BR" sz="3600" u="sng">
                <a:solidFill>
                  <a:schemeClr val="hlink"/>
                </a:solidFill>
                <a:latin typeface="Arial" charset="0"/>
                <a:cs typeface="Arial" charset="0"/>
              </a:rPr>
              <a:t>E salvar o banco!!!</a:t>
            </a:r>
          </a:p>
        </p:txBody>
      </p:sp>
      <p:sp>
        <p:nvSpPr>
          <p:cNvPr id="38918" name="Espaço Reservado para Número de Slide 4"/>
          <p:cNvSpPr txBox="1">
            <a:spLocks noGrp="1"/>
          </p:cNvSpPr>
          <p:nvPr/>
        </p:nvSpPr>
        <p:spPr bwMode="auto">
          <a:xfrm>
            <a:off x="6975475" y="644842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3106F1F4-1FDC-4C0A-9CA8-EA4810CF994A}" type="slidenum">
              <a:rPr lang="de-DE" altLang="pt-BR" sz="1200"/>
              <a:pPr algn="r"/>
              <a:t>20</a:t>
            </a:fld>
            <a:endParaRPr lang="de-DE" altLang="pt-BR"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2F43168-BA85-4550-97FF-79D0619B0AD9}" type="slidenum">
              <a:rPr lang="de-DE" altLang="pt-BR" smtClean="0"/>
              <a:pPr/>
              <a:t>21</a:t>
            </a:fld>
            <a:endParaRPr lang="de-DE" altLang="pt-BR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t"/>
          <a:lstStyle/>
          <a:p>
            <a:pPr eaLnBrk="1" hangingPunct="1"/>
            <a:r>
              <a:rPr lang="pt-BR" altLang="pt-BR" u="sng">
                <a:solidFill>
                  <a:schemeClr val="hlink"/>
                </a:solidFill>
              </a:rPr>
              <a:t>Identificando casos duplicados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12875"/>
            <a:ext cx="7772400" cy="5040313"/>
          </a:xfrm>
        </p:spPr>
        <p:txBody>
          <a:bodyPr/>
          <a:lstStyle/>
          <a:p>
            <a:r>
              <a:rPr lang="pt-BR" altLang="pt-BR"/>
              <a:t>Exemplo:</a:t>
            </a:r>
          </a:p>
          <a:p>
            <a:pPr lvl="1"/>
            <a:r>
              <a:rPr lang="pt-BR" altLang="pt-BR" sz="2400"/>
              <a:t>Copiar uma das linhas e colar no final do arquivo</a:t>
            </a:r>
          </a:p>
          <a:p>
            <a:pPr lvl="1"/>
            <a:r>
              <a:rPr lang="pt-BR" altLang="pt-BR" sz="2400"/>
              <a:t>Usamos o comando </a:t>
            </a:r>
            <a:r>
              <a:rPr lang="pt-BR" altLang="pt-BR" sz="2400" b="1"/>
              <a:t>Identify Duplicate Cases </a:t>
            </a:r>
            <a:r>
              <a:rPr lang="pt-BR" altLang="pt-BR" sz="2400"/>
              <a:t>(Menu </a:t>
            </a:r>
            <a:r>
              <a:rPr lang="pt-BR" altLang="pt-BR" sz="2400" b="1"/>
              <a:t>Data</a:t>
            </a:r>
            <a:r>
              <a:rPr lang="pt-BR" altLang="pt-BR" sz="2400"/>
              <a:t>).</a:t>
            </a:r>
          </a:p>
          <a:p>
            <a:pPr lvl="1"/>
            <a:endParaRPr lang="pt-BR" altLang="pt-BR"/>
          </a:p>
          <a:p>
            <a:endParaRPr lang="pt-BR" altLang="pt-BR"/>
          </a:p>
          <a:p>
            <a:endParaRPr lang="pt-BR" altLang="pt-BR"/>
          </a:p>
          <a:p>
            <a:endParaRPr lang="pt-BR" altLang="pt-B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37FFDBE-E74A-455B-8FDC-F967BD1EE08F}" type="slidenum">
              <a:rPr lang="de-DE" altLang="pt-BR" smtClean="0"/>
              <a:pPr/>
              <a:t>22</a:t>
            </a:fld>
            <a:endParaRPr lang="de-DE" altLang="pt-BR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</a:pPr>
            <a:r>
              <a:rPr lang="pt-BR" altLang="pt-BR" sz="3600" u="sng">
                <a:solidFill>
                  <a:schemeClr val="hlink"/>
                </a:solidFill>
                <a:latin typeface="Arial" charset="0"/>
                <a:cs typeface="Arial" charset="0"/>
              </a:rPr>
              <a:t>“Limpeza” do BD</a:t>
            </a:r>
          </a:p>
        </p:txBody>
      </p:sp>
      <p:sp>
        <p:nvSpPr>
          <p:cNvPr id="4096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2349500"/>
            <a:ext cx="8229600" cy="3776663"/>
          </a:xfrm>
        </p:spPr>
        <p:txBody>
          <a:bodyPr/>
          <a:lstStyle/>
          <a:p>
            <a:pPr eaLnBrk="1" hangingPunct="1"/>
            <a:r>
              <a:rPr lang="pt-BR" altLang="pt-BR">
                <a:latin typeface="Arial" charset="0"/>
                <a:cs typeface="Arial" charset="0"/>
              </a:rPr>
              <a:t>Após colocar todos os rótulos e definir quais são os valores perdidos devemos fazer uma distribuição de frequências de todas as variáveis para detectar possíveis erros de digitação.</a:t>
            </a:r>
          </a:p>
        </p:txBody>
      </p:sp>
      <p:sp>
        <p:nvSpPr>
          <p:cNvPr id="40965" name="Espaço Reservado para Número de Slide 3"/>
          <p:cNvSpPr txBox="1">
            <a:spLocks noGrp="1"/>
          </p:cNvSpPr>
          <p:nvPr/>
        </p:nvSpPr>
        <p:spPr bwMode="auto">
          <a:xfrm>
            <a:off x="6975475" y="644842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46C8A5B4-FC34-478B-88E8-0AEA42D3C141}" type="slidenum">
              <a:rPr lang="de-DE" altLang="pt-BR" sz="1200"/>
              <a:pPr algn="r"/>
              <a:t>22</a:t>
            </a:fld>
            <a:endParaRPr lang="de-DE" altLang="pt-BR"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D87CF9E-E3F9-4956-B5DD-4A0F1A66A3DD}" type="slidenum">
              <a:rPr lang="de-DE" altLang="pt-BR" smtClean="0"/>
              <a:pPr/>
              <a:t>23</a:t>
            </a:fld>
            <a:endParaRPr lang="de-DE" altLang="pt-BR"/>
          </a:p>
        </p:txBody>
      </p:sp>
      <p:pic>
        <p:nvPicPr>
          <p:cNvPr id="41987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7813" y="1125538"/>
            <a:ext cx="8229600" cy="4525962"/>
          </a:xfrm>
        </p:spPr>
      </p:pic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</a:pPr>
            <a:r>
              <a:rPr lang="pt-BR" altLang="pt-BR" sz="3600" u="sng">
                <a:solidFill>
                  <a:schemeClr val="hlink"/>
                </a:solidFill>
                <a:latin typeface="Arial" charset="0"/>
                <a:cs typeface="Arial" charset="0"/>
              </a:rPr>
              <a:t>“Limpeza” do BD</a:t>
            </a:r>
          </a:p>
        </p:txBody>
      </p:sp>
      <p:pic>
        <p:nvPicPr>
          <p:cNvPr id="24580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213" y="3630613"/>
            <a:ext cx="4343400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0" name="Espaço Reservado para Número de Slide 4"/>
          <p:cNvSpPr txBox="1">
            <a:spLocks noGrp="1"/>
          </p:cNvSpPr>
          <p:nvPr/>
        </p:nvSpPr>
        <p:spPr bwMode="auto">
          <a:xfrm>
            <a:off x="6975475" y="644842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0C1C76AE-5791-4458-AAFB-67DBE4A957A1}" type="slidenum">
              <a:rPr lang="de-DE" altLang="pt-BR" sz="1200"/>
              <a:pPr algn="r"/>
              <a:t>23</a:t>
            </a:fld>
            <a:endParaRPr lang="de-DE" altLang="pt-BR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A24D38D-7885-41F8-9D47-FBCFE23E73FD}" type="slidenum">
              <a:rPr lang="de-DE" altLang="pt-BR" smtClean="0"/>
              <a:pPr/>
              <a:t>24</a:t>
            </a:fld>
            <a:endParaRPr lang="de-DE" altLang="pt-BR"/>
          </a:p>
        </p:txBody>
      </p:sp>
      <p:pic>
        <p:nvPicPr>
          <p:cNvPr id="4301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2192338" y="4360863"/>
            <a:ext cx="4011612" cy="122872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182563" indent="-182563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pt-BR" altLang="pt-BR" b="1">
                <a:latin typeface="Arial" charset="0"/>
                <a:cs typeface="Arial" charset="0"/>
              </a:rPr>
              <a:t>Clicar aqui depois de selecionar todas as variáveis com o mouse.</a:t>
            </a:r>
          </a:p>
          <a:p>
            <a:pPr>
              <a:buFontTx/>
              <a:buChar char="•"/>
            </a:pPr>
            <a:endParaRPr lang="pt-BR" altLang="pt-BR" b="1">
              <a:latin typeface="Arial" charset="0"/>
              <a:cs typeface="Arial" charset="0"/>
            </a:endParaRPr>
          </a:p>
          <a:p>
            <a:pPr>
              <a:buFontTx/>
              <a:buChar char="•"/>
            </a:pPr>
            <a:r>
              <a:rPr lang="pt-BR" altLang="pt-BR" b="1">
                <a:latin typeface="Arial" charset="0"/>
                <a:cs typeface="Arial" charset="0"/>
              </a:rPr>
              <a:t>Depois clicar em OK.</a:t>
            </a:r>
            <a:endParaRPr lang="pt-BR" altLang="pt-BR">
              <a:latin typeface="Arial" charset="0"/>
              <a:cs typeface="Arial" charset="0"/>
            </a:endParaRPr>
          </a:p>
        </p:txBody>
      </p:sp>
      <p:cxnSp>
        <p:nvCxnSpPr>
          <p:cNvPr id="43013" name="AutoShape 6"/>
          <p:cNvCxnSpPr>
            <a:cxnSpLocks noChangeShapeType="1"/>
            <a:stCxn id="43012" idx="0"/>
          </p:cNvCxnSpPr>
          <p:nvPr/>
        </p:nvCxnSpPr>
        <p:spPr bwMode="auto">
          <a:xfrm flipH="1" flipV="1">
            <a:off x="2481263" y="3062288"/>
            <a:ext cx="1717675" cy="127952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</a:pPr>
            <a:r>
              <a:rPr lang="pt-BR" altLang="pt-BR" sz="3600" u="sng">
                <a:solidFill>
                  <a:schemeClr val="hlink"/>
                </a:solidFill>
                <a:latin typeface="Arial" charset="0"/>
                <a:cs typeface="Arial" charset="0"/>
              </a:rPr>
              <a:t>“Limpeza” do BD</a:t>
            </a:r>
          </a:p>
        </p:txBody>
      </p:sp>
      <p:sp>
        <p:nvSpPr>
          <p:cNvPr id="43015" name="Espaço Reservado para Número de Slide 5"/>
          <p:cNvSpPr txBox="1">
            <a:spLocks noGrp="1"/>
          </p:cNvSpPr>
          <p:nvPr/>
        </p:nvSpPr>
        <p:spPr bwMode="auto">
          <a:xfrm>
            <a:off x="6975475" y="644842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C4F49FC2-0AFF-49BD-BA57-A4BACEE2FFAA}" type="slidenum">
              <a:rPr lang="de-DE" altLang="pt-BR" sz="1200"/>
              <a:pPr algn="r"/>
              <a:t>24</a:t>
            </a:fld>
            <a:endParaRPr lang="de-DE" altLang="pt-BR" sz="1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A5BA225-1E88-40D5-BC27-4C4349162486}" type="slidenum">
              <a:rPr lang="de-DE" altLang="pt-BR" smtClean="0"/>
              <a:pPr/>
              <a:t>25</a:t>
            </a:fld>
            <a:endParaRPr lang="de-DE" altLang="pt-BR"/>
          </a:p>
        </p:txBody>
      </p:sp>
      <p:pic>
        <p:nvPicPr>
          <p:cNvPr id="4403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133600"/>
            <a:ext cx="8229600" cy="4525963"/>
          </a:xfrm>
        </p:spPr>
      </p:pic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2138363" y="5251450"/>
            <a:ext cx="6413500" cy="1477963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182563" indent="-182563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pt-BR" altLang="pt-BR" b="1">
                <a:latin typeface="Arial" charset="0"/>
                <a:cs typeface="Arial" charset="0"/>
              </a:rPr>
              <a:t>Aqui temos todas as variáveis analisadas, o número de casos válidos e o número de casos perdidos.</a:t>
            </a:r>
          </a:p>
          <a:p>
            <a:pPr>
              <a:buFontTx/>
              <a:buChar char="•"/>
            </a:pPr>
            <a:endParaRPr lang="pt-BR" altLang="pt-BR" b="1">
              <a:latin typeface="Arial" charset="0"/>
              <a:cs typeface="Arial" charset="0"/>
            </a:endParaRPr>
          </a:p>
          <a:p>
            <a:pPr>
              <a:buFontTx/>
              <a:buChar char="•"/>
            </a:pPr>
            <a:r>
              <a:rPr lang="pt-BR" altLang="pt-BR" b="1">
                <a:latin typeface="Arial" charset="0"/>
                <a:cs typeface="Arial" charset="0"/>
              </a:rPr>
              <a:t>Por exemplo: temos 13 observações perdidas na variável “Região onde mora” e 23 observações válidas.</a:t>
            </a:r>
            <a:endParaRPr lang="pt-BR" altLang="pt-BR">
              <a:latin typeface="Arial" charset="0"/>
              <a:cs typeface="Arial" charset="0"/>
            </a:endParaRPr>
          </a:p>
        </p:txBody>
      </p:sp>
      <p:sp>
        <p:nvSpPr>
          <p:cNvPr id="44037" name="Oval 5"/>
          <p:cNvSpPr>
            <a:spLocks noChangeArrowheads="1"/>
          </p:cNvSpPr>
          <p:nvPr/>
        </p:nvSpPr>
        <p:spPr bwMode="auto">
          <a:xfrm>
            <a:off x="2095500" y="3119438"/>
            <a:ext cx="6508750" cy="13874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  <a:cs typeface="Arial" charset="0"/>
            </a:endParaRPr>
          </a:p>
        </p:txBody>
      </p:sp>
      <p:cxnSp>
        <p:nvCxnSpPr>
          <p:cNvPr id="44038" name="AutoShape 6"/>
          <p:cNvCxnSpPr>
            <a:cxnSpLocks noChangeShapeType="1"/>
            <a:stCxn id="44037" idx="4"/>
            <a:endCxn id="44036" idx="0"/>
          </p:cNvCxnSpPr>
          <p:nvPr/>
        </p:nvCxnSpPr>
        <p:spPr bwMode="auto">
          <a:xfrm flipH="1">
            <a:off x="5345113" y="4506913"/>
            <a:ext cx="4762" cy="744537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</a:pPr>
            <a:r>
              <a:rPr lang="pt-BR" altLang="pt-BR" sz="3600" u="sng">
                <a:solidFill>
                  <a:schemeClr val="hlink"/>
                </a:solidFill>
                <a:latin typeface="Arial" charset="0"/>
                <a:cs typeface="Arial" charset="0"/>
              </a:rPr>
              <a:t>“Limpeza” do BD</a:t>
            </a:r>
          </a:p>
        </p:txBody>
      </p:sp>
      <p:sp>
        <p:nvSpPr>
          <p:cNvPr id="44040" name="Retângulo 7"/>
          <p:cNvSpPr>
            <a:spLocks noChangeArrowheads="1"/>
          </p:cNvSpPr>
          <p:nvPr/>
        </p:nvSpPr>
        <p:spPr bwMode="auto">
          <a:xfrm>
            <a:off x="395288" y="1268413"/>
            <a:ext cx="8353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altLang="pt-BR" sz="2000">
                <a:latin typeface="Arial" charset="0"/>
                <a:cs typeface="Arial" charset="0"/>
              </a:rPr>
              <a:t>Os resultados aparecem na janela de resultados (OUTPUT), que poderá ser salva, dando origem a um arquivo do tipo “.spo” (SPSS output).</a:t>
            </a:r>
            <a:endParaRPr lang="pt-BR" altLang="pt-BR" sz="2000"/>
          </a:p>
        </p:txBody>
      </p:sp>
      <p:sp>
        <p:nvSpPr>
          <p:cNvPr id="44041" name="Espaço Reservado para Número de Slide 7"/>
          <p:cNvSpPr txBox="1">
            <a:spLocks noGrp="1"/>
          </p:cNvSpPr>
          <p:nvPr/>
        </p:nvSpPr>
        <p:spPr bwMode="auto">
          <a:xfrm>
            <a:off x="6975475" y="644842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3A804B57-3B25-43CC-A7BB-A8051CCB8738}" type="slidenum">
              <a:rPr lang="de-DE" altLang="pt-BR" sz="1200"/>
              <a:pPr algn="r"/>
              <a:t>25</a:t>
            </a:fld>
            <a:endParaRPr lang="de-DE" altLang="pt-BR" sz="1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3138488"/>
            <a:ext cx="4824413" cy="3243262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pt-BR" altLang="pt-BR" sz="2200" dirty="0">
                <a:latin typeface="Arial" charset="0"/>
                <a:cs typeface="Arial" charset="0"/>
              </a:rPr>
              <a:t>	Variável </a:t>
            </a:r>
            <a:r>
              <a:rPr lang="pt-BR" altLang="pt-BR" sz="2200" i="1" dirty="0">
                <a:latin typeface="Arial" charset="0"/>
                <a:cs typeface="Arial" charset="0"/>
              </a:rPr>
              <a:t>Número do sujeito:</a:t>
            </a:r>
          </a:p>
          <a:p>
            <a:pPr algn="just" eaLnBrk="1" hangingPunct="1"/>
            <a:endParaRPr lang="pt-BR" altLang="pt-BR" sz="2200" i="1" dirty="0">
              <a:latin typeface="Arial" charset="0"/>
              <a:cs typeface="Arial" charset="0"/>
            </a:endParaRPr>
          </a:p>
          <a:p>
            <a:pPr algn="just" eaLnBrk="1" hangingPunct="1"/>
            <a:r>
              <a:rPr lang="pt-BR" altLang="pt-BR" sz="2200" dirty="0">
                <a:latin typeface="Arial" charset="0"/>
                <a:cs typeface="Arial" charset="0"/>
              </a:rPr>
              <a:t>Como esta é a variável de identificação dos casos não podemos ter nenhuma frequência diferente de 1, pois neste caso teríamos dois sujeitos com a mesma identificação.</a:t>
            </a:r>
            <a:endParaRPr lang="pt-BR" altLang="pt-BR" sz="2200" i="1" dirty="0">
              <a:latin typeface="Arial" charset="0"/>
              <a:cs typeface="Arial" charset="0"/>
            </a:endParaRPr>
          </a:p>
        </p:txBody>
      </p:sp>
      <p:pic>
        <p:nvPicPr>
          <p:cNvPr id="28675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53050" y="1165225"/>
            <a:ext cx="3322638" cy="5648325"/>
          </a:xfrm>
          <a:noFill/>
        </p:spPr>
      </p:pic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</a:pPr>
            <a:r>
              <a:rPr lang="pt-BR" altLang="pt-BR" sz="3600" u="sng">
                <a:solidFill>
                  <a:schemeClr val="hlink"/>
                </a:solidFill>
                <a:latin typeface="Arial" charset="0"/>
                <a:cs typeface="Arial" charset="0"/>
              </a:rPr>
              <a:t>“Limpeza” do BD</a:t>
            </a:r>
          </a:p>
        </p:txBody>
      </p:sp>
      <p:sp>
        <p:nvSpPr>
          <p:cNvPr id="45061" name="Rectangle 8"/>
          <p:cNvSpPr txBox="1">
            <a:spLocks noChangeArrowheads="1"/>
          </p:cNvSpPr>
          <p:nvPr/>
        </p:nvSpPr>
        <p:spPr bwMode="auto">
          <a:xfrm>
            <a:off x="457200" y="1196975"/>
            <a:ext cx="4259263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pt-BR" altLang="pt-BR" sz="2000" dirty="0">
                <a:latin typeface="Arial" charset="0"/>
                <a:cs typeface="Arial" charset="0"/>
              </a:rPr>
              <a:t>Agora vamos fazer uma análise de cada uma das variáveis buscando inconsistências.</a:t>
            </a:r>
          </a:p>
        </p:txBody>
      </p:sp>
      <p:sp>
        <p:nvSpPr>
          <p:cNvPr id="45062" name="Espaço Reservado para Número de Slide 7"/>
          <p:cNvSpPr txBox="1">
            <a:spLocks/>
          </p:cNvSpPr>
          <p:nvPr/>
        </p:nvSpPr>
        <p:spPr bwMode="auto">
          <a:xfrm>
            <a:off x="6975475" y="646271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C1B8434F-86B4-442D-B3FA-D786F957D7AA}" type="slidenum">
              <a:rPr lang="de-DE" altLang="pt-BR" sz="1200"/>
              <a:pPr algn="r"/>
              <a:t>26</a:t>
            </a:fld>
            <a:endParaRPr lang="de-DE" altLang="pt-BR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92250"/>
            <a:ext cx="8388350" cy="38020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pt-BR" altLang="pt-BR" sz="2400">
                <a:latin typeface="Arial" charset="0"/>
                <a:cs typeface="Arial" charset="0"/>
              </a:rPr>
              <a:t>Variável </a:t>
            </a:r>
            <a:r>
              <a:rPr lang="pt-BR" altLang="pt-BR" sz="2400" i="1">
                <a:latin typeface="Arial" charset="0"/>
                <a:cs typeface="Arial" charset="0"/>
              </a:rPr>
              <a:t>Estado civil:</a:t>
            </a:r>
          </a:p>
        </p:txBody>
      </p:sp>
      <p:pic>
        <p:nvPicPr>
          <p:cNvPr id="46083" name="Picture 9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5450" y="2089150"/>
            <a:ext cx="8251825" cy="2728913"/>
          </a:xfrm>
          <a:noFill/>
        </p:spPr>
      </p:pic>
      <p:sp>
        <p:nvSpPr>
          <p:cNvPr id="46084" name="Text Box 10"/>
          <p:cNvSpPr txBox="1">
            <a:spLocks noChangeArrowheads="1"/>
          </p:cNvSpPr>
          <p:nvPr/>
        </p:nvSpPr>
        <p:spPr bwMode="auto">
          <a:xfrm>
            <a:off x="755650" y="5375275"/>
            <a:ext cx="7415213" cy="646113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b="1">
                <a:latin typeface="Arial" charset="0"/>
                <a:cs typeface="Arial" charset="0"/>
              </a:rPr>
              <a:t>Aqui encontramos um problema: na distribuição de frequência aparece um código 4. Temos que identificar qual o caso corrigí-lo.</a:t>
            </a:r>
          </a:p>
        </p:txBody>
      </p:sp>
      <p:sp>
        <p:nvSpPr>
          <p:cNvPr id="46085" name="Oval 11"/>
          <p:cNvSpPr>
            <a:spLocks noChangeArrowheads="1"/>
          </p:cNvSpPr>
          <p:nvPr/>
        </p:nvSpPr>
        <p:spPr bwMode="auto">
          <a:xfrm>
            <a:off x="1517650" y="3921125"/>
            <a:ext cx="228600" cy="300038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  <a:cs typeface="Arial" charset="0"/>
            </a:endParaRPr>
          </a:p>
        </p:txBody>
      </p:sp>
      <p:cxnSp>
        <p:nvCxnSpPr>
          <p:cNvPr id="46086" name="AutoShape 12"/>
          <p:cNvCxnSpPr>
            <a:cxnSpLocks noChangeShapeType="1"/>
            <a:stCxn id="46084" idx="0"/>
            <a:endCxn id="46085" idx="6"/>
          </p:cNvCxnSpPr>
          <p:nvPr/>
        </p:nvCxnSpPr>
        <p:spPr bwMode="auto">
          <a:xfrm flipH="1" flipV="1">
            <a:off x="1746250" y="4071938"/>
            <a:ext cx="2716213" cy="1303337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0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</a:pPr>
            <a:r>
              <a:rPr lang="pt-BR" altLang="pt-BR" sz="3600" u="sng">
                <a:solidFill>
                  <a:schemeClr val="hlink"/>
                </a:solidFill>
                <a:latin typeface="Arial" charset="0"/>
                <a:cs typeface="Arial" charset="0"/>
              </a:rPr>
              <a:t>“Limpeza” do BD</a:t>
            </a:r>
          </a:p>
        </p:txBody>
      </p:sp>
      <p:sp>
        <p:nvSpPr>
          <p:cNvPr id="46088" name="Espaço Reservado para Número de Slide 7"/>
          <p:cNvSpPr txBox="1">
            <a:spLocks/>
          </p:cNvSpPr>
          <p:nvPr/>
        </p:nvSpPr>
        <p:spPr bwMode="auto">
          <a:xfrm>
            <a:off x="6975475" y="646271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0E1701D7-AD1E-4BF6-8B66-947D5E483828}" type="slidenum">
              <a:rPr lang="de-DE" altLang="pt-BR" sz="1200"/>
              <a:pPr algn="r"/>
              <a:t>27</a:t>
            </a:fld>
            <a:endParaRPr lang="de-DE" altLang="pt-BR" sz="1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5"/>
          <p:cNvPicPr>
            <a:picLocks noGrp="1" noChangeAspect="1" noChangeArrowheads="1"/>
          </p:cNvPicPr>
          <p:nvPr>
            <p:ph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8363" y="1319213"/>
            <a:ext cx="7381875" cy="5494337"/>
          </a:xfrm>
        </p:spPr>
      </p:pic>
      <p:sp>
        <p:nvSpPr>
          <p:cNvPr id="47107" name="Text Box 6"/>
          <p:cNvSpPr txBox="1">
            <a:spLocks noChangeArrowheads="1"/>
          </p:cNvSpPr>
          <p:nvPr/>
        </p:nvSpPr>
        <p:spPr bwMode="auto">
          <a:xfrm>
            <a:off x="1778000" y="3141663"/>
            <a:ext cx="5457825" cy="922337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b="1">
                <a:latin typeface="Arial" charset="0"/>
                <a:cs typeface="Arial" charset="0"/>
              </a:rPr>
              <a:t>Temos</a:t>
            </a:r>
            <a:r>
              <a:rPr lang="pt-BR" altLang="pt-BR">
                <a:latin typeface="Arial" charset="0"/>
                <a:cs typeface="Arial" charset="0"/>
              </a:rPr>
              <a:t> </a:t>
            </a:r>
            <a:r>
              <a:rPr lang="pt-BR" altLang="pt-BR" b="1">
                <a:latin typeface="Arial" charset="0"/>
                <a:cs typeface="Arial" charset="0"/>
              </a:rPr>
              <a:t>várias maneiras de localizar o caso. Uma delas é marcando a coluna da variável onde se encontra o problema e depois clicar em “</a:t>
            </a:r>
            <a:r>
              <a:rPr lang="pt-BR" altLang="pt-BR" b="1" i="1">
                <a:latin typeface="Arial" charset="0"/>
                <a:cs typeface="Arial" charset="0"/>
              </a:rPr>
              <a:t>Find</a:t>
            </a:r>
            <a:r>
              <a:rPr lang="pt-BR" altLang="pt-BR" b="1">
                <a:latin typeface="Arial" charset="0"/>
                <a:cs typeface="Arial" charset="0"/>
              </a:rPr>
              <a:t>”.</a:t>
            </a:r>
          </a:p>
        </p:txBody>
      </p:sp>
      <p:sp>
        <p:nvSpPr>
          <p:cNvPr id="47108" name="Oval 7"/>
          <p:cNvSpPr>
            <a:spLocks noChangeArrowheads="1"/>
          </p:cNvSpPr>
          <p:nvPr/>
        </p:nvSpPr>
        <p:spPr bwMode="auto">
          <a:xfrm>
            <a:off x="2363788" y="1628775"/>
            <a:ext cx="228600" cy="300038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  <a:cs typeface="Arial" charset="0"/>
            </a:endParaRPr>
          </a:p>
        </p:txBody>
      </p:sp>
      <p:cxnSp>
        <p:nvCxnSpPr>
          <p:cNvPr id="47109" name="AutoShape 8"/>
          <p:cNvCxnSpPr>
            <a:cxnSpLocks noChangeShapeType="1"/>
            <a:stCxn id="47107" idx="0"/>
            <a:endCxn id="47108" idx="6"/>
          </p:cNvCxnSpPr>
          <p:nvPr/>
        </p:nvCxnSpPr>
        <p:spPr bwMode="auto">
          <a:xfrm flipH="1" flipV="1">
            <a:off x="2592388" y="1779588"/>
            <a:ext cx="1914525" cy="136207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0" name="Rectangle 2"/>
          <p:cNvSpPr txBox="1">
            <a:spLocks noChangeArrowheads="1"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pt-BR" altLang="pt-BR" sz="3600" u="sng">
                <a:solidFill>
                  <a:schemeClr val="hlink"/>
                </a:solidFill>
                <a:latin typeface="Arial" charset="0"/>
                <a:cs typeface="Arial" charset="0"/>
              </a:rPr>
              <a:t>“Limpeza” do BD</a:t>
            </a:r>
          </a:p>
        </p:txBody>
      </p:sp>
      <p:sp>
        <p:nvSpPr>
          <p:cNvPr id="47111" name="Espaço Reservado para Número de Slide 7"/>
          <p:cNvSpPr txBox="1">
            <a:spLocks/>
          </p:cNvSpPr>
          <p:nvPr/>
        </p:nvSpPr>
        <p:spPr bwMode="auto">
          <a:xfrm>
            <a:off x="6975475" y="646271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2C90E01E-3237-4A97-8730-601A51C8532F}" type="slidenum">
              <a:rPr lang="de-DE" altLang="pt-BR" sz="1200"/>
              <a:pPr algn="r"/>
              <a:t>28</a:t>
            </a:fld>
            <a:endParaRPr lang="de-DE" altLang="pt-BR" sz="1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5"/>
          <p:cNvPicPr>
            <a:picLocks noGrp="1" noChangeAspect="1" noChangeArrowheads="1"/>
          </p:cNvPicPr>
          <p:nvPr>
            <p:ph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8363" y="1306513"/>
            <a:ext cx="7399337" cy="5507037"/>
          </a:xfrm>
        </p:spPr>
      </p:pic>
      <p:sp>
        <p:nvSpPr>
          <p:cNvPr id="48131" name="Text Box 6"/>
          <p:cNvSpPr txBox="1">
            <a:spLocks noChangeArrowheads="1"/>
          </p:cNvSpPr>
          <p:nvPr/>
        </p:nvSpPr>
        <p:spPr bwMode="auto">
          <a:xfrm>
            <a:off x="2636838" y="5130800"/>
            <a:ext cx="4113212" cy="646113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b="1">
                <a:latin typeface="Arial" charset="0"/>
                <a:cs typeface="Arial" charset="0"/>
              </a:rPr>
              <a:t>Digitar aqui o valor “estranho” e depois em “</a:t>
            </a:r>
            <a:r>
              <a:rPr lang="pt-BR" altLang="pt-BR" b="1" i="1">
                <a:latin typeface="Arial" charset="0"/>
                <a:cs typeface="Arial" charset="0"/>
              </a:rPr>
              <a:t>Find Next</a:t>
            </a:r>
            <a:r>
              <a:rPr lang="pt-BR" altLang="pt-BR" b="1">
                <a:latin typeface="Arial" charset="0"/>
                <a:cs typeface="Arial" charset="0"/>
              </a:rPr>
              <a:t>”.</a:t>
            </a:r>
          </a:p>
        </p:txBody>
      </p:sp>
      <p:sp>
        <p:nvSpPr>
          <p:cNvPr id="48132" name="Oval 7"/>
          <p:cNvSpPr>
            <a:spLocks noChangeArrowheads="1"/>
          </p:cNvSpPr>
          <p:nvPr/>
        </p:nvSpPr>
        <p:spPr bwMode="auto">
          <a:xfrm>
            <a:off x="3649663" y="3727450"/>
            <a:ext cx="228600" cy="300038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  <a:cs typeface="Arial" charset="0"/>
            </a:endParaRPr>
          </a:p>
        </p:txBody>
      </p:sp>
      <p:cxnSp>
        <p:nvCxnSpPr>
          <p:cNvPr id="48133" name="AutoShape 8"/>
          <p:cNvCxnSpPr>
            <a:cxnSpLocks noChangeShapeType="1"/>
            <a:stCxn id="48131" idx="0"/>
            <a:endCxn id="48132" idx="6"/>
          </p:cNvCxnSpPr>
          <p:nvPr/>
        </p:nvCxnSpPr>
        <p:spPr bwMode="auto">
          <a:xfrm flipH="1" flipV="1">
            <a:off x="3878263" y="3876675"/>
            <a:ext cx="815975" cy="125412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34" name="Rectangle 2"/>
          <p:cNvSpPr txBox="1">
            <a:spLocks noChangeArrowheads="1"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pt-BR" altLang="pt-BR" sz="3600" u="sng">
                <a:solidFill>
                  <a:schemeClr val="hlink"/>
                </a:solidFill>
                <a:latin typeface="Arial" charset="0"/>
                <a:cs typeface="Arial" charset="0"/>
              </a:rPr>
              <a:t>“Limpeza” do BD</a:t>
            </a:r>
          </a:p>
        </p:txBody>
      </p:sp>
      <p:sp>
        <p:nvSpPr>
          <p:cNvPr id="48135" name="Espaço Reservado para Número de Slide 7"/>
          <p:cNvSpPr txBox="1">
            <a:spLocks/>
          </p:cNvSpPr>
          <p:nvPr/>
        </p:nvSpPr>
        <p:spPr bwMode="auto">
          <a:xfrm>
            <a:off x="6975475" y="646271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62FD1204-042E-4C9E-AC8F-4EE7FFE2163A}" type="slidenum">
              <a:rPr lang="de-DE" altLang="pt-BR" sz="1200"/>
              <a:pPr algn="r"/>
              <a:t>29</a:t>
            </a:fld>
            <a:endParaRPr lang="de-DE" altLang="pt-BR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FF7D2DC-91A1-4456-BF3F-4589A02EEDC1}" type="slidenum">
              <a:rPr lang="de-DE" altLang="pt-BR" smtClean="0"/>
              <a:pPr/>
              <a:t>3</a:t>
            </a:fld>
            <a:endParaRPr lang="de-DE" altLang="pt-BR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t"/>
          <a:lstStyle/>
          <a:p>
            <a:pPr eaLnBrk="1" hangingPunct="1"/>
            <a:r>
              <a:rPr lang="pt-BR" altLang="pt-BR" u="sng">
                <a:solidFill>
                  <a:schemeClr val="hlink"/>
                </a:solidFill>
              </a:rPr>
              <a:t>Extensões dos Arquivos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341438"/>
            <a:ext cx="7918450" cy="4373562"/>
          </a:xfrm>
        </p:spPr>
        <p:txBody>
          <a:bodyPr/>
          <a:lstStyle/>
          <a:p>
            <a:r>
              <a:rPr lang="pt-BR" altLang="pt-BR" sz="2800" dirty="0"/>
              <a:t>Banco: .</a:t>
            </a:r>
            <a:r>
              <a:rPr lang="pt-BR" altLang="pt-BR" sz="2800" dirty="0" err="1"/>
              <a:t>sav</a:t>
            </a:r>
            <a:endParaRPr lang="pt-BR" altLang="pt-BR" sz="2800" dirty="0"/>
          </a:p>
          <a:p>
            <a:r>
              <a:rPr lang="pt-BR" altLang="pt-BR" sz="2800" dirty="0"/>
              <a:t>Sintaxe: .</a:t>
            </a:r>
            <a:r>
              <a:rPr lang="pt-BR" altLang="pt-BR" sz="2800" dirty="0" err="1"/>
              <a:t>sps</a:t>
            </a:r>
            <a:endParaRPr lang="pt-BR" altLang="pt-BR" sz="2800" dirty="0"/>
          </a:p>
          <a:p>
            <a:r>
              <a:rPr lang="pt-BR" altLang="pt-BR" sz="2800" dirty="0"/>
              <a:t>Resultados: .</a:t>
            </a:r>
            <a:r>
              <a:rPr lang="pt-BR" altLang="pt-BR" sz="2800"/>
              <a:t>spv</a:t>
            </a:r>
            <a:endParaRPr lang="pt-BR" altLang="pt-BR" sz="2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4"/>
          <p:cNvPicPr>
            <a:picLocks noGrp="1" noChangeAspect="1" noChangeArrowheads="1"/>
          </p:cNvPicPr>
          <p:nvPr>
            <p:ph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7575" y="1381125"/>
            <a:ext cx="7297738" cy="5432425"/>
          </a:xfrm>
        </p:spPr>
      </p:pic>
      <p:sp>
        <p:nvSpPr>
          <p:cNvPr id="49155" name="Text Box 5"/>
          <p:cNvSpPr txBox="1">
            <a:spLocks noChangeArrowheads="1"/>
          </p:cNvSpPr>
          <p:nvPr/>
        </p:nvSpPr>
        <p:spPr bwMode="auto">
          <a:xfrm>
            <a:off x="2636838" y="5130800"/>
            <a:ext cx="4113212" cy="36988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182563" indent="-182563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b="1">
                <a:latin typeface="Arial" charset="0"/>
                <a:cs typeface="Arial" charset="0"/>
              </a:rPr>
              <a:t>Depois de identificado o sujeito...</a:t>
            </a:r>
          </a:p>
        </p:txBody>
      </p:sp>
      <p:sp>
        <p:nvSpPr>
          <p:cNvPr id="49156" name="Oval 6"/>
          <p:cNvSpPr>
            <a:spLocks noChangeArrowheads="1"/>
          </p:cNvSpPr>
          <p:nvPr/>
        </p:nvSpPr>
        <p:spPr bwMode="auto">
          <a:xfrm>
            <a:off x="1619250" y="4692650"/>
            <a:ext cx="754063" cy="300038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  <a:cs typeface="Arial" charset="0"/>
            </a:endParaRPr>
          </a:p>
        </p:txBody>
      </p:sp>
      <p:cxnSp>
        <p:nvCxnSpPr>
          <p:cNvPr id="49157" name="AutoShape 7"/>
          <p:cNvCxnSpPr>
            <a:cxnSpLocks noChangeShapeType="1"/>
            <a:stCxn id="49155" idx="0"/>
            <a:endCxn id="49156" idx="6"/>
          </p:cNvCxnSpPr>
          <p:nvPr/>
        </p:nvCxnSpPr>
        <p:spPr bwMode="auto">
          <a:xfrm flipH="1" flipV="1">
            <a:off x="2373313" y="4841875"/>
            <a:ext cx="2320925" cy="28892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58" name="Rectangle 2"/>
          <p:cNvSpPr txBox="1">
            <a:spLocks noChangeArrowheads="1"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pt-BR" altLang="pt-BR" sz="3600" u="sng">
                <a:solidFill>
                  <a:schemeClr val="hlink"/>
                </a:solidFill>
                <a:latin typeface="Arial" charset="0"/>
                <a:cs typeface="Arial" charset="0"/>
              </a:rPr>
              <a:t>“Limpeza” do BD</a:t>
            </a:r>
          </a:p>
        </p:txBody>
      </p:sp>
      <p:sp>
        <p:nvSpPr>
          <p:cNvPr id="49159" name="Espaço Reservado para Número de Slide 7"/>
          <p:cNvSpPr txBox="1">
            <a:spLocks/>
          </p:cNvSpPr>
          <p:nvPr/>
        </p:nvSpPr>
        <p:spPr bwMode="auto">
          <a:xfrm>
            <a:off x="6975475" y="646271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4B9169DE-4169-4960-866A-2C898FCBCD7D}" type="slidenum">
              <a:rPr lang="de-DE" altLang="pt-BR" sz="1200"/>
              <a:pPr algn="r"/>
              <a:t>30</a:t>
            </a:fld>
            <a:endParaRPr lang="de-DE" altLang="pt-BR" sz="12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3"/>
          <p:cNvPicPr>
            <a:picLocks noGrp="1" noChangeAspect="1" noChangeArrowheads="1"/>
          </p:cNvPicPr>
          <p:nvPr>
            <p:ph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7575" y="1381125"/>
            <a:ext cx="7297738" cy="5432425"/>
          </a:xfrm>
        </p:spPr>
      </p:pic>
      <p:sp>
        <p:nvSpPr>
          <p:cNvPr id="50179" name="Text Box 4"/>
          <p:cNvSpPr txBox="1">
            <a:spLocks noChangeArrowheads="1"/>
          </p:cNvSpPr>
          <p:nvPr/>
        </p:nvSpPr>
        <p:spPr bwMode="auto">
          <a:xfrm>
            <a:off x="2636838" y="5130800"/>
            <a:ext cx="4113212" cy="36988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182563" indent="-182563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b="1">
                <a:latin typeface="Arial" charset="0"/>
                <a:cs typeface="Arial" charset="0"/>
              </a:rPr>
              <a:t>... verificar o erro e corrigí-lo.</a:t>
            </a:r>
          </a:p>
        </p:txBody>
      </p:sp>
      <p:sp>
        <p:nvSpPr>
          <p:cNvPr id="50180" name="Oval 5"/>
          <p:cNvSpPr>
            <a:spLocks noChangeArrowheads="1"/>
          </p:cNvSpPr>
          <p:nvPr/>
        </p:nvSpPr>
        <p:spPr bwMode="auto">
          <a:xfrm>
            <a:off x="1619250" y="4692650"/>
            <a:ext cx="754063" cy="300038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  <a:cs typeface="Arial" charset="0"/>
            </a:endParaRPr>
          </a:p>
        </p:txBody>
      </p:sp>
      <p:cxnSp>
        <p:nvCxnSpPr>
          <p:cNvPr id="50181" name="AutoShape 6"/>
          <p:cNvCxnSpPr>
            <a:cxnSpLocks noChangeShapeType="1"/>
            <a:stCxn id="50179" idx="0"/>
            <a:endCxn id="50180" idx="6"/>
          </p:cNvCxnSpPr>
          <p:nvPr/>
        </p:nvCxnSpPr>
        <p:spPr bwMode="auto">
          <a:xfrm flipH="1" flipV="1">
            <a:off x="2373313" y="4841875"/>
            <a:ext cx="2320925" cy="28892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82" name="Rectangle 2"/>
          <p:cNvSpPr txBox="1">
            <a:spLocks noChangeArrowheads="1"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pt-BR" altLang="pt-BR" sz="3600" u="sng">
                <a:solidFill>
                  <a:schemeClr val="hlink"/>
                </a:solidFill>
                <a:latin typeface="Arial" charset="0"/>
                <a:cs typeface="Arial" charset="0"/>
              </a:rPr>
              <a:t>“Limpeza” do BD</a:t>
            </a:r>
          </a:p>
        </p:txBody>
      </p:sp>
      <p:sp>
        <p:nvSpPr>
          <p:cNvPr id="50183" name="Espaço Reservado para Número de Slide 7"/>
          <p:cNvSpPr txBox="1">
            <a:spLocks/>
          </p:cNvSpPr>
          <p:nvPr/>
        </p:nvSpPr>
        <p:spPr bwMode="auto">
          <a:xfrm>
            <a:off x="6975475" y="646271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A62F9254-85A9-4654-AC72-3CB6B857BD70}" type="slidenum">
              <a:rPr lang="de-DE" altLang="pt-BR" sz="1200"/>
              <a:pPr algn="r"/>
              <a:t>31</a:t>
            </a:fld>
            <a:endParaRPr lang="de-DE" altLang="pt-BR" sz="12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 txBox="1">
            <a:spLocks noChangeArrowheads="1"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pt-BR" altLang="pt-BR" sz="3600" u="sng">
                <a:solidFill>
                  <a:schemeClr val="hlink"/>
                </a:solidFill>
                <a:latin typeface="Arial" charset="0"/>
                <a:cs typeface="Arial" charset="0"/>
              </a:rPr>
              <a:t>“Limpeza” do BD</a:t>
            </a:r>
          </a:p>
        </p:txBody>
      </p:sp>
      <p:sp>
        <p:nvSpPr>
          <p:cNvPr id="51203" name="Espaço Reservado para Número de Slide 7"/>
          <p:cNvSpPr txBox="1">
            <a:spLocks/>
          </p:cNvSpPr>
          <p:nvPr/>
        </p:nvSpPr>
        <p:spPr bwMode="auto">
          <a:xfrm>
            <a:off x="6975475" y="646271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A7F7F799-B688-46BE-8DE0-760FF0F910F8}" type="slidenum">
              <a:rPr lang="de-DE" altLang="pt-BR" sz="1200"/>
              <a:pPr algn="r"/>
              <a:t>32</a:t>
            </a:fld>
            <a:endParaRPr lang="de-DE" altLang="pt-BR" sz="1200"/>
          </a:p>
        </p:txBody>
      </p:sp>
      <p:sp>
        <p:nvSpPr>
          <p:cNvPr id="51204" name="Text Box 8"/>
          <p:cNvSpPr txBox="1">
            <a:spLocks noChangeArrowheads="1"/>
          </p:cNvSpPr>
          <p:nvPr/>
        </p:nvSpPr>
        <p:spPr bwMode="auto">
          <a:xfrm>
            <a:off x="592138" y="1238250"/>
            <a:ext cx="79089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altLang="pt-BR" sz="2800"/>
              <a:t>Outra forma é através da Sintaxe, que é preferível por </a:t>
            </a:r>
          </a:p>
          <a:p>
            <a:r>
              <a:rPr lang="pt-BR" altLang="pt-BR" sz="2800"/>
              <a:t>questões de documentação:</a:t>
            </a:r>
          </a:p>
          <a:p>
            <a:endParaRPr lang="pt-BR" altLang="pt-BR" sz="2800"/>
          </a:p>
          <a:p>
            <a:endParaRPr lang="pt-BR" altLang="pt-BR" sz="2800"/>
          </a:p>
        </p:txBody>
      </p:sp>
      <p:pic>
        <p:nvPicPr>
          <p:cNvPr id="51205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7" t="14758" r="47694" b="35275"/>
          <a:stretch>
            <a:fillRect/>
          </a:stretch>
        </p:blipFill>
        <p:spPr bwMode="auto">
          <a:xfrm>
            <a:off x="2268538" y="2276475"/>
            <a:ext cx="4708525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65238"/>
            <a:ext cx="8229600" cy="52593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pt-BR" altLang="pt-BR" sz="2800" dirty="0">
                <a:latin typeface="Arial" charset="0"/>
                <a:cs typeface="Arial" charset="0"/>
              </a:rPr>
              <a:t>Variável </a:t>
            </a:r>
            <a:r>
              <a:rPr lang="pt-BR" altLang="pt-BR" sz="2800" i="1" dirty="0">
                <a:latin typeface="Arial" charset="0"/>
                <a:cs typeface="Arial" charset="0"/>
              </a:rPr>
              <a:t>Grau de instrução:</a:t>
            </a:r>
          </a:p>
          <a:p>
            <a:pPr eaLnBrk="1" hangingPunct="1"/>
            <a:endParaRPr lang="pt-BR" altLang="pt-BR" sz="2800" i="1" dirty="0">
              <a:latin typeface="Arial" charset="0"/>
              <a:cs typeface="Arial" charset="0"/>
            </a:endParaRPr>
          </a:p>
          <a:p>
            <a:pPr eaLnBrk="1" hangingPunct="1"/>
            <a:r>
              <a:rPr lang="pt-BR" altLang="pt-BR" sz="2800" dirty="0">
                <a:latin typeface="Arial" charset="0"/>
                <a:cs typeface="Arial" charset="0"/>
              </a:rPr>
              <a:t>Aqui não há inconsistência.</a:t>
            </a:r>
          </a:p>
          <a:p>
            <a:pPr eaLnBrk="1" hangingPunct="1"/>
            <a:endParaRPr lang="pt-BR" altLang="pt-BR" sz="2800" dirty="0">
              <a:latin typeface="Arial" charset="0"/>
              <a:cs typeface="Arial" charset="0"/>
            </a:endParaRPr>
          </a:p>
          <a:p>
            <a:pPr eaLnBrk="1" hangingPunct="1"/>
            <a:endParaRPr lang="pt-BR" altLang="pt-BR" sz="2800" dirty="0">
              <a:latin typeface="Arial" charset="0"/>
              <a:cs typeface="Arial" charset="0"/>
            </a:endParaRPr>
          </a:p>
          <a:p>
            <a:pPr eaLnBrk="1" hangingPunct="1"/>
            <a:endParaRPr lang="pt-BR" altLang="pt-BR" sz="2800" dirty="0">
              <a:latin typeface="Arial" charset="0"/>
              <a:cs typeface="Arial" charset="0"/>
            </a:endParaRPr>
          </a:p>
          <a:p>
            <a:pPr eaLnBrk="1" hangingPunct="1"/>
            <a:endParaRPr lang="pt-BR" altLang="pt-BR" sz="2800" dirty="0">
              <a:latin typeface="Arial" charset="0"/>
              <a:cs typeface="Arial" charset="0"/>
            </a:endParaRPr>
          </a:p>
          <a:p>
            <a:pPr eaLnBrk="1" hangingPunct="1"/>
            <a:endParaRPr lang="pt-BR" altLang="pt-BR" sz="2800" dirty="0">
              <a:latin typeface="Arial" charset="0"/>
              <a:cs typeface="Arial" charset="0"/>
            </a:endParaRPr>
          </a:p>
          <a:p>
            <a:pPr eaLnBrk="1" hangingPunct="1"/>
            <a:endParaRPr lang="pt-BR" altLang="pt-BR" sz="2800" dirty="0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endParaRPr lang="pt-BR" altLang="pt-BR" sz="2800" i="1" dirty="0">
              <a:latin typeface="Arial" charset="0"/>
              <a:cs typeface="Arial" charset="0"/>
            </a:endParaRPr>
          </a:p>
        </p:txBody>
      </p:sp>
      <p:pic>
        <p:nvPicPr>
          <p:cNvPr id="52227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6375" y="3248025"/>
            <a:ext cx="8696325" cy="2486025"/>
          </a:xfrm>
          <a:noFill/>
        </p:spPr>
      </p:pic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</a:pPr>
            <a:r>
              <a:rPr lang="pt-BR" altLang="pt-BR" sz="3600" u="sng">
                <a:solidFill>
                  <a:schemeClr val="hlink"/>
                </a:solidFill>
                <a:latin typeface="Arial" charset="0"/>
                <a:cs typeface="Arial" charset="0"/>
              </a:rPr>
              <a:t>“Limpeza” do BD</a:t>
            </a:r>
          </a:p>
        </p:txBody>
      </p:sp>
      <p:sp>
        <p:nvSpPr>
          <p:cNvPr id="52229" name="Espaço Reservado para Número de Slide 7"/>
          <p:cNvSpPr txBox="1">
            <a:spLocks/>
          </p:cNvSpPr>
          <p:nvPr/>
        </p:nvSpPr>
        <p:spPr bwMode="auto">
          <a:xfrm>
            <a:off x="6975475" y="646271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217A34AF-74E7-47CC-A93A-416B4D48B549}" type="slidenum">
              <a:rPr lang="de-DE" altLang="pt-BR" sz="1200"/>
              <a:pPr algn="r"/>
              <a:t>33</a:t>
            </a:fld>
            <a:endParaRPr lang="de-DE" altLang="pt-BR" sz="12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00163"/>
            <a:ext cx="8229600" cy="25606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pt-BR" altLang="pt-BR" sz="2400">
                <a:latin typeface="Arial" charset="0"/>
                <a:cs typeface="Arial" charset="0"/>
              </a:rPr>
              <a:t>Variável </a:t>
            </a:r>
            <a:r>
              <a:rPr lang="pt-BR" altLang="pt-BR" sz="2400" i="1">
                <a:latin typeface="Arial" charset="0"/>
                <a:cs typeface="Arial" charset="0"/>
              </a:rPr>
              <a:t>Número de filhos:</a:t>
            </a:r>
          </a:p>
          <a:p>
            <a:pPr eaLnBrk="1" hangingPunct="1"/>
            <a:endParaRPr lang="pt-BR" altLang="pt-BR" sz="2400" i="1">
              <a:latin typeface="Arial" charset="0"/>
              <a:cs typeface="Arial" charset="0"/>
            </a:endParaRPr>
          </a:p>
          <a:p>
            <a:pPr eaLnBrk="1" hangingPunct="1"/>
            <a:r>
              <a:rPr lang="pt-BR" altLang="pt-BR" sz="2400">
                <a:latin typeface="Arial" charset="0"/>
                <a:cs typeface="Arial" charset="0"/>
              </a:rPr>
              <a:t>Nesta variável aparece um sujeito com 55 filhos. Devemos novamente localizar o sujeito e verificar se a informação está correta.</a:t>
            </a:r>
            <a:endParaRPr lang="pt-BR" altLang="pt-BR" sz="2400" i="1">
              <a:latin typeface="Arial" charset="0"/>
              <a:cs typeface="Arial" charset="0"/>
            </a:endParaRPr>
          </a:p>
        </p:txBody>
      </p:sp>
      <p:pic>
        <p:nvPicPr>
          <p:cNvPr id="53251" name="Picture 8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76350" y="3413125"/>
            <a:ext cx="6559550" cy="3400425"/>
          </a:xfrm>
          <a:noFill/>
        </p:spPr>
      </p:pic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</a:pPr>
            <a:r>
              <a:rPr lang="pt-BR" altLang="pt-BR" sz="3600" u="sng">
                <a:solidFill>
                  <a:schemeClr val="hlink"/>
                </a:solidFill>
                <a:latin typeface="Arial" charset="0"/>
                <a:cs typeface="Arial" charset="0"/>
              </a:rPr>
              <a:t>“Limpeza” do BD</a:t>
            </a:r>
          </a:p>
        </p:txBody>
      </p:sp>
      <p:sp>
        <p:nvSpPr>
          <p:cNvPr id="53253" name="Espaço Reservado para Número de Slide 7"/>
          <p:cNvSpPr txBox="1">
            <a:spLocks/>
          </p:cNvSpPr>
          <p:nvPr/>
        </p:nvSpPr>
        <p:spPr bwMode="auto">
          <a:xfrm>
            <a:off x="6975475" y="646271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32E61BCC-1560-44D4-966B-C07AABAE9FC0}" type="slidenum">
              <a:rPr lang="de-DE" altLang="pt-BR" sz="1200"/>
              <a:pPr algn="r"/>
              <a:t>34</a:t>
            </a:fld>
            <a:endParaRPr lang="de-DE" altLang="pt-BR" sz="12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6"/>
          <p:cNvPicPr>
            <a:picLocks noGrp="1" noChangeAspect="1" noChangeArrowheads="1"/>
          </p:cNvPicPr>
          <p:nvPr>
            <p:ph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2013" y="1268413"/>
            <a:ext cx="7424737" cy="5526087"/>
          </a:xfrm>
        </p:spPr>
      </p:pic>
      <p:sp>
        <p:nvSpPr>
          <p:cNvPr id="54275" name="Text Box 7"/>
          <p:cNvSpPr txBox="1">
            <a:spLocks noChangeArrowheads="1"/>
          </p:cNvSpPr>
          <p:nvPr/>
        </p:nvSpPr>
        <p:spPr bwMode="auto">
          <a:xfrm>
            <a:off x="571500" y="5127625"/>
            <a:ext cx="7923213" cy="1503363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b="1">
                <a:latin typeface="Arial" charset="0"/>
                <a:cs typeface="Arial" charset="0"/>
              </a:rPr>
              <a:t>Agora vamos ver outra maneira de localizar o caso. Quando o valor procurado for o maior ou o menor de todos, basta marcar a coluna da variável onde se encontra o problema, clicar com o botão direito do mouse e depois clicar em </a:t>
            </a:r>
            <a:r>
              <a:rPr lang="pt-BR" altLang="pt-BR" b="1" i="1">
                <a:latin typeface="Arial" charset="0"/>
                <a:cs typeface="Arial" charset="0"/>
              </a:rPr>
              <a:t>“Sort Descending” ou “Sort Ascending”, </a:t>
            </a:r>
            <a:r>
              <a:rPr lang="pt-BR" altLang="pt-BR" b="1">
                <a:latin typeface="Arial" charset="0"/>
                <a:cs typeface="Arial" charset="0"/>
              </a:rPr>
              <a:t>dependendo do caso</a:t>
            </a:r>
            <a:r>
              <a:rPr lang="pt-BR" altLang="pt-BR" b="1" i="1"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54276" name="Oval 8"/>
          <p:cNvSpPr>
            <a:spLocks noChangeArrowheads="1"/>
          </p:cNvSpPr>
          <p:nvPr/>
        </p:nvSpPr>
        <p:spPr bwMode="auto">
          <a:xfrm>
            <a:off x="3743325" y="2836863"/>
            <a:ext cx="228600" cy="30003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  <a:cs typeface="Arial" charset="0"/>
            </a:endParaRPr>
          </a:p>
        </p:txBody>
      </p:sp>
      <p:cxnSp>
        <p:nvCxnSpPr>
          <p:cNvPr id="54277" name="AutoShape 9"/>
          <p:cNvCxnSpPr>
            <a:cxnSpLocks noChangeShapeType="1"/>
            <a:stCxn id="54275" idx="0"/>
            <a:endCxn id="54276" idx="6"/>
          </p:cNvCxnSpPr>
          <p:nvPr/>
        </p:nvCxnSpPr>
        <p:spPr bwMode="auto">
          <a:xfrm flipH="1" flipV="1">
            <a:off x="3971925" y="2987675"/>
            <a:ext cx="561975" cy="21209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78" name="Rectangle 2"/>
          <p:cNvSpPr txBox="1">
            <a:spLocks noChangeArrowheads="1"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pt-BR" altLang="pt-BR" sz="3600" u="sng">
                <a:solidFill>
                  <a:schemeClr val="hlink"/>
                </a:solidFill>
                <a:latin typeface="Arial" charset="0"/>
                <a:cs typeface="Arial" charset="0"/>
              </a:rPr>
              <a:t>“Limpeza” do BD</a:t>
            </a:r>
          </a:p>
        </p:txBody>
      </p:sp>
      <p:sp>
        <p:nvSpPr>
          <p:cNvPr id="54279" name="Espaço Reservado para Número de Slide 7"/>
          <p:cNvSpPr txBox="1">
            <a:spLocks/>
          </p:cNvSpPr>
          <p:nvPr/>
        </p:nvSpPr>
        <p:spPr bwMode="auto">
          <a:xfrm>
            <a:off x="6975475" y="646271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479A30E1-2EEC-489D-8F50-2630A0D6E0D0}" type="slidenum">
              <a:rPr lang="de-DE" altLang="pt-BR" sz="1200"/>
              <a:pPr algn="r"/>
              <a:t>35</a:t>
            </a:fld>
            <a:endParaRPr lang="de-DE" altLang="pt-BR" sz="12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12"/>
          <p:cNvPicPr>
            <a:picLocks noGrp="1" noChangeAspect="1" noChangeArrowheads="1"/>
          </p:cNvPicPr>
          <p:nvPr>
            <p:ph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5988" y="1347788"/>
            <a:ext cx="7286625" cy="5465762"/>
          </a:xfrm>
          <a:noFill/>
        </p:spPr>
      </p:pic>
      <p:sp>
        <p:nvSpPr>
          <p:cNvPr id="55299" name="Text Box 13"/>
          <p:cNvSpPr txBox="1">
            <a:spLocks noChangeArrowheads="1"/>
          </p:cNvSpPr>
          <p:nvPr/>
        </p:nvSpPr>
        <p:spPr bwMode="auto">
          <a:xfrm>
            <a:off x="1200150" y="5154613"/>
            <a:ext cx="6721475" cy="64611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b="1">
                <a:latin typeface="Arial" charset="0"/>
                <a:cs typeface="Arial" charset="0"/>
              </a:rPr>
              <a:t>Identificado o sujeito e o erro, devemos corrigir o banco. Neste caso corrija para 5.</a:t>
            </a:r>
            <a:endParaRPr lang="pt-BR" altLang="pt-BR" b="1" i="1">
              <a:latin typeface="Arial" charset="0"/>
              <a:cs typeface="Arial" charset="0"/>
            </a:endParaRPr>
          </a:p>
        </p:txBody>
      </p:sp>
      <p:sp>
        <p:nvSpPr>
          <p:cNvPr id="55300" name="Oval 14"/>
          <p:cNvSpPr>
            <a:spLocks noChangeArrowheads="1"/>
          </p:cNvSpPr>
          <p:nvPr/>
        </p:nvSpPr>
        <p:spPr bwMode="auto">
          <a:xfrm>
            <a:off x="1390650" y="2130425"/>
            <a:ext cx="2057400" cy="249238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  <a:cs typeface="Arial" charset="0"/>
            </a:endParaRPr>
          </a:p>
        </p:txBody>
      </p:sp>
      <p:cxnSp>
        <p:nvCxnSpPr>
          <p:cNvPr id="55301" name="AutoShape 15"/>
          <p:cNvCxnSpPr>
            <a:cxnSpLocks noChangeShapeType="1"/>
            <a:stCxn id="55299" idx="0"/>
            <a:endCxn id="55300" idx="6"/>
          </p:cNvCxnSpPr>
          <p:nvPr/>
        </p:nvCxnSpPr>
        <p:spPr bwMode="auto">
          <a:xfrm flipH="1" flipV="1">
            <a:off x="3448050" y="2254250"/>
            <a:ext cx="1112838" cy="2900363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02" name="Rectangle 2"/>
          <p:cNvSpPr txBox="1">
            <a:spLocks noChangeArrowheads="1"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pt-BR" altLang="pt-BR" sz="3600" u="sng">
                <a:solidFill>
                  <a:schemeClr val="hlink"/>
                </a:solidFill>
                <a:latin typeface="Arial" charset="0"/>
                <a:cs typeface="Arial" charset="0"/>
              </a:rPr>
              <a:t>“Limpeza” do BD</a:t>
            </a:r>
          </a:p>
        </p:txBody>
      </p:sp>
      <p:sp>
        <p:nvSpPr>
          <p:cNvPr id="55303" name="Espaço Reservado para Número de Slide 7"/>
          <p:cNvSpPr txBox="1">
            <a:spLocks/>
          </p:cNvSpPr>
          <p:nvPr/>
        </p:nvSpPr>
        <p:spPr bwMode="auto">
          <a:xfrm>
            <a:off x="6975475" y="646271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4FDF6CCE-D5CC-40EC-8668-C1C83221A8F1}" type="slidenum">
              <a:rPr lang="de-DE" altLang="pt-BR" sz="1200"/>
              <a:pPr algn="r"/>
              <a:t>36</a:t>
            </a:fld>
            <a:endParaRPr lang="de-DE" altLang="pt-BR" sz="12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65238"/>
            <a:ext cx="4375150" cy="52752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pt-BR" altLang="pt-BR" sz="2400">
                <a:latin typeface="Arial" charset="0"/>
                <a:cs typeface="Arial" charset="0"/>
              </a:rPr>
              <a:t>Variável </a:t>
            </a:r>
            <a:r>
              <a:rPr lang="pt-BR" altLang="pt-BR" sz="2400" i="1">
                <a:latin typeface="Arial" charset="0"/>
                <a:cs typeface="Arial" charset="0"/>
              </a:rPr>
              <a:t>Número de salários mínimos:</a:t>
            </a:r>
          </a:p>
          <a:p>
            <a:pPr eaLnBrk="1" hangingPunct="1"/>
            <a:endParaRPr lang="pt-BR" altLang="pt-BR" sz="2400" i="1">
              <a:latin typeface="Arial" charset="0"/>
              <a:cs typeface="Arial" charset="0"/>
            </a:endParaRPr>
          </a:p>
          <a:p>
            <a:pPr eaLnBrk="1" hangingPunct="1"/>
            <a:r>
              <a:rPr lang="pt-BR" altLang="pt-BR" sz="2400">
                <a:latin typeface="Arial" charset="0"/>
                <a:cs typeface="Arial" charset="0"/>
              </a:rPr>
              <a:t>Nesta variável não há inconsistência.</a:t>
            </a:r>
          </a:p>
          <a:p>
            <a:pPr eaLnBrk="1" hangingPunct="1"/>
            <a:endParaRPr lang="pt-BR" altLang="pt-BR" sz="2400">
              <a:latin typeface="Arial" charset="0"/>
              <a:cs typeface="Arial" charset="0"/>
            </a:endParaRPr>
          </a:p>
          <a:p>
            <a:pPr eaLnBrk="1" hangingPunct="1"/>
            <a:r>
              <a:rPr lang="pt-BR" altLang="pt-BR" sz="2400">
                <a:latin typeface="Arial" charset="0"/>
                <a:cs typeface="Arial" charset="0"/>
              </a:rPr>
              <a:t>A partir da tabela podemos ver que 50,0% dos sujeitos ganham no máximo 9,8 salários mínimos.</a:t>
            </a:r>
          </a:p>
        </p:txBody>
      </p:sp>
      <p:pic>
        <p:nvPicPr>
          <p:cNvPr id="56323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16513" y="1127125"/>
            <a:ext cx="3386137" cy="5757863"/>
          </a:xfrm>
          <a:noFill/>
        </p:spPr>
      </p:pic>
      <p:sp>
        <p:nvSpPr>
          <p:cNvPr id="56324" name="Oval 7"/>
          <p:cNvSpPr>
            <a:spLocks noChangeArrowheads="1"/>
          </p:cNvSpPr>
          <p:nvPr/>
        </p:nvSpPr>
        <p:spPr bwMode="auto">
          <a:xfrm>
            <a:off x="5386388" y="3832225"/>
            <a:ext cx="3000375" cy="249238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  <a:cs typeface="Arial" charset="0"/>
            </a:endParaRPr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</a:pPr>
            <a:r>
              <a:rPr lang="pt-BR" altLang="pt-BR" sz="3600" u="sng">
                <a:solidFill>
                  <a:schemeClr val="hlink"/>
                </a:solidFill>
                <a:latin typeface="Arial" charset="0"/>
                <a:cs typeface="Arial" charset="0"/>
              </a:rPr>
              <a:t>“Limpeza” do BD</a:t>
            </a:r>
          </a:p>
        </p:txBody>
      </p:sp>
      <p:sp>
        <p:nvSpPr>
          <p:cNvPr id="56326" name="Espaço Reservado para Número de Slide 7"/>
          <p:cNvSpPr txBox="1">
            <a:spLocks/>
          </p:cNvSpPr>
          <p:nvPr/>
        </p:nvSpPr>
        <p:spPr bwMode="auto">
          <a:xfrm>
            <a:off x="6975475" y="646271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AF81FA9A-ADB1-4875-A5C1-AD837432B0CD}" type="slidenum">
              <a:rPr lang="de-DE" altLang="pt-BR" sz="1200"/>
              <a:pPr algn="r"/>
              <a:t>37</a:t>
            </a:fld>
            <a:endParaRPr lang="de-DE" altLang="pt-BR" sz="12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76375"/>
            <a:ext cx="4375150" cy="52752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pt-BR" altLang="pt-BR" sz="2400">
                <a:latin typeface="Arial" charset="0"/>
                <a:cs typeface="Arial" charset="0"/>
              </a:rPr>
              <a:t>Variável </a:t>
            </a:r>
            <a:r>
              <a:rPr lang="pt-BR" altLang="pt-BR" sz="2400" i="1">
                <a:latin typeface="Arial" charset="0"/>
                <a:cs typeface="Arial" charset="0"/>
              </a:rPr>
              <a:t>Idade-anos:</a:t>
            </a:r>
          </a:p>
          <a:p>
            <a:pPr eaLnBrk="1" hangingPunct="1"/>
            <a:endParaRPr lang="pt-BR" altLang="pt-BR" sz="2400" i="1">
              <a:latin typeface="Arial" charset="0"/>
              <a:cs typeface="Arial" charset="0"/>
            </a:endParaRPr>
          </a:p>
          <a:p>
            <a:pPr eaLnBrk="1" hangingPunct="1"/>
            <a:r>
              <a:rPr lang="pt-BR" altLang="pt-BR" sz="2400">
                <a:latin typeface="Arial" charset="0"/>
                <a:cs typeface="Arial" charset="0"/>
              </a:rPr>
              <a:t>Há um sujeito com 330. Escolha um dos métodos descritos anteriormente e corrija a idade do sujeito para 33.</a:t>
            </a:r>
            <a:endParaRPr lang="pt-BR" altLang="pt-BR" sz="2400" i="1">
              <a:latin typeface="Arial" charset="0"/>
              <a:cs typeface="Arial" charset="0"/>
            </a:endParaRPr>
          </a:p>
        </p:txBody>
      </p:sp>
      <p:pic>
        <p:nvPicPr>
          <p:cNvPr id="57347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38675" y="1331913"/>
            <a:ext cx="4441825" cy="5553075"/>
          </a:xfrm>
          <a:noFill/>
        </p:spPr>
      </p:pic>
      <p:sp>
        <p:nvSpPr>
          <p:cNvPr id="57348" name="Oval 7"/>
          <p:cNvSpPr>
            <a:spLocks noChangeArrowheads="1"/>
          </p:cNvSpPr>
          <p:nvPr/>
        </p:nvSpPr>
        <p:spPr bwMode="auto">
          <a:xfrm>
            <a:off x="4792663" y="6161088"/>
            <a:ext cx="1036637" cy="26511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  <a:cs typeface="Arial" charset="0"/>
            </a:endParaRPr>
          </a:p>
        </p:txBody>
      </p:sp>
      <p:sp>
        <p:nvSpPr>
          <p:cNvPr id="573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</a:pPr>
            <a:r>
              <a:rPr lang="pt-BR" altLang="pt-BR" sz="3600" u="sng">
                <a:solidFill>
                  <a:schemeClr val="hlink"/>
                </a:solidFill>
                <a:latin typeface="Arial" charset="0"/>
                <a:cs typeface="Arial" charset="0"/>
              </a:rPr>
              <a:t>“Limpeza” do BD</a:t>
            </a:r>
          </a:p>
        </p:txBody>
      </p:sp>
      <p:sp>
        <p:nvSpPr>
          <p:cNvPr id="57350" name="Espaço Reservado para Número de Slide 7"/>
          <p:cNvSpPr txBox="1">
            <a:spLocks/>
          </p:cNvSpPr>
          <p:nvPr/>
        </p:nvSpPr>
        <p:spPr bwMode="auto">
          <a:xfrm>
            <a:off x="6975475" y="646271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AC0AC4CE-0BE7-4B25-B9B0-C00BA9837062}" type="slidenum">
              <a:rPr lang="de-DE" altLang="pt-BR" sz="1200"/>
              <a:pPr algn="r"/>
              <a:t>38</a:t>
            </a:fld>
            <a:endParaRPr lang="de-DE" altLang="pt-BR" sz="12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66850"/>
            <a:ext cx="8229600" cy="25606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pt-BR" altLang="pt-BR" sz="2400">
                <a:latin typeface="Arial" charset="0"/>
                <a:cs typeface="Arial" charset="0"/>
              </a:rPr>
              <a:t>Variável </a:t>
            </a:r>
            <a:r>
              <a:rPr lang="pt-BR" altLang="pt-BR" sz="2400" i="1">
                <a:latin typeface="Arial" charset="0"/>
                <a:cs typeface="Arial" charset="0"/>
              </a:rPr>
              <a:t>Idade-meses:</a:t>
            </a:r>
          </a:p>
          <a:p>
            <a:pPr eaLnBrk="1" hangingPunct="1"/>
            <a:endParaRPr lang="pt-BR" altLang="pt-BR" sz="2400" i="1">
              <a:latin typeface="Arial" charset="0"/>
              <a:cs typeface="Arial" charset="0"/>
            </a:endParaRPr>
          </a:p>
          <a:p>
            <a:pPr eaLnBrk="1" hangingPunct="1"/>
            <a:r>
              <a:rPr lang="pt-BR" altLang="pt-BR" sz="2400">
                <a:latin typeface="Arial" charset="0"/>
                <a:cs typeface="Arial" charset="0"/>
              </a:rPr>
              <a:t>Não há inconsistência.</a:t>
            </a:r>
            <a:endParaRPr lang="pt-BR" altLang="pt-BR" sz="2400" i="1">
              <a:latin typeface="Arial" charset="0"/>
              <a:cs typeface="Arial" charset="0"/>
            </a:endParaRPr>
          </a:p>
        </p:txBody>
      </p:sp>
      <p:pic>
        <p:nvPicPr>
          <p:cNvPr id="58371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04988" y="2828925"/>
            <a:ext cx="5489575" cy="3913188"/>
          </a:xfrm>
          <a:noFill/>
        </p:spPr>
      </p:pic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</a:pPr>
            <a:r>
              <a:rPr lang="pt-BR" altLang="pt-BR" sz="3600" u="sng">
                <a:solidFill>
                  <a:schemeClr val="hlink"/>
                </a:solidFill>
                <a:latin typeface="Arial" charset="0"/>
                <a:cs typeface="Arial" charset="0"/>
              </a:rPr>
              <a:t>“Limpeza” do BD</a:t>
            </a:r>
          </a:p>
        </p:txBody>
      </p:sp>
      <p:sp>
        <p:nvSpPr>
          <p:cNvPr id="58373" name="Espaço Reservado para Número de Slide 7"/>
          <p:cNvSpPr txBox="1">
            <a:spLocks/>
          </p:cNvSpPr>
          <p:nvPr/>
        </p:nvSpPr>
        <p:spPr bwMode="auto">
          <a:xfrm>
            <a:off x="6975475" y="646271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ACB14332-0FC9-4652-887D-53D769FE1E40}" type="slidenum">
              <a:rPr lang="de-DE" altLang="pt-BR" sz="1200"/>
              <a:pPr algn="r"/>
              <a:t>39</a:t>
            </a:fld>
            <a:endParaRPr lang="de-DE" altLang="pt-BR"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F6F554E-F437-48AA-A1DF-AF84A7602050}" type="slidenum">
              <a:rPr lang="de-DE" altLang="pt-BR" smtClean="0"/>
              <a:pPr/>
              <a:t>4</a:t>
            </a:fld>
            <a:endParaRPr lang="de-DE" altLang="pt-BR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3975"/>
            <a:ext cx="9144000" cy="1143000"/>
          </a:xfrm>
        </p:spPr>
        <p:txBody>
          <a:bodyPr/>
          <a:lstStyle/>
          <a:p>
            <a:pPr eaLnBrk="1" hangingPunct="1"/>
            <a:r>
              <a:rPr lang="pt-BR" altLang="pt-BR" sz="3600" u="sng">
                <a:solidFill>
                  <a:schemeClr val="hlink"/>
                </a:solidFill>
                <a:latin typeface="Arial" charset="0"/>
                <a:cs typeface="Arial" charset="0"/>
              </a:rPr>
              <a:t>Construção do banco de dados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213"/>
            <a:ext cx="8229600" cy="352901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endParaRPr lang="pt-BR" altLang="pt-BR" sz="2400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pt-BR" altLang="pt-BR" sz="2400" dirty="0">
                <a:latin typeface="Arial" charset="0"/>
                <a:cs typeface="Arial" charset="0"/>
              </a:rPr>
              <a:t>SPSS </a:t>
            </a:r>
          </a:p>
          <a:p>
            <a:pPr eaLnBrk="1" hangingPunct="1">
              <a:lnSpc>
                <a:spcPct val="120000"/>
              </a:lnSpc>
            </a:pPr>
            <a:r>
              <a:rPr lang="pt-BR" altLang="pt-BR" sz="2400" dirty="0">
                <a:latin typeface="Arial" charset="0"/>
                <a:cs typeface="Arial" charset="0"/>
              </a:rPr>
              <a:t>Planilha eletrônica: Excel </a:t>
            </a:r>
          </a:p>
          <a:p>
            <a:pPr eaLnBrk="1" hangingPunct="1">
              <a:lnSpc>
                <a:spcPct val="120000"/>
              </a:lnSpc>
            </a:pPr>
            <a:r>
              <a:rPr lang="pt-BR" altLang="pt-BR" sz="2400" dirty="0">
                <a:latin typeface="Arial" charset="0"/>
                <a:cs typeface="Arial" charset="0"/>
              </a:rPr>
              <a:t>Formulários Web: Google </a:t>
            </a:r>
            <a:r>
              <a:rPr lang="pt-BR" altLang="pt-BR" sz="2400" dirty="0" err="1">
                <a:latin typeface="Arial" charset="0"/>
                <a:cs typeface="Arial" charset="0"/>
              </a:rPr>
              <a:t>Forms</a:t>
            </a:r>
            <a:endParaRPr lang="pt-BR" altLang="pt-BR" sz="2400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pt-BR" altLang="pt-BR" sz="2400" dirty="0">
                <a:latin typeface="Arial" charset="0"/>
                <a:cs typeface="Arial" charset="0"/>
              </a:rPr>
              <a:t>Outros</a:t>
            </a:r>
          </a:p>
          <a:p>
            <a:pPr eaLnBrk="1" hangingPunct="1">
              <a:lnSpc>
                <a:spcPct val="120000"/>
              </a:lnSpc>
            </a:pPr>
            <a:endParaRPr lang="pt-BR" altLang="pt-BR" sz="2400" dirty="0">
              <a:latin typeface="Arial" charset="0"/>
              <a:cs typeface="Arial" charset="0"/>
            </a:endParaRPr>
          </a:p>
        </p:txBody>
      </p:sp>
      <p:sp>
        <p:nvSpPr>
          <p:cNvPr id="17413" name="Espaço Reservado para Número de Slide 3"/>
          <p:cNvSpPr txBox="1">
            <a:spLocks noGrp="1"/>
          </p:cNvSpPr>
          <p:nvPr/>
        </p:nvSpPr>
        <p:spPr bwMode="auto">
          <a:xfrm>
            <a:off x="6975475" y="644842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D7139616-C480-41E6-862F-DC510D8D5B87}" type="slidenum">
              <a:rPr lang="de-DE" altLang="pt-BR" sz="1200"/>
              <a:pPr algn="r"/>
              <a:t>4</a:t>
            </a:fld>
            <a:endParaRPr lang="de-DE" altLang="pt-BR" sz="12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77975"/>
            <a:ext cx="8229600" cy="16716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pt-BR" altLang="pt-BR" sz="2400">
                <a:latin typeface="Arial" charset="0"/>
                <a:cs typeface="Arial" charset="0"/>
              </a:rPr>
              <a:t>Variável </a:t>
            </a:r>
            <a:r>
              <a:rPr lang="pt-BR" altLang="pt-BR" sz="2400" i="1">
                <a:latin typeface="Arial" charset="0"/>
                <a:cs typeface="Arial" charset="0"/>
              </a:rPr>
              <a:t>Região onde mora:</a:t>
            </a:r>
          </a:p>
          <a:p>
            <a:pPr eaLnBrk="1" hangingPunct="1"/>
            <a:endParaRPr lang="pt-BR" altLang="pt-BR" sz="2400" i="1">
              <a:latin typeface="Arial" charset="0"/>
              <a:cs typeface="Arial" charset="0"/>
            </a:endParaRPr>
          </a:p>
          <a:p>
            <a:pPr eaLnBrk="1" hangingPunct="1"/>
            <a:r>
              <a:rPr lang="pt-BR" altLang="pt-BR" sz="2400">
                <a:latin typeface="Arial" charset="0"/>
                <a:cs typeface="Arial" charset="0"/>
              </a:rPr>
              <a:t>Há um código 8, identificar o sujeito e corrigir para 9.</a:t>
            </a:r>
            <a:endParaRPr lang="pt-BR" altLang="pt-BR" sz="2400" i="1">
              <a:latin typeface="Arial" charset="0"/>
              <a:cs typeface="Arial" charset="0"/>
            </a:endParaRPr>
          </a:p>
        </p:txBody>
      </p:sp>
      <p:pic>
        <p:nvPicPr>
          <p:cNvPr id="59395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4375" y="3213100"/>
            <a:ext cx="7688263" cy="3103563"/>
          </a:xfrm>
          <a:noFill/>
        </p:spPr>
      </p:pic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</a:pPr>
            <a:r>
              <a:rPr lang="pt-BR" altLang="pt-BR" sz="3600" u="sng">
                <a:solidFill>
                  <a:schemeClr val="hlink"/>
                </a:solidFill>
                <a:latin typeface="Arial" charset="0"/>
                <a:cs typeface="Arial" charset="0"/>
              </a:rPr>
              <a:t>“Limpeza” do BD</a:t>
            </a:r>
          </a:p>
        </p:txBody>
      </p:sp>
      <p:sp>
        <p:nvSpPr>
          <p:cNvPr id="59397" name="Espaço Reservado para Número de Slide 7"/>
          <p:cNvSpPr txBox="1">
            <a:spLocks/>
          </p:cNvSpPr>
          <p:nvPr/>
        </p:nvSpPr>
        <p:spPr bwMode="auto">
          <a:xfrm>
            <a:off x="6975475" y="646271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03B06D09-0140-4C14-A4C6-FBB26C1AA2F3}" type="slidenum">
              <a:rPr lang="de-DE" altLang="pt-BR" sz="1200"/>
              <a:pPr algn="r"/>
              <a:t>40</a:t>
            </a:fld>
            <a:endParaRPr lang="de-DE" altLang="pt-BR" sz="12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77975"/>
            <a:ext cx="8229600" cy="16716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pt-BR" altLang="pt-BR" sz="2400" dirty="0">
                <a:latin typeface="Arial" charset="0"/>
                <a:cs typeface="Arial" charset="0"/>
              </a:rPr>
              <a:t>Conversão automática de variáveis </a:t>
            </a:r>
            <a:r>
              <a:rPr lang="pt-BR" altLang="pt-BR" sz="2400" i="1" dirty="0" err="1">
                <a:latin typeface="Arial" charset="0"/>
                <a:cs typeface="Arial" charset="0"/>
              </a:rPr>
              <a:t>string</a:t>
            </a:r>
            <a:r>
              <a:rPr lang="pt-BR" altLang="pt-BR" sz="2400" dirty="0">
                <a:latin typeface="Arial" charset="0"/>
                <a:cs typeface="Arial" charset="0"/>
              </a:rPr>
              <a:t> para numéricas:</a:t>
            </a:r>
            <a:endParaRPr lang="pt-BR" altLang="pt-BR" sz="2400" i="1" dirty="0">
              <a:latin typeface="Arial" charset="0"/>
              <a:cs typeface="Arial" charset="0"/>
            </a:endParaRPr>
          </a:p>
          <a:p>
            <a:pPr eaLnBrk="1" hangingPunct="1"/>
            <a:endParaRPr lang="pt-BR" altLang="pt-BR" sz="2400" i="1" dirty="0">
              <a:latin typeface="Arial" charset="0"/>
              <a:cs typeface="Arial" charset="0"/>
            </a:endParaRPr>
          </a:p>
          <a:p>
            <a:pPr eaLnBrk="1" hangingPunct="1"/>
            <a:r>
              <a:rPr lang="pt-BR" altLang="pt-BR" sz="2400" dirty="0">
                <a:latin typeface="Arial" charset="0"/>
                <a:cs typeface="Arial" charset="0"/>
              </a:rPr>
              <a:t>Data </a:t>
            </a:r>
            <a:r>
              <a:rPr lang="pt-BR" altLang="pt-BR" sz="2400" dirty="0">
                <a:latin typeface="Arial" charset="0"/>
                <a:cs typeface="Arial" charset="0"/>
                <a:sym typeface="Wingdings" pitchFamily="2" charset="2"/>
              </a:rPr>
              <a:t></a:t>
            </a:r>
            <a:r>
              <a:rPr lang="pt-BR" altLang="pt-BR" sz="2400" dirty="0">
                <a:latin typeface="Arial" charset="0"/>
                <a:cs typeface="Arial" charset="0"/>
              </a:rPr>
              <a:t> </a:t>
            </a:r>
            <a:r>
              <a:rPr lang="pt-BR" altLang="pt-BR" sz="2400" dirty="0" err="1">
                <a:latin typeface="Arial" charset="0"/>
                <a:cs typeface="Arial" charset="0"/>
              </a:rPr>
              <a:t>Recode</a:t>
            </a:r>
            <a:r>
              <a:rPr lang="pt-BR" altLang="pt-BR" sz="2400" dirty="0">
                <a:latin typeface="Arial" charset="0"/>
                <a:cs typeface="Arial" charset="0"/>
              </a:rPr>
              <a:t> </a:t>
            </a:r>
            <a:r>
              <a:rPr lang="pt-BR" altLang="pt-BR" sz="2400" dirty="0" err="1">
                <a:latin typeface="Arial" charset="0"/>
                <a:cs typeface="Arial" charset="0"/>
              </a:rPr>
              <a:t>automatically</a:t>
            </a:r>
            <a:endParaRPr lang="pt-BR" altLang="pt-BR" sz="2400" dirty="0">
              <a:latin typeface="Arial" charset="0"/>
              <a:cs typeface="Arial" charset="0"/>
            </a:endParaRPr>
          </a:p>
          <a:p>
            <a:pPr eaLnBrk="1" hangingPunct="1"/>
            <a:endParaRPr lang="pt-BR" altLang="pt-BR" sz="2400" i="1" dirty="0">
              <a:latin typeface="Arial" charset="0"/>
              <a:cs typeface="Arial" charset="0"/>
            </a:endParaRPr>
          </a:p>
          <a:p>
            <a:pPr eaLnBrk="1" hangingPunct="1"/>
            <a:r>
              <a:rPr lang="pt-BR" altLang="pt-BR" sz="2400" i="1" dirty="0">
                <a:latin typeface="Arial" charset="0"/>
                <a:cs typeface="Arial" charset="0"/>
              </a:rPr>
              <a:t>Exemplo: questionário de aula</a:t>
            </a:r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</a:pPr>
            <a:r>
              <a:rPr lang="pt-BR" altLang="pt-BR" sz="3600" u="sng" dirty="0">
                <a:solidFill>
                  <a:schemeClr val="hlink"/>
                </a:solidFill>
                <a:latin typeface="Arial" charset="0"/>
                <a:cs typeface="Arial" charset="0"/>
              </a:rPr>
              <a:t>Dica para bancos Google </a:t>
            </a:r>
            <a:r>
              <a:rPr lang="pt-BR" altLang="pt-BR" sz="3600" u="sng" dirty="0" err="1">
                <a:solidFill>
                  <a:schemeClr val="hlink"/>
                </a:solidFill>
                <a:latin typeface="Arial" charset="0"/>
                <a:cs typeface="Arial" charset="0"/>
              </a:rPr>
              <a:t>Forms</a:t>
            </a:r>
            <a:endParaRPr lang="pt-BR" altLang="pt-BR" sz="3600" u="sng" dirty="0">
              <a:solidFill>
                <a:schemeClr val="hlink"/>
              </a:solidFill>
              <a:latin typeface="Arial" charset="0"/>
              <a:cs typeface="Arial" charset="0"/>
            </a:endParaRPr>
          </a:p>
        </p:txBody>
      </p:sp>
      <p:sp>
        <p:nvSpPr>
          <p:cNvPr id="59397" name="Espaço Reservado para Número de Slide 7"/>
          <p:cNvSpPr txBox="1">
            <a:spLocks/>
          </p:cNvSpPr>
          <p:nvPr/>
        </p:nvSpPr>
        <p:spPr bwMode="auto">
          <a:xfrm>
            <a:off x="6975475" y="646271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03B06D09-0140-4C14-A4C6-FBB26C1AA2F3}" type="slidenum">
              <a:rPr lang="de-DE" altLang="pt-BR" sz="1200"/>
              <a:pPr algn="r"/>
              <a:t>41</a:t>
            </a:fld>
            <a:endParaRPr lang="de-DE" altLang="pt-BR" sz="1200"/>
          </a:p>
        </p:txBody>
      </p:sp>
    </p:spTree>
    <p:extLst>
      <p:ext uri="{BB962C8B-B14F-4D97-AF65-F5344CB8AC3E}">
        <p14:creationId xmlns:p14="http://schemas.microsoft.com/office/powerpoint/2010/main" val="24524450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D8B73FF-FA1B-4843-B2FD-638FB788C0B8}" type="slidenum">
              <a:rPr lang="de-DE" altLang="pt-BR" smtClean="0"/>
              <a:pPr/>
              <a:t>42</a:t>
            </a:fld>
            <a:endParaRPr lang="de-DE" altLang="pt-BR"/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1813" y="-26988"/>
            <a:ext cx="8001000" cy="1143001"/>
          </a:xfrm>
        </p:spPr>
        <p:txBody>
          <a:bodyPr/>
          <a:lstStyle/>
          <a:p>
            <a:pPr eaLnBrk="1" hangingPunct="1"/>
            <a:r>
              <a:rPr lang="pt-BR" altLang="pt-BR" sz="4000" u="sng">
                <a:solidFill>
                  <a:schemeClr val="hlink"/>
                </a:solidFill>
                <a:latin typeface="Arial" charset="0"/>
                <a:cs typeface="Arial" charset="0"/>
              </a:rPr>
              <a:t>Exercícios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1813" y="1268413"/>
            <a:ext cx="7772400" cy="5329237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altLang="pt-BR" sz="2800" dirty="0">
                <a:latin typeface="Arial" charset="0"/>
                <a:cs typeface="Arial" charset="0"/>
              </a:rPr>
              <a:t>Banco HONOLULU: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altLang="pt-BR" sz="2400" dirty="0">
                <a:latin typeface="Arial" charset="0"/>
                <a:cs typeface="Arial" charset="0"/>
              </a:rPr>
              <a:t>Importar para o SPSS, dar </a:t>
            </a:r>
            <a:r>
              <a:rPr lang="pt-BR" altLang="pt-BR" sz="2400" dirty="0" err="1">
                <a:latin typeface="Arial" charset="0"/>
                <a:cs typeface="Arial" charset="0"/>
              </a:rPr>
              <a:t>labels</a:t>
            </a:r>
            <a:r>
              <a:rPr lang="pt-BR" altLang="pt-BR" sz="2400" dirty="0">
                <a:latin typeface="Arial" charset="0"/>
                <a:cs typeface="Arial" charset="0"/>
              </a:rPr>
              <a:t> para todas as variáveis, e rótulos para as qualitativas. 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altLang="pt-BR" sz="2400" dirty="0">
                <a:latin typeface="Arial" charset="0"/>
                <a:cs typeface="Arial" charset="0"/>
              </a:rPr>
              <a:t>Fazer uma conferência geral através das frequências.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altLang="pt-BR" sz="2400" dirty="0">
                <a:latin typeface="Arial" charset="0"/>
                <a:cs typeface="Arial" charset="0"/>
              </a:rPr>
              <a:t>Criar um novo banco com a última linha duplicada. Colocar valor 999 para o peso do indivíduo duplicado e definir como </a:t>
            </a:r>
            <a:r>
              <a:rPr lang="pt-BR" altLang="pt-BR" sz="2400" i="1" dirty="0" err="1">
                <a:latin typeface="Arial" charset="0"/>
                <a:cs typeface="Arial" charset="0"/>
              </a:rPr>
              <a:t>missing</a:t>
            </a:r>
            <a:r>
              <a:rPr lang="pt-BR" altLang="pt-BR" sz="2400" dirty="0">
                <a:latin typeface="Arial" charset="0"/>
                <a:cs typeface="Arial" charset="0"/>
              </a:rPr>
              <a:t>. Testar a identificação de casos duplicados com e sem a coluna do peso.</a:t>
            </a:r>
          </a:p>
        </p:txBody>
      </p:sp>
      <p:sp>
        <p:nvSpPr>
          <p:cNvPr id="77829" name="Espaço Reservado para Número de Slide 3"/>
          <p:cNvSpPr txBox="1">
            <a:spLocks noGrp="1"/>
          </p:cNvSpPr>
          <p:nvPr/>
        </p:nvSpPr>
        <p:spPr bwMode="auto">
          <a:xfrm>
            <a:off x="6975475" y="644842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7AABDCDD-12C0-4BD5-A6F4-D5676E3E47F9}" type="slidenum">
              <a:rPr lang="de-DE" altLang="pt-BR" sz="1200"/>
              <a:pPr algn="r"/>
              <a:t>42</a:t>
            </a:fld>
            <a:endParaRPr lang="de-DE" altLang="pt-BR" sz="1200"/>
          </a:p>
        </p:txBody>
      </p:sp>
    </p:spTree>
    <p:extLst>
      <p:ext uri="{BB962C8B-B14F-4D97-AF65-F5344CB8AC3E}">
        <p14:creationId xmlns:p14="http://schemas.microsoft.com/office/powerpoint/2010/main" val="2787828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B83EEF0-5AAA-46EA-9BC4-A64052B71421}" type="slidenum">
              <a:rPr lang="de-DE" altLang="pt-BR" smtClean="0"/>
              <a:pPr/>
              <a:t>43</a:t>
            </a:fld>
            <a:endParaRPr lang="de-DE" altLang="pt-BR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982663"/>
          </a:xfrm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</a:pPr>
            <a:r>
              <a:rPr lang="pt-BR" altLang="pt-BR" sz="3600" u="sng">
                <a:solidFill>
                  <a:schemeClr val="hlink"/>
                </a:solidFill>
                <a:latin typeface="Arial" charset="0"/>
                <a:cs typeface="Arial" charset="0"/>
              </a:rPr>
              <a:t>Operações com variáveis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52513"/>
            <a:ext cx="8229600" cy="64770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Será utilizado o banco world95.sav</a:t>
            </a:r>
          </a:p>
        </p:txBody>
      </p:sp>
      <p:pic>
        <p:nvPicPr>
          <p:cNvPr id="6042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560513"/>
            <a:ext cx="8912225" cy="496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2" name="Espaço Reservado para Número de Slide 4"/>
          <p:cNvSpPr txBox="1">
            <a:spLocks noGrp="1"/>
          </p:cNvSpPr>
          <p:nvPr/>
        </p:nvSpPr>
        <p:spPr bwMode="auto">
          <a:xfrm>
            <a:off x="6975475" y="644842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DA876F51-D641-45A5-B864-9528AD088B69}" type="slidenum">
              <a:rPr lang="de-DE" altLang="pt-BR" sz="1200"/>
              <a:pPr algn="r"/>
              <a:t>43</a:t>
            </a:fld>
            <a:endParaRPr lang="de-DE" altLang="pt-BR" sz="12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D0FBC34-FC0A-4E4B-8E6A-4481E37A5F7F}" type="slidenum">
              <a:rPr lang="de-DE" altLang="pt-BR" smtClean="0"/>
              <a:pPr/>
              <a:t>44</a:t>
            </a:fld>
            <a:endParaRPr lang="de-DE" altLang="pt-BR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eaLnBrk="1" hangingPunct="1"/>
            <a:r>
              <a:rPr lang="pt-BR" altLang="pt-BR" sz="3600" u="sng" dirty="0">
                <a:solidFill>
                  <a:schemeClr val="hlink"/>
                </a:solidFill>
                <a:latin typeface="Arial" charset="0"/>
                <a:cs typeface="Arial" charset="0"/>
              </a:rPr>
              <a:t>Recategorização de Variáveis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44675"/>
            <a:ext cx="8278813" cy="4608513"/>
          </a:xfrm>
        </p:spPr>
        <p:txBody>
          <a:bodyPr/>
          <a:lstStyle/>
          <a:p>
            <a:pPr marL="12700" lvl="1" indent="-12700" eaLnBrk="1" hangingPunct="1">
              <a:buFont typeface="Arial" charset="0"/>
              <a:buNone/>
            </a:pPr>
            <a:r>
              <a:rPr lang="pt-BR" altLang="pt-BR" sz="2400" dirty="0" err="1">
                <a:latin typeface="Arial" charset="0"/>
                <a:cs typeface="Arial" charset="0"/>
              </a:rPr>
              <a:t>Recategorizar</a:t>
            </a:r>
            <a:r>
              <a:rPr lang="pt-BR" altLang="pt-BR" sz="2400" dirty="0">
                <a:latin typeface="Arial" charset="0"/>
                <a:cs typeface="Arial" charset="0"/>
              </a:rPr>
              <a:t> a variável </a:t>
            </a:r>
            <a:r>
              <a:rPr lang="pt-BR" altLang="pt-BR" sz="2400" b="1" dirty="0" err="1">
                <a:latin typeface="Arial" charset="0"/>
                <a:cs typeface="Arial" charset="0"/>
              </a:rPr>
              <a:t>climate</a:t>
            </a:r>
            <a:r>
              <a:rPr lang="pt-BR" altLang="pt-BR" sz="2400" dirty="0">
                <a:latin typeface="Arial" charset="0"/>
                <a:cs typeface="Arial" charset="0"/>
              </a:rPr>
              <a:t>, originalmente com dez categorias, para uma nova variável com 3 categorias, da seguinte maneira:</a:t>
            </a:r>
          </a:p>
          <a:p>
            <a:pPr eaLnBrk="1" hangingPunct="1">
              <a:buFontTx/>
              <a:buNone/>
            </a:pPr>
            <a:r>
              <a:rPr lang="pt-BR" altLang="pt-BR" sz="2400" dirty="0">
                <a:latin typeface="Arial" charset="0"/>
                <a:cs typeface="Arial" charset="0"/>
              </a:rPr>
              <a:t> </a:t>
            </a:r>
          </a:p>
          <a:p>
            <a:pPr eaLnBrk="1" hangingPunct="1"/>
            <a:endParaRPr lang="pt-BR" altLang="pt-BR" sz="2400" dirty="0">
              <a:latin typeface="Arial" charset="0"/>
              <a:cs typeface="Arial" charset="0"/>
            </a:endParaRPr>
          </a:p>
          <a:p>
            <a:pPr eaLnBrk="1" hangingPunct="1"/>
            <a:endParaRPr lang="pt-BR" altLang="pt-BR" sz="2400" dirty="0">
              <a:latin typeface="Arial" charset="0"/>
              <a:cs typeface="Arial" charset="0"/>
            </a:endParaRPr>
          </a:p>
          <a:p>
            <a:pPr eaLnBrk="1" hangingPunct="1"/>
            <a:endParaRPr lang="pt-BR" altLang="pt-BR" sz="2400" dirty="0">
              <a:latin typeface="Arial" charset="0"/>
              <a:cs typeface="Arial" charset="0"/>
            </a:endParaRPr>
          </a:p>
          <a:p>
            <a:pPr eaLnBrk="1" hangingPunct="1"/>
            <a:r>
              <a:rPr lang="pt-BR" altLang="pt-BR" sz="2400" dirty="0">
                <a:latin typeface="Arial" charset="0"/>
                <a:cs typeface="Arial" charset="0"/>
              </a:rPr>
              <a:t>Olhar as frequências da variável </a:t>
            </a:r>
            <a:r>
              <a:rPr lang="pt-BR" altLang="pt-BR" sz="2400" b="1" dirty="0" err="1">
                <a:latin typeface="Arial" charset="0"/>
                <a:cs typeface="Arial" charset="0"/>
              </a:rPr>
              <a:t>climate</a:t>
            </a:r>
            <a:endParaRPr lang="pt-BR" altLang="pt-BR" sz="2400" dirty="0">
              <a:latin typeface="Arial" charset="0"/>
              <a:cs typeface="Arial" charset="0"/>
            </a:endParaRPr>
          </a:p>
          <a:p>
            <a:pPr eaLnBrk="1" hangingPunct="1"/>
            <a:r>
              <a:rPr lang="pt-BR" altLang="pt-BR" sz="2400" dirty="0" err="1">
                <a:latin typeface="Arial" charset="0"/>
                <a:cs typeface="Arial" charset="0"/>
              </a:rPr>
              <a:t>Transform</a:t>
            </a:r>
            <a:r>
              <a:rPr lang="pt-BR" altLang="pt-BR" sz="2400" dirty="0">
                <a:latin typeface="Arial" charset="0"/>
                <a:cs typeface="Arial" charset="0"/>
              </a:rPr>
              <a:t> </a:t>
            </a:r>
            <a:r>
              <a:rPr lang="pt-BR" altLang="pt-BR" sz="2400" dirty="0">
                <a:latin typeface="Arial" charset="0"/>
                <a:cs typeface="Arial" charset="0"/>
                <a:sym typeface="Wingdings" pitchFamily="2" charset="2"/>
              </a:rPr>
              <a:t></a:t>
            </a:r>
            <a:r>
              <a:rPr lang="pt-BR" altLang="pt-BR" sz="2400" dirty="0">
                <a:latin typeface="Arial" charset="0"/>
                <a:cs typeface="Arial" charset="0"/>
              </a:rPr>
              <a:t> </a:t>
            </a:r>
            <a:r>
              <a:rPr lang="pt-BR" altLang="pt-BR" sz="2400" dirty="0" err="1">
                <a:latin typeface="Arial" charset="0"/>
                <a:cs typeface="Arial" charset="0"/>
              </a:rPr>
              <a:t>Recode</a:t>
            </a:r>
            <a:r>
              <a:rPr lang="pt-BR" altLang="pt-BR" sz="2400" dirty="0">
                <a:latin typeface="Arial" charset="0"/>
                <a:cs typeface="Arial" charset="0"/>
              </a:rPr>
              <a:t> </a:t>
            </a:r>
            <a:r>
              <a:rPr lang="pt-BR" altLang="pt-BR" sz="2400" dirty="0" err="1">
                <a:latin typeface="Arial" charset="0"/>
                <a:cs typeface="Arial" charset="0"/>
              </a:rPr>
              <a:t>into</a:t>
            </a:r>
            <a:r>
              <a:rPr lang="pt-BR" altLang="pt-BR" sz="2400" dirty="0">
                <a:latin typeface="Arial" charset="0"/>
                <a:cs typeface="Arial" charset="0"/>
              </a:rPr>
              <a:t> </a:t>
            </a:r>
            <a:r>
              <a:rPr lang="pt-BR" altLang="pt-BR" sz="2400" dirty="0" err="1">
                <a:latin typeface="Arial" charset="0"/>
                <a:cs typeface="Arial" charset="0"/>
              </a:rPr>
              <a:t>different</a:t>
            </a:r>
            <a:r>
              <a:rPr lang="pt-BR" altLang="pt-BR" sz="2400" dirty="0">
                <a:latin typeface="Arial" charset="0"/>
                <a:cs typeface="Arial" charset="0"/>
              </a:rPr>
              <a:t> </a:t>
            </a:r>
            <a:r>
              <a:rPr lang="pt-BR" altLang="pt-BR" sz="2400" dirty="0" err="1">
                <a:latin typeface="Arial" charset="0"/>
                <a:cs typeface="Arial" charset="0"/>
              </a:rPr>
              <a:t>variables</a:t>
            </a:r>
            <a:r>
              <a:rPr lang="pt-BR" altLang="pt-BR" sz="2400" dirty="0">
                <a:latin typeface="Arial" charset="0"/>
                <a:cs typeface="Arial" charset="0"/>
              </a:rPr>
              <a:t>.</a:t>
            </a:r>
          </a:p>
          <a:p>
            <a:pPr eaLnBrk="1" hangingPunct="1"/>
            <a:endParaRPr lang="pt-BR" altLang="pt-BR" sz="2400" dirty="0">
              <a:latin typeface="Arial" charset="0"/>
              <a:cs typeface="Arial" charset="0"/>
            </a:endParaRPr>
          </a:p>
          <a:p>
            <a:pPr eaLnBrk="1" hangingPunct="1"/>
            <a:endParaRPr lang="pt-BR" altLang="pt-BR" sz="2400" dirty="0">
              <a:latin typeface="Arial" charset="0"/>
              <a:cs typeface="Arial" charset="0"/>
            </a:endParaRPr>
          </a:p>
          <a:p>
            <a:pPr eaLnBrk="1" hangingPunct="1"/>
            <a:endParaRPr lang="pt-BR" altLang="pt-BR" sz="2400" dirty="0">
              <a:latin typeface="Arial" charset="0"/>
              <a:cs typeface="Arial" charset="0"/>
            </a:endParaRPr>
          </a:p>
          <a:p>
            <a:pPr eaLnBrk="1" hangingPunct="1"/>
            <a:endParaRPr lang="pt-BR" altLang="pt-BR" sz="2400" dirty="0">
              <a:latin typeface="Arial" charset="0"/>
              <a:cs typeface="Arial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344272"/>
              </p:ext>
            </p:extLst>
          </p:nvPr>
        </p:nvGraphicFramePr>
        <p:xfrm>
          <a:off x="1835150" y="3068638"/>
          <a:ext cx="5761038" cy="1371600"/>
        </p:xfrm>
        <a:graphic>
          <a:graphicData uri="http://schemas.openxmlformats.org/drawingml/2006/table">
            <a:tbl>
              <a:tblPr/>
              <a:tblGrid>
                <a:gridCol w="1098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2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u="sng" dirty="0">
                          <a:latin typeface="Arial"/>
                          <a:ea typeface="Times New Roman"/>
                        </a:rPr>
                        <a:t>Categoria</a:t>
                      </a:r>
                      <a:endParaRPr lang="pt-BR" sz="1800" dirty="0"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u="sng" dirty="0">
                          <a:latin typeface="Arial"/>
                          <a:ea typeface="Times New Roman"/>
                        </a:rPr>
                        <a:t>Condição</a:t>
                      </a:r>
                      <a:endParaRPr lang="pt-BR" sz="1800" dirty="0"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latin typeface="Arial"/>
                          <a:ea typeface="Times New Roman"/>
                        </a:rPr>
                        <a:t>1</a:t>
                      </a:r>
                      <a:endParaRPr lang="pt-BR" sz="1800"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 dirty="0" err="1">
                          <a:latin typeface="Arial"/>
                          <a:ea typeface="Times New Roman"/>
                        </a:rPr>
                        <a:t>Climate</a:t>
                      </a:r>
                      <a:r>
                        <a:rPr lang="pt-BR" sz="1800" dirty="0">
                          <a:latin typeface="Arial"/>
                          <a:ea typeface="Times New Roman"/>
                        </a:rPr>
                        <a:t> = 5 (tropical)</a:t>
                      </a:r>
                      <a:endParaRPr lang="pt-BR" sz="1800" dirty="0"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latin typeface="Arial"/>
                          <a:ea typeface="Times New Roman"/>
                        </a:rPr>
                        <a:t>2</a:t>
                      </a:r>
                      <a:endParaRPr lang="pt-BR" sz="1800"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 dirty="0" err="1">
                          <a:latin typeface="Arial"/>
                          <a:ea typeface="Times New Roman"/>
                        </a:rPr>
                        <a:t>Climate</a:t>
                      </a:r>
                      <a:r>
                        <a:rPr lang="pt-BR" sz="1800" dirty="0">
                          <a:latin typeface="Arial"/>
                          <a:ea typeface="Times New Roman"/>
                        </a:rPr>
                        <a:t> = 8 (temperado)</a:t>
                      </a:r>
                      <a:endParaRPr lang="pt-BR" sz="1800" dirty="0"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latin typeface="Arial"/>
                          <a:ea typeface="Times New Roman"/>
                        </a:rPr>
                        <a:t>3</a:t>
                      </a:r>
                      <a:endParaRPr lang="pt-BR" sz="1800"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Arial"/>
                          <a:ea typeface="Times New Roman"/>
                        </a:rPr>
                        <a:t>Outro</a:t>
                      </a:r>
                      <a:endParaRPr lang="pt-BR" sz="1800" dirty="0"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800" dirty="0"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pt-BR" sz="1800" dirty="0"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1456" name="Espaço Reservado para Número de Slide 4"/>
          <p:cNvSpPr txBox="1">
            <a:spLocks noGrp="1"/>
          </p:cNvSpPr>
          <p:nvPr/>
        </p:nvSpPr>
        <p:spPr bwMode="auto">
          <a:xfrm>
            <a:off x="6975475" y="644842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531C6EA0-A677-421C-813F-4C0931C83F25}" type="slidenum">
              <a:rPr lang="de-DE" altLang="pt-BR" sz="1200"/>
              <a:pPr algn="r"/>
              <a:t>44</a:t>
            </a:fld>
            <a:endParaRPr lang="de-DE" altLang="pt-BR" sz="1200"/>
          </a:p>
        </p:txBody>
      </p:sp>
    </p:spTree>
    <p:extLst>
      <p:ext uri="{BB962C8B-B14F-4D97-AF65-F5344CB8AC3E}">
        <p14:creationId xmlns:p14="http://schemas.microsoft.com/office/powerpoint/2010/main" val="39017768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D0FBC34-FC0A-4E4B-8E6A-4481E37A5F7F}" type="slidenum">
              <a:rPr lang="de-DE" altLang="pt-BR" smtClean="0"/>
              <a:pPr/>
              <a:t>45</a:t>
            </a:fld>
            <a:endParaRPr lang="de-DE" altLang="pt-BR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eaLnBrk="1" hangingPunct="1"/>
            <a:r>
              <a:rPr lang="pt-BR" altLang="pt-BR" sz="3600" u="sng" dirty="0">
                <a:solidFill>
                  <a:schemeClr val="hlink"/>
                </a:solidFill>
                <a:latin typeface="Arial" charset="0"/>
                <a:cs typeface="Arial" charset="0"/>
              </a:rPr>
              <a:t>Categorização de Variáveis em faixas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44675"/>
            <a:ext cx="8278813" cy="4608513"/>
          </a:xfrm>
        </p:spPr>
        <p:txBody>
          <a:bodyPr/>
          <a:lstStyle/>
          <a:p>
            <a:pPr marL="12700" lvl="1" indent="-12700" eaLnBrk="1" hangingPunct="1">
              <a:buFont typeface="Arial" charset="0"/>
              <a:buNone/>
            </a:pPr>
            <a:r>
              <a:rPr lang="pt-BR" altLang="pt-BR" sz="2400" dirty="0">
                <a:latin typeface="Arial" charset="0"/>
                <a:cs typeface="Arial" charset="0"/>
              </a:rPr>
              <a:t>Categorizar a variável </a:t>
            </a:r>
            <a:r>
              <a:rPr lang="pt-BR" altLang="pt-BR" sz="2400" b="1" dirty="0">
                <a:latin typeface="Arial" charset="0"/>
                <a:cs typeface="Arial" charset="0"/>
              </a:rPr>
              <a:t>populatn</a:t>
            </a:r>
            <a:r>
              <a:rPr lang="pt-BR" altLang="pt-BR" sz="2400" dirty="0">
                <a:latin typeface="Arial" charset="0"/>
                <a:cs typeface="Arial" charset="0"/>
              </a:rPr>
              <a:t> em uma nova variável com 4 categorias, definidas pelos quartis, da seguinte maneira:</a:t>
            </a:r>
          </a:p>
          <a:p>
            <a:pPr eaLnBrk="1" hangingPunct="1">
              <a:buFontTx/>
              <a:buNone/>
            </a:pPr>
            <a:r>
              <a:rPr lang="pt-BR" altLang="pt-BR" sz="2400" dirty="0">
                <a:latin typeface="Arial" charset="0"/>
                <a:cs typeface="Arial" charset="0"/>
              </a:rPr>
              <a:t> </a:t>
            </a:r>
          </a:p>
          <a:p>
            <a:pPr eaLnBrk="1" hangingPunct="1"/>
            <a:endParaRPr lang="pt-BR" altLang="pt-BR" sz="2400" dirty="0">
              <a:latin typeface="Arial" charset="0"/>
              <a:cs typeface="Arial" charset="0"/>
            </a:endParaRPr>
          </a:p>
          <a:p>
            <a:pPr eaLnBrk="1" hangingPunct="1"/>
            <a:endParaRPr lang="pt-BR" altLang="pt-BR" sz="2400" dirty="0">
              <a:latin typeface="Arial" charset="0"/>
              <a:cs typeface="Arial" charset="0"/>
            </a:endParaRPr>
          </a:p>
          <a:p>
            <a:pPr eaLnBrk="1" hangingPunct="1"/>
            <a:endParaRPr lang="pt-BR" altLang="pt-BR" sz="2400" dirty="0">
              <a:latin typeface="Arial" charset="0"/>
              <a:cs typeface="Arial" charset="0"/>
            </a:endParaRPr>
          </a:p>
          <a:p>
            <a:pPr eaLnBrk="1" hangingPunct="1"/>
            <a:endParaRPr lang="pt-BR" altLang="pt-BR" sz="2400" dirty="0">
              <a:latin typeface="Arial" charset="0"/>
              <a:cs typeface="Arial" charset="0"/>
            </a:endParaRPr>
          </a:p>
          <a:p>
            <a:pPr eaLnBrk="1" hangingPunct="1"/>
            <a:r>
              <a:rPr lang="pt-BR" altLang="pt-BR" sz="2400" dirty="0" err="1">
                <a:latin typeface="Arial" charset="0"/>
                <a:cs typeface="Arial" charset="0"/>
              </a:rPr>
              <a:t>Transform</a:t>
            </a:r>
            <a:r>
              <a:rPr lang="pt-BR" altLang="pt-BR" sz="2400" dirty="0">
                <a:latin typeface="Arial" charset="0"/>
                <a:cs typeface="Arial" charset="0"/>
              </a:rPr>
              <a:t> </a:t>
            </a:r>
            <a:r>
              <a:rPr lang="pt-BR" altLang="pt-BR" sz="2400" dirty="0">
                <a:latin typeface="Arial" charset="0"/>
                <a:cs typeface="Arial" charset="0"/>
                <a:sym typeface="Wingdings" pitchFamily="2" charset="2"/>
              </a:rPr>
              <a:t></a:t>
            </a:r>
            <a:r>
              <a:rPr lang="pt-BR" altLang="pt-BR" sz="2400" dirty="0">
                <a:latin typeface="Arial" charset="0"/>
                <a:cs typeface="Arial" charset="0"/>
              </a:rPr>
              <a:t> Visual </a:t>
            </a:r>
            <a:r>
              <a:rPr lang="pt-BR" altLang="pt-BR" sz="2400" dirty="0" err="1">
                <a:latin typeface="Arial" charset="0"/>
                <a:cs typeface="Arial" charset="0"/>
              </a:rPr>
              <a:t>Binning</a:t>
            </a:r>
            <a:r>
              <a:rPr lang="pt-BR" altLang="pt-BR" sz="2400" dirty="0">
                <a:latin typeface="Arial" charset="0"/>
                <a:cs typeface="Arial" charset="0"/>
              </a:rPr>
              <a:t>.</a:t>
            </a:r>
          </a:p>
          <a:p>
            <a:pPr eaLnBrk="1" hangingPunct="1"/>
            <a:endParaRPr lang="pt-BR" altLang="pt-BR" sz="2400" dirty="0">
              <a:latin typeface="Arial" charset="0"/>
              <a:cs typeface="Arial" charset="0"/>
            </a:endParaRPr>
          </a:p>
          <a:p>
            <a:pPr eaLnBrk="1" hangingPunct="1"/>
            <a:endParaRPr lang="pt-BR" altLang="pt-BR" sz="2400" dirty="0">
              <a:latin typeface="Arial" charset="0"/>
              <a:cs typeface="Arial" charset="0"/>
            </a:endParaRPr>
          </a:p>
          <a:p>
            <a:pPr eaLnBrk="1" hangingPunct="1"/>
            <a:endParaRPr lang="pt-BR" altLang="pt-BR" sz="2400" dirty="0">
              <a:latin typeface="Arial" charset="0"/>
              <a:cs typeface="Arial" charset="0"/>
            </a:endParaRPr>
          </a:p>
          <a:p>
            <a:pPr eaLnBrk="1" hangingPunct="1"/>
            <a:endParaRPr lang="pt-BR" altLang="pt-BR" sz="2400" dirty="0">
              <a:latin typeface="Arial" charset="0"/>
              <a:cs typeface="Arial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835150" y="3068638"/>
          <a:ext cx="5761038" cy="1371600"/>
        </p:xfrm>
        <a:graphic>
          <a:graphicData uri="http://schemas.openxmlformats.org/drawingml/2006/table">
            <a:tbl>
              <a:tblPr/>
              <a:tblGrid>
                <a:gridCol w="1098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2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u="sng" dirty="0">
                          <a:latin typeface="Arial"/>
                          <a:ea typeface="Times New Roman"/>
                        </a:rPr>
                        <a:t>Categoria</a:t>
                      </a:r>
                      <a:endParaRPr lang="pt-BR" sz="1800" dirty="0"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u="sng" dirty="0">
                          <a:latin typeface="Arial"/>
                          <a:ea typeface="Times New Roman"/>
                        </a:rPr>
                        <a:t>Intervalo de valores</a:t>
                      </a:r>
                      <a:endParaRPr lang="pt-BR" sz="1800" dirty="0"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latin typeface="Arial"/>
                          <a:ea typeface="Times New Roman"/>
                        </a:rPr>
                        <a:t>1</a:t>
                      </a:r>
                      <a:endParaRPr lang="pt-BR" sz="1800"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Arial"/>
                          <a:ea typeface="Times New Roman"/>
                        </a:rPr>
                        <a:t>Mínimo até 5100,00</a:t>
                      </a:r>
                      <a:endParaRPr lang="pt-BR" sz="1800" dirty="0"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latin typeface="Arial"/>
                          <a:ea typeface="Times New Roman"/>
                        </a:rPr>
                        <a:t>2</a:t>
                      </a:r>
                      <a:endParaRPr lang="pt-BR" sz="1800"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Arial"/>
                          <a:ea typeface="Times New Roman"/>
                        </a:rPr>
                        <a:t>5101,00 até 10400,00</a:t>
                      </a:r>
                      <a:endParaRPr lang="pt-BR" sz="1800" dirty="0"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latin typeface="Arial"/>
                          <a:ea typeface="Times New Roman"/>
                        </a:rPr>
                        <a:t>3</a:t>
                      </a:r>
                      <a:endParaRPr lang="pt-BR" sz="1800"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Arial"/>
                          <a:ea typeface="Times New Roman"/>
                        </a:rPr>
                        <a:t>10401,00 até 35600,00 </a:t>
                      </a:r>
                      <a:endParaRPr lang="pt-BR" sz="1800" dirty="0"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latin typeface="Arial"/>
                          <a:ea typeface="Times New Roman"/>
                        </a:rPr>
                        <a:t>4</a:t>
                      </a:r>
                      <a:endParaRPr lang="pt-BR" sz="1800"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Arial"/>
                          <a:ea typeface="Times New Roman"/>
                        </a:rPr>
                        <a:t>35601,00 até o valor máximo da variável</a:t>
                      </a:r>
                      <a:endParaRPr lang="pt-BR" sz="1800" dirty="0">
                        <a:latin typeface="Times New Roman"/>
                        <a:ea typeface="Times New Roman"/>
                      </a:endParaRPr>
                    </a:p>
                  </a:txBody>
                  <a:tcPr marL="44447" marR="444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1456" name="Espaço Reservado para Número de Slide 4"/>
          <p:cNvSpPr txBox="1">
            <a:spLocks noGrp="1"/>
          </p:cNvSpPr>
          <p:nvPr/>
        </p:nvSpPr>
        <p:spPr bwMode="auto">
          <a:xfrm>
            <a:off x="6975475" y="644842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531C6EA0-A677-421C-813F-4C0931C83F25}" type="slidenum">
              <a:rPr lang="de-DE" altLang="pt-BR" sz="1200"/>
              <a:pPr algn="r"/>
              <a:t>45</a:t>
            </a:fld>
            <a:endParaRPr lang="de-DE" altLang="pt-BR" sz="12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C7582DA-BD01-413E-ADFF-102D9CF01BD7}" type="slidenum">
              <a:rPr lang="de-DE" altLang="pt-BR" smtClean="0"/>
              <a:pPr/>
              <a:t>46</a:t>
            </a:fld>
            <a:endParaRPr lang="de-DE" altLang="pt-BR"/>
          </a:p>
        </p:txBody>
      </p:sp>
      <p:pic>
        <p:nvPicPr>
          <p:cNvPr id="645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2878138"/>
            <a:ext cx="3914775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eaLnBrk="1" hangingPunct="1"/>
            <a:r>
              <a:rPr lang="pt-BR" altLang="pt-BR" sz="3600" u="sng" dirty="0">
                <a:solidFill>
                  <a:schemeClr val="hlink"/>
                </a:solidFill>
                <a:latin typeface="Arial" charset="0"/>
                <a:cs typeface="Arial" charset="0"/>
              </a:rPr>
              <a:t>Categorização de Variáveis em faixas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12875"/>
            <a:ext cx="7772400" cy="6477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pt-BR" altLang="pt-BR" sz="2000" dirty="0" err="1">
                <a:latin typeface="Arial" charset="0"/>
                <a:cs typeface="Arial" charset="0"/>
              </a:rPr>
              <a:t>Transform</a:t>
            </a:r>
            <a:r>
              <a:rPr lang="pt-BR" altLang="pt-BR" sz="2000" dirty="0">
                <a:latin typeface="Arial" charset="0"/>
                <a:cs typeface="Arial" charset="0"/>
              </a:rPr>
              <a:t> </a:t>
            </a:r>
            <a:r>
              <a:rPr lang="pt-BR" altLang="pt-BR" sz="2000" dirty="0">
                <a:latin typeface="Arial" charset="0"/>
                <a:cs typeface="Arial" charset="0"/>
                <a:sym typeface="Wingdings" pitchFamily="2" charset="2"/>
              </a:rPr>
              <a:t></a:t>
            </a:r>
            <a:r>
              <a:rPr lang="pt-BR" altLang="pt-BR" sz="2000" dirty="0">
                <a:latin typeface="Arial" charset="0"/>
                <a:cs typeface="Arial" charset="0"/>
              </a:rPr>
              <a:t> Visual </a:t>
            </a:r>
            <a:r>
              <a:rPr lang="pt-BR" altLang="pt-BR" sz="2000" dirty="0" err="1">
                <a:latin typeface="Arial" charset="0"/>
                <a:cs typeface="Arial" charset="0"/>
              </a:rPr>
              <a:t>Binning</a:t>
            </a:r>
            <a:r>
              <a:rPr lang="pt-BR" altLang="pt-BR" sz="2000" dirty="0"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64518" name="Text Box 7"/>
          <p:cNvSpPr txBox="1">
            <a:spLocks noChangeArrowheads="1"/>
          </p:cNvSpPr>
          <p:nvPr/>
        </p:nvSpPr>
        <p:spPr bwMode="auto">
          <a:xfrm>
            <a:off x="2843213" y="2022475"/>
            <a:ext cx="2952750" cy="830263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altLang="pt-BR" sz="1600" b="1" dirty="0">
                <a:latin typeface="Arial" charset="0"/>
                <a:cs typeface="Arial" charset="0"/>
              </a:rPr>
              <a:t>Escolher a variável </a:t>
            </a:r>
            <a:r>
              <a:rPr lang="pt-BR" altLang="pt-BR" sz="1600" b="1" u="sng" dirty="0">
                <a:latin typeface="Arial" charset="0"/>
                <a:cs typeface="Arial" charset="0"/>
              </a:rPr>
              <a:t>populatn</a:t>
            </a:r>
            <a:r>
              <a:rPr lang="pt-BR" altLang="pt-BR" sz="1600" b="1" dirty="0">
                <a:latin typeface="Arial" charset="0"/>
                <a:cs typeface="Arial" charset="0"/>
              </a:rPr>
              <a:t> que será categorizada e clicar em Continue</a:t>
            </a:r>
            <a:endParaRPr lang="pt-BR" altLang="pt-BR" sz="1600" b="1" u="sng" dirty="0">
              <a:latin typeface="Arial" charset="0"/>
              <a:cs typeface="Arial" charset="0"/>
            </a:endParaRPr>
          </a:p>
        </p:txBody>
      </p:sp>
      <p:cxnSp>
        <p:nvCxnSpPr>
          <p:cNvPr id="64519" name="AutoShape 9"/>
          <p:cNvCxnSpPr>
            <a:cxnSpLocks noChangeShapeType="1"/>
            <a:stCxn id="64518" idx="2"/>
          </p:cNvCxnSpPr>
          <p:nvPr/>
        </p:nvCxnSpPr>
        <p:spPr bwMode="auto">
          <a:xfrm flipH="1">
            <a:off x="3563938" y="2852738"/>
            <a:ext cx="755650" cy="969962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20" name="AutoShape 9"/>
          <p:cNvCxnSpPr>
            <a:cxnSpLocks noChangeShapeType="1"/>
            <a:stCxn id="64518" idx="2"/>
          </p:cNvCxnSpPr>
          <p:nvPr/>
        </p:nvCxnSpPr>
        <p:spPr bwMode="auto">
          <a:xfrm>
            <a:off x="4319588" y="2852738"/>
            <a:ext cx="900112" cy="969962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521" name="Espaço Reservado para Número de Slide 7"/>
          <p:cNvSpPr txBox="1">
            <a:spLocks noGrp="1"/>
          </p:cNvSpPr>
          <p:nvPr/>
        </p:nvSpPr>
        <p:spPr bwMode="auto">
          <a:xfrm>
            <a:off x="6975475" y="644842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D8A45B3B-151A-43BD-B81B-8EE3589C2755}" type="slidenum">
              <a:rPr lang="de-DE" altLang="pt-BR" sz="1200"/>
              <a:pPr algn="r"/>
              <a:t>46</a:t>
            </a:fld>
            <a:endParaRPr lang="de-DE" altLang="pt-BR" sz="12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18B1FFF-BF22-4218-AD10-E3CBBB874397}" type="slidenum">
              <a:rPr lang="de-DE" altLang="pt-BR" smtClean="0"/>
              <a:pPr/>
              <a:t>47</a:t>
            </a:fld>
            <a:endParaRPr lang="de-DE" altLang="pt-BR"/>
          </a:p>
        </p:txBody>
      </p:sp>
      <p:pic>
        <p:nvPicPr>
          <p:cNvPr id="6553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078038"/>
            <a:ext cx="6819900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eaLnBrk="1" hangingPunct="1"/>
            <a:r>
              <a:rPr lang="pt-BR" altLang="pt-BR" sz="3600" u="sng" dirty="0">
                <a:solidFill>
                  <a:schemeClr val="hlink"/>
                </a:solidFill>
                <a:latin typeface="Arial" charset="0"/>
                <a:cs typeface="Arial" charset="0"/>
              </a:rPr>
              <a:t>Categorização de Variáveis em faixas</a:t>
            </a:r>
          </a:p>
        </p:txBody>
      </p:sp>
      <p:sp>
        <p:nvSpPr>
          <p:cNvPr id="6554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12875"/>
            <a:ext cx="7772400" cy="6477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pt-BR" altLang="pt-BR" sz="2000" dirty="0" err="1">
                <a:latin typeface="Arial" charset="0"/>
                <a:cs typeface="Arial" charset="0"/>
              </a:rPr>
              <a:t>Transform</a:t>
            </a:r>
            <a:r>
              <a:rPr lang="pt-BR" altLang="pt-BR" sz="2000" dirty="0">
                <a:latin typeface="Arial" charset="0"/>
                <a:cs typeface="Arial" charset="0"/>
              </a:rPr>
              <a:t> </a:t>
            </a:r>
            <a:r>
              <a:rPr lang="pt-BR" altLang="pt-BR" sz="2000" dirty="0">
                <a:latin typeface="Arial" charset="0"/>
                <a:cs typeface="Arial" charset="0"/>
                <a:sym typeface="Wingdings" pitchFamily="2" charset="2"/>
              </a:rPr>
              <a:t></a:t>
            </a:r>
            <a:r>
              <a:rPr lang="pt-BR" altLang="pt-BR" sz="2000" dirty="0">
                <a:latin typeface="Arial" charset="0"/>
                <a:cs typeface="Arial" charset="0"/>
              </a:rPr>
              <a:t> Visual </a:t>
            </a:r>
            <a:r>
              <a:rPr lang="pt-BR" altLang="pt-BR" sz="2000" dirty="0" err="1">
                <a:latin typeface="Arial" charset="0"/>
                <a:cs typeface="Arial" charset="0"/>
              </a:rPr>
              <a:t>Binning</a:t>
            </a:r>
            <a:r>
              <a:rPr lang="pt-BR" altLang="pt-BR" sz="2000" dirty="0"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65542" name="Text Box 7"/>
          <p:cNvSpPr txBox="1">
            <a:spLocks noChangeArrowheads="1"/>
          </p:cNvSpPr>
          <p:nvPr/>
        </p:nvSpPr>
        <p:spPr bwMode="auto">
          <a:xfrm>
            <a:off x="3419475" y="1844675"/>
            <a:ext cx="2736850" cy="58420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altLang="pt-BR" sz="1600" b="1">
                <a:latin typeface="Arial" charset="0"/>
                <a:cs typeface="Arial" charset="0"/>
              </a:rPr>
              <a:t>1 - dar novo nome e descrição para a variável</a:t>
            </a:r>
            <a:endParaRPr lang="pt-BR" altLang="pt-BR" sz="1600" b="1" u="sng">
              <a:latin typeface="Arial" charset="0"/>
              <a:cs typeface="Arial" charset="0"/>
            </a:endParaRPr>
          </a:p>
        </p:txBody>
      </p:sp>
      <p:cxnSp>
        <p:nvCxnSpPr>
          <p:cNvPr id="65543" name="AutoShape 9"/>
          <p:cNvCxnSpPr>
            <a:cxnSpLocks noChangeShapeType="1"/>
            <a:stCxn id="65542" idx="2"/>
          </p:cNvCxnSpPr>
          <p:nvPr/>
        </p:nvCxnSpPr>
        <p:spPr bwMode="auto">
          <a:xfrm flipH="1">
            <a:off x="3563938" y="2428875"/>
            <a:ext cx="1223962" cy="56832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44" name="AutoShape 9"/>
          <p:cNvCxnSpPr>
            <a:cxnSpLocks noChangeShapeType="1"/>
            <a:stCxn id="65542" idx="2"/>
          </p:cNvCxnSpPr>
          <p:nvPr/>
        </p:nvCxnSpPr>
        <p:spPr bwMode="auto">
          <a:xfrm>
            <a:off x="4787900" y="2428875"/>
            <a:ext cx="863600" cy="56832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45" name="Text Box 7"/>
          <p:cNvSpPr txBox="1">
            <a:spLocks noChangeArrowheads="1"/>
          </p:cNvSpPr>
          <p:nvPr/>
        </p:nvSpPr>
        <p:spPr bwMode="auto">
          <a:xfrm>
            <a:off x="6948488" y="4254500"/>
            <a:ext cx="2195512" cy="830263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altLang="pt-BR" sz="1600" b="1">
                <a:latin typeface="Arial" charset="0"/>
                <a:cs typeface="Arial" charset="0"/>
              </a:rPr>
              <a:t>2 - clicar em </a:t>
            </a:r>
            <a:r>
              <a:rPr lang="pt-BR" altLang="pt-BR" sz="1600" b="1" i="1">
                <a:latin typeface="Arial" charset="0"/>
                <a:cs typeface="Arial" charset="0"/>
              </a:rPr>
              <a:t>Make Cutpoints</a:t>
            </a:r>
            <a:r>
              <a:rPr lang="pt-BR" altLang="pt-BR" sz="1600" b="1">
                <a:latin typeface="Arial" charset="0"/>
                <a:cs typeface="Arial" charset="0"/>
              </a:rPr>
              <a:t> para criar as categorias</a:t>
            </a:r>
            <a:endParaRPr lang="pt-BR" altLang="pt-BR" sz="1600" b="1" u="sng">
              <a:latin typeface="Arial" charset="0"/>
              <a:cs typeface="Arial" charset="0"/>
            </a:endParaRPr>
          </a:p>
        </p:txBody>
      </p:sp>
      <p:cxnSp>
        <p:nvCxnSpPr>
          <p:cNvPr id="65546" name="AutoShape 9"/>
          <p:cNvCxnSpPr>
            <a:cxnSpLocks noChangeShapeType="1"/>
            <a:stCxn id="65545" idx="2"/>
          </p:cNvCxnSpPr>
          <p:nvPr/>
        </p:nvCxnSpPr>
        <p:spPr bwMode="auto">
          <a:xfrm flipH="1">
            <a:off x="7092950" y="5084763"/>
            <a:ext cx="952500" cy="50482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47" name="Espaço Reservado para Número de Slide 9"/>
          <p:cNvSpPr txBox="1">
            <a:spLocks noGrp="1"/>
          </p:cNvSpPr>
          <p:nvPr/>
        </p:nvSpPr>
        <p:spPr bwMode="auto">
          <a:xfrm>
            <a:off x="6975475" y="644842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1493DCB2-59DD-446F-895B-1B0A6B4E6843}" type="slidenum">
              <a:rPr lang="de-DE" altLang="pt-BR" sz="1200"/>
              <a:pPr algn="r"/>
              <a:t>47</a:t>
            </a:fld>
            <a:endParaRPr lang="de-DE" altLang="pt-BR" sz="12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39E75B0-8517-4EE0-B85E-97D452B425CC}" type="slidenum">
              <a:rPr lang="de-DE" altLang="pt-BR" smtClean="0"/>
              <a:pPr/>
              <a:t>48</a:t>
            </a:fld>
            <a:endParaRPr lang="de-DE" altLang="pt-BR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eaLnBrk="1" hangingPunct="1"/>
            <a:r>
              <a:rPr lang="pt-BR" altLang="pt-BR" sz="3600" u="sng" dirty="0">
                <a:solidFill>
                  <a:schemeClr val="hlink"/>
                </a:solidFill>
                <a:latin typeface="Arial" charset="0"/>
                <a:cs typeface="Arial" charset="0"/>
              </a:rPr>
              <a:t>Categorização de Variáveis em faixas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12875"/>
            <a:ext cx="7772400" cy="6477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pt-BR" altLang="pt-BR" sz="2000" dirty="0" err="1">
                <a:latin typeface="Arial" charset="0"/>
                <a:cs typeface="Arial" charset="0"/>
              </a:rPr>
              <a:t>Transform</a:t>
            </a:r>
            <a:r>
              <a:rPr lang="pt-BR" altLang="pt-BR" sz="2000" dirty="0">
                <a:latin typeface="Arial" charset="0"/>
                <a:cs typeface="Arial" charset="0"/>
              </a:rPr>
              <a:t> </a:t>
            </a:r>
            <a:r>
              <a:rPr lang="pt-BR" altLang="pt-BR" sz="2000" dirty="0">
                <a:latin typeface="Arial" charset="0"/>
                <a:cs typeface="Arial" charset="0"/>
                <a:sym typeface="Wingdings" pitchFamily="2" charset="2"/>
              </a:rPr>
              <a:t></a:t>
            </a:r>
            <a:r>
              <a:rPr lang="pt-BR" altLang="pt-BR" sz="2000" dirty="0">
                <a:latin typeface="Arial" charset="0"/>
                <a:cs typeface="Arial" charset="0"/>
              </a:rPr>
              <a:t> Visual </a:t>
            </a:r>
            <a:r>
              <a:rPr lang="pt-BR" altLang="pt-BR" sz="2000" dirty="0" err="1">
                <a:latin typeface="Arial" charset="0"/>
                <a:cs typeface="Arial" charset="0"/>
              </a:rPr>
              <a:t>Binning</a:t>
            </a:r>
            <a:r>
              <a:rPr lang="pt-BR" altLang="pt-BR" sz="2000" dirty="0">
                <a:latin typeface="Arial" charset="0"/>
                <a:cs typeface="Arial" charset="0"/>
              </a:rPr>
              <a:t>.</a:t>
            </a:r>
          </a:p>
        </p:txBody>
      </p:sp>
      <p:pic>
        <p:nvPicPr>
          <p:cNvPr id="6656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1847850"/>
            <a:ext cx="4124325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6" name="Text Box 7"/>
          <p:cNvSpPr txBox="1">
            <a:spLocks noChangeArrowheads="1"/>
          </p:cNvSpPr>
          <p:nvPr/>
        </p:nvSpPr>
        <p:spPr bwMode="auto">
          <a:xfrm>
            <a:off x="5580063" y="2924175"/>
            <a:ext cx="2592387" cy="1077913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altLang="pt-BR" sz="1600" b="1">
                <a:latin typeface="Arial" charset="0"/>
                <a:cs typeface="Arial" charset="0"/>
              </a:rPr>
              <a:t>Informar quantos cortes serão feitos, criando grupos de mesmo tamanho (os quartis)</a:t>
            </a:r>
            <a:endParaRPr lang="pt-BR" altLang="pt-BR" sz="1600" b="1" u="sng">
              <a:latin typeface="Arial" charset="0"/>
              <a:cs typeface="Arial" charset="0"/>
            </a:endParaRPr>
          </a:p>
        </p:txBody>
      </p:sp>
      <p:cxnSp>
        <p:nvCxnSpPr>
          <p:cNvPr id="66567" name="AutoShape 9"/>
          <p:cNvCxnSpPr>
            <a:cxnSpLocks noChangeShapeType="1"/>
            <a:stCxn id="66566" idx="2"/>
          </p:cNvCxnSpPr>
          <p:nvPr/>
        </p:nvCxnSpPr>
        <p:spPr bwMode="auto">
          <a:xfrm flipH="1">
            <a:off x="4067175" y="4002088"/>
            <a:ext cx="2808288" cy="363537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568" name="Espaço Reservado para Número de Slide 6"/>
          <p:cNvSpPr txBox="1">
            <a:spLocks noGrp="1"/>
          </p:cNvSpPr>
          <p:nvPr/>
        </p:nvSpPr>
        <p:spPr bwMode="auto">
          <a:xfrm>
            <a:off x="6975475" y="644842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583167BF-7C85-466A-8F39-BF52F37C3FEB}" type="slidenum">
              <a:rPr lang="de-DE" altLang="pt-BR" sz="1200"/>
              <a:pPr algn="r"/>
              <a:t>48</a:t>
            </a:fld>
            <a:endParaRPr lang="de-DE" altLang="pt-BR" sz="12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2489B9F-5E38-4425-A4AB-C3D5F72696E4}" type="slidenum">
              <a:rPr lang="de-DE" altLang="pt-BR" smtClean="0"/>
              <a:pPr/>
              <a:t>49</a:t>
            </a:fld>
            <a:endParaRPr lang="de-DE" altLang="pt-BR"/>
          </a:p>
        </p:txBody>
      </p:sp>
      <p:pic>
        <p:nvPicPr>
          <p:cNvPr id="6758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844675"/>
            <a:ext cx="6819900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eaLnBrk="1" hangingPunct="1"/>
            <a:r>
              <a:rPr lang="pt-BR" altLang="pt-BR" sz="3600" u="sng" dirty="0">
                <a:solidFill>
                  <a:schemeClr val="hlink"/>
                </a:solidFill>
                <a:latin typeface="Arial" charset="0"/>
                <a:cs typeface="Arial" charset="0"/>
              </a:rPr>
              <a:t>Categorização de Variáveis em faixas</a:t>
            </a:r>
          </a:p>
        </p:txBody>
      </p:sp>
      <p:sp>
        <p:nvSpPr>
          <p:cNvPr id="6758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12875"/>
            <a:ext cx="7772400" cy="6477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pt-BR" altLang="pt-BR" sz="2000" dirty="0" err="1">
                <a:latin typeface="Arial" charset="0"/>
                <a:cs typeface="Arial" charset="0"/>
              </a:rPr>
              <a:t>Transform</a:t>
            </a:r>
            <a:r>
              <a:rPr lang="pt-BR" altLang="pt-BR" sz="2000" dirty="0">
                <a:latin typeface="Arial" charset="0"/>
                <a:cs typeface="Arial" charset="0"/>
              </a:rPr>
              <a:t> </a:t>
            </a:r>
            <a:r>
              <a:rPr lang="pt-BR" altLang="pt-BR" sz="2000" dirty="0">
                <a:latin typeface="Arial" charset="0"/>
                <a:cs typeface="Arial" charset="0"/>
                <a:sym typeface="Wingdings" pitchFamily="2" charset="2"/>
              </a:rPr>
              <a:t></a:t>
            </a:r>
            <a:r>
              <a:rPr lang="pt-BR" altLang="pt-BR" sz="2000" dirty="0">
                <a:latin typeface="Arial" charset="0"/>
                <a:cs typeface="Arial" charset="0"/>
              </a:rPr>
              <a:t> Visual </a:t>
            </a:r>
            <a:r>
              <a:rPr lang="pt-BR" altLang="pt-BR" sz="2000" dirty="0" err="1">
                <a:latin typeface="Arial" charset="0"/>
                <a:cs typeface="Arial" charset="0"/>
              </a:rPr>
              <a:t>Binning</a:t>
            </a:r>
            <a:r>
              <a:rPr lang="pt-BR" altLang="pt-BR" sz="2000" dirty="0"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67590" name="Text Box 7"/>
          <p:cNvSpPr txBox="1">
            <a:spLocks noChangeArrowheads="1"/>
          </p:cNvSpPr>
          <p:nvPr/>
        </p:nvSpPr>
        <p:spPr bwMode="auto">
          <a:xfrm>
            <a:off x="6767513" y="3500438"/>
            <a:ext cx="2376487" cy="107791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sz="1600" b="1">
                <a:latin typeface="Arial" charset="0"/>
                <a:cs typeface="Arial" charset="0"/>
              </a:rPr>
              <a:t>Clicar em </a:t>
            </a:r>
            <a:r>
              <a:rPr lang="pt-BR" altLang="pt-BR" sz="1600" b="1" i="1">
                <a:latin typeface="Arial" charset="0"/>
                <a:cs typeface="Arial" charset="0"/>
              </a:rPr>
              <a:t>Make Labels </a:t>
            </a:r>
            <a:r>
              <a:rPr lang="pt-BR" altLang="pt-BR" sz="1600" b="1">
                <a:latin typeface="Arial" charset="0"/>
                <a:cs typeface="Arial" charset="0"/>
              </a:rPr>
              <a:t>para que os rótulos sejam criados automaticamente.</a:t>
            </a:r>
            <a:endParaRPr lang="pt-BR" altLang="pt-BR" sz="1600" b="1" u="sng">
              <a:latin typeface="Arial" charset="0"/>
              <a:cs typeface="Arial" charset="0"/>
            </a:endParaRPr>
          </a:p>
        </p:txBody>
      </p:sp>
      <p:cxnSp>
        <p:nvCxnSpPr>
          <p:cNvPr id="67591" name="AutoShape 9"/>
          <p:cNvCxnSpPr>
            <a:cxnSpLocks noChangeShapeType="1"/>
            <a:stCxn id="67590" idx="2"/>
          </p:cNvCxnSpPr>
          <p:nvPr/>
        </p:nvCxnSpPr>
        <p:spPr bwMode="auto">
          <a:xfrm flipH="1">
            <a:off x="7667625" y="4578350"/>
            <a:ext cx="288925" cy="108267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592" name="AutoShape 9"/>
          <p:cNvCxnSpPr>
            <a:cxnSpLocks noChangeShapeType="1"/>
            <a:stCxn id="67590" idx="2"/>
          </p:cNvCxnSpPr>
          <p:nvPr/>
        </p:nvCxnSpPr>
        <p:spPr bwMode="auto">
          <a:xfrm flipH="1">
            <a:off x="6227763" y="4578350"/>
            <a:ext cx="1728787" cy="290513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593" name="Espaço Reservado para Número de Slide 7"/>
          <p:cNvSpPr txBox="1">
            <a:spLocks noGrp="1"/>
          </p:cNvSpPr>
          <p:nvPr/>
        </p:nvSpPr>
        <p:spPr bwMode="auto">
          <a:xfrm>
            <a:off x="6975475" y="644842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8C681C70-3432-4A49-9827-3BC6BC74D49E}" type="slidenum">
              <a:rPr lang="de-DE" altLang="pt-BR" sz="1200"/>
              <a:pPr algn="r"/>
              <a:t>49</a:t>
            </a:fld>
            <a:endParaRPr lang="de-DE" altLang="pt-BR"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F6F554E-F437-48AA-A1DF-AF84A7602050}" type="slidenum">
              <a:rPr lang="de-DE" altLang="pt-BR" smtClean="0"/>
              <a:pPr/>
              <a:t>5</a:t>
            </a:fld>
            <a:endParaRPr lang="de-DE" altLang="pt-BR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3975"/>
            <a:ext cx="9144000" cy="1143000"/>
          </a:xfrm>
        </p:spPr>
        <p:txBody>
          <a:bodyPr/>
          <a:lstStyle/>
          <a:p>
            <a:pPr eaLnBrk="1" hangingPunct="1"/>
            <a:r>
              <a:rPr lang="pt-BR" altLang="pt-BR" sz="3600" u="sng" dirty="0">
                <a:solidFill>
                  <a:schemeClr val="hlink"/>
                </a:solidFill>
                <a:latin typeface="Arial" charset="0"/>
                <a:cs typeface="Arial" charset="0"/>
              </a:rPr>
              <a:t>Importação do banco de dados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213"/>
            <a:ext cx="8229600" cy="352901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pt-BR" altLang="pt-BR" sz="2400" dirty="0">
                <a:latin typeface="Arial" charset="0"/>
                <a:cs typeface="Arial" charset="0"/>
              </a:rPr>
              <a:t>No exemplo que desenvolveremos utilizaremos o arquivo: milsa.xls</a:t>
            </a:r>
          </a:p>
        </p:txBody>
      </p:sp>
      <p:sp>
        <p:nvSpPr>
          <p:cNvPr id="17413" name="Espaço Reservado para Número de Slide 3"/>
          <p:cNvSpPr txBox="1">
            <a:spLocks noGrp="1"/>
          </p:cNvSpPr>
          <p:nvPr/>
        </p:nvSpPr>
        <p:spPr bwMode="auto">
          <a:xfrm>
            <a:off x="6975475" y="644842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D7139616-C480-41E6-862F-DC510D8D5B87}" type="slidenum">
              <a:rPr lang="de-DE" altLang="pt-BR" sz="1200"/>
              <a:pPr algn="r"/>
              <a:t>5</a:t>
            </a:fld>
            <a:endParaRPr lang="de-DE" altLang="pt-BR" sz="1200"/>
          </a:p>
        </p:txBody>
      </p:sp>
    </p:spTree>
    <p:extLst>
      <p:ext uri="{BB962C8B-B14F-4D97-AF65-F5344CB8AC3E}">
        <p14:creationId xmlns:p14="http://schemas.microsoft.com/office/powerpoint/2010/main" val="3995694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F0388C7-3038-40A7-88B2-7CA06687F8A5}" type="slidenum">
              <a:rPr lang="de-DE" altLang="pt-BR" smtClean="0"/>
              <a:pPr/>
              <a:t>50</a:t>
            </a:fld>
            <a:endParaRPr lang="de-DE" altLang="pt-BR"/>
          </a:p>
        </p:txBody>
      </p:sp>
      <p:pic>
        <p:nvPicPr>
          <p:cNvPr id="68611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844675"/>
            <a:ext cx="5975350" cy="501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6988"/>
            <a:ext cx="8229600" cy="1143001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3600" u="sng" dirty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Calculando Variáveis através de Fórmulas</a:t>
            </a:r>
          </a:p>
        </p:txBody>
      </p:sp>
      <p:sp>
        <p:nvSpPr>
          <p:cNvPr id="6861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81075"/>
            <a:ext cx="8458200" cy="935038"/>
          </a:xfrm>
        </p:spPr>
        <p:txBody>
          <a:bodyPr/>
          <a:lstStyle/>
          <a:p>
            <a:pPr eaLnBrk="1" hangingPunct="1"/>
            <a:r>
              <a:rPr lang="pt-BR" altLang="pt-BR" sz="2000" dirty="0">
                <a:latin typeface="Arial" charset="0"/>
                <a:cs typeface="Arial" charset="0"/>
              </a:rPr>
              <a:t>Temos o PIB per capita (GDP_CAP) e queremos o total para o país.</a:t>
            </a:r>
            <a:endParaRPr lang="pt-BR" altLang="pt-BR" sz="1800" dirty="0">
              <a:latin typeface="Arial" charset="0"/>
              <a:cs typeface="Arial" charset="0"/>
            </a:endParaRPr>
          </a:p>
          <a:p>
            <a:pPr lvl="1" eaLnBrk="1" hangingPunct="1"/>
            <a:r>
              <a:rPr lang="pt-BR" altLang="pt-BR" sz="2000" dirty="0" err="1">
                <a:latin typeface="Arial" charset="0"/>
                <a:cs typeface="Arial" charset="0"/>
              </a:rPr>
              <a:t>Transform</a:t>
            </a:r>
            <a:r>
              <a:rPr lang="pt-BR" altLang="pt-BR" sz="2000" dirty="0">
                <a:latin typeface="Arial" charset="0"/>
                <a:cs typeface="Arial" charset="0"/>
              </a:rPr>
              <a:t> </a:t>
            </a:r>
            <a:r>
              <a:rPr lang="pt-BR" altLang="pt-BR" sz="2000" dirty="0">
                <a:latin typeface="Arial" charset="0"/>
                <a:cs typeface="Arial" charset="0"/>
                <a:sym typeface="Wingdings" pitchFamily="2" charset="2"/>
              </a:rPr>
              <a:t></a:t>
            </a:r>
            <a:r>
              <a:rPr lang="pt-BR" altLang="pt-BR" sz="2000" dirty="0">
                <a:latin typeface="Arial" charset="0"/>
                <a:cs typeface="Arial" charset="0"/>
              </a:rPr>
              <a:t> Compute </a:t>
            </a:r>
            <a:r>
              <a:rPr lang="pt-BR" altLang="pt-BR" sz="2000" dirty="0" err="1">
                <a:latin typeface="Arial" charset="0"/>
                <a:cs typeface="Arial" charset="0"/>
              </a:rPr>
              <a:t>Variable</a:t>
            </a:r>
            <a:r>
              <a:rPr lang="pt-BR" altLang="pt-BR" sz="2000" dirty="0">
                <a:latin typeface="Arial" charset="0"/>
                <a:cs typeface="Arial" charset="0"/>
              </a:rPr>
              <a:t> </a:t>
            </a:r>
            <a:r>
              <a:rPr lang="pt-BR" altLang="pt-BR" sz="2000" dirty="0">
                <a:latin typeface="Arial" charset="0"/>
                <a:cs typeface="Arial" charset="0"/>
                <a:sym typeface="Wingdings" pitchFamily="2" charset="2"/>
              </a:rPr>
              <a:t></a:t>
            </a:r>
            <a:r>
              <a:rPr lang="pt-BR" altLang="pt-BR" sz="2000" dirty="0">
                <a:latin typeface="Arial" charset="0"/>
                <a:cs typeface="Arial" charset="0"/>
              </a:rPr>
              <a:t> </a:t>
            </a:r>
            <a:r>
              <a:rPr lang="pt-BR" altLang="pt-BR" sz="2000" dirty="0" err="1">
                <a:latin typeface="Arial" charset="0"/>
                <a:cs typeface="Arial" charset="0"/>
              </a:rPr>
              <a:t>gdp_cap</a:t>
            </a:r>
            <a:r>
              <a:rPr lang="pt-BR" altLang="pt-BR" sz="2000" dirty="0">
                <a:latin typeface="Arial" charset="0"/>
                <a:cs typeface="Arial" charset="0"/>
              </a:rPr>
              <a:t>*populatn</a:t>
            </a:r>
          </a:p>
          <a:p>
            <a:pPr eaLnBrk="1" hangingPunct="1"/>
            <a:endParaRPr lang="pt-BR" altLang="pt-BR" sz="2400" dirty="0">
              <a:latin typeface="Arial" charset="0"/>
              <a:cs typeface="Arial" charset="0"/>
            </a:endParaRPr>
          </a:p>
          <a:p>
            <a:pPr eaLnBrk="1" hangingPunct="1"/>
            <a:endParaRPr lang="pt-BR" altLang="pt-BR" sz="2400" dirty="0">
              <a:latin typeface="Arial" charset="0"/>
              <a:cs typeface="Arial" charset="0"/>
            </a:endParaRPr>
          </a:p>
          <a:p>
            <a:pPr eaLnBrk="1" hangingPunct="1"/>
            <a:endParaRPr lang="pt-BR" altLang="pt-BR" sz="2400" dirty="0">
              <a:latin typeface="Arial" charset="0"/>
              <a:cs typeface="Arial" charset="0"/>
            </a:endParaRPr>
          </a:p>
          <a:p>
            <a:pPr eaLnBrk="1" hangingPunct="1"/>
            <a:endParaRPr lang="pt-BR" altLang="pt-BR" sz="2400" dirty="0">
              <a:latin typeface="Arial" charset="0"/>
              <a:cs typeface="Arial" charset="0"/>
            </a:endParaRPr>
          </a:p>
        </p:txBody>
      </p:sp>
      <p:sp>
        <p:nvSpPr>
          <p:cNvPr id="68614" name="Text Box 7"/>
          <p:cNvSpPr txBox="1">
            <a:spLocks noChangeArrowheads="1"/>
          </p:cNvSpPr>
          <p:nvPr/>
        </p:nvSpPr>
        <p:spPr bwMode="auto">
          <a:xfrm>
            <a:off x="20638" y="1908175"/>
            <a:ext cx="1476375" cy="58420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sz="1600" b="1">
                <a:latin typeface="Arial" charset="0"/>
                <a:cs typeface="Arial" charset="0"/>
              </a:rPr>
              <a:t>Nome da nova variável</a:t>
            </a:r>
            <a:endParaRPr lang="pt-BR" altLang="pt-BR" sz="1600" b="1" u="sng">
              <a:latin typeface="Arial" charset="0"/>
              <a:cs typeface="Arial" charset="0"/>
            </a:endParaRPr>
          </a:p>
        </p:txBody>
      </p:sp>
      <p:cxnSp>
        <p:nvCxnSpPr>
          <p:cNvPr id="68615" name="AutoShape 9"/>
          <p:cNvCxnSpPr>
            <a:cxnSpLocks noChangeShapeType="1"/>
            <a:stCxn id="68614" idx="3"/>
          </p:cNvCxnSpPr>
          <p:nvPr/>
        </p:nvCxnSpPr>
        <p:spPr bwMode="auto">
          <a:xfrm>
            <a:off x="1497013" y="2200275"/>
            <a:ext cx="395287" cy="284163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616" name="Text Box 7"/>
          <p:cNvSpPr txBox="1">
            <a:spLocks noChangeArrowheads="1"/>
          </p:cNvSpPr>
          <p:nvPr/>
        </p:nvSpPr>
        <p:spPr bwMode="auto">
          <a:xfrm>
            <a:off x="5292725" y="1773238"/>
            <a:ext cx="2555875" cy="58420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sz="1600" b="1">
                <a:latin typeface="Arial" charset="0"/>
                <a:cs typeface="Arial" charset="0"/>
              </a:rPr>
              <a:t>Expressão para calcular a nova variável</a:t>
            </a:r>
            <a:endParaRPr lang="pt-BR" altLang="pt-BR" sz="1600" b="1" u="sng">
              <a:latin typeface="Arial" charset="0"/>
              <a:cs typeface="Arial" charset="0"/>
            </a:endParaRPr>
          </a:p>
        </p:txBody>
      </p:sp>
      <p:cxnSp>
        <p:nvCxnSpPr>
          <p:cNvPr id="68617" name="AutoShape 9"/>
          <p:cNvCxnSpPr>
            <a:cxnSpLocks noChangeShapeType="1"/>
            <a:stCxn id="68616" idx="1"/>
          </p:cNvCxnSpPr>
          <p:nvPr/>
        </p:nvCxnSpPr>
        <p:spPr bwMode="auto">
          <a:xfrm flipH="1">
            <a:off x="4572000" y="2065338"/>
            <a:ext cx="720725" cy="427037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618" name="Espaço Reservado para Número de Slide 8"/>
          <p:cNvSpPr txBox="1">
            <a:spLocks noGrp="1"/>
          </p:cNvSpPr>
          <p:nvPr/>
        </p:nvSpPr>
        <p:spPr bwMode="auto">
          <a:xfrm>
            <a:off x="6975475" y="644842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0486DCF3-E9DE-46E1-9E95-B97FA53396D3}" type="slidenum">
              <a:rPr lang="de-DE" altLang="pt-BR" sz="1200"/>
              <a:pPr algn="r"/>
              <a:t>50</a:t>
            </a:fld>
            <a:endParaRPr lang="de-DE" altLang="pt-BR" sz="12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D8B73FF-FA1B-4843-B2FD-638FB788C0B8}" type="slidenum">
              <a:rPr lang="de-DE" altLang="pt-BR" smtClean="0"/>
              <a:pPr/>
              <a:t>51</a:t>
            </a:fld>
            <a:endParaRPr lang="de-DE" altLang="pt-BR"/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1813" y="-26988"/>
            <a:ext cx="8001000" cy="1143001"/>
          </a:xfrm>
        </p:spPr>
        <p:txBody>
          <a:bodyPr/>
          <a:lstStyle/>
          <a:p>
            <a:pPr eaLnBrk="1" hangingPunct="1"/>
            <a:r>
              <a:rPr lang="pt-BR" altLang="pt-BR" sz="4000" u="sng">
                <a:solidFill>
                  <a:schemeClr val="hlink"/>
                </a:solidFill>
                <a:latin typeface="Arial" charset="0"/>
                <a:cs typeface="Arial" charset="0"/>
              </a:rPr>
              <a:t>Exercícios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1813" y="1268413"/>
            <a:ext cx="7772400" cy="5329237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altLang="pt-BR" sz="2800" dirty="0">
                <a:latin typeface="Arial" charset="0"/>
                <a:cs typeface="Arial" charset="0"/>
              </a:rPr>
              <a:t>Banco HONOLULU: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altLang="pt-BR" sz="2400" dirty="0">
                <a:latin typeface="Arial" charset="0"/>
                <a:cs typeface="Arial" charset="0"/>
              </a:rPr>
              <a:t>Criar a variável IMC = Peso / (Altura em metros)². Criar a variável </a:t>
            </a:r>
            <a:r>
              <a:rPr lang="pt-BR" altLang="pt-BR" sz="2400" dirty="0" err="1">
                <a:latin typeface="Arial" charset="0"/>
                <a:cs typeface="Arial" charset="0"/>
              </a:rPr>
              <a:t>IMCcat</a:t>
            </a:r>
            <a:r>
              <a:rPr lang="pt-BR" altLang="pt-BR" sz="2400" dirty="0">
                <a:latin typeface="Arial" charset="0"/>
                <a:cs typeface="Arial" charset="0"/>
              </a:rPr>
              <a:t>, com as categorias: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 typeface="Arial" charset="0"/>
              <a:buNone/>
            </a:pPr>
            <a:r>
              <a:rPr lang="pt-BR" altLang="pt-BR" sz="2400" dirty="0">
                <a:latin typeface="Arial" charset="0"/>
                <a:cs typeface="Arial" charset="0"/>
              </a:rPr>
              <a:t>	&lt; 25, de 25 a 29,9, e ≥ 30.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altLang="pt-BR" sz="2400" dirty="0">
                <a:latin typeface="Arial" charset="0"/>
                <a:cs typeface="Arial" charset="0"/>
              </a:rPr>
              <a:t>Dividir a variável Colesterol em quartis.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endParaRPr lang="pt-BR" altLang="pt-BR" sz="2400" dirty="0">
              <a:latin typeface="Arial" charset="0"/>
              <a:cs typeface="Arial" charset="0"/>
            </a:endParaRPr>
          </a:p>
        </p:txBody>
      </p:sp>
      <p:sp>
        <p:nvSpPr>
          <p:cNvPr id="77829" name="Espaço Reservado para Número de Slide 3"/>
          <p:cNvSpPr txBox="1">
            <a:spLocks noGrp="1"/>
          </p:cNvSpPr>
          <p:nvPr/>
        </p:nvSpPr>
        <p:spPr bwMode="auto">
          <a:xfrm>
            <a:off x="6975475" y="644842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7AABDCDD-12C0-4BD5-A6F4-D5676E3E47F9}" type="slidenum">
              <a:rPr lang="de-DE" altLang="pt-BR" sz="1200"/>
              <a:pPr algn="r"/>
              <a:t>51</a:t>
            </a:fld>
            <a:endParaRPr lang="de-DE" altLang="pt-BR" sz="1200"/>
          </a:p>
        </p:txBody>
      </p:sp>
    </p:spTree>
    <p:extLst>
      <p:ext uri="{BB962C8B-B14F-4D97-AF65-F5344CB8AC3E}">
        <p14:creationId xmlns:p14="http://schemas.microsoft.com/office/powerpoint/2010/main" val="25205592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D63BABE-8BD1-48A6-BC17-2B2591A785E5}" type="slidenum">
              <a:rPr lang="de-DE" altLang="pt-BR" smtClean="0"/>
              <a:pPr/>
              <a:t>52</a:t>
            </a:fld>
            <a:endParaRPr lang="de-DE" altLang="pt-BR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eaLnBrk="1" hangingPunct="1"/>
            <a:r>
              <a:rPr lang="pt-BR" altLang="pt-BR" sz="4000" u="sng">
                <a:solidFill>
                  <a:schemeClr val="hlink"/>
                </a:solidFill>
                <a:latin typeface="Arial" charset="0"/>
                <a:cs typeface="Arial" charset="0"/>
              </a:rPr>
              <a:t>Combinando duas variáveis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84313"/>
            <a:ext cx="7772400" cy="5040312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pt-BR" altLang="pt-BR" sz="2800">
                <a:latin typeface="Arial" charset="0"/>
                <a:cs typeface="Arial" charset="0"/>
              </a:rPr>
              <a:t>Banco GSS93.sav</a:t>
            </a:r>
          </a:p>
          <a:p>
            <a:pPr lvl="1" eaLnBrk="1" hangingPunct="1"/>
            <a:r>
              <a:rPr lang="pt-BR" altLang="pt-BR" sz="1800">
                <a:latin typeface="Arial" charset="0"/>
                <a:cs typeface="Arial" charset="0"/>
              </a:rPr>
              <a:t>Combinar a variável sexo (</a:t>
            </a:r>
            <a:r>
              <a:rPr lang="pt-BR" altLang="pt-BR" sz="1800" b="1">
                <a:latin typeface="Arial" charset="0"/>
                <a:cs typeface="Arial" charset="0"/>
              </a:rPr>
              <a:t>sex</a:t>
            </a:r>
            <a:r>
              <a:rPr lang="pt-BR" altLang="pt-BR" sz="1800">
                <a:latin typeface="Arial" charset="0"/>
                <a:cs typeface="Arial" charset="0"/>
              </a:rPr>
              <a:t>) e a variável raça (</a:t>
            </a:r>
            <a:r>
              <a:rPr lang="pt-BR" altLang="pt-BR" sz="1800" b="1">
                <a:latin typeface="Arial" charset="0"/>
                <a:cs typeface="Arial" charset="0"/>
              </a:rPr>
              <a:t>race</a:t>
            </a:r>
            <a:r>
              <a:rPr lang="pt-BR" altLang="pt-BR" sz="1800">
                <a:latin typeface="Arial" charset="0"/>
                <a:cs typeface="Arial" charset="0"/>
              </a:rPr>
              <a:t>)  para criar a variável </a:t>
            </a:r>
            <a:r>
              <a:rPr lang="pt-BR" altLang="pt-BR" sz="1800" b="1">
                <a:latin typeface="Arial" charset="0"/>
                <a:cs typeface="Arial" charset="0"/>
              </a:rPr>
              <a:t>SEXRACE</a:t>
            </a:r>
            <a:r>
              <a:rPr lang="pt-BR" altLang="pt-BR" sz="1800">
                <a:latin typeface="Arial" charset="0"/>
                <a:cs typeface="Arial" charset="0"/>
              </a:rPr>
              <a:t>. Sabendo que a variável </a:t>
            </a:r>
            <a:r>
              <a:rPr lang="pt-BR" altLang="pt-BR" sz="1800" b="1">
                <a:latin typeface="Arial" charset="0"/>
                <a:cs typeface="Arial" charset="0"/>
              </a:rPr>
              <a:t>SEX</a:t>
            </a:r>
            <a:r>
              <a:rPr lang="pt-BR" altLang="pt-BR" sz="1800">
                <a:latin typeface="Arial" charset="0"/>
                <a:cs typeface="Arial" charset="0"/>
              </a:rPr>
              <a:t> é categorizada da seguinte forma:</a:t>
            </a:r>
          </a:p>
          <a:p>
            <a:pPr lvl="2" eaLnBrk="1" hangingPunct="1">
              <a:buFontTx/>
              <a:buNone/>
            </a:pPr>
            <a:r>
              <a:rPr lang="pt-BR" altLang="pt-BR" sz="1800">
                <a:latin typeface="Arial" charset="0"/>
                <a:cs typeface="Arial" charset="0"/>
              </a:rPr>
              <a:t> </a:t>
            </a:r>
            <a:r>
              <a:rPr lang="pt-BR" altLang="pt-BR" sz="1800" b="1" i="1">
                <a:latin typeface="Arial" charset="0"/>
                <a:cs typeface="Arial" charset="0"/>
              </a:rPr>
              <a:t>1-Male e 2-Female</a:t>
            </a:r>
            <a:endParaRPr lang="pt-BR" altLang="pt-BR" sz="1800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pt-BR" altLang="pt-BR" sz="1800">
                <a:latin typeface="Arial" charset="0"/>
                <a:cs typeface="Arial" charset="0"/>
              </a:rPr>
              <a:t>		e a variável </a:t>
            </a:r>
            <a:r>
              <a:rPr lang="pt-BR" altLang="pt-BR" sz="1800" b="1">
                <a:latin typeface="Arial" charset="0"/>
                <a:cs typeface="Arial" charset="0"/>
              </a:rPr>
              <a:t>RACE</a:t>
            </a:r>
            <a:r>
              <a:rPr lang="pt-BR" altLang="pt-BR" sz="1800">
                <a:latin typeface="Arial" charset="0"/>
                <a:cs typeface="Arial" charset="0"/>
              </a:rPr>
              <a:t> é categorizada da seguinte forma:</a:t>
            </a:r>
          </a:p>
          <a:p>
            <a:pPr eaLnBrk="1" hangingPunct="1">
              <a:buFontTx/>
              <a:buNone/>
            </a:pPr>
            <a:r>
              <a:rPr lang="pt-BR" altLang="pt-BR" sz="1800" i="1">
                <a:latin typeface="Arial" charset="0"/>
                <a:cs typeface="Arial" charset="0"/>
              </a:rPr>
              <a:t>		 </a:t>
            </a:r>
            <a:r>
              <a:rPr lang="pt-BR" altLang="pt-BR" sz="1800" b="1" i="1">
                <a:latin typeface="Arial" charset="0"/>
                <a:cs typeface="Arial" charset="0"/>
              </a:rPr>
              <a:t>1- White,  2-Black e 3-Other</a:t>
            </a:r>
            <a:endParaRPr lang="pt-BR" altLang="pt-BR" sz="1800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pt-BR" altLang="pt-BR" sz="1800">
                <a:latin typeface="Arial" charset="0"/>
                <a:cs typeface="Arial" charset="0"/>
              </a:rPr>
              <a:t>	</a:t>
            </a:r>
          </a:p>
          <a:p>
            <a:pPr eaLnBrk="1" hangingPunct="1">
              <a:buFontTx/>
              <a:buNone/>
            </a:pPr>
            <a:r>
              <a:rPr lang="pt-BR" altLang="pt-BR" sz="1800">
                <a:latin typeface="Arial" charset="0"/>
                <a:cs typeface="Arial" charset="0"/>
              </a:rPr>
              <a:t>Deseja-se criar a variável </a:t>
            </a:r>
            <a:r>
              <a:rPr lang="pt-BR" altLang="pt-BR" sz="1800" b="1">
                <a:latin typeface="Arial" charset="0"/>
                <a:cs typeface="Arial" charset="0"/>
              </a:rPr>
              <a:t>SEXRACE</a:t>
            </a:r>
            <a:r>
              <a:rPr lang="pt-BR" altLang="pt-BR" sz="1800">
                <a:latin typeface="Arial" charset="0"/>
                <a:cs typeface="Arial" charset="0"/>
              </a:rPr>
              <a:t> com as seguintes categorias:</a:t>
            </a:r>
          </a:p>
          <a:p>
            <a:pPr eaLnBrk="1" hangingPunct="1"/>
            <a:r>
              <a:rPr lang="en-US" altLang="pt-BR" sz="1800" b="1" i="1">
                <a:latin typeface="Arial" charset="0"/>
                <a:cs typeface="Arial" charset="0"/>
              </a:rPr>
              <a:t>1 - Male White</a:t>
            </a:r>
            <a:endParaRPr lang="pt-BR" altLang="pt-BR" sz="180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pt-BR" sz="1800" b="1" i="1">
                <a:latin typeface="Arial" charset="0"/>
                <a:cs typeface="Arial" charset="0"/>
              </a:rPr>
              <a:t>2 - Male Black</a:t>
            </a:r>
            <a:endParaRPr lang="pt-BR" altLang="pt-BR" sz="180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pt-BR" sz="1800" b="1" i="1">
                <a:latin typeface="Arial" charset="0"/>
                <a:cs typeface="Arial" charset="0"/>
              </a:rPr>
              <a:t>3 - Male Other</a:t>
            </a:r>
            <a:endParaRPr lang="pt-BR" altLang="pt-BR" sz="180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pt-BR" sz="1800" b="1" i="1">
                <a:latin typeface="Arial" charset="0"/>
                <a:cs typeface="Arial" charset="0"/>
              </a:rPr>
              <a:t>4 - Female White</a:t>
            </a:r>
            <a:endParaRPr lang="pt-BR" altLang="pt-BR" sz="180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pt-BR" sz="1800" b="1" i="1">
                <a:latin typeface="Arial" charset="0"/>
                <a:cs typeface="Arial" charset="0"/>
              </a:rPr>
              <a:t>5 - Female</a:t>
            </a:r>
            <a:r>
              <a:rPr lang="en-US" altLang="pt-BR" sz="1800" i="1">
                <a:latin typeface="Arial" charset="0"/>
                <a:cs typeface="Arial" charset="0"/>
              </a:rPr>
              <a:t> </a:t>
            </a:r>
            <a:r>
              <a:rPr lang="en-US" altLang="pt-BR" sz="1800" b="1" i="1">
                <a:latin typeface="Arial" charset="0"/>
                <a:cs typeface="Arial" charset="0"/>
              </a:rPr>
              <a:t>Black</a:t>
            </a:r>
            <a:endParaRPr lang="pt-BR" altLang="pt-BR" sz="180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pt-BR" sz="1800" b="1" i="1">
                <a:latin typeface="Arial" charset="0"/>
                <a:cs typeface="Arial" charset="0"/>
              </a:rPr>
              <a:t>6 - Female</a:t>
            </a:r>
            <a:r>
              <a:rPr lang="en-US" altLang="pt-BR" sz="1800" i="1">
                <a:latin typeface="Arial" charset="0"/>
                <a:cs typeface="Arial" charset="0"/>
              </a:rPr>
              <a:t> </a:t>
            </a:r>
            <a:r>
              <a:rPr lang="en-US" altLang="pt-BR" sz="1800" b="1" i="1">
                <a:latin typeface="Arial" charset="0"/>
                <a:cs typeface="Arial" charset="0"/>
              </a:rPr>
              <a:t>Other</a:t>
            </a:r>
            <a:endParaRPr lang="pt-BR" altLang="pt-BR" sz="3600">
              <a:latin typeface="Arial" charset="0"/>
              <a:cs typeface="Arial" charset="0"/>
            </a:endParaRPr>
          </a:p>
          <a:p>
            <a:pPr eaLnBrk="1" hangingPunct="1"/>
            <a:endParaRPr lang="pt-BR" altLang="pt-BR" sz="3600">
              <a:latin typeface="Arial" charset="0"/>
              <a:cs typeface="Arial" charset="0"/>
            </a:endParaRPr>
          </a:p>
        </p:txBody>
      </p:sp>
      <p:sp>
        <p:nvSpPr>
          <p:cNvPr id="69637" name="Espaço Reservado para Número de Slide 3"/>
          <p:cNvSpPr txBox="1">
            <a:spLocks noGrp="1"/>
          </p:cNvSpPr>
          <p:nvPr/>
        </p:nvSpPr>
        <p:spPr bwMode="auto">
          <a:xfrm>
            <a:off x="6975475" y="644842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8F92A30E-36F5-430B-A16A-254AC28B9829}" type="slidenum">
              <a:rPr lang="de-DE" altLang="pt-BR" sz="1200"/>
              <a:pPr algn="r"/>
              <a:t>52</a:t>
            </a:fld>
            <a:endParaRPr lang="de-DE" altLang="pt-BR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01ADE17-027A-4DFC-A348-0C0CF5167EF1}" type="slidenum">
              <a:rPr lang="de-DE" altLang="pt-BR" smtClean="0"/>
              <a:pPr/>
              <a:t>53</a:t>
            </a:fld>
            <a:endParaRPr lang="de-DE" altLang="pt-BR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eaLnBrk="1" hangingPunct="1"/>
            <a:r>
              <a:rPr lang="pt-BR" altLang="pt-BR" sz="4000" u="sng">
                <a:solidFill>
                  <a:schemeClr val="hlink"/>
                </a:solidFill>
                <a:latin typeface="Arial" charset="0"/>
                <a:cs typeface="Arial" charset="0"/>
              </a:rPr>
              <a:t>Combinando duas variáveis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68413"/>
            <a:ext cx="7772400" cy="4824412"/>
          </a:xfrm>
        </p:spPr>
        <p:txBody>
          <a:bodyPr/>
          <a:lstStyle/>
          <a:p>
            <a:pPr marL="0" lvl="1" indent="15875" eaLnBrk="1" hangingPunct="1">
              <a:buFont typeface="Arial" charset="0"/>
              <a:buNone/>
            </a:pPr>
            <a:r>
              <a:rPr lang="pt-BR" altLang="pt-BR" sz="2400">
                <a:latin typeface="Arial" charset="0"/>
                <a:cs typeface="Arial" charset="0"/>
              </a:rPr>
              <a:t>Inicia-se em: </a:t>
            </a:r>
            <a:r>
              <a:rPr lang="pt-BR" altLang="pt-BR" sz="2000">
                <a:latin typeface="Arial" charset="0"/>
                <a:cs typeface="Arial" charset="0"/>
              </a:rPr>
              <a:t>Transform </a:t>
            </a:r>
            <a:r>
              <a:rPr lang="pt-BR" altLang="pt-BR" sz="2000">
                <a:latin typeface="Arial" charset="0"/>
                <a:cs typeface="Arial" charset="0"/>
                <a:sym typeface="Wingdings" pitchFamily="2" charset="2"/>
              </a:rPr>
              <a:t></a:t>
            </a:r>
            <a:r>
              <a:rPr lang="pt-BR" altLang="pt-BR" sz="2000">
                <a:latin typeface="Arial" charset="0"/>
                <a:cs typeface="Arial" charset="0"/>
              </a:rPr>
              <a:t> Compute Variable</a:t>
            </a:r>
          </a:p>
        </p:txBody>
      </p:sp>
      <p:pic>
        <p:nvPicPr>
          <p:cNvPr id="70661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688" y="1824038"/>
            <a:ext cx="5948362" cy="498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537" b="39696"/>
          <a:stretch>
            <a:fillRect/>
          </a:stretch>
        </p:blipFill>
        <p:spPr bwMode="auto">
          <a:xfrm>
            <a:off x="3989388" y="3016250"/>
            <a:ext cx="4686300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3" name="Espaço Reservado para Número de Slide 5"/>
          <p:cNvSpPr txBox="1">
            <a:spLocks noGrp="1"/>
          </p:cNvSpPr>
          <p:nvPr/>
        </p:nvSpPr>
        <p:spPr bwMode="auto">
          <a:xfrm>
            <a:off x="6975475" y="644842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55427616-5AE7-4272-8626-BCB44B2714E4}" type="slidenum">
              <a:rPr lang="de-DE" altLang="pt-BR" sz="1200"/>
              <a:pPr algn="r"/>
              <a:t>53</a:t>
            </a:fld>
            <a:endParaRPr lang="de-DE" altLang="pt-BR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24B7AA4-3292-42BB-BFA7-38C99B64FEF9}" type="slidenum">
              <a:rPr lang="de-DE" altLang="pt-BR" smtClean="0"/>
              <a:pPr/>
              <a:t>54</a:t>
            </a:fld>
            <a:endParaRPr lang="de-DE" altLang="pt-BR"/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eaLnBrk="1" hangingPunct="1"/>
            <a:r>
              <a:rPr lang="pt-BR" altLang="pt-BR" sz="4000" u="sng">
                <a:solidFill>
                  <a:schemeClr val="hlink"/>
                </a:solidFill>
                <a:latin typeface="Arial" charset="0"/>
                <a:cs typeface="Arial" charset="0"/>
              </a:rPr>
              <a:t>Combinando duas variáveis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68413"/>
            <a:ext cx="7772400" cy="576262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pt-BR" altLang="pt-BR" sz="2400">
                <a:latin typeface="Arial" charset="0"/>
                <a:cs typeface="Arial" charset="0"/>
              </a:rPr>
              <a:t>Completa-se na Sintaxe</a:t>
            </a:r>
          </a:p>
        </p:txBody>
      </p:sp>
      <p:pic>
        <p:nvPicPr>
          <p:cNvPr id="7168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6" t="8836" r="48917" b="48946"/>
          <a:stretch>
            <a:fillRect/>
          </a:stretch>
        </p:blipFill>
        <p:spPr bwMode="auto">
          <a:xfrm>
            <a:off x="1560513" y="1916113"/>
            <a:ext cx="6584950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6" name="Espaço Reservado para Número de Slide 4"/>
          <p:cNvSpPr txBox="1">
            <a:spLocks noGrp="1"/>
          </p:cNvSpPr>
          <p:nvPr/>
        </p:nvSpPr>
        <p:spPr bwMode="auto">
          <a:xfrm>
            <a:off x="6975475" y="644842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3644E4D5-CFDF-4F0E-999F-8FD1B95011C0}" type="slidenum">
              <a:rPr lang="de-DE" altLang="pt-BR" sz="1200"/>
              <a:pPr algn="r"/>
              <a:t>54</a:t>
            </a:fld>
            <a:endParaRPr lang="de-DE" altLang="pt-BR" sz="12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6493A6B-F66F-4923-86F5-399EE1C51838}" type="slidenum">
              <a:rPr lang="de-DE" altLang="pt-BR" smtClean="0"/>
              <a:pPr/>
              <a:t>55</a:t>
            </a:fld>
            <a:endParaRPr lang="de-DE" altLang="pt-BR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eaLnBrk="1" hangingPunct="1"/>
            <a:r>
              <a:rPr lang="pt-BR" altLang="pt-BR" sz="4000" u="sng">
                <a:solidFill>
                  <a:schemeClr val="hlink"/>
                </a:solidFill>
                <a:latin typeface="Arial" charset="0"/>
                <a:cs typeface="Arial" charset="0"/>
              </a:rPr>
              <a:t>Criando variável de contagem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00213"/>
            <a:ext cx="7772400" cy="4752975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  <a:buFont typeface="Arial" charset="0"/>
              <a:buNone/>
            </a:pPr>
            <a:r>
              <a:rPr lang="pt-BR" altLang="pt-BR" sz="2800" dirty="0">
                <a:latin typeface="Arial" charset="0"/>
                <a:cs typeface="Arial" charset="0"/>
              </a:rPr>
              <a:t>Banco GSS93.sav</a:t>
            </a:r>
          </a:p>
          <a:p>
            <a:pPr lvl="1" eaLnBrk="1" hangingPunct="1">
              <a:spcBef>
                <a:spcPts val="1200"/>
              </a:spcBef>
              <a:spcAft>
                <a:spcPts val="600"/>
              </a:spcAft>
            </a:pPr>
            <a:r>
              <a:rPr lang="pt-BR" altLang="pt-BR" sz="2200" dirty="0">
                <a:latin typeface="Arial" charset="0"/>
                <a:cs typeface="Arial" charset="0"/>
              </a:rPr>
              <a:t>Queremos contar quantos estilos musicais (dentre os estilos: country, blues, clássica, jazz, rap e heavy metal) as pessoas gostam. </a:t>
            </a:r>
          </a:p>
          <a:p>
            <a:pPr lvl="1" eaLnBrk="1" hangingPunct="1">
              <a:spcBef>
                <a:spcPts val="1200"/>
              </a:spcBef>
              <a:spcAft>
                <a:spcPts val="600"/>
              </a:spcAft>
            </a:pPr>
            <a:r>
              <a:rPr lang="pt-BR" altLang="pt-BR" sz="2200" dirty="0">
                <a:latin typeface="Arial" charset="0"/>
                <a:cs typeface="Arial" charset="0"/>
              </a:rPr>
              <a:t>Originalmente, as variáveis possuem 5 categorias válidas: 1-gosto muito, 2-gosto, 3-tanto faz, 4-não gosto, 5-não gosto muito. </a:t>
            </a:r>
          </a:p>
          <a:p>
            <a:pPr lvl="1" eaLnBrk="1" hangingPunct="1">
              <a:spcBef>
                <a:spcPts val="1200"/>
              </a:spcBef>
              <a:spcAft>
                <a:spcPts val="600"/>
              </a:spcAft>
            </a:pPr>
            <a:r>
              <a:rPr lang="pt-BR" altLang="pt-BR" sz="2200" dirty="0">
                <a:latin typeface="Arial" charset="0"/>
                <a:cs typeface="Arial" charset="0"/>
              </a:rPr>
              <a:t>Para o exemplo, iremos considerar que as categorias 1 e 2 indicam quem gosta do estilo.</a:t>
            </a:r>
          </a:p>
        </p:txBody>
      </p:sp>
      <p:sp>
        <p:nvSpPr>
          <p:cNvPr id="72709" name="Espaço Reservado para Número de Slide 3"/>
          <p:cNvSpPr txBox="1">
            <a:spLocks noGrp="1"/>
          </p:cNvSpPr>
          <p:nvPr/>
        </p:nvSpPr>
        <p:spPr bwMode="auto">
          <a:xfrm>
            <a:off x="6975475" y="644842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A8970CC6-6CE5-44AC-83C8-081FC951863C}" type="slidenum">
              <a:rPr lang="de-DE" altLang="pt-BR" sz="1200"/>
              <a:pPr algn="r"/>
              <a:t>55</a:t>
            </a:fld>
            <a:endParaRPr lang="de-DE" altLang="pt-BR" sz="12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31F062E-9617-42DD-B3DD-1A90439A6DB4}" type="slidenum">
              <a:rPr lang="de-DE" altLang="pt-BR" smtClean="0"/>
              <a:pPr/>
              <a:t>56</a:t>
            </a:fld>
            <a:endParaRPr lang="de-DE" altLang="pt-BR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eaLnBrk="1" hangingPunct="1"/>
            <a:r>
              <a:rPr lang="pt-BR" altLang="pt-BR" sz="4000" u="sng">
                <a:solidFill>
                  <a:schemeClr val="hlink"/>
                </a:solidFill>
                <a:latin typeface="Arial" charset="0"/>
                <a:cs typeface="Arial" charset="0"/>
              </a:rPr>
              <a:t>Criando variável de contagem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12875"/>
            <a:ext cx="7772400" cy="720725"/>
          </a:xfrm>
        </p:spPr>
        <p:txBody>
          <a:bodyPr/>
          <a:lstStyle/>
          <a:p>
            <a:pPr eaLnBrk="1" hangingPunct="1"/>
            <a:r>
              <a:rPr lang="pt-BR" altLang="pt-BR" sz="2400">
                <a:latin typeface="Arial" charset="0"/>
                <a:cs typeface="Arial" charset="0"/>
              </a:rPr>
              <a:t>Transform </a:t>
            </a:r>
            <a:r>
              <a:rPr lang="pt-BR" altLang="pt-BR" sz="2400">
                <a:latin typeface="Arial" charset="0"/>
                <a:cs typeface="Arial" charset="0"/>
                <a:sym typeface="Wingdings" pitchFamily="2" charset="2"/>
              </a:rPr>
              <a:t></a:t>
            </a:r>
            <a:r>
              <a:rPr lang="pt-BR" altLang="pt-BR" sz="2400">
                <a:latin typeface="Arial" charset="0"/>
                <a:cs typeface="Arial" charset="0"/>
              </a:rPr>
              <a:t> Count values within cases</a:t>
            </a:r>
          </a:p>
        </p:txBody>
      </p:sp>
      <p:pic>
        <p:nvPicPr>
          <p:cNvPr id="7373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844675"/>
            <a:ext cx="4381500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19450"/>
            <a:ext cx="411480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5" name="Text Box 7"/>
          <p:cNvSpPr txBox="1">
            <a:spLocks noChangeArrowheads="1"/>
          </p:cNvSpPr>
          <p:nvPr/>
        </p:nvSpPr>
        <p:spPr bwMode="auto">
          <a:xfrm>
            <a:off x="971550" y="4797425"/>
            <a:ext cx="3095625" cy="830263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sz="1600" b="1">
                <a:latin typeface="Arial" charset="0"/>
                <a:cs typeface="Arial" charset="0"/>
              </a:rPr>
              <a:t>Nome e rótulo da nova variável e definir que variáveis serão contadas.</a:t>
            </a:r>
            <a:endParaRPr lang="pt-BR" altLang="pt-BR" sz="1600" b="1" u="sng">
              <a:latin typeface="Arial" charset="0"/>
              <a:cs typeface="Arial" charset="0"/>
            </a:endParaRPr>
          </a:p>
        </p:txBody>
      </p:sp>
      <p:cxnSp>
        <p:nvCxnSpPr>
          <p:cNvPr id="73736" name="AutoShape 9"/>
          <p:cNvCxnSpPr>
            <a:cxnSpLocks noChangeShapeType="1"/>
            <a:stCxn id="73735" idx="0"/>
          </p:cNvCxnSpPr>
          <p:nvPr/>
        </p:nvCxnSpPr>
        <p:spPr bwMode="auto">
          <a:xfrm flipV="1">
            <a:off x="2519363" y="3500438"/>
            <a:ext cx="900112" cy="1296987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400" name="Text Box 7"/>
          <p:cNvSpPr txBox="1">
            <a:spLocks noChangeArrowheads="1"/>
          </p:cNvSpPr>
          <p:nvPr/>
        </p:nvSpPr>
        <p:spPr bwMode="auto">
          <a:xfrm>
            <a:off x="6011863" y="2276475"/>
            <a:ext cx="2557462" cy="83185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sz="1600" b="1">
                <a:latin typeface="Arial" charset="0"/>
                <a:cs typeface="Arial" charset="0"/>
              </a:rPr>
              <a:t>Clicar aqui e indicar categorias 1 e 2 como gostar do estilo</a:t>
            </a:r>
            <a:endParaRPr lang="pt-BR" altLang="pt-BR" sz="1600" b="1" u="sng">
              <a:latin typeface="Arial" charset="0"/>
              <a:cs typeface="Arial" charset="0"/>
            </a:endParaRPr>
          </a:p>
        </p:txBody>
      </p:sp>
      <p:cxnSp>
        <p:nvCxnSpPr>
          <p:cNvPr id="59401" name="AutoShape 9"/>
          <p:cNvCxnSpPr>
            <a:cxnSpLocks noChangeShapeType="1"/>
            <a:stCxn id="59400" idx="2"/>
          </p:cNvCxnSpPr>
          <p:nvPr/>
        </p:nvCxnSpPr>
        <p:spPr bwMode="auto">
          <a:xfrm>
            <a:off x="7289800" y="3108325"/>
            <a:ext cx="595313" cy="608013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2" name="AutoShape 9"/>
          <p:cNvCxnSpPr>
            <a:cxnSpLocks noChangeShapeType="1"/>
            <a:stCxn id="59400" idx="1"/>
          </p:cNvCxnSpPr>
          <p:nvPr/>
        </p:nvCxnSpPr>
        <p:spPr bwMode="auto">
          <a:xfrm flipH="1">
            <a:off x="3563938" y="2692400"/>
            <a:ext cx="2447925" cy="124142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40" name="AutoShape 9"/>
          <p:cNvCxnSpPr>
            <a:cxnSpLocks noChangeShapeType="1"/>
            <a:stCxn id="73735" idx="0"/>
          </p:cNvCxnSpPr>
          <p:nvPr/>
        </p:nvCxnSpPr>
        <p:spPr bwMode="auto">
          <a:xfrm flipV="1">
            <a:off x="2519363" y="2565400"/>
            <a:ext cx="252412" cy="223202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41" name="AutoShape 9"/>
          <p:cNvCxnSpPr>
            <a:cxnSpLocks noChangeShapeType="1"/>
            <a:stCxn id="73735" idx="0"/>
          </p:cNvCxnSpPr>
          <p:nvPr/>
        </p:nvCxnSpPr>
        <p:spPr bwMode="auto">
          <a:xfrm flipH="1" flipV="1">
            <a:off x="1331913" y="2492375"/>
            <a:ext cx="1187450" cy="23050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742" name="Espaço Reservado para Número de Slide 12"/>
          <p:cNvSpPr txBox="1">
            <a:spLocks noGrp="1"/>
          </p:cNvSpPr>
          <p:nvPr/>
        </p:nvSpPr>
        <p:spPr bwMode="auto">
          <a:xfrm>
            <a:off x="6975475" y="644842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AFCF876B-4A69-4C27-A5C6-65005C6860D9}" type="slidenum">
              <a:rPr lang="de-DE" altLang="pt-BR" sz="1200"/>
              <a:pPr algn="r"/>
              <a:t>56</a:t>
            </a:fld>
            <a:endParaRPr lang="de-DE" altLang="pt-BR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A91E025-51AA-4D37-B153-3B13C761FA65}" type="slidenum">
              <a:rPr lang="de-DE" altLang="pt-BR" smtClean="0"/>
              <a:pPr/>
              <a:t>57</a:t>
            </a:fld>
            <a:endParaRPr lang="de-DE" altLang="pt-BR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8788" y="1411288"/>
            <a:ext cx="7772400" cy="41783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altLang="pt-BR" sz="2800" dirty="0">
                <a:latin typeface="Arial" charset="0"/>
                <a:cs typeface="Arial" charset="0"/>
              </a:rPr>
              <a:t>Banco HONOLULU: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altLang="pt-BR" sz="2400" dirty="0">
                <a:latin typeface="Arial" charset="0"/>
                <a:cs typeface="Arial" charset="0"/>
              </a:rPr>
              <a:t>Combinar as variáveis Fumo e Atividade em uma única.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altLang="pt-BR" sz="2400" dirty="0">
                <a:latin typeface="Arial" charset="0"/>
                <a:cs typeface="Arial" charset="0"/>
              </a:rPr>
              <a:t>Criar a variável </a:t>
            </a:r>
            <a:r>
              <a:rPr lang="pt-BR" altLang="pt-BR" sz="2400" dirty="0" err="1">
                <a:latin typeface="Arial" charset="0"/>
                <a:cs typeface="Arial" charset="0"/>
              </a:rPr>
              <a:t>IMCbin</a:t>
            </a:r>
            <a:r>
              <a:rPr lang="pt-BR" altLang="pt-BR" sz="2400" dirty="0">
                <a:latin typeface="Arial" charset="0"/>
                <a:cs typeface="Arial" charset="0"/>
              </a:rPr>
              <a:t> a partir do IMC (0 se &lt; 30, 1 </a:t>
            </a:r>
            <a:r>
              <a:rPr lang="pt-BR" altLang="pt-BR" sz="2400" dirty="0" err="1">
                <a:latin typeface="Arial" charset="0"/>
                <a:cs typeface="Arial" charset="0"/>
              </a:rPr>
              <a:t>c.c</a:t>
            </a:r>
            <a:r>
              <a:rPr lang="pt-BR" altLang="pt-BR" sz="2400" dirty="0">
                <a:latin typeface="Arial" charset="0"/>
                <a:cs typeface="Arial" charset="0"/>
              </a:rPr>
              <a:t>.).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altLang="pt-BR" sz="2400" dirty="0">
                <a:latin typeface="Arial" charset="0"/>
                <a:cs typeface="Arial" charset="0"/>
              </a:rPr>
              <a:t>Criar a variável </a:t>
            </a:r>
            <a:r>
              <a:rPr lang="pt-BR" altLang="pt-BR" sz="2400" dirty="0" err="1">
                <a:latin typeface="Arial" charset="0"/>
                <a:cs typeface="Arial" charset="0"/>
              </a:rPr>
              <a:t>Glicbin</a:t>
            </a:r>
            <a:r>
              <a:rPr lang="pt-BR" altLang="pt-BR" sz="2400" dirty="0">
                <a:latin typeface="Arial" charset="0"/>
                <a:cs typeface="Arial" charset="0"/>
              </a:rPr>
              <a:t> a partir da Glicose (0 se &lt; 100, 1 </a:t>
            </a:r>
            <a:r>
              <a:rPr lang="pt-BR" altLang="pt-BR" sz="2400" dirty="0" err="1">
                <a:latin typeface="Arial" charset="0"/>
                <a:cs typeface="Arial" charset="0"/>
              </a:rPr>
              <a:t>c.c</a:t>
            </a:r>
            <a:r>
              <a:rPr lang="pt-BR" altLang="pt-BR" sz="2400" dirty="0">
                <a:latin typeface="Arial" charset="0"/>
                <a:cs typeface="Arial" charset="0"/>
              </a:rPr>
              <a:t>.).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altLang="pt-BR" sz="2400" dirty="0">
                <a:latin typeface="Arial" charset="0"/>
                <a:cs typeface="Arial" charset="0"/>
              </a:rPr>
              <a:t>Criar a variável </a:t>
            </a:r>
            <a:r>
              <a:rPr lang="pt-BR" altLang="pt-BR" sz="2400" dirty="0" err="1">
                <a:latin typeface="Arial" charset="0"/>
                <a:cs typeface="Arial" charset="0"/>
              </a:rPr>
              <a:t>SISbin</a:t>
            </a:r>
            <a:r>
              <a:rPr lang="pt-BR" altLang="pt-BR" sz="2400" dirty="0">
                <a:latin typeface="Arial" charset="0"/>
                <a:cs typeface="Arial" charset="0"/>
              </a:rPr>
              <a:t> a partir da Sistólica (0 se &lt;120, 1 </a:t>
            </a:r>
            <a:r>
              <a:rPr lang="pt-BR" altLang="pt-BR" sz="2400" dirty="0" err="1">
                <a:latin typeface="Arial" charset="0"/>
                <a:cs typeface="Arial" charset="0"/>
              </a:rPr>
              <a:t>c.c</a:t>
            </a:r>
            <a:r>
              <a:rPr lang="pt-BR" altLang="pt-BR" sz="2400" dirty="0">
                <a:latin typeface="Arial" charset="0"/>
                <a:cs typeface="Arial" charset="0"/>
              </a:rPr>
              <a:t>.)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altLang="pt-BR" sz="2400" dirty="0">
                <a:latin typeface="Arial" charset="0"/>
                <a:cs typeface="Arial" charset="0"/>
              </a:rPr>
              <a:t>Crie uma variável que conte quantos sintomas (IMC &gt;= 30, Glicose &gt;= 100, Sistólica &gt;= 120) cada paciente tem.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endParaRPr lang="pt-BR" altLang="pt-BR" sz="2400" dirty="0">
              <a:latin typeface="Arial" charset="0"/>
              <a:cs typeface="Arial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31813" y="-26988"/>
            <a:ext cx="8001000" cy="1143001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4000" u="sng">
                <a:solidFill>
                  <a:schemeClr val="hlink"/>
                </a:solidFill>
                <a:latin typeface="Arial" pitchFamily="34" charset="0"/>
                <a:ea typeface="+mj-ea"/>
                <a:cs typeface="Arial" pitchFamily="34" charset="0"/>
              </a:rPr>
              <a:t>Exercícios</a:t>
            </a:r>
            <a:endParaRPr lang="pt-BR" sz="4000" u="sng" dirty="0">
              <a:solidFill>
                <a:schemeClr val="hlink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78853" name="Espaço Reservado para Número de Slide 4"/>
          <p:cNvSpPr txBox="1">
            <a:spLocks noGrp="1"/>
          </p:cNvSpPr>
          <p:nvPr/>
        </p:nvSpPr>
        <p:spPr bwMode="auto">
          <a:xfrm>
            <a:off x="6975475" y="644842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3CD7FB0B-C5E9-400E-BC65-8AE7703DA87A}" type="slidenum">
              <a:rPr lang="de-DE" altLang="pt-BR" sz="1200"/>
              <a:pPr algn="r"/>
              <a:t>57</a:t>
            </a:fld>
            <a:endParaRPr lang="de-DE" altLang="pt-BR" sz="1200"/>
          </a:p>
        </p:txBody>
      </p:sp>
    </p:spTree>
    <p:extLst>
      <p:ext uri="{BB962C8B-B14F-4D97-AF65-F5344CB8AC3E}">
        <p14:creationId xmlns:p14="http://schemas.microsoft.com/office/powerpoint/2010/main" val="20318621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2D22A5-7982-4EF8-94B8-516FD12CD22D}" type="slidenum">
              <a:rPr lang="de-DE" smtClean="0"/>
              <a:pPr>
                <a:defRPr/>
              </a:pPr>
              <a:t>58</a:t>
            </a:fld>
            <a:endParaRPr lang="de-DE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rtlCol="0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sng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Operações com Datas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3850" y="981075"/>
            <a:ext cx="8458200" cy="93503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pt-BR" altLang="pt-BR" sz="2000" dirty="0">
                <a:latin typeface="Arial" charset="0"/>
                <a:cs typeface="Arial" charset="0"/>
              </a:rPr>
              <a:t>Os pacotes estatísticos lidam com datas como números (dias ou segundos) desde uma data de origem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pt-BR" altLang="pt-B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 </a:t>
            </a:r>
            <a:r>
              <a:rPr kumimoji="0" lang="pt-BR" altLang="pt-BR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data de origem do SPSS é 14 de outubro de 1592, as 00h00, data de início do calendário </a:t>
            </a:r>
            <a:r>
              <a:rPr kumimoji="0" lang="pt-BR" altLang="pt-BR" sz="20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juliano</a:t>
            </a:r>
            <a:r>
              <a:rPr kumimoji="0" lang="pt-BR" altLang="pt-BR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, e representa as demais datas como segundos desde esta origem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pt-BR" altLang="pt-BR" sz="2000" dirty="0">
              <a:latin typeface="Arial" charset="0"/>
              <a:cs typeface="Arial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pt-BR" altLang="pt-B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Exemplo:</a:t>
            </a:r>
          </a:p>
          <a:p>
            <a:pPr marL="800100" lvl="1" indent="-342900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pt-BR" altLang="pt-BR" sz="2000" dirty="0">
                <a:latin typeface="Arial" charset="0"/>
                <a:cs typeface="Arial" charset="0"/>
              </a:rPr>
              <a:t>Importar o banco </a:t>
            </a:r>
            <a:r>
              <a:rPr lang="pt-BR" altLang="pt-BR" sz="2000" dirty="0" err="1">
                <a:latin typeface="Arial" charset="0"/>
                <a:cs typeface="Arial" charset="0"/>
              </a:rPr>
              <a:t>ex_datas</a:t>
            </a:r>
            <a:r>
              <a:rPr lang="pt-BR" altLang="pt-BR" sz="2000" dirty="0">
                <a:latin typeface="Arial" charset="0"/>
                <a:cs typeface="Arial" charset="0"/>
              </a:rPr>
              <a:t>.</a:t>
            </a:r>
            <a:r>
              <a:rPr lang="pt-BR" altLang="pt-BR" sz="2000" dirty="0" err="1">
                <a:latin typeface="Arial" charset="0"/>
                <a:cs typeface="Arial" charset="0"/>
              </a:rPr>
              <a:t>xls</a:t>
            </a:r>
            <a:endParaRPr lang="pt-BR" altLang="pt-BR" sz="2000" dirty="0">
              <a:latin typeface="Arial" charset="0"/>
              <a:cs typeface="Arial" charset="0"/>
            </a:endParaRPr>
          </a:p>
          <a:p>
            <a:pPr marL="800100" lvl="1" indent="-342900" eaLnBrk="1" hangingPunct="1">
              <a:spcBef>
                <a:spcPct val="20000"/>
              </a:spcBef>
              <a:buFont typeface="Arial" charset="0"/>
              <a:buChar char="•"/>
            </a:pPr>
            <a:r>
              <a:rPr kumimoji="0" lang="pt-BR" altLang="pt-B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Ver a data em</a:t>
            </a:r>
            <a:r>
              <a:rPr kumimoji="0" lang="pt-BR" altLang="pt-BR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formato numérico (trocar no “</a:t>
            </a:r>
            <a:r>
              <a:rPr kumimoji="0" lang="pt-BR" altLang="pt-BR" sz="20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Variable</a:t>
            </a:r>
            <a:r>
              <a:rPr kumimoji="0" lang="pt-BR" altLang="pt-BR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pt-BR" altLang="pt-BR" sz="20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View</a:t>
            </a:r>
            <a:r>
              <a:rPr kumimoji="0" lang="pt-BR" altLang="pt-BR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”)</a:t>
            </a:r>
            <a:endParaRPr lang="pt-BR" altLang="pt-BR" sz="2000" baseline="0" dirty="0">
              <a:latin typeface="Arial" charset="0"/>
              <a:cs typeface="Arial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pt-BR" altLang="pt-B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pt-BR" altLang="pt-B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pt-BR" altLang="pt-B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pt-BR" altLang="pt-B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2D22A5-7982-4EF8-94B8-516FD12CD22D}" type="slidenum">
              <a:rPr lang="de-DE" smtClean="0"/>
              <a:pPr>
                <a:defRPr/>
              </a:pPr>
              <a:t>59</a:t>
            </a:fld>
            <a:endParaRPr lang="de-DE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rtlCol="0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sng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Operações com Datas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3850" y="981075"/>
            <a:ext cx="8458200" cy="93503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pt-BR" altLang="pt-B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Exemplo n</a:t>
            </a:r>
            <a:r>
              <a:rPr lang="pt-BR" altLang="pt-BR" sz="2000" dirty="0">
                <a:latin typeface="Arial" charset="0"/>
                <a:cs typeface="Arial" charset="0"/>
              </a:rPr>
              <a:t>o banco </a:t>
            </a:r>
            <a:r>
              <a:rPr lang="pt-BR" altLang="pt-BR" sz="2000" dirty="0" err="1">
                <a:latin typeface="Arial" charset="0"/>
                <a:cs typeface="Arial" charset="0"/>
              </a:rPr>
              <a:t>ex_datas</a:t>
            </a:r>
            <a:r>
              <a:rPr lang="pt-BR" altLang="pt-BR" sz="2000" dirty="0">
                <a:latin typeface="Arial" charset="0"/>
                <a:cs typeface="Arial" charset="0"/>
              </a:rPr>
              <a:t>.</a:t>
            </a:r>
            <a:r>
              <a:rPr lang="pt-BR" altLang="pt-BR" sz="2000" dirty="0" err="1">
                <a:latin typeface="Arial" charset="0"/>
                <a:cs typeface="Arial" charset="0"/>
              </a:rPr>
              <a:t>xls</a:t>
            </a:r>
            <a:endParaRPr lang="pt-BR" altLang="pt-BR" sz="2000" dirty="0">
              <a:latin typeface="Arial" charset="0"/>
              <a:cs typeface="Arial" charset="0"/>
            </a:endParaRPr>
          </a:p>
          <a:p>
            <a:pPr marL="800100" lvl="1" indent="-342900" eaLnBrk="1" hangingPunct="1">
              <a:spcBef>
                <a:spcPct val="20000"/>
              </a:spcBef>
              <a:buFont typeface="Arial" charset="0"/>
              <a:buChar char="•"/>
            </a:pPr>
            <a:r>
              <a:rPr kumimoji="0" lang="pt-BR" altLang="pt-B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Calcular a</a:t>
            </a:r>
            <a:r>
              <a:rPr kumimoji="0" lang="pt-BR" altLang="pt-BR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idade dos indivíduos no dia de hoje</a:t>
            </a:r>
          </a:p>
          <a:p>
            <a:pPr marL="800100" lvl="1" indent="-342900" eaLnBrk="1" hangingPunct="1">
              <a:spcBef>
                <a:spcPct val="20000"/>
              </a:spcBef>
              <a:buFont typeface="Arial" charset="0"/>
              <a:buChar char="•"/>
            </a:pPr>
            <a:endParaRPr lang="pt-BR" altLang="pt-BR" sz="2000" baseline="0" dirty="0">
              <a:latin typeface="Arial" charset="0"/>
              <a:cs typeface="Arial" charset="0"/>
            </a:endParaRPr>
          </a:p>
          <a:p>
            <a:pPr marL="342900" indent="-342900" eaLnBrk="1" hangingPunct="1">
              <a:spcBef>
                <a:spcPct val="20000"/>
              </a:spcBef>
              <a:buFont typeface="Arial" charset="0"/>
              <a:buChar char="•"/>
            </a:pPr>
            <a:r>
              <a:rPr kumimoji="0" lang="pt-BR" altLang="pt-BR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Cálculos com datas são realizados indo em </a:t>
            </a:r>
            <a:r>
              <a:rPr kumimoji="0" lang="pt-BR" altLang="pt-BR" sz="20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Transform</a:t>
            </a:r>
            <a:r>
              <a:rPr kumimoji="0" lang="pt-BR" altLang="pt-BR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-&gt; Compute e selecionando a função adequada em “Date </a:t>
            </a:r>
            <a:r>
              <a:rPr kumimoji="0" lang="pt-BR" altLang="pt-BR" sz="20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Arithmetic</a:t>
            </a:r>
            <a:r>
              <a:rPr kumimoji="0" lang="pt-BR" altLang="pt-BR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”</a:t>
            </a:r>
            <a:r>
              <a:rPr lang="pt-BR" altLang="pt-BR" sz="2000" dirty="0" err="1">
                <a:latin typeface="Arial" charset="0"/>
                <a:cs typeface="Arial" charset="0"/>
              </a:rPr>
              <a:t> </a:t>
            </a:r>
            <a:r>
              <a:rPr kumimoji="0" lang="pt-BR" altLang="pt-BR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ou “Date </a:t>
            </a:r>
            <a:r>
              <a:rPr kumimoji="0" lang="pt-BR" altLang="pt-BR" sz="20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Creation</a:t>
            </a:r>
            <a:r>
              <a:rPr kumimoji="0" lang="pt-BR" altLang="pt-BR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”</a:t>
            </a:r>
          </a:p>
          <a:p>
            <a:pPr marL="342900" indent="-342900" eaLnBrk="1" hangingPunct="1">
              <a:spcBef>
                <a:spcPct val="20000"/>
              </a:spcBef>
            </a:pPr>
            <a:endParaRPr kumimoji="0" lang="pt-BR" altLang="pt-B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pt-BR" altLang="pt-B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pt-BR" altLang="pt-B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pt-BR" altLang="pt-B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pt-BR" altLang="pt-B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1690" t="19372"/>
          <a:stretch>
            <a:fillRect/>
          </a:stretch>
        </p:blipFill>
        <p:spPr bwMode="auto">
          <a:xfrm>
            <a:off x="2483768" y="2780928"/>
            <a:ext cx="4706119" cy="3894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0AC8CA1-3FEA-41FD-A7E8-80FF1A9F2A45}" type="slidenum">
              <a:rPr lang="de-DE" altLang="pt-BR" smtClean="0"/>
              <a:pPr/>
              <a:t>6</a:t>
            </a:fld>
            <a:endParaRPr lang="de-DE" altLang="pt-BR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975"/>
            <a:ext cx="8229600" cy="1143000"/>
          </a:xfrm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</a:pPr>
            <a:r>
              <a:rPr lang="pt-BR" altLang="pt-BR" sz="3600" u="sng">
                <a:solidFill>
                  <a:schemeClr val="hlink"/>
                </a:solidFill>
                <a:latin typeface="Arial" charset="0"/>
                <a:cs typeface="Arial" charset="0"/>
              </a:rPr>
              <a:t>Iniciando o SPSS</a:t>
            </a:r>
          </a:p>
        </p:txBody>
      </p:sp>
      <p:pic>
        <p:nvPicPr>
          <p:cNvPr id="19460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4100" y="1557338"/>
            <a:ext cx="7034213" cy="5275262"/>
          </a:xfrm>
        </p:spPr>
      </p:pic>
      <p:sp>
        <p:nvSpPr>
          <p:cNvPr id="819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4925" y="1035050"/>
            <a:ext cx="8229600" cy="593725"/>
          </a:xfrm>
        </p:spPr>
        <p:txBody>
          <a:bodyPr rtlCol="0" anchor="ctr">
            <a:normAutofit/>
          </a:bodyPr>
          <a:lstStyle/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000" dirty="0">
                <a:latin typeface="Arial" pitchFamily="34" charset="0"/>
                <a:ea typeface="+mj-ea"/>
                <a:cs typeface="Arial" pitchFamily="34" charset="0"/>
              </a:rPr>
              <a:t>Quando abrimos o SPSS ele tem a seguinte aparência:</a:t>
            </a:r>
          </a:p>
        </p:txBody>
      </p:sp>
      <p:grpSp>
        <p:nvGrpSpPr>
          <p:cNvPr id="19462" name="Group 8"/>
          <p:cNvGrpSpPr>
            <a:grpSpLocks/>
          </p:cNvGrpSpPr>
          <p:nvPr/>
        </p:nvGrpSpPr>
        <p:grpSpPr bwMode="auto">
          <a:xfrm>
            <a:off x="4946650" y="4338638"/>
            <a:ext cx="2740025" cy="1223962"/>
            <a:chOff x="3651" y="2478"/>
            <a:chExt cx="1726" cy="771"/>
          </a:xfrm>
        </p:grpSpPr>
        <p:sp>
          <p:nvSpPr>
            <p:cNvPr id="19464" name="Line 9"/>
            <p:cNvSpPr>
              <a:spLocks noChangeShapeType="1"/>
            </p:cNvSpPr>
            <p:nvPr/>
          </p:nvSpPr>
          <p:spPr bwMode="auto">
            <a:xfrm flipV="1">
              <a:off x="3651" y="2704"/>
              <a:ext cx="862" cy="54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465" name="Text Box 10"/>
            <p:cNvSpPr txBox="1">
              <a:spLocks noChangeArrowheads="1"/>
            </p:cNvSpPr>
            <p:nvPr/>
          </p:nvSpPr>
          <p:spPr bwMode="auto">
            <a:xfrm>
              <a:off x="4517" y="2478"/>
              <a:ext cx="860" cy="23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pt-BR" altLang="pt-BR" b="1">
                  <a:latin typeface="Arial" charset="0"/>
                  <a:cs typeface="Arial" charset="0"/>
                </a:rPr>
                <a:t>Clicar aqui</a:t>
              </a:r>
            </a:p>
          </p:txBody>
        </p:sp>
      </p:grpSp>
      <p:sp>
        <p:nvSpPr>
          <p:cNvPr id="19463" name="Espaço Reservado para Número de Slide 7"/>
          <p:cNvSpPr txBox="1">
            <a:spLocks noGrp="1"/>
          </p:cNvSpPr>
          <p:nvPr/>
        </p:nvSpPr>
        <p:spPr bwMode="auto">
          <a:xfrm>
            <a:off x="6975475" y="644842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B3F4F0A1-E362-40AD-990D-1737A10A4E87}" type="slidenum">
              <a:rPr lang="de-DE" altLang="pt-BR" sz="1200"/>
              <a:pPr algn="r"/>
              <a:t>6</a:t>
            </a:fld>
            <a:endParaRPr lang="de-DE" altLang="pt-BR" sz="12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4A6A042-07E0-4349-820E-1FFF2B6C0DD7}" type="slidenum">
              <a:rPr lang="de-DE" altLang="pt-BR" smtClean="0"/>
              <a:pPr/>
              <a:t>60</a:t>
            </a:fld>
            <a:endParaRPr lang="de-DE" altLang="pt-BR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eaLnBrk="1" hangingPunct="1"/>
            <a:r>
              <a:rPr lang="pt-BR" altLang="pt-BR" sz="4000" u="sng" dirty="0">
                <a:solidFill>
                  <a:schemeClr val="hlink"/>
                </a:solidFill>
                <a:latin typeface="Arial" charset="0"/>
                <a:cs typeface="Arial" charset="0"/>
              </a:rPr>
              <a:t>Manipulando bancos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7772400" cy="4824413"/>
          </a:xfrm>
        </p:spPr>
        <p:txBody>
          <a:bodyPr/>
          <a:lstStyle/>
          <a:p>
            <a:pPr eaLnBrk="1" hangingPunct="1"/>
            <a:r>
              <a:rPr lang="pt-BR" altLang="pt-BR" sz="2800" dirty="0">
                <a:latin typeface="Arial" charset="0"/>
                <a:cs typeface="Arial" charset="0"/>
              </a:rPr>
              <a:t>Ordenando bancos: </a:t>
            </a:r>
          </a:p>
          <a:p>
            <a:pPr lvl="1" eaLnBrk="1" hangingPunct="1"/>
            <a:r>
              <a:rPr lang="pt-BR" altLang="pt-BR" sz="2400" dirty="0">
                <a:latin typeface="Arial" charset="0"/>
                <a:cs typeface="Arial" charset="0"/>
              </a:rPr>
              <a:t>Data </a:t>
            </a:r>
            <a:r>
              <a:rPr lang="pt-BR" altLang="pt-BR" sz="2400" dirty="0">
                <a:latin typeface="Arial" charset="0"/>
                <a:cs typeface="Arial" charset="0"/>
                <a:sym typeface="Wingdings" pitchFamily="2" charset="2"/>
              </a:rPr>
              <a:t></a:t>
            </a:r>
            <a:r>
              <a:rPr lang="pt-BR" altLang="pt-BR" sz="2400" dirty="0">
                <a:latin typeface="Arial" charset="0"/>
                <a:cs typeface="Arial" charset="0"/>
              </a:rPr>
              <a:t> </a:t>
            </a:r>
            <a:r>
              <a:rPr lang="pt-BR" altLang="pt-BR" sz="2400" dirty="0" err="1">
                <a:latin typeface="Arial" charset="0"/>
                <a:cs typeface="Arial" charset="0"/>
              </a:rPr>
              <a:t>Sort</a:t>
            </a:r>
            <a:r>
              <a:rPr lang="pt-BR" altLang="pt-BR" sz="2400" dirty="0">
                <a:latin typeface="Arial" charset="0"/>
                <a:cs typeface="Arial" charset="0"/>
              </a:rPr>
              <a:t> Cases</a:t>
            </a:r>
          </a:p>
          <a:p>
            <a:pPr eaLnBrk="1" hangingPunct="1"/>
            <a:endParaRPr lang="pt-BR" altLang="pt-BR" sz="2800" dirty="0">
              <a:latin typeface="Arial" charset="0"/>
              <a:cs typeface="Arial" charset="0"/>
            </a:endParaRPr>
          </a:p>
          <a:p>
            <a:pPr eaLnBrk="1" hangingPunct="1"/>
            <a:r>
              <a:rPr lang="pt-BR" altLang="pt-BR" sz="2800" dirty="0">
                <a:latin typeface="Arial" charset="0"/>
                <a:cs typeface="Arial" charset="0"/>
              </a:rPr>
              <a:t>Selecionando casos: </a:t>
            </a:r>
          </a:p>
          <a:p>
            <a:pPr lvl="1" eaLnBrk="1" hangingPunct="1"/>
            <a:r>
              <a:rPr lang="pt-BR" altLang="pt-BR" sz="2400" dirty="0">
                <a:latin typeface="Arial" charset="0"/>
                <a:cs typeface="Arial" charset="0"/>
              </a:rPr>
              <a:t>Data </a:t>
            </a:r>
            <a:r>
              <a:rPr lang="pt-BR" altLang="pt-BR" sz="2400" dirty="0">
                <a:latin typeface="Arial" charset="0"/>
                <a:cs typeface="Arial" charset="0"/>
                <a:sym typeface="Wingdings" pitchFamily="2" charset="2"/>
              </a:rPr>
              <a:t></a:t>
            </a:r>
            <a:r>
              <a:rPr lang="pt-BR" altLang="pt-BR" sz="2400" dirty="0">
                <a:latin typeface="Arial" charset="0"/>
                <a:cs typeface="Arial" charset="0"/>
              </a:rPr>
              <a:t> </a:t>
            </a:r>
            <a:r>
              <a:rPr lang="pt-BR" altLang="pt-BR" sz="2400" dirty="0" err="1">
                <a:latin typeface="Arial" charset="0"/>
                <a:cs typeface="Arial" charset="0"/>
              </a:rPr>
              <a:t>Select</a:t>
            </a:r>
            <a:r>
              <a:rPr lang="pt-BR" altLang="pt-BR" sz="2400" dirty="0">
                <a:latin typeface="Arial" charset="0"/>
                <a:cs typeface="Arial" charset="0"/>
              </a:rPr>
              <a:t> Cases</a:t>
            </a:r>
          </a:p>
          <a:p>
            <a:pPr lvl="1" eaLnBrk="1" hangingPunct="1"/>
            <a:endParaRPr lang="pt-BR" altLang="pt-BR" sz="2400" dirty="0">
              <a:latin typeface="Arial" charset="0"/>
              <a:cs typeface="Arial" charset="0"/>
            </a:endParaRPr>
          </a:p>
          <a:p>
            <a:pPr lvl="1" eaLnBrk="1" hangingPunct="1"/>
            <a:r>
              <a:rPr lang="pt-BR" altLang="pt-BR" sz="2000" dirty="0">
                <a:latin typeface="Arial" charset="0"/>
                <a:cs typeface="Arial" charset="0"/>
              </a:rPr>
              <a:t>EXEMPLO: selecionar as mulheres que se casaram com menos de 20 anos (variável </a:t>
            </a:r>
            <a:r>
              <a:rPr lang="pt-BR" altLang="pt-BR" sz="2000" b="1" dirty="0" err="1">
                <a:latin typeface="Arial" charset="0"/>
                <a:cs typeface="Arial" charset="0"/>
              </a:rPr>
              <a:t>agewed</a:t>
            </a:r>
            <a:r>
              <a:rPr lang="pt-BR" altLang="pt-BR" sz="2000" dirty="0">
                <a:latin typeface="Arial" charset="0"/>
                <a:cs typeface="Arial" charset="0"/>
              </a:rPr>
              <a:t>) no banco de dados </a:t>
            </a:r>
            <a:r>
              <a:rPr lang="pt-BR" altLang="pt-BR" sz="2000" b="1" dirty="0">
                <a:latin typeface="Arial" charset="0"/>
                <a:cs typeface="Arial" charset="0"/>
              </a:rPr>
              <a:t>GSS93.sav</a:t>
            </a:r>
            <a:r>
              <a:rPr lang="pt-BR" altLang="pt-BR" sz="2000" dirty="0">
                <a:latin typeface="Arial" charset="0"/>
                <a:cs typeface="Arial" charset="0"/>
              </a:rPr>
              <a:t>. </a:t>
            </a:r>
          </a:p>
          <a:p>
            <a:pPr eaLnBrk="1" hangingPunct="1">
              <a:buFontTx/>
              <a:buNone/>
            </a:pPr>
            <a:endParaRPr lang="pt-BR" altLang="pt-BR" sz="2800" dirty="0">
              <a:latin typeface="Arial" charset="0"/>
              <a:cs typeface="Arial" charset="0"/>
            </a:endParaRPr>
          </a:p>
          <a:p>
            <a:pPr eaLnBrk="1" hangingPunct="1"/>
            <a:endParaRPr lang="pt-BR" altLang="pt-BR" sz="2800" dirty="0">
              <a:latin typeface="Arial" charset="0"/>
              <a:cs typeface="Arial" charset="0"/>
            </a:endParaRPr>
          </a:p>
        </p:txBody>
      </p:sp>
      <p:sp>
        <p:nvSpPr>
          <p:cNvPr id="74757" name="Espaço Reservado para Número de Slide 3"/>
          <p:cNvSpPr txBox="1">
            <a:spLocks noGrp="1"/>
          </p:cNvSpPr>
          <p:nvPr/>
        </p:nvSpPr>
        <p:spPr bwMode="auto">
          <a:xfrm>
            <a:off x="6975475" y="644842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FC5F9949-146A-41C4-9C03-5C3B5F5D86F9}" type="slidenum">
              <a:rPr lang="de-DE" altLang="pt-BR" sz="1200"/>
              <a:pPr algn="r"/>
              <a:t>60</a:t>
            </a:fld>
            <a:endParaRPr lang="de-DE" altLang="pt-BR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F3CF546-8FFC-4DE2-8DAB-FA5435892481}" type="slidenum">
              <a:rPr lang="de-DE" altLang="pt-BR" smtClean="0"/>
              <a:pPr/>
              <a:t>61</a:t>
            </a:fld>
            <a:endParaRPr lang="de-DE" altLang="pt-BR"/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eaLnBrk="1" hangingPunct="1"/>
            <a:r>
              <a:rPr lang="pt-BR" altLang="pt-BR" sz="4000" u="sng">
                <a:solidFill>
                  <a:schemeClr val="hlink"/>
                </a:solidFill>
                <a:latin typeface="Arial" charset="0"/>
                <a:cs typeface="Arial" charset="0"/>
              </a:rPr>
              <a:t>Manipulando bancos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7772400" cy="4824413"/>
          </a:xfrm>
        </p:spPr>
        <p:txBody>
          <a:bodyPr/>
          <a:lstStyle/>
          <a:p>
            <a:pPr eaLnBrk="1" hangingPunct="1"/>
            <a:r>
              <a:rPr lang="pt-BR" altLang="pt-BR" sz="2800">
                <a:latin typeface="Arial" charset="0"/>
                <a:cs typeface="Arial" charset="0"/>
              </a:rPr>
              <a:t>Juntando observações de bancos de dados: </a:t>
            </a:r>
          </a:p>
          <a:p>
            <a:pPr lvl="1" eaLnBrk="1" hangingPunct="1"/>
            <a:r>
              <a:rPr lang="pt-BR" altLang="pt-BR" sz="2400">
                <a:latin typeface="Arial" charset="0"/>
                <a:cs typeface="Arial" charset="0"/>
              </a:rPr>
              <a:t>Data </a:t>
            </a:r>
            <a:r>
              <a:rPr lang="pt-BR" altLang="pt-BR" sz="2400">
                <a:latin typeface="Arial" charset="0"/>
                <a:cs typeface="Arial" charset="0"/>
                <a:sym typeface="Wingdings" pitchFamily="2" charset="2"/>
              </a:rPr>
              <a:t></a:t>
            </a:r>
            <a:r>
              <a:rPr lang="pt-BR" altLang="pt-BR" sz="2400">
                <a:latin typeface="Arial" charset="0"/>
                <a:cs typeface="Arial" charset="0"/>
              </a:rPr>
              <a:t> Merge Files </a:t>
            </a:r>
            <a:r>
              <a:rPr lang="pt-BR" altLang="pt-BR" sz="2400">
                <a:latin typeface="Arial" charset="0"/>
                <a:cs typeface="Arial" charset="0"/>
                <a:sym typeface="Wingdings" pitchFamily="2" charset="2"/>
              </a:rPr>
              <a:t></a:t>
            </a:r>
            <a:r>
              <a:rPr lang="pt-BR" altLang="pt-BR" sz="2400">
                <a:latin typeface="Arial" charset="0"/>
                <a:cs typeface="Arial" charset="0"/>
              </a:rPr>
              <a:t> Add Cases</a:t>
            </a:r>
          </a:p>
          <a:p>
            <a:pPr eaLnBrk="1" hangingPunct="1"/>
            <a:endParaRPr lang="pt-BR" altLang="pt-BR" sz="2400">
              <a:latin typeface="Arial" charset="0"/>
              <a:cs typeface="Arial" charset="0"/>
            </a:endParaRPr>
          </a:p>
          <a:p>
            <a:pPr lvl="1" eaLnBrk="1" hangingPunct="1"/>
            <a:r>
              <a:rPr lang="pt-BR" altLang="pt-BR" sz="2000">
                <a:latin typeface="Arial" charset="0"/>
                <a:cs typeface="Arial" charset="0"/>
              </a:rPr>
              <a:t>EXEMPLO: juntar os arquivos MERGE_GSS93_p1_casos e MERGE_GSS93_p2_casos</a:t>
            </a:r>
          </a:p>
          <a:p>
            <a:pPr lvl="1" eaLnBrk="1" hangingPunct="1"/>
            <a:endParaRPr lang="pt-BR" altLang="pt-BR">
              <a:latin typeface="Arial" charset="0"/>
              <a:cs typeface="Arial" charset="0"/>
            </a:endParaRPr>
          </a:p>
          <a:p>
            <a:pPr eaLnBrk="1" hangingPunct="1"/>
            <a:r>
              <a:rPr lang="pt-BR" altLang="pt-BR" sz="2800">
                <a:latin typeface="Arial" charset="0"/>
                <a:cs typeface="Arial" charset="0"/>
              </a:rPr>
              <a:t>Juntando colunas de bancos de dados: </a:t>
            </a:r>
          </a:p>
          <a:p>
            <a:pPr lvl="1" eaLnBrk="1" hangingPunct="1"/>
            <a:r>
              <a:rPr lang="pt-BR" altLang="pt-BR" sz="2400">
                <a:latin typeface="Arial" charset="0"/>
                <a:cs typeface="Arial" charset="0"/>
              </a:rPr>
              <a:t>Data </a:t>
            </a:r>
            <a:r>
              <a:rPr lang="pt-BR" altLang="pt-BR" sz="2400">
                <a:latin typeface="Arial" charset="0"/>
                <a:cs typeface="Arial" charset="0"/>
                <a:sym typeface="Wingdings" pitchFamily="2" charset="2"/>
              </a:rPr>
              <a:t></a:t>
            </a:r>
            <a:r>
              <a:rPr lang="pt-BR" altLang="pt-BR" sz="2400">
                <a:latin typeface="Arial" charset="0"/>
                <a:cs typeface="Arial" charset="0"/>
              </a:rPr>
              <a:t> Merge Files </a:t>
            </a:r>
            <a:r>
              <a:rPr lang="pt-BR" altLang="pt-BR" sz="2400">
                <a:latin typeface="Arial" charset="0"/>
                <a:cs typeface="Arial" charset="0"/>
                <a:sym typeface="Wingdings" pitchFamily="2" charset="2"/>
              </a:rPr>
              <a:t></a:t>
            </a:r>
            <a:r>
              <a:rPr lang="pt-BR" altLang="pt-BR" sz="2400">
                <a:latin typeface="Arial" charset="0"/>
                <a:cs typeface="Arial" charset="0"/>
              </a:rPr>
              <a:t> Add Variables</a:t>
            </a:r>
          </a:p>
          <a:p>
            <a:pPr eaLnBrk="1" hangingPunct="1"/>
            <a:endParaRPr lang="pt-BR" altLang="pt-BR" sz="2400">
              <a:latin typeface="Arial" charset="0"/>
              <a:cs typeface="Arial" charset="0"/>
            </a:endParaRPr>
          </a:p>
          <a:p>
            <a:pPr lvl="1" eaLnBrk="1" hangingPunct="1"/>
            <a:r>
              <a:rPr lang="pt-BR" altLang="pt-BR" sz="2000">
                <a:latin typeface="Arial" charset="0"/>
                <a:cs typeface="Arial" charset="0"/>
              </a:rPr>
              <a:t>EXEMPLO: juntar os arquivos MERGE_GSS93_p1_var e MERGE_GSS93_p2_var</a:t>
            </a:r>
          </a:p>
        </p:txBody>
      </p:sp>
      <p:sp>
        <p:nvSpPr>
          <p:cNvPr id="75781" name="Espaço Reservado para Número de Slide 3"/>
          <p:cNvSpPr txBox="1">
            <a:spLocks noGrp="1"/>
          </p:cNvSpPr>
          <p:nvPr/>
        </p:nvSpPr>
        <p:spPr bwMode="auto">
          <a:xfrm>
            <a:off x="6975475" y="644842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BCECE493-EFBC-4966-9FD5-F3EA4BE3A613}" type="slidenum">
              <a:rPr lang="de-DE" altLang="pt-BR" sz="1200"/>
              <a:pPr algn="r"/>
              <a:t>61</a:t>
            </a:fld>
            <a:endParaRPr lang="de-DE" altLang="pt-BR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F3CF546-8FFC-4DE2-8DAB-FA5435892481}" type="slidenum">
              <a:rPr lang="de-DE" altLang="pt-BR" smtClean="0"/>
              <a:pPr/>
              <a:t>62</a:t>
            </a:fld>
            <a:endParaRPr lang="de-DE" altLang="pt-BR"/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eaLnBrk="1" hangingPunct="1"/>
            <a:r>
              <a:rPr lang="pt-BR" altLang="pt-BR" sz="4000" u="sng">
                <a:solidFill>
                  <a:schemeClr val="hlink"/>
                </a:solidFill>
                <a:latin typeface="Arial" charset="0"/>
                <a:cs typeface="Arial" charset="0"/>
              </a:rPr>
              <a:t>Manipulando bancos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7772400" cy="4824413"/>
          </a:xfrm>
        </p:spPr>
        <p:txBody>
          <a:bodyPr/>
          <a:lstStyle/>
          <a:p>
            <a:pPr eaLnBrk="1" hangingPunct="1"/>
            <a:r>
              <a:rPr lang="pt-BR" altLang="pt-BR" sz="2800" dirty="0">
                <a:latin typeface="Arial" charset="0"/>
                <a:cs typeface="Arial" charset="0"/>
              </a:rPr>
              <a:t>Reestruturando bancos de dados: </a:t>
            </a:r>
          </a:p>
          <a:p>
            <a:pPr lvl="1" eaLnBrk="1" hangingPunct="1"/>
            <a:r>
              <a:rPr lang="pt-BR" altLang="pt-BR" sz="2400" dirty="0">
                <a:latin typeface="Arial" charset="0"/>
                <a:cs typeface="Arial" charset="0"/>
              </a:rPr>
              <a:t>Data </a:t>
            </a:r>
            <a:r>
              <a:rPr lang="pt-BR" altLang="pt-BR" sz="2400" dirty="0">
                <a:latin typeface="Arial" charset="0"/>
                <a:cs typeface="Arial" charset="0"/>
                <a:sym typeface="Wingdings" pitchFamily="2" charset="2"/>
              </a:rPr>
              <a:t></a:t>
            </a:r>
            <a:r>
              <a:rPr lang="pt-BR" altLang="pt-BR" sz="2400" dirty="0">
                <a:latin typeface="Arial" charset="0"/>
                <a:cs typeface="Arial" charset="0"/>
              </a:rPr>
              <a:t> </a:t>
            </a:r>
            <a:r>
              <a:rPr lang="pt-BR" altLang="pt-BR" sz="2400" dirty="0" err="1">
                <a:latin typeface="Arial" charset="0"/>
                <a:cs typeface="Arial" charset="0"/>
              </a:rPr>
              <a:t>Reestructure</a:t>
            </a:r>
            <a:r>
              <a:rPr lang="pt-BR" altLang="pt-BR" sz="2400" dirty="0">
                <a:latin typeface="Arial" charset="0"/>
                <a:cs typeface="Arial" charset="0"/>
              </a:rPr>
              <a:t> </a:t>
            </a:r>
            <a:r>
              <a:rPr lang="pt-BR" altLang="pt-BR" sz="2400" dirty="0">
                <a:latin typeface="Arial" charset="0"/>
                <a:cs typeface="Arial" charset="0"/>
                <a:sym typeface="Wingdings" pitchFamily="2" charset="2"/>
              </a:rPr>
              <a:t></a:t>
            </a:r>
            <a:r>
              <a:rPr lang="pt-BR" altLang="pt-BR" sz="2400" dirty="0">
                <a:latin typeface="Arial" charset="0"/>
                <a:cs typeface="Arial" charset="0"/>
              </a:rPr>
              <a:t> </a:t>
            </a:r>
            <a:r>
              <a:rPr lang="pt-BR" altLang="pt-BR" sz="2400" dirty="0" err="1">
                <a:latin typeface="Arial" charset="0"/>
                <a:cs typeface="Arial" charset="0"/>
              </a:rPr>
              <a:t>Add</a:t>
            </a:r>
            <a:r>
              <a:rPr lang="pt-BR" altLang="pt-BR" sz="2400" dirty="0">
                <a:latin typeface="Arial" charset="0"/>
                <a:cs typeface="Arial" charset="0"/>
              </a:rPr>
              <a:t> Cases</a:t>
            </a:r>
          </a:p>
          <a:p>
            <a:pPr eaLnBrk="1" hangingPunct="1"/>
            <a:endParaRPr lang="pt-BR" altLang="pt-BR" sz="2400" dirty="0">
              <a:latin typeface="Arial" charset="0"/>
              <a:cs typeface="Arial" charset="0"/>
            </a:endParaRPr>
          </a:p>
          <a:p>
            <a:pPr lvl="1" eaLnBrk="1" hangingPunct="1"/>
            <a:r>
              <a:rPr lang="pt-BR" altLang="pt-BR" sz="2000" dirty="0">
                <a:latin typeface="Arial" charset="0"/>
                <a:cs typeface="Arial" charset="0"/>
              </a:rPr>
              <a:t>EXEMPLO: Reestruturar o banco </a:t>
            </a:r>
            <a:r>
              <a:rPr lang="pt-BR" altLang="pt-BR" sz="2000" dirty="0" err="1">
                <a:latin typeface="Arial" charset="0"/>
                <a:cs typeface="Arial" charset="0"/>
              </a:rPr>
              <a:t>dietstudy.sav</a:t>
            </a:r>
            <a:r>
              <a:rPr lang="pt-BR" altLang="pt-BR" sz="2000" dirty="0">
                <a:latin typeface="Arial" charset="0"/>
                <a:cs typeface="Arial" charset="0"/>
              </a:rPr>
              <a:t> de forma que os valores do desfecho PESO fiquem todos na mesma coluna.</a:t>
            </a:r>
          </a:p>
          <a:p>
            <a:pPr lvl="1" eaLnBrk="1" hangingPunct="1"/>
            <a:endParaRPr lang="pt-BR" altLang="pt-BR" dirty="0">
              <a:latin typeface="Arial" charset="0"/>
              <a:cs typeface="Arial" charset="0"/>
            </a:endParaRPr>
          </a:p>
        </p:txBody>
      </p:sp>
      <p:sp>
        <p:nvSpPr>
          <p:cNvPr id="75781" name="Espaço Reservado para Número de Slide 3"/>
          <p:cNvSpPr txBox="1">
            <a:spLocks noGrp="1"/>
          </p:cNvSpPr>
          <p:nvPr/>
        </p:nvSpPr>
        <p:spPr bwMode="auto">
          <a:xfrm>
            <a:off x="6975475" y="644842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BCECE493-EFBC-4966-9FD5-F3EA4BE3A613}" type="slidenum">
              <a:rPr lang="de-DE" altLang="pt-BR" sz="1200"/>
              <a:pPr algn="r"/>
              <a:t>62</a:t>
            </a:fld>
            <a:endParaRPr lang="de-DE" altLang="pt-BR" sz="1200"/>
          </a:p>
        </p:txBody>
      </p:sp>
    </p:spTree>
    <p:extLst>
      <p:ext uri="{BB962C8B-B14F-4D97-AF65-F5344CB8AC3E}">
        <p14:creationId xmlns:p14="http://schemas.microsoft.com/office/powerpoint/2010/main" val="16055225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FBEBEA3-1FFD-4B4D-8673-7B3BDF452FB8}" type="slidenum">
              <a:rPr lang="de-DE" altLang="pt-BR" smtClean="0"/>
              <a:pPr/>
              <a:t>63</a:t>
            </a:fld>
            <a:endParaRPr lang="de-DE" altLang="pt-BR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8788" y="1411288"/>
            <a:ext cx="7772400" cy="41783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altLang="pt-BR" sz="2800" dirty="0">
                <a:latin typeface="Arial" charset="0"/>
                <a:cs typeface="Arial" charset="0"/>
              </a:rPr>
              <a:t>Banco HOSP: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altLang="pt-BR" sz="2400" dirty="0">
                <a:latin typeface="Arial" charset="0"/>
                <a:cs typeface="Arial" charset="0"/>
              </a:rPr>
              <a:t>Importar para o SPSS.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altLang="pt-BR" sz="2400" dirty="0">
                <a:latin typeface="Arial" charset="0"/>
                <a:cs typeface="Arial" charset="0"/>
              </a:rPr>
              <a:t>Criar a variável dias de internação dos pacientes a partir das datas de alta e internação.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altLang="pt-BR" sz="2800" dirty="0">
                <a:latin typeface="Arial" charset="0"/>
                <a:cs typeface="Arial" charset="0"/>
              </a:rPr>
              <a:t>Banco HONOLULU: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altLang="pt-BR" sz="2400" dirty="0">
                <a:latin typeface="Arial" charset="0"/>
                <a:cs typeface="Arial" charset="0"/>
              </a:rPr>
              <a:t>Criar dois bancos com as 20 primeiras observações do Honolulu e as 20 últimas respectivamente. Juntar os bancos.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altLang="pt-BR" sz="2400" dirty="0">
                <a:latin typeface="Arial" charset="0"/>
                <a:cs typeface="Arial" charset="0"/>
              </a:rPr>
              <a:t>Criar dois bancos com o id e mais 2 variáveis diferentes do banco Honolulu em cada. Juntar os bancos.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endParaRPr lang="pt-BR" altLang="pt-BR" sz="2400" dirty="0">
              <a:latin typeface="Arial" charset="0"/>
              <a:cs typeface="Arial" charset="0"/>
            </a:endParaRP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endParaRPr lang="pt-BR" altLang="pt-BR" sz="2400" dirty="0">
              <a:latin typeface="Arial" charset="0"/>
              <a:cs typeface="Arial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31813" y="-26988"/>
            <a:ext cx="8001000" cy="1143001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4000" u="sng">
                <a:solidFill>
                  <a:schemeClr val="hlink"/>
                </a:solidFill>
                <a:latin typeface="Arial" pitchFamily="34" charset="0"/>
                <a:ea typeface="+mj-ea"/>
                <a:cs typeface="Arial" pitchFamily="34" charset="0"/>
              </a:rPr>
              <a:t>Exercícios</a:t>
            </a:r>
            <a:endParaRPr lang="pt-BR" sz="4000" u="sng" dirty="0">
              <a:solidFill>
                <a:schemeClr val="hlink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79877" name="Espaço Reservado para Número de Slide 4"/>
          <p:cNvSpPr txBox="1">
            <a:spLocks noGrp="1"/>
          </p:cNvSpPr>
          <p:nvPr/>
        </p:nvSpPr>
        <p:spPr bwMode="auto">
          <a:xfrm>
            <a:off x="6975475" y="644842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D2843F76-17C6-4878-B5A5-EB912857D3E8}" type="slidenum">
              <a:rPr lang="de-DE" altLang="pt-BR" sz="1200"/>
              <a:pPr algn="r"/>
              <a:t>63</a:t>
            </a:fld>
            <a:endParaRPr lang="de-DE" altLang="pt-BR" sz="12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1813" y="44450"/>
            <a:ext cx="8001000" cy="1143000"/>
          </a:xfrm>
        </p:spPr>
        <p:txBody>
          <a:bodyPr/>
          <a:lstStyle/>
          <a:p>
            <a:pPr eaLnBrk="1" hangingPunct="1"/>
            <a:r>
              <a:rPr lang="pt-BR" sz="4000" u="sng" dirty="0">
                <a:solidFill>
                  <a:schemeClr val="hlink"/>
                </a:solidFill>
                <a:latin typeface="Arial" charset="0"/>
                <a:cs typeface="Arial" charset="0"/>
              </a:rPr>
              <a:t>Exportando o Banco de dados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1813" y="1341438"/>
            <a:ext cx="7772400" cy="1295400"/>
          </a:xfrm>
        </p:spPr>
        <p:txBody>
          <a:bodyPr/>
          <a:lstStyle/>
          <a:p>
            <a:pPr eaLnBrk="1" hangingPunct="1"/>
            <a:r>
              <a:rPr lang="pt-BR" sz="2400" dirty="0">
                <a:latin typeface="Arial" charset="0"/>
                <a:cs typeface="Arial" charset="0"/>
              </a:rPr>
              <a:t>Útil para salvar o banco em XLS, SAS (sas7bdat), entre outros formatos.</a:t>
            </a:r>
          </a:p>
          <a:p>
            <a:pPr lvl="1" eaLnBrk="1" hangingPunct="1"/>
            <a:r>
              <a:rPr lang="pt-BR" sz="2000" dirty="0">
                <a:latin typeface="Arial" charset="0"/>
                <a:cs typeface="Arial" charset="0"/>
              </a:rPr>
              <a:t>File </a:t>
            </a:r>
            <a:r>
              <a:rPr lang="pt-BR" sz="2000" dirty="0">
                <a:latin typeface="Arial" charset="0"/>
                <a:cs typeface="Arial" charset="0"/>
                <a:sym typeface="Wingdings" pitchFamily="2" charset="2"/>
              </a:rPr>
              <a:t></a:t>
            </a:r>
            <a:r>
              <a:rPr lang="pt-BR" sz="2000" dirty="0">
                <a:latin typeface="Arial" charset="0"/>
                <a:cs typeface="Arial" charset="0"/>
              </a:rPr>
              <a:t> </a:t>
            </a:r>
            <a:r>
              <a:rPr lang="pt-BR" sz="2000" dirty="0" err="1">
                <a:latin typeface="Arial" charset="0"/>
                <a:cs typeface="Arial" charset="0"/>
              </a:rPr>
              <a:t>Save</a:t>
            </a:r>
            <a:r>
              <a:rPr lang="pt-BR" sz="2000" dirty="0">
                <a:latin typeface="Arial" charset="0"/>
                <a:cs typeface="Arial" charset="0"/>
              </a:rPr>
              <a:t> As...</a:t>
            </a:r>
          </a:p>
        </p:txBody>
      </p:sp>
      <p:sp>
        <p:nvSpPr>
          <p:cNvPr id="96261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6E04E11-0916-4097-8009-410F635B704D}" type="slidenum">
              <a:rPr lang="de-DE" smtClean="0"/>
              <a:pPr/>
              <a:t>64</a:t>
            </a:fld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33" t="34230" r="24999" b="23147"/>
          <a:stretch/>
        </p:blipFill>
        <p:spPr bwMode="auto">
          <a:xfrm>
            <a:off x="1503465" y="2564904"/>
            <a:ext cx="5663030" cy="40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70687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1813" y="44450"/>
            <a:ext cx="8001000" cy="1143000"/>
          </a:xfrm>
        </p:spPr>
        <p:txBody>
          <a:bodyPr/>
          <a:lstStyle/>
          <a:p>
            <a:pPr eaLnBrk="1" hangingPunct="1"/>
            <a:r>
              <a:rPr lang="pt-BR" sz="4000" u="sng">
                <a:solidFill>
                  <a:schemeClr val="hlink"/>
                </a:solidFill>
                <a:latin typeface="Arial" charset="0"/>
                <a:cs typeface="Arial" charset="0"/>
              </a:rPr>
              <a:t>Exportando o Output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1813" y="1341438"/>
            <a:ext cx="7772400" cy="1295400"/>
          </a:xfrm>
        </p:spPr>
        <p:txBody>
          <a:bodyPr/>
          <a:lstStyle/>
          <a:p>
            <a:pPr eaLnBrk="1" hangingPunct="1"/>
            <a:r>
              <a:rPr lang="pt-BR" sz="2400" dirty="0">
                <a:latin typeface="Arial" charset="0"/>
                <a:cs typeface="Arial" charset="0"/>
              </a:rPr>
              <a:t>Útil para salvar o output em </a:t>
            </a:r>
            <a:r>
              <a:rPr lang="pt-BR" sz="2400" dirty="0" err="1">
                <a:latin typeface="Arial" charset="0"/>
                <a:cs typeface="Arial" charset="0"/>
              </a:rPr>
              <a:t>html</a:t>
            </a:r>
            <a:r>
              <a:rPr lang="pt-BR" sz="2400" dirty="0">
                <a:latin typeface="Arial" charset="0"/>
                <a:cs typeface="Arial" charset="0"/>
              </a:rPr>
              <a:t>, </a:t>
            </a:r>
            <a:r>
              <a:rPr lang="pt-BR" sz="2400" dirty="0" err="1">
                <a:latin typeface="Arial" charset="0"/>
                <a:cs typeface="Arial" charset="0"/>
              </a:rPr>
              <a:t>pdf</a:t>
            </a:r>
            <a:r>
              <a:rPr lang="pt-BR" sz="2400" dirty="0">
                <a:latin typeface="Arial" charset="0"/>
                <a:cs typeface="Arial" charset="0"/>
              </a:rPr>
              <a:t> ou </a:t>
            </a:r>
            <a:r>
              <a:rPr lang="pt-BR" sz="2400" dirty="0" err="1">
                <a:latin typeface="Arial" charset="0"/>
                <a:cs typeface="Arial" charset="0"/>
              </a:rPr>
              <a:t>doc</a:t>
            </a:r>
            <a:r>
              <a:rPr lang="pt-BR" sz="2400" dirty="0">
                <a:latin typeface="Arial" charset="0"/>
                <a:cs typeface="Arial" charset="0"/>
              </a:rPr>
              <a:t>.</a:t>
            </a:r>
          </a:p>
          <a:p>
            <a:pPr lvl="1" eaLnBrk="1" hangingPunct="1"/>
            <a:r>
              <a:rPr lang="pt-BR" sz="2000" dirty="0">
                <a:latin typeface="Arial" charset="0"/>
                <a:cs typeface="Arial" charset="0"/>
              </a:rPr>
              <a:t>File </a:t>
            </a:r>
            <a:r>
              <a:rPr lang="pt-BR" sz="2000" dirty="0">
                <a:latin typeface="Arial" charset="0"/>
                <a:cs typeface="Arial" charset="0"/>
                <a:sym typeface="Wingdings" pitchFamily="2" charset="2"/>
              </a:rPr>
              <a:t></a:t>
            </a:r>
            <a:r>
              <a:rPr lang="pt-BR" sz="2000" dirty="0">
                <a:latin typeface="Arial" charset="0"/>
                <a:cs typeface="Arial" charset="0"/>
              </a:rPr>
              <a:t> </a:t>
            </a:r>
            <a:r>
              <a:rPr lang="pt-BR" sz="2000" dirty="0" err="1">
                <a:latin typeface="Arial" charset="0"/>
                <a:cs typeface="Arial" charset="0"/>
              </a:rPr>
              <a:t>Export</a:t>
            </a:r>
            <a:endParaRPr lang="pt-BR" sz="2000" dirty="0">
              <a:latin typeface="Arial" charset="0"/>
              <a:cs typeface="Arial" charset="0"/>
            </a:endParaRPr>
          </a:p>
        </p:txBody>
      </p:sp>
      <p:pic>
        <p:nvPicPr>
          <p:cNvPr id="962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8175" y="2241550"/>
            <a:ext cx="5688013" cy="464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61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6E04E11-0916-4097-8009-410F635B704D}" type="slidenum">
              <a:rPr lang="de-DE" smtClean="0"/>
              <a:pPr/>
              <a:t>65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3721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5F0671C-E7E8-49E9-A212-AE279F76FC8D}" type="slidenum">
              <a:rPr lang="de-DE" altLang="pt-BR" smtClean="0"/>
              <a:pPr/>
              <a:t>7</a:t>
            </a:fld>
            <a:endParaRPr lang="de-DE" altLang="pt-BR"/>
          </a:p>
        </p:txBody>
      </p:sp>
      <p:pic>
        <p:nvPicPr>
          <p:cNvPr id="20483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4100" y="1538288"/>
            <a:ext cx="7034213" cy="5275262"/>
          </a:xfrm>
        </p:spPr>
      </p:pic>
      <p:sp>
        <p:nvSpPr>
          <p:cNvPr id="2048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50913" y="1106488"/>
            <a:ext cx="8229600" cy="5937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Escolher tipo de arquivo e clicar duas vezes no arquivo milsa.xls</a:t>
            </a:r>
          </a:p>
        </p:txBody>
      </p:sp>
      <p:grpSp>
        <p:nvGrpSpPr>
          <p:cNvPr id="20485" name="Group 5"/>
          <p:cNvGrpSpPr>
            <a:grpSpLocks/>
          </p:cNvGrpSpPr>
          <p:nvPr/>
        </p:nvGrpSpPr>
        <p:grpSpPr bwMode="auto">
          <a:xfrm>
            <a:off x="5724525" y="2968625"/>
            <a:ext cx="2740025" cy="1223963"/>
            <a:chOff x="3651" y="2478"/>
            <a:chExt cx="1726" cy="771"/>
          </a:xfrm>
        </p:grpSpPr>
        <p:sp>
          <p:nvSpPr>
            <p:cNvPr id="20488" name="Line 6"/>
            <p:cNvSpPr>
              <a:spLocks noChangeShapeType="1"/>
            </p:cNvSpPr>
            <p:nvPr/>
          </p:nvSpPr>
          <p:spPr bwMode="auto">
            <a:xfrm flipV="1">
              <a:off x="3651" y="2704"/>
              <a:ext cx="862" cy="54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489" name="Text Box 7"/>
            <p:cNvSpPr txBox="1">
              <a:spLocks noChangeArrowheads="1"/>
            </p:cNvSpPr>
            <p:nvPr/>
          </p:nvSpPr>
          <p:spPr bwMode="auto">
            <a:xfrm>
              <a:off x="4517" y="2478"/>
              <a:ext cx="860" cy="23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pt-BR" altLang="pt-BR" b="1">
                  <a:latin typeface="Arial" charset="0"/>
                  <a:cs typeface="Arial" charset="0"/>
                </a:rPr>
                <a:t>Clicar aqui</a:t>
              </a:r>
            </a:p>
          </p:txBody>
        </p:sp>
      </p:grpSp>
      <p:sp>
        <p:nvSpPr>
          <p:cNvPr id="204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6988"/>
            <a:ext cx="8229600" cy="1143001"/>
          </a:xfrm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</a:pPr>
            <a:r>
              <a:rPr lang="pt-BR" altLang="pt-BR" sz="3600" u="sng">
                <a:solidFill>
                  <a:schemeClr val="hlink"/>
                </a:solidFill>
                <a:latin typeface="Arial" charset="0"/>
                <a:cs typeface="Arial" charset="0"/>
              </a:rPr>
              <a:t>Lendo dados do Excel</a:t>
            </a:r>
          </a:p>
        </p:txBody>
      </p:sp>
      <p:sp>
        <p:nvSpPr>
          <p:cNvPr id="20487" name="Espaço Reservado para Número de Slide 7"/>
          <p:cNvSpPr txBox="1">
            <a:spLocks noGrp="1"/>
          </p:cNvSpPr>
          <p:nvPr/>
        </p:nvSpPr>
        <p:spPr bwMode="auto">
          <a:xfrm>
            <a:off x="6975475" y="644842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032AC83E-2385-4315-B8C2-9F033F4BDC3C}" type="slidenum">
              <a:rPr lang="de-DE" altLang="pt-BR" sz="1200"/>
              <a:pPr algn="r"/>
              <a:t>7</a:t>
            </a:fld>
            <a:endParaRPr lang="de-DE" altLang="pt-BR"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A8D7C4-97CE-4FD3-B58F-64DCA2D686A4}" type="slidenum">
              <a:rPr lang="de-DE" altLang="pt-BR" smtClean="0"/>
              <a:pPr/>
              <a:t>8</a:t>
            </a:fld>
            <a:endParaRPr lang="de-DE" altLang="pt-BR"/>
          </a:p>
        </p:txBody>
      </p:sp>
      <p:pic>
        <p:nvPicPr>
          <p:cNvPr id="21507" name="Picture 2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4100" y="1557338"/>
            <a:ext cx="7034213" cy="5275262"/>
          </a:xfrm>
          <a:noFill/>
        </p:spPr>
      </p:pic>
      <p:sp>
        <p:nvSpPr>
          <p:cNvPr id="2150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50913" y="1106488"/>
            <a:ext cx="8229600" cy="5937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Escolher a planilha</a:t>
            </a:r>
          </a:p>
        </p:txBody>
      </p:sp>
      <p:grpSp>
        <p:nvGrpSpPr>
          <p:cNvPr id="21509" name="Group 13"/>
          <p:cNvGrpSpPr>
            <a:grpSpLocks/>
          </p:cNvGrpSpPr>
          <p:nvPr/>
        </p:nvGrpSpPr>
        <p:grpSpPr bwMode="auto">
          <a:xfrm>
            <a:off x="3541713" y="2620963"/>
            <a:ext cx="5222875" cy="1309687"/>
            <a:chOff x="2261" y="1427"/>
            <a:chExt cx="3290" cy="825"/>
          </a:xfrm>
        </p:grpSpPr>
        <p:sp>
          <p:nvSpPr>
            <p:cNvPr id="21518" name="Line 6"/>
            <p:cNvSpPr>
              <a:spLocks noChangeShapeType="1"/>
            </p:cNvSpPr>
            <p:nvPr/>
          </p:nvSpPr>
          <p:spPr bwMode="auto">
            <a:xfrm flipV="1">
              <a:off x="2261" y="1707"/>
              <a:ext cx="862" cy="54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519" name="Text Box 7"/>
            <p:cNvSpPr txBox="1">
              <a:spLocks noChangeArrowheads="1"/>
            </p:cNvSpPr>
            <p:nvPr/>
          </p:nvSpPr>
          <p:spPr bwMode="auto">
            <a:xfrm>
              <a:off x="3127" y="1427"/>
              <a:ext cx="2424" cy="60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pt-BR" altLang="pt-BR" b="1">
                  <a:latin typeface="Arial" charset="0"/>
                  <a:cs typeface="Arial" charset="0"/>
                </a:rPr>
                <a:t>Escolher esta opção se houver o nome das variáveis na 1ª linha do arquivo Excel</a:t>
              </a:r>
            </a:p>
          </p:txBody>
        </p:sp>
      </p:grpSp>
      <p:grpSp>
        <p:nvGrpSpPr>
          <p:cNvPr id="21510" name="Group 14"/>
          <p:cNvGrpSpPr>
            <a:grpSpLocks/>
          </p:cNvGrpSpPr>
          <p:nvPr/>
        </p:nvGrpSpPr>
        <p:grpSpPr bwMode="auto">
          <a:xfrm>
            <a:off x="5473700" y="4037013"/>
            <a:ext cx="3489325" cy="1958975"/>
            <a:chOff x="3448" y="2338"/>
            <a:chExt cx="2198" cy="1234"/>
          </a:xfrm>
        </p:grpSpPr>
        <p:sp>
          <p:nvSpPr>
            <p:cNvPr id="21516" name="Line 9"/>
            <p:cNvSpPr>
              <a:spLocks noChangeShapeType="1"/>
            </p:cNvSpPr>
            <p:nvPr/>
          </p:nvSpPr>
          <p:spPr bwMode="auto">
            <a:xfrm rot="4392497" flipV="1">
              <a:off x="3290" y="2496"/>
              <a:ext cx="862" cy="54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517" name="Text Box 10"/>
            <p:cNvSpPr txBox="1">
              <a:spLocks noChangeArrowheads="1"/>
            </p:cNvSpPr>
            <p:nvPr/>
          </p:nvSpPr>
          <p:spPr bwMode="auto">
            <a:xfrm>
              <a:off x="4098" y="2971"/>
              <a:ext cx="1548" cy="60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pt-BR" altLang="pt-BR" b="1">
                  <a:latin typeface="Arial" charset="0"/>
                  <a:cs typeface="Arial" charset="0"/>
                </a:rPr>
                <a:t>Aqui pode ser escolhida a planilha do arquivo Excel</a:t>
              </a:r>
            </a:p>
          </p:txBody>
        </p:sp>
      </p:grpSp>
      <p:grpSp>
        <p:nvGrpSpPr>
          <p:cNvPr id="21511" name="Group 19"/>
          <p:cNvGrpSpPr>
            <a:grpSpLocks/>
          </p:cNvGrpSpPr>
          <p:nvPr/>
        </p:nvGrpSpPr>
        <p:grpSpPr bwMode="auto">
          <a:xfrm>
            <a:off x="1874838" y="4873625"/>
            <a:ext cx="1936750" cy="1252538"/>
            <a:chOff x="1181" y="2875"/>
            <a:chExt cx="1220" cy="789"/>
          </a:xfrm>
        </p:grpSpPr>
        <p:sp>
          <p:nvSpPr>
            <p:cNvPr id="21514" name="Line 16"/>
            <p:cNvSpPr>
              <a:spLocks noChangeShapeType="1"/>
            </p:cNvSpPr>
            <p:nvPr/>
          </p:nvSpPr>
          <p:spPr bwMode="auto">
            <a:xfrm rot="10800000" flipV="1">
              <a:off x="1539" y="2875"/>
              <a:ext cx="862" cy="54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515" name="Text Box 17"/>
            <p:cNvSpPr txBox="1">
              <a:spLocks noChangeArrowheads="1"/>
            </p:cNvSpPr>
            <p:nvPr/>
          </p:nvSpPr>
          <p:spPr bwMode="auto">
            <a:xfrm>
              <a:off x="1181" y="3431"/>
              <a:ext cx="860" cy="23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pt-BR" altLang="pt-BR" b="1">
                  <a:latin typeface="Arial" charset="0"/>
                  <a:cs typeface="Arial" charset="0"/>
                </a:rPr>
                <a:t>Clicar aqui</a:t>
              </a:r>
            </a:p>
          </p:txBody>
        </p:sp>
      </p:grpSp>
      <p:sp>
        <p:nvSpPr>
          <p:cNvPr id="2151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6988"/>
            <a:ext cx="8229600" cy="1143001"/>
          </a:xfrm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</a:pPr>
            <a:r>
              <a:rPr lang="pt-BR" altLang="pt-BR" sz="3600" u="sng">
                <a:solidFill>
                  <a:schemeClr val="hlink"/>
                </a:solidFill>
                <a:latin typeface="Arial" charset="0"/>
                <a:cs typeface="Arial" charset="0"/>
              </a:rPr>
              <a:t>Lendo dados do Excel</a:t>
            </a:r>
          </a:p>
        </p:txBody>
      </p:sp>
      <p:sp>
        <p:nvSpPr>
          <p:cNvPr id="21513" name="Espaço Reservado para Número de Slide 13"/>
          <p:cNvSpPr txBox="1">
            <a:spLocks noGrp="1"/>
          </p:cNvSpPr>
          <p:nvPr/>
        </p:nvSpPr>
        <p:spPr bwMode="auto">
          <a:xfrm>
            <a:off x="6975475" y="644842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5A9F5A34-D430-4BCF-B3FB-7895CD69B746}" type="slidenum">
              <a:rPr lang="de-DE" altLang="pt-BR" sz="1200"/>
              <a:pPr algn="r"/>
              <a:t>8</a:t>
            </a:fld>
            <a:endParaRPr lang="de-DE" altLang="pt-BR"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1CDB388-0A4C-4368-A7BB-8E76F5A6DF49}" type="slidenum">
              <a:rPr lang="de-DE" altLang="pt-BR" smtClean="0"/>
              <a:pPr/>
              <a:t>9</a:t>
            </a:fld>
            <a:endParaRPr lang="de-DE" altLang="pt-BR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53975"/>
            <a:ext cx="8229600" cy="1143000"/>
          </a:xfrm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</a:pPr>
            <a:r>
              <a:rPr lang="pt-BR" altLang="pt-BR" sz="3600" u="sng">
                <a:solidFill>
                  <a:schemeClr val="hlink"/>
                </a:solidFill>
                <a:latin typeface="Arial" charset="0"/>
                <a:cs typeface="Arial" charset="0"/>
              </a:rPr>
              <a:t>Definições</a:t>
            </a:r>
          </a:p>
        </p:txBody>
      </p:sp>
      <p:pic>
        <p:nvPicPr>
          <p:cNvPr id="22532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4100" y="1557338"/>
            <a:ext cx="7034213" cy="5275262"/>
          </a:xfrm>
        </p:spPr>
      </p:pic>
      <p:sp>
        <p:nvSpPr>
          <p:cNvPr id="22533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35013" y="1196975"/>
            <a:ext cx="8229600" cy="59372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pt-BR" altLang="pt-BR" sz="1800">
                <a:latin typeface="Arial" charset="0"/>
                <a:cs typeface="Arial" charset="0"/>
              </a:rPr>
              <a:t>Rótulos das variáveis e categorias, nº de casas decimais e dados perdidos</a:t>
            </a:r>
          </a:p>
        </p:txBody>
      </p:sp>
      <p:grpSp>
        <p:nvGrpSpPr>
          <p:cNvPr id="22534" name="Group 15"/>
          <p:cNvGrpSpPr>
            <a:grpSpLocks/>
          </p:cNvGrpSpPr>
          <p:nvPr/>
        </p:nvGrpSpPr>
        <p:grpSpPr bwMode="auto">
          <a:xfrm>
            <a:off x="2312988" y="5391150"/>
            <a:ext cx="3700462" cy="1223963"/>
            <a:chOff x="3651" y="2478"/>
            <a:chExt cx="2331" cy="771"/>
          </a:xfrm>
        </p:grpSpPr>
        <p:sp>
          <p:nvSpPr>
            <p:cNvPr id="22536" name="Line 16"/>
            <p:cNvSpPr>
              <a:spLocks noChangeShapeType="1"/>
            </p:cNvSpPr>
            <p:nvPr/>
          </p:nvSpPr>
          <p:spPr bwMode="auto">
            <a:xfrm flipV="1">
              <a:off x="3651" y="2704"/>
              <a:ext cx="862" cy="54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537" name="Text Box 17"/>
            <p:cNvSpPr txBox="1">
              <a:spLocks noChangeArrowheads="1"/>
            </p:cNvSpPr>
            <p:nvPr/>
          </p:nvSpPr>
          <p:spPr bwMode="auto">
            <a:xfrm>
              <a:off x="4517" y="2478"/>
              <a:ext cx="1465" cy="5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buFont typeface="Arial" charset="0"/>
                <a:buChar char="•"/>
              </a:pPr>
              <a:r>
                <a:rPr lang="pt-BR" altLang="pt-BR" b="1">
                  <a:latin typeface="Arial" charset="0"/>
                  <a:cs typeface="Arial" charset="0"/>
                </a:rPr>
                <a:t> Clicar aqui</a:t>
              </a:r>
            </a:p>
            <a:p>
              <a:pPr>
                <a:buFont typeface="Arial" charset="0"/>
                <a:buChar char="•"/>
              </a:pPr>
              <a:endParaRPr lang="pt-BR" altLang="pt-BR" b="1">
                <a:latin typeface="Arial" charset="0"/>
                <a:cs typeface="Arial" charset="0"/>
              </a:endParaRPr>
            </a:p>
            <a:p>
              <a:pPr>
                <a:buFont typeface="Arial" charset="0"/>
                <a:buChar char="•"/>
              </a:pPr>
              <a:r>
                <a:rPr lang="pt-BR" altLang="pt-BR" b="1">
                  <a:latin typeface="Arial" charset="0"/>
                  <a:cs typeface="Arial" charset="0"/>
                </a:rPr>
                <a:t> Visão de variáveis</a:t>
              </a:r>
            </a:p>
          </p:txBody>
        </p:sp>
      </p:grpSp>
      <p:sp>
        <p:nvSpPr>
          <p:cNvPr id="22535" name="Espaço Reservado para Número de Slide 7"/>
          <p:cNvSpPr txBox="1">
            <a:spLocks noGrp="1"/>
          </p:cNvSpPr>
          <p:nvPr/>
        </p:nvSpPr>
        <p:spPr bwMode="auto">
          <a:xfrm>
            <a:off x="6975475" y="644842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600C9E0D-B294-4619-A0FD-58709EC3529C}" type="slidenum">
              <a:rPr lang="de-DE" altLang="pt-BR" sz="1200"/>
              <a:pPr algn="r"/>
              <a:t>9</a:t>
            </a:fld>
            <a:endParaRPr lang="de-DE" altLang="pt-BR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2612</TotalTime>
  <Words>2160</Words>
  <Application>Microsoft Office PowerPoint</Application>
  <PresentationFormat>Apresentação na tela (4:3)</PresentationFormat>
  <Paragraphs>492</Paragraphs>
  <Slides>65</Slides>
  <Notes>63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65</vt:i4>
      </vt:variant>
    </vt:vector>
  </HeadingPairs>
  <TitlesOfParts>
    <vt:vector size="69" baseType="lpstr">
      <vt:lpstr>Arial</vt:lpstr>
      <vt:lpstr>Calibri</vt:lpstr>
      <vt:lpstr>Times New Roman</vt:lpstr>
      <vt:lpstr>Tema do Office</vt:lpstr>
      <vt:lpstr>Introdução ao SPSS</vt:lpstr>
      <vt:lpstr>Materiais</vt:lpstr>
      <vt:lpstr>Extensões dos Arquivos</vt:lpstr>
      <vt:lpstr>Construção do banco de dados</vt:lpstr>
      <vt:lpstr>Importação do banco de dados</vt:lpstr>
      <vt:lpstr>Iniciando o SPSS</vt:lpstr>
      <vt:lpstr>Lendo dados do Excel</vt:lpstr>
      <vt:lpstr>Lendo dados do Excel</vt:lpstr>
      <vt:lpstr>Definições</vt:lpstr>
      <vt:lpstr>Definições</vt:lpstr>
      <vt:lpstr>Definições</vt:lpstr>
      <vt:lpstr>Definições</vt:lpstr>
      <vt:lpstr>Definições</vt:lpstr>
      <vt:lpstr>Definições</vt:lpstr>
      <vt:lpstr>Definições</vt:lpstr>
      <vt:lpstr>Definições</vt:lpstr>
      <vt:lpstr>Definições: pela sintaxe</vt:lpstr>
      <vt:lpstr>Definições: pela sintaxe</vt:lpstr>
      <vt:lpstr>Definições: pela sintaxe</vt:lpstr>
      <vt:lpstr>E salvar o banco!!!</vt:lpstr>
      <vt:lpstr>Identificando casos duplicados</vt:lpstr>
      <vt:lpstr>“Limpeza” do BD</vt:lpstr>
      <vt:lpstr>“Limpeza” do BD</vt:lpstr>
      <vt:lpstr>“Limpeza” do BD</vt:lpstr>
      <vt:lpstr>“Limpeza” do BD</vt:lpstr>
      <vt:lpstr>“Limpeza” do BD</vt:lpstr>
      <vt:lpstr>“Limpeza” do BD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“Limpeza” do BD</vt:lpstr>
      <vt:lpstr>“Limpeza” do BD</vt:lpstr>
      <vt:lpstr>Apresentação do PowerPoint</vt:lpstr>
      <vt:lpstr>Apresentação do PowerPoint</vt:lpstr>
      <vt:lpstr>“Limpeza” do BD</vt:lpstr>
      <vt:lpstr>“Limpeza” do BD</vt:lpstr>
      <vt:lpstr>“Limpeza” do BD</vt:lpstr>
      <vt:lpstr>“Limpeza” do BD</vt:lpstr>
      <vt:lpstr>Dica para bancos Google Forms</vt:lpstr>
      <vt:lpstr>Exercícios</vt:lpstr>
      <vt:lpstr>Operações com variáveis</vt:lpstr>
      <vt:lpstr>Recategorização de Variáveis</vt:lpstr>
      <vt:lpstr>Categorização de Variáveis em faixas</vt:lpstr>
      <vt:lpstr>Categorização de Variáveis em faixas</vt:lpstr>
      <vt:lpstr>Categorização de Variáveis em faixas</vt:lpstr>
      <vt:lpstr>Categorização de Variáveis em faixas</vt:lpstr>
      <vt:lpstr>Categorização de Variáveis em faixas</vt:lpstr>
      <vt:lpstr>Calculando Variáveis através de Fórmulas</vt:lpstr>
      <vt:lpstr>Exercícios</vt:lpstr>
      <vt:lpstr>Combinando duas variáveis</vt:lpstr>
      <vt:lpstr>Combinando duas variáveis</vt:lpstr>
      <vt:lpstr>Combinando duas variáveis</vt:lpstr>
      <vt:lpstr>Criando variável de contagem</vt:lpstr>
      <vt:lpstr>Criando variável de contagem</vt:lpstr>
      <vt:lpstr>Apresentação do PowerPoint</vt:lpstr>
      <vt:lpstr>Apresentação do PowerPoint</vt:lpstr>
      <vt:lpstr>Apresentação do PowerPoint</vt:lpstr>
      <vt:lpstr>Manipulando bancos</vt:lpstr>
      <vt:lpstr>Manipulando bancos</vt:lpstr>
      <vt:lpstr>Manipulando bancos</vt:lpstr>
      <vt:lpstr>Apresentação do PowerPoint</vt:lpstr>
      <vt:lpstr>Exportando o Banco de dados</vt:lpstr>
      <vt:lpstr>Exportando o Output</vt:lpstr>
    </vt:vector>
  </TitlesOfParts>
  <Company>Imat - UFRGS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</dc:title>
  <dc:creator>Dep. de Estatística</dc:creator>
  <cp:lastModifiedBy>Vanessa Bielefeldt Leotti</cp:lastModifiedBy>
  <cp:revision>433</cp:revision>
  <dcterms:created xsi:type="dcterms:W3CDTF">2007-05-10T19:15:59Z</dcterms:created>
  <dcterms:modified xsi:type="dcterms:W3CDTF">2019-03-28T11:24:22Z</dcterms:modified>
</cp:coreProperties>
</file>