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49"/>
  </p:notesMasterIdLst>
  <p:handoutMasterIdLst>
    <p:handoutMasterId r:id="rId50"/>
  </p:handoutMasterIdLst>
  <p:sldIdLst>
    <p:sldId id="256" r:id="rId2"/>
    <p:sldId id="590" r:id="rId3"/>
    <p:sldId id="605" r:id="rId4"/>
    <p:sldId id="486" r:id="rId5"/>
    <p:sldId id="635" r:id="rId6"/>
    <p:sldId id="488" r:id="rId7"/>
    <p:sldId id="492" r:id="rId8"/>
    <p:sldId id="489" r:id="rId9"/>
    <p:sldId id="606" r:id="rId10"/>
    <p:sldId id="607" r:id="rId11"/>
    <p:sldId id="591" r:id="rId12"/>
    <p:sldId id="495" r:id="rId13"/>
    <p:sldId id="496" r:id="rId14"/>
    <p:sldId id="498" r:id="rId15"/>
    <p:sldId id="500" r:id="rId16"/>
    <p:sldId id="501" r:id="rId17"/>
    <p:sldId id="502" r:id="rId18"/>
    <p:sldId id="503" r:id="rId19"/>
    <p:sldId id="505" r:id="rId20"/>
    <p:sldId id="608" r:id="rId21"/>
    <p:sldId id="507" r:id="rId22"/>
    <p:sldId id="508" r:id="rId23"/>
    <p:sldId id="602" r:id="rId24"/>
    <p:sldId id="494" r:id="rId25"/>
    <p:sldId id="562" r:id="rId26"/>
    <p:sldId id="609" r:id="rId27"/>
    <p:sldId id="563" r:id="rId28"/>
    <p:sldId id="610" r:id="rId29"/>
    <p:sldId id="611" r:id="rId30"/>
    <p:sldId id="612" r:id="rId31"/>
    <p:sldId id="614" r:id="rId32"/>
    <p:sldId id="615" r:id="rId33"/>
    <p:sldId id="616" r:id="rId34"/>
    <p:sldId id="617" r:id="rId35"/>
    <p:sldId id="618" r:id="rId36"/>
    <p:sldId id="619" r:id="rId37"/>
    <p:sldId id="620" r:id="rId38"/>
    <p:sldId id="621" r:id="rId39"/>
    <p:sldId id="622" r:id="rId40"/>
    <p:sldId id="623" r:id="rId41"/>
    <p:sldId id="627" r:id="rId42"/>
    <p:sldId id="628" r:id="rId43"/>
    <p:sldId id="629" r:id="rId44"/>
    <p:sldId id="630" r:id="rId45"/>
    <p:sldId id="631" r:id="rId46"/>
    <p:sldId id="632" r:id="rId47"/>
    <p:sldId id="634" r:id="rId48"/>
  </p:sldIdLst>
  <p:sldSz cx="9144000" cy="6858000" type="screen4x3"/>
  <p:notesSz cx="10234613" cy="70993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FFFF00"/>
    <a:srgbClr val="33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7" autoAdjust="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401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401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75F0A1A2-A991-4680-AA4B-E0DF647600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264476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8063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350" y="3371850"/>
            <a:ext cx="8189913" cy="3194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18B86446-3CA4-4135-8A25-B8262C227F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4155826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C8D2F8E-FD79-4ABF-8FF8-95591BAEA8FC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118789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8790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8791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4403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B702F9-79B5-4091-AE4A-943EC89609D6}" type="slidenum">
              <a:rPr lang="pt-BR" altLang="pt-BR" smtClean="0">
                <a:latin typeface="Arial" charset="0"/>
              </a:rPr>
              <a:pPr/>
              <a:t>14</a:t>
            </a:fld>
            <a:endParaRPr lang="pt-BR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FA9076-3CAC-43B2-88FA-98D3EC3DB9DC}" type="slidenum">
              <a:rPr lang="pt-BR" altLang="pt-BR" smtClean="0">
                <a:latin typeface="Arial" charset="0"/>
              </a:rPr>
              <a:pPr/>
              <a:t>15</a:t>
            </a:fld>
            <a:endParaRPr lang="pt-BR" altLang="pt-BR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46085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46086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46087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2BCB6E-C53E-4589-967C-5457E0AB1599}" type="slidenum">
              <a:rPr lang="pt-BR" altLang="pt-BR" smtClean="0">
                <a:latin typeface="Arial" charset="0"/>
              </a:rPr>
              <a:pPr/>
              <a:t>16</a:t>
            </a:fld>
            <a:endParaRPr lang="pt-BR" altLang="pt-BR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EA160B-9023-4995-AD1A-3AEEAAC98055}" type="slidenum">
              <a:rPr lang="pt-BR" altLang="pt-BR" smtClean="0">
                <a:latin typeface="Arial" charset="0"/>
              </a:rPr>
              <a:pPr/>
              <a:t>17</a:t>
            </a:fld>
            <a:endParaRPr lang="pt-BR" altLang="pt-BR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48133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48134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48135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C291F3-D495-49A7-BBD8-4515D9021FBD}" type="slidenum">
              <a:rPr lang="pt-BR" altLang="pt-BR" smtClean="0">
                <a:latin typeface="Arial" charset="0"/>
              </a:rPr>
              <a:pPr/>
              <a:t>18</a:t>
            </a:fld>
            <a:endParaRPr lang="pt-BR" altLang="pt-BR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49157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49158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49159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067E6F-CAF9-4DF8-80B0-BBC56B5E0704}" type="slidenum">
              <a:rPr lang="pt-BR" altLang="pt-BR" smtClean="0">
                <a:latin typeface="Arial" charset="0"/>
              </a:rPr>
              <a:pPr/>
              <a:t>19</a:t>
            </a:fld>
            <a:endParaRPr lang="pt-BR" altLang="pt-BR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51205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51206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51207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067E6F-CAF9-4DF8-80B0-BBC56B5E0704}" type="slidenum">
              <a:rPr lang="pt-BR" altLang="pt-BR" smtClean="0">
                <a:latin typeface="Arial" charset="0"/>
              </a:rPr>
              <a:pPr/>
              <a:t>20</a:t>
            </a:fld>
            <a:endParaRPr lang="pt-BR" altLang="pt-BR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51205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51206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51207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FB9560-3877-447F-AE9C-150CCB0ED4D3}" type="slidenum">
              <a:rPr lang="pt-BR" altLang="pt-BR" smtClean="0">
                <a:latin typeface="Arial" charset="0"/>
              </a:rPr>
              <a:pPr/>
              <a:t>21</a:t>
            </a:fld>
            <a:endParaRPr lang="pt-BR" altLang="pt-BR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53253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53254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53255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079144-F240-41E2-A7D7-A2738BB804C6}" type="slidenum">
              <a:rPr lang="pt-BR" altLang="pt-BR" smtClean="0">
                <a:latin typeface="Arial" charset="0"/>
              </a:rPr>
              <a:pPr/>
              <a:t>22</a:t>
            </a:fld>
            <a:endParaRPr lang="pt-BR" altLang="pt-BR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54277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54278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54279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3994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DA2BAD-8830-468B-8FCA-82330B0820B8}" type="slidenum">
              <a:rPr lang="pt-BR" altLang="pt-BR" smtClean="0">
                <a:latin typeface="Arial" charset="0"/>
              </a:rPr>
              <a:pPr/>
              <a:t>24</a:t>
            </a:fld>
            <a:endParaRPr lang="pt-BR" altLang="pt-BR">
              <a:latin typeface="Arial" charset="0"/>
            </a:endParaRPr>
          </a:p>
        </p:txBody>
      </p:sp>
      <p:sp>
        <p:nvSpPr>
          <p:cNvPr id="3994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3994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3994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976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3379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B64063-BA85-4EA2-92E6-CEC9159029BD}" type="slidenum">
              <a:rPr lang="pt-BR" altLang="pt-BR" smtClean="0">
                <a:latin typeface="Arial" charset="0"/>
              </a:rPr>
              <a:pPr/>
              <a:t>3</a:t>
            </a:fld>
            <a:endParaRPr lang="pt-BR" altLang="pt-BR">
              <a:latin typeface="Arial" charset="0"/>
            </a:endParaRPr>
          </a:p>
        </p:txBody>
      </p:sp>
      <p:sp>
        <p:nvSpPr>
          <p:cNvPr id="33797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33798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33799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F50074-D5A3-4EB9-A6B2-074C1417963E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19354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F50074-D5A3-4EB9-A6B2-074C1417963E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19354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552D561-4317-4161-BB80-D9FEEAF75356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194565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566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567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F50074-D5A3-4EB9-A6B2-074C1417963E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19354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F50074-D5A3-4EB9-A6B2-074C1417963E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19354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F50074-D5A3-4EB9-A6B2-074C1417963E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19354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F50074-D5A3-4EB9-A6B2-074C1417963E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19354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F50074-D5A3-4EB9-A6B2-074C1417963E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19354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F50074-D5A3-4EB9-A6B2-074C1417963E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19354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1A0B8-5CAA-43AF-A8D4-4FF5EE59241F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/>
          </a:p>
        </p:txBody>
      </p:sp>
      <p:sp>
        <p:nvSpPr>
          <p:cNvPr id="87045" name="Espaço Reservado para Data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pt-BR"/>
          </a:p>
        </p:txBody>
      </p:sp>
      <p:sp>
        <p:nvSpPr>
          <p:cNvPr id="87046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pt-BR"/>
          </a:p>
        </p:txBody>
      </p:sp>
      <p:sp>
        <p:nvSpPr>
          <p:cNvPr id="87047" name="Espaço Reservado para Cabeçalho 6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D5130A-5B2B-40C7-917B-2ECC401653DC}" type="slidenum">
              <a:rPr lang="pt-BR" altLang="pt-BR" smtClean="0">
                <a:latin typeface="Arial" charset="0"/>
              </a:rPr>
              <a:pPr/>
              <a:t>4</a:t>
            </a:fld>
            <a:endParaRPr lang="pt-BR" altLang="pt-BR">
              <a:latin typeface="Arial" charset="0"/>
            </a:endParaRPr>
          </a:p>
        </p:txBody>
      </p:sp>
      <p:sp>
        <p:nvSpPr>
          <p:cNvPr id="31749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31750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31751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1A0B8-5CAA-43AF-A8D4-4FF5EE59241F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/>
          </a:p>
        </p:txBody>
      </p:sp>
      <p:sp>
        <p:nvSpPr>
          <p:cNvPr id="87045" name="Espaço Reservado para Data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pt-BR"/>
          </a:p>
        </p:txBody>
      </p:sp>
      <p:sp>
        <p:nvSpPr>
          <p:cNvPr id="87046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pt-BR"/>
          </a:p>
        </p:txBody>
      </p:sp>
      <p:sp>
        <p:nvSpPr>
          <p:cNvPr id="87047" name="Espaço Reservado para Cabeçalho 6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F50074-D5A3-4EB9-A6B2-074C1417963E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19354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F50074-D5A3-4EB9-A6B2-074C1417963E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19354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F50074-D5A3-4EB9-A6B2-074C1417963E}" type="slidenum">
              <a:rPr lang="pt-BR" smtClean="0"/>
              <a:pPr/>
              <a:t>40</a:t>
            </a:fld>
            <a:endParaRPr lang="pt-BR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19354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F50074-D5A3-4EB9-A6B2-074C1417963E}" type="slidenum">
              <a:rPr lang="pt-BR" smtClean="0"/>
              <a:pPr/>
              <a:t>41</a:t>
            </a:fld>
            <a:endParaRPr lang="pt-BR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19354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F50074-D5A3-4EB9-A6B2-074C1417963E}" type="slidenum">
              <a:rPr lang="pt-BR" smtClean="0"/>
              <a:pPr/>
              <a:t>43</a:t>
            </a:fld>
            <a:endParaRPr lang="pt-BR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19354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F50074-D5A3-4EB9-A6B2-074C1417963E}" type="slidenum">
              <a:rPr lang="pt-BR" smtClean="0"/>
              <a:pPr/>
              <a:t>44</a:t>
            </a:fld>
            <a:endParaRPr lang="pt-BR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19354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F50074-D5A3-4EB9-A6B2-074C1417963E}" type="slidenum">
              <a:rPr lang="pt-BR" smtClean="0"/>
              <a:pPr/>
              <a:t>45</a:t>
            </a:fld>
            <a:endParaRPr lang="pt-BR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19354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F50074-D5A3-4EB9-A6B2-074C1417963E}" type="slidenum">
              <a:rPr lang="pt-BR" smtClean="0"/>
              <a:pPr/>
              <a:t>46</a:t>
            </a:fld>
            <a:endParaRPr lang="pt-BR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/>
          </a:p>
        </p:txBody>
      </p:sp>
      <p:sp>
        <p:nvSpPr>
          <p:cNvPr id="19354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354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1A0B8-5CAA-43AF-A8D4-4FF5EE59241F}" type="slidenum">
              <a:rPr lang="pt-BR" smtClean="0"/>
              <a:pPr/>
              <a:t>47</a:t>
            </a:fld>
            <a:endParaRPr lang="pt-BR"/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pt-BR"/>
          </a:p>
        </p:txBody>
      </p:sp>
      <p:sp>
        <p:nvSpPr>
          <p:cNvPr id="87045" name="Espaço Reservado para Data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pt-BR"/>
          </a:p>
        </p:txBody>
      </p:sp>
      <p:sp>
        <p:nvSpPr>
          <p:cNvPr id="87046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pt-BR"/>
          </a:p>
        </p:txBody>
      </p:sp>
      <p:sp>
        <p:nvSpPr>
          <p:cNvPr id="87047" name="Espaço Reservado para Cabeçalho 6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D5130A-5B2B-40C7-917B-2ECC401653DC}" type="slidenum">
              <a:rPr lang="pt-BR" altLang="pt-BR" smtClean="0">
                <a:latin typeface="Arial" charset="0"/>
              </a:rPr>
              <a:pPr/>
              <a:t>5</a:t>
            </a:fld>
            <a:endParaRPr lang="pt-BR" altLang="pt-BR">
              <a:latin typeface="Arial" charset="0"/>
            </a:endParaRPr>
          </a:p>
        </p:txBody>
      </p:sp>
      <p:sp>
        <p:nvSpPr>
          <p:cNvPr id="31749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31750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31751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4782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3379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B64063-BA85-4EA2-92E6-CEC9159029BD}" type="slidenum">
              <a:rPr lang="pt-BR" altLang="pt-BR" smtClean="0">
                <a:latin typeface="Arial" charset="0"/>
              </a:rPr>
              <a:pPr/>
              <a:t>6</a:t>
            </a:fld>
            <a:endParaRPr lang="pt-BR" altLang="pt-BR">
              <a:latin typeface="Arial" charset="0"/>
            </a:endParaRPr>
          </a:p>
        </p:txBody>
      </p:sp>
      <p:sp>
        <p:nvSpPr>
          <p:cNvPr id="33797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33798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33799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9AB0E0-7AF7-4A4B-B70D-380746C9356B}" type="slidenum">
              <a:rPr lang="pt-BR" altLang="pt-BR" smtClean="0">
                <a:latin typeface="Arial" charset="0"/>
              </a:rPr>
              <a:pPr/>
              <a:t>7</a:t>
            </a:fld>
            <a:endParaRPr lang="pt-BR" altLang="pt-BR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37893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37894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37895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EF4C5C-E932-452F-9442-84DACE1F0E3F}" type="slidenum">
              <a:rPr lang="pt-BR" altLang="pt-BR" smtClean="0">
                <a:latin typeface="Arial" charset="0"/>
              </a:rPr>
              <a:pPr/>
              <a:t>8</a:t>
            </a:fld>
            <a:endParaRPr lang="pt-BR" altLang="pt-BR">
              <a:latin typeface="Arial" charset="0"/>
            </a:endParaRPr>
          </a:p>
        </p:txBody>
      </p:sp>
      <p:sp>
        <p:nvSpPr>
          <p:cNvPr id="34821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34822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34823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E2776C-ED96-4BE4-84E2-C9B1EAC5678A}" type="slidenum">
              <a:rPr lang="pt-BR" altLang="pt-BR" smtClean="0">
                <a:latin typeface="Arial" charset="0"/>
              </a:rPr>
              <a:pPr/>
              <a:t>12</a:t>
            </a:fld>
            <a:endParaRPr lang="pt-BR" altLang="pt-BR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  <p:sp>
        <p:nvSpPr>
          <p:cNvPr id="40965" name="Espaço Reservado para Data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40966" name="Espaço Reservado para Rodapé 5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  <p:sp>
        <p:nvSpPr>
          <p:cNvPr id="40967" name="Espaço Reservado para Cabeçalho 6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pt-BR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075C17-F1EE-46DF-8079-4522B5C751EA}" type="slidenum">
              <a:rPr lang="pt-BR" altLang="pt-BR" smtClean="0">
                <a:latin typeface="Arial" charset="0"/>
              </a:rPr>
              <a:pPr/>
              <a:t>13</a:t>
            </a:fld>
            <a:endParaRPr lang="pt-BR" altLang="pt-BR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06C2B-95D1-48BB-B1F9-47213CB61018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0C87B-6A34-4A18-BE3F-191DD64FE34F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B5D1E-40E5-435A-92E7-B20098AD5DBF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>
            <a:lvl1pPr>
              <a:defRPr sz="3600" u="sng">
                <a:solidFill>
                  <a:srgbClr val="3333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3960EC4-5894-4802-9DAC-FCA4C9402D54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23A9E-954A-4CDF-9D67-313551022A8E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E2D72CF-76E0-427F-B0B6-7E7468F5052B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4F78A-D8A2-46E6-B227-41A63B502064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6C898-276B-4F74-B036-07ED216A0F76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44842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E9183E5-AF68-484E-8EE1-3EBB5764AD6C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1C76B-96D9-4C7C-BC61-5361AB98EA3A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BB7BE-1C76-4278-9086-7421063FD133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512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72A0F9-F176-434A-9DB6-009A591071E6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7" r:id="rId2"/>
    <p:sldLayoutId id="2147483930" r:id="rId3"/>
    <p:sldLayoutId id="2147483938" r:id="rId4"/>
    <p:sldLayoutId id="2147483931" r:id="rId5"/>
    <p:sldLayoutId id="2147483932" r:id="rId6"/>
    <p:sldLayoutId id="2147483939" r:id="rId7"/>
    <p:sldLayoutId id="2147483933" r:id="rId8"/>
    <p:sldLayoutId id="2147483934" r:id="rId9"/>
    <p:sldLayoutId id="2147483935" r:id="rId10"/>
    <p:sldLayoutId id="214748393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eg.ufpr.br/~paulojus/embrapa/Rembrapa/Rembrapase5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eg.ufpr.br/~paulojus/embrapa/Rembrapa/Rembrapase5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id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12875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6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Introdução ao R</a:t>
            </a:r>
          </a:p>
        </p:txBody>
      </p:sp>
      <p:pic>
        <p:nvPicPr>
          <p:cNvPr id="11267" name="Picture 5" descr="R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4300" y="3068638"/>
            <a:ext cx="1584325" cy="120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B06C2B-95D1-48BB-B1F9-47213CB61018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Janelas do </a:t>
            </a:r>
            <a:r>
              <a:rPr lang="pt-BR" dirty="0" err="1"/>
              <a:t>RStudio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960EC4-5894-4802-9DAC-FCA4C9402D5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251520" y="1091877"/>
            <a:ext cx="8712968" cy="5793507"/>
          </a:xfrm>
        </p:spPr>
        <p:txBody>
          <a:bodyPr/>
          <a:lstStyle/>
          <a:p>
            <a:r>
              <a:rPr lang="pt-BR" sz="2600" dirty="0"/>
              <a:t>Botões em vermelho: minimizam ou maximizam a janela</a:t>
            </a:r>
          </a:p>
          <a:p>
            <a:pPr lvl="0"/>
            <a:r>
              <a:rPr lang="pt-BR" sz="2600" dirty="0"/>
              <a:t>Janela 1: exibe os arquivos de sintaxe.</a:t>
            </a:r>
            <a:endParaRPr lang="en-US" sz="2600" dirty="0"/>
          </a:p>
          <a:p>
            <a:pPr lvl="0"/>
            <a:r>
              <a:rPr lang="pt-BR" sz="2600" dirty="0"/>
              <a:t>Janela 2: exibe os objetos  e histórico de comandos. </a:t>
            </a:r>
            <a:endParaRPr lang="en-US" sz="2600" dirty="0"/>
          </a:p>
          <a:p>
            <a:pPr lvl="0"/>
            <a:r>
              <a:rPr lang="pt-BR" sz="2600" dirty="0"/>
              <a:t>Janela 3: exibe os comandos executados e resultados desses comandos (R </a:t>
            </a:r>
            <a:r>
              <a:rPr lang="pt-BR" sz="2600" i="1" dirty="0"/>
              <a:t>prompt</a:t>
            </a:r>
            <a:r>
              <a:rPr lang="pt-BR" sz="2600" dirty="0"/>
              <a:t>).</a:t>
            </a:r>
          </a:p>
          <a:p>
            <a:pPr lvl="1">
              <a:spcBef>
                <a:spcPts val="1200"/>
              </a:spcBef>
            </a:pPr>
            <a:r>
              <a:rPr lang="pt-BR" altLang="pt-BR" sz="2000" dirty="0">
                <a:latin typeface="Arial" charset="0"/>
                <a:cs typeface="Arial" charset="0"/>
              </a:rPr>
              <a:t>Os comandos já submetidos podem ser visualizados utilizando as setas </a:t>
            </a:r>
            <a:r>
              <a:rPr lang="pt-BR" altLang="pt-BR" sz="2000" b="1" dirty="0">
                <a:latin typeface="Arial" charset="0"/>
                <a:cs typeface="Arial" charset="0"/>
                <a:sym typeface="Symbol" pitchFamily="18" charset="2"/>
              </a:rPr>
              <a:t></a:t>
            </a:r>
            <a:r>
              <a:rPr lang="pt-BR" altLang="pt-BR" sz="2000" dirty="0">
                <a:latin typeface="Arial" charset="0"/>
                <a:cs typeface="Arial" charset="0"/>
              </a:rPr>
              <a:t> (para cima) e </a:t>
            </a:r>
            <a:r>
              <a:rPr lang="pt-BR" altLang="pt-BR" sz="2000" b="1" dirty="0">
                <a:latin typeface="Arial" charset="0"/>
                <a:cs typeface="Arial" charset="0"/>
                <a:sym typeface="Symbol" pitchFamily="18" charset="2"/>
              </a:rPr>
              <a:t></a:t>
            </a:r>
            <a:r>
              <a:rPr lang="pt-BR" altLang="pt-BR" sz="2000" b="1" dirty="0">
                <a:latin typeface="Arial" charset="0"/>
                <a:cs typeface="Arial" charset="0"/>
              </a:rPr>
              <a:t> </a:t>
            </a:r>
            <a:r>
              <a:rPr lang="pt-BR" altLang="pt-BR" sz="2000" dirty="0">
                <a:latin typeface="Arial" charset="0"/>
                <a:cs typeface="Arial" charset="0"/>
              </a:rPr>
              <a:t>(para baixo);</a:t>
            </a:r>
          </a:p>
          <a:p>
            <a:pPr lvl="1">
              <a:spcBef>
                <a:spcPts val="1200"/>
              </a:spcBef>
            </a:pPr>
            <a:r>
              <a:rPr lang="pt-BR" altLang="pt-BR" sz="2000" dirty="0">
                <a:latin typeface="Arial" charset="0"/>
                <a:cs typeface="Arial" charset="0"/>
              </a:rPr>
              <a:t>Comandos digitados erroneamente podem ser cancelados por </a:t>
            </a:r>
            <a:r>
              <a:rPr lang="pt-BR" altLang="pt-BR" sz="2000" b="1" dirty="0">
                <a:latin typeface="Arial" charset="0"/>
                <a:cs typeface="Arial" charset="0"/>
              </a:rPr>
              <a:t>&lt;</a:t>
            </a:r>
            <a:r>
              <a:rPr lang="pt-BR" altLang="pt-BR" sz="2000" b="1" dirty="0" err="1">
                <a:latin typeface="Arial" charset="0"/>
                <a:cs typeface="Arial" charset="0"/>
              </a:rPr>
              <a:t>Esc</a:t>
            </a:r>
            <a:r>
              <a:rPr lang="pt-BR" altLang="pt-BR" sz="2000" b="1" dirty="0">
                <a:latin typeface="Arial" charset="0"/>
                <a:cs typeface="Arial" charset="0"/>
              </a:rPr>
              <a:t>&gt;</a:t>
            </a:r>
            <a:r>
              <a:rPr lang="pt-BR" altLang="pt-BR" sz="2000" dirty="0">
                <a:latin typeface="Arial" charset="0"/>
                <a:cs typeface="Arial" charset="0"/>
              </a:rPr>
              <a:t>.</a:t>
            </a:r>
          </a:p>
          <a:p>
            <a:pPr lvl="0"/>
            <a:r>
              <a:rPr lang="pt-BR" sz="2600" dirty="0"/>
              <a:t>Janela 4: exibe a árvore de arquivos, gráficos, pacotes, ajuda e vista local do conteúdo da </a:t>
            </a:r>
            <a:r>
              <a:rPr lang="pt-BR" sz="2600" i="1" dirty="0"/>
              <a:t>web</a:t>
            </a:r>
            <a:r>
              <a:rPr lang="pt-BR" sz="2600" dirty="0"/>
              <a:t> dentro do </a:t>
            </a:r>
            <a:r>
              <a:rPr lang="pt-BR" sz="2600" dirty="0" err="1"/>
              <a:t>Rstudio</a:t>
            </a:r>
            <a:r>
              <a:rPr lang="pt-BR" sz="2600" dirty="0"/>
              <a:t>.</a:t>
            </a:r>
            <a:endParaRPr lang="en-US" sz="2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Primeiras sintaxes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23A9E-954A-4CDF-9D67-313551022A8E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0890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>
                <a:latin typeface="Arial" charset="0"/>
                <a:cs typeface="Arial" charset="0"/>
              </a:rPr>
              <a:t>Sintaxe Básica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280400" cy="5256213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pt-BR" sz="1900" dirty="0">
                <a:latin typeface="Arial" charset="0"/>
                <a:cs typeface="Arial" charset="0"/>
              </a:rPr>
              <a:t>R </a:t>
            </a:r>
            <a:r>
              <a:rPr lang="pt-BR" sz="1900" i="1" dirty="0" err="1">
                <a:latin typeface="Arial" charset="0"/>
                <a:cs typeface="Arial" charset="0"/>
              </a:rPr>
              <a:t>prompt</a:t>
            </a:r>
            <a:r>
              <a:rPr lang="pt-BR" sz="1900" i="1" dirty="0">
                <a:latin typeface="Arial" charset="0"/>
                <a:cs typeface="Arial" charset="0"/>
              </a:rPr>
              <a:t> </a:t>
            </a:r>
            <a:r>
              <a:rPr lang="pt-BR" sz="1900" dirty="0">
                <a:latin typeface="Arial" charset="0"/>
                <a:cs typeface="Arial" charset="0"/>
              </a:rPr>
              <a:t>(Janela 3)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pt-BR" sz="1900" dirty="0">
                <a:latin typeface="Arial" charset="0"/>
                <a:cs typeface="Arial" charset="0"/>
              </a:rPr>
              <a:t>	O sinal de ‘maior que’ (</a:t>
            </a:r>
            <a:r>
              <a:rPr lang="pt-BR" sz="1900" dirty="0">
                <a:solidFill>
                  <a:srgbClr val="FF0000"/>
                </a:solidFill>
                <a:latin typeface="Arial" charset="0"/>
                <a:cs typeface="Arial" charset="0"/>
              </a:rPr>
              <a:t>&gt;</a:t>
            </a:r>
            <a:r>
              <a:rPr lang="pt-BR" sz="1900" dirty="0">
                <a:latin typeface="Arial" charset="0"/>
                <a:cs typeface="Arial" charset="0"/>
              </a:rPr>
              <a:t>) indica que o R está pronto para ser usado;</a:t>
            </a:r>
          </a:p>
          <a:p>
            <a:pPr marL="177800" indent="-177800" eaLnBrk="1" hangingPunct="1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&gt;"/>
              <a:defRPr/>
            </a:pPr>
            <a:r>
              <a:rPr lang="pt-BR" sz="1900" dirty="0">
                <a:solidFill>
                  <a:srgbClr val="FF0000"/>
                </a:solidFill>
                <a:latin typeface="Arial" charset="0"/>
                <a:cs typeface="Arial" charset="0"/>
              </a:rPr>
              <a:t>2 * 4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pt-BR" sz="1900" dirty="0">
                <a:solidFill>
                  <a:srgbClr val="3333FF"/>
                </a:solidFill>
                <a:latin typeface="Arial" charset="0"/>
                <a:cs typeface="Arial" charset="0"/>
              </a:rPr>
              <a:t>[1] 8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endParaRPr lang="pt-BR" sz="1900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defRPr/>
            </a:pPr>
            <a:r>
              <a:rPr lang="pt-BR" sz="1900" dirty="0">
                <a:latin typeface="Arial" charset="0"/>
                <a:cs typeface="Arial" charset="0"/>
              </a:rPr>
              <a:t>Continuação de Comandos</a:t>
            </a:r>
          </a:p>
          <a:p>
            <a:pPr>
              <a:spcBef>
                <a:spcPts val="600"/>
              </a:spcBef>
              <a:buFont typeface="Arial" charset="0"/>
              <a:buNone/>
              <a:defRPr/>
            </a:pPr>
            <a:r>
              <a:rPr lang="pt-BR" sz="1900" dirty="0">
                <a:latin typeface="Arial" charset="0"/>
                <a:cs typeface="Arial" charset="0"/>
              </a:rPr>
              <a:t>	Se uma linha não está completa sintaticamente, um sinal de continuação do comando (</a:t>
            </a:r>
            <a:r>
              <a:rPr lang="pt-BR" sz="1900" dirty="0">
                <a:solidFill>
                  <a:srgbClr val="FF0000"/>
                </a:solidFill>
                <a:latin typeface="Arial" charset="0"/>
                <a:cs typeface="Arial" charset="0"/>
              </a:rPr>
              <a:t>+</a:t>
            </a:r>
            <a:r>
              <a:rPr lang="pt-BR" sz="1900" dirty="0">
                <a:latin typeface="Arial" charset="0"/>
                <a:cs typeface="Arial" charset="0"/>
              </a:rPr>
              <a:t>) aparece;</a:t>
            </a:r>
          </a:p>
          <a:p>
            <a:pPr marL="177800" indent="-17780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&gt;"/>
              <a:defRPr/>
            </a:pPr>
            <a:r>
              <a:rPr lang="pt-BR" sz="1900" dirty="0">
                <a:solidFill>
                  <a:srgbClr val="FF0000"/>
                </a:solidFill>
                <a:latin typeface="Arial" charset="0"/>
                <a:cs typeface="Arial" charset="0"/>
              </a:rPr>
              <a:t>2 *</a:t>
            </a:r>
          </a:p>
          <a:p>
            <a:pPr>
              <a:spcBef>
                <a:spcPts val="600"/>
              </a:spcBef>
              <a:buFont typeface="Arial" charset="0"/>
              <a:buNone/>
              <a:defRPr/>
            </a:pPr>
            <a:r>
              <a:rPr lang="pt-BR" sz="1900" dirty="0">
                <a:solidFill>
                  <a:srgbClr val="FF0000"/>
                </a:solidFill>
                <a:latin typeface="Arial" charset="0"/>
                <a:cs typeface="Arial" charset="0"/>
              </a:rPr>
              <a:t>+ 4</a:t>
            </a:r>
          </a:p>
          <a:p>
            <a:pPr>
              <a:spcBef>
                <a:spcPts val="600"/>
              </a:spcBef>
              <a:buFont typeface="Arial" charset="0"/>
              <a:buNone/>
              <a:defRPr/>
            </a:pPr>
            <a:r>
              <a:rPr lang="pt-BR" sz="1900" dirty="0">
                <a:solidFill>
                  <a:srgbClr val="3333FF"/>
                </a:solidFill>
                <a:latin typeface="Arial" charset="0"/>
                <a:cs typeface="Arial" charset="0"/>
              </a:rPr>
              <a:t>[1] 8</a:t>
            </a:r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9256088-FCDA-42BD-A399-2404B2791C1D}" type="slidenum">
              <a:rPr lang="de-DE" altLang="pt-BR" smtClean="0"/>
              <a:pPr/>
              <a:t>12</a:t>
            </a:fld>
            <a:endParaRPr lang="de-DE" altLang="pt-BR"/>
          </a:p>
        </p:txBody>
      </p:sp>
    </p:spTree>
    <p:extLst>
      <p:ext uri="{BB962C8B-B14F-4D97-AF65-F5344CB8AC3E}">
        <p14:creationId xmlns:p14="http://schemas.microsoft.com/office/powerpoint/2010/main" xmlns="" val="426595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dirty="0">
                <a:latin typeface="Arial" charset="0"/>
                <a:cs typeface="Arial" charset="0"/>
                <a:hlinkClick r:id="rId3"/>
              </a:rPr>
              <a:t>Aritmética e Objetos</a:t>
            </a:r>
            <a:endParaRPr lang="pt-BR" altLang="pt-BR" dirty="0">
              <a:latin typeface="Arial" charset="0"/>
              <a:cs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>
                <a:latin typeface="Arial" charset="0"/>
                <a:cs typeface="Arial" charset="0"/>
                <a:hlinkClick r:id="rId3"/>
              </a:rPr>
              <a:t>Operações aritméticas</a:t>
            </a:r>
            <a:r>
              <a:rPr lang="pt-BR" altLang="pt-BR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pt-BR" altLang="pt-BR">
                <a:latin typeface="Arial" charset="0"/>
                <a:cs typeface="Arial" charset="0"/>
              </a:rPr>
              <a:t> + = soma</a:t>
            </a:r>
          </a:p>
          <a:p>
            <a:pPr eaLnBrk="1" hangingPunct="1">
              <a:buFontTx/>
              <a:buNone/>
            </a:pPr>
            <a:r>
              <a:rPr lang="pt-BR" altLang="pt-BR">
                <a:latin typeface="Arial" charset="0"/>
                <a:cs typeface="Arial" charset="0"/>
              </a:rPr>
              <a:t> - = subtração</a:t>
            </a:r>
          </a:p>
          <a:p>
            <a:pPr eaLnBrk="1" hangingPunct="1">
              <a:buFontTx/>
              <a:buNone/>
            </a:pPr>
            <a:r>
              <a:rPr lang="pt-BR" altLang="pt-BR">
                <a:latin typeface="Arial" charset="0"/>
                <a:cs typeface="Arial" charset="0"/>
              </a:rPr>
              <a:t> * = multiplicação</a:t>
            </a:r>
          </a:p>
          <a:p>
            <a:pPr eaLnBrk="1" hangingPunct="1">
              <a:buFontTx/>
              <a:buNone/>
            </a:pPr>
            <a:r>
              <a:rPr lang="pt-BR" altLang="pt-BR">
                <a:latin typeface="Arial" charset="0"/>
                <a:cs typeface="Arial" charset="0"/>
              </a:rPr>
              <a:t> / = dividir</a:t>
            </a:r>
          </a:p>
          <a:p>
            <a:pPr eaLnBrk="1" hangingPunct="1">
              <a:buFontTx/>
              <a:buNone/>
            </a:pPr>
            <a:r>
              <a:rPr lang="pt-BR" altLang="pt-BR">
                <a:latin typeface="Arial" charset="0"/>
                <a:cs typeface="Arial" charset="0"/>
              </a:rPr>
              <a:t>^ ou ** = potência</a:t>
            </a:r>
          </a:p>
          <a:p>
            <a:pPr eaLnBrk="1" hangingPunct="1">
              <a:buFontTx/>
              <a:buNone/>
            </a:pPr>
            <a:endParaRPr lang="pt-BR" altLang="pt-BR">
              <a:latin typeface="Arial" charset="0"/>
              <a:cs typeface="Arial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960EC4-5894-4802-9DAC-FCA4C9402D5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1554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>
                <a:solidFill>
                  <a:schemeClr val="hlink"/>
                </a:solidFill>
                <a:latin typeface="Arial" charset="0"/>
                <a:cs typeface="Arial" charset="0"/>
              </a:rPr>
              <a:t>Outras operações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00808"/>
            <a:ext cx="7918450" cy="46291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600" dirty="0">
                <a:latin typeface="Arial" charset="0"/>
                <a:cs typeface="Arial" charset="0"/>
              </a:rPr>
              <a:t>No R todas as funções têm a forma: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pt-BR" altLang="pt-BR" sz="2600" dirty="0">
                <a:latin typeface="Arial" charset="0"/>
                <a:cs typeface="Arial" charset="0"/>
              </a:rPr>
              <a:t>função(argumento obrigatório,argumento opcional)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13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600" dirty="0">
                <a:solidFill>
                  <a:srgbClr val="FF0000"/>
                </a:solidFill>
                <a:latin typeface="Arial" charset="0"/>
                <a:cs typeface="Arial" charset="0"/>
              </a:rPr>
              <a:t>&gt; </a:t>
            </a:r>
            <a:r>
              <a:rPr lang="pt-BR" altLang="pt-BR" sz="2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sqrt</a:t>
            </a:r>
            <a:r>
              <a:rPr lang="pt-BR" altLang="pt-BR" sz="2600" dirty="0">
                <a:solidFill>
                  <a:srgbClr val="FF0000"/>
                </a:solidFill>
                <a:latin typeface="Arial" charset="0"/>
                <a:cs typeface="Arial" charset="0"/>
              </a:rPr>
              <a:t>(2)		# Encontra a raiz quadrada de 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altLang="pt-BR" sz="2600" dirty="0">
                <a:latin typeface="Arial" charset="0"/>
                <a:cs typeface="Arial" charset="0"/>
              </a:rPr>
              <a:t>[1] 1.414214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15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13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pt-BR" sz="2600" dirty="0">
                <a:solidFill>
                  <a:srgbClr val="FF0000"/>
                </a:solidFill>
                <a:latin typeface="Arial" charset="0"/>
                <a:cs typeface="Arial" charset="0"/>
              </a:rPr>
              <a:t>&gt; log( ,3)</a:t>
            </a:r>
            <a:r>
              <a:rPr lang="en-US" altLang="pt-BR" sz="2600" dirty="0">
                <a:latin typeface="Arial" charset="0"/>
                <a:cs typeface="Arial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13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t-BR" altLang="pt-BR" sz="2600" dirty="0">
              <a:latin typeface="Arial" charset="0"/>
              <a:cs typeface="Arial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960EC4-5894-4802-9DAC-FCA4C9402D5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17760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dirty="0">
                <a:latin typeface="Arial" charset="0"/>
                <a:cs typeface="Arial" charset="0"/>
              </a:rPr>
              <a:t>Ajuda no </a:t>
            </a:r>
            <a:r>
              <a:rPr lang="pt-BR" altLang="pt-BR" dirty="0" err="1">
                <a:latin typeface="Arial" charset="0"/>
                <a:cs typeface="Arial" charset="0"/>
              </a:rPr>
              <a:t>RStudio</a:t>
            </a:r>
            <a:endParaRPr lang="pt-BR" altLang="pt-BR" dirty="0">
              <a:latin typeface="Arial" charset="0"/>
              <a:cs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89000" y="1341438"/>
            <a:ext cx="7354888" cy="266541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pt-BR" sz="2400" dirty="0">
                <a:latin typeface="Arial" charset="0"/>
                <a:cs typeface="Arial" charset="0"/>
              </a:rPr>
              <a:t>Ir na Guia </a:t>
            </a:r>
            <a:r>
              <a:rPr lang="pt-BR" sz="2400" b="1" dirty="0">
                <a:latin typeface="Arial" charset="0"/>
                <a:cs typeface="Arial" charset="0"/>
              </a:rPr>
              <a:t>Help</a:t>
            </a:r>
            <a:r>
              <a:rPr lang="pt-BR" sz="2400" dirty="0">
                <a:latin typeface="Arial" charset="0"/>
                <a:cs typeface="Arial" charset="0"/>
              </a:rPr>
              <a:t> da janela 4 e digitar a palavra chave da pesquisa em inglês.</a:t>
            </a:r>
          </a:p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pt-BR" sz="2400" dirty="0">
                <a:solidFill>
                  <a:srgbClr val="FF0000"/>
                </a:solidFill>
                <a:latin typeface="Arial" charset="0"/>
                <a:cs typeface="Arial" charset="0"/>
              </a:rPr>
              <a:t>Exemplo: Queremos encontrar a função que calcula a média.</a:t>
            </a:r>
          </a:p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pt-BR" sz="2400" dirty="0">
                <a:solidFill>
                  <a:srgbClr val="FF0000"/>
                </a:solidFill>
                <a:latin typeface="Arial" charset="0"/>
                <a:cs typeface="Arial" charset="0"/>
              </a:rPr>
              <a:t>Digitar “</a:t>
            </a:r>
            <a:r>
              <a:rPr lang="pt-BR" sz="2400" dirty="0" err="1">
                <a:solidFill>
                  <a:srgbClr val="FF0000"/>
                </a:solidFill>
                <a:latin typeface="Arial" charset="0"/>
                <a:cs typeface="Arial" charset="0"/>
              </a:rPr>
              <a:t>mean</a:t>
            </a:r>
            <a:r>
              <a:rPr lang="pt-BR" sz="2400" dirty="0">
                <a:solidFill>
                  <a:srgbClr val="FF0000"/>
                </a:solidFill>
                <a:latin typeface="Arial" charset="0"/>
                <a:cs typeface="Arial" charset="0"/>
              </a:rPr>
              <a:t>”.</a:t>
            </a:r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DDE213-0926-43FF-97F8-D6ADF73C4696}" type="slidenum">
              <a:rPr lang="de-DE" altLang="pt-BR" smtClean="0"/>
              <a:pPr/>
              <a:t>15</a:t>
            </a:fld>
            <a:endParaRPr lang="de-DE" altLang="pt-BR"/>
          </a:p>
        </p:txBody>
      </p:sp>
    </p:spTree>
    <p:extLst>
      <p:ext uri="{BB962C8B-B14F-4D97-AF65-F5344CB8AC3E}">
        <p14:creationId xmlns:p14="http://schemas.microsoft.com/office/powerpoint/2010/main" xmlns="" val="1718892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>
                <a:latin typeface="Arial" charset="0"/>
                <a:cs typeface="Arial" charset="0"/>
                <a:hlinkClick r:id="rId3"/>
              </a:rPr>
              <a:t>Aritmética e Objetos</a:t>
            </a:r>
            <a:endParaRPr lang="pt-BR" altLang="pt-BR">
              <a:latin typeface="Arial" charset="0"/>
              <a:cs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3600">
                <a:latin typeface="Arial" charset="0"/>
                <a:cs typeface="Arial" charset="0"/>
                <a:hlinkClick r:id="rId3"/>
              </a:rPr>
              <a:t>Valores faltantes e especiais</a:t>
            </a:r>
            <a:r>
              <a:rPr lang="pt-BR" altLang="pt-BR" sz="360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pt-BR" altLang="pt-BR" sz="360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pt-BR" sz="2800">
                <a:latin typeface="Arial" charset="0"/>
                <a:cs typeface="Arial" charset="0"/>
              </a:rPr>
              <a:t>NA: Not Available, denota dados faltantes. Note que deve utilizar maiúsculas. 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>
                <a:latin typeface="Arial" charset="0"/>
                <a:cs typeface="Arial" charset="0"/>
              </a:rPr>
              <a:t>NaN: Not a Number, denota um valor que não é representável por um número. 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>
                <a:latin typeface="Arial" charset="0"/>
                <a:cs typeface="Arial" charset="0"/>
              </a:rPr>
              <a:t>Inf ; -Inf: mais ou menos inﬁnito. 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>
                <a:latin typeface="Arial" charset="0"/>
                <a:cs typeface="Arial" charset="0"/>
              </a:rPr>
              <a:t>pi: </a:t>
            </a:r>
            <a:r>
              <a:rPr lang="pt-BR" altLang="pt-BR" sz="2800">
                <a:latin typeface="Arial" charset="0"/>
                <a:cs typeface="Arial" charset="0"/>
                <a:sym typeface="Symbol" pitchFamily="18" charset="2"/>
              </a:rPr>
              <a:t>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pt-BR" altLang="pt-BR" sz="2800">
              <a:latin typeface="Arial" charset="0"/>
              <a:cs typeface="Arial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960EC4-5894-4802-9DAC-FCA4C9402D5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7655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>
                <a:latin typeface="Arial" charset="0"/>
                <a:cs typeface="Arial" charset="0"/>
              </a:rPr>
              <a:t>Operador de atribuição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341438"/>
            <a:ext cx="7848600" cy="5327650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pt-BR" sz="1900" dirty="0">
                <a:latin typeface="Arial" charset="0"/>
                <a:cs typeface="Arial" charset="0"/>
              </a:rPr>
              <a:t>É a seta para esquerda (</a:t>
            </a:r>
            <a:r>
              <a:rPr lang="pt-BR" sz="1900" dirty="0">
                <a:solidFill>
                  <a:srgbClr val="FF0000"/>
                </a:solidFill>
                <a:latin typeface="Arial" charset="0"/>
                <a:cs typeface="Arial" charset="0"/>
              </a:rPr>
              <a:t>&lt;-</a:t>
            </a:r>
            <a:r>
              <a:rPr lang="pt-BR" sz="1900" dirty="0">
                <a:latin typeface="Arial" charset="0"/>
                <a:cs typeface="Arial" charset="0"/>
              </a:rPr>
              <a:t>) e atribui ao objeto à esquerda o valor do objeto à direita. Ou ainda o sinal de igual (</a:t>
            </a:r>
            <a:r>
              <a:rPr lang="pt-BR" sz="1900" dirty="0">
                <a:solidFill>
                  <a:srgbClr val="FF0000"/>
                </a:solidFill>
                <a:latin typeface="Arial" charset="0"/>
                <a:cs typeface="Arial" charset="0"/>
              </a:rPr>
              <a:t>=</a:t>
            </a:r>
            <a:r>
              <a:rPr lang="pt-BR" sz="1900" dirty="0">
                <a:latin typeface="Arial" charset="0"/>
                <a:cs typeface="Arial" charset="0"/>
              </a:rPr>
              <a:t>);</a:t>
            </a:r>
          </a:p>
          <a:p>
            <a:pPr marL="177800" indent="-17780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&gt;"/>
              <a:defRPr/>
            </a:pPr>
            <a:r>
              <a:rPr lang="pt-BR" sz="1900" dirty="0">
                <a:solidFill>
                  <a:srgbClr val="FF0000"/>
                </a:solidFill>
                <a:latin typeface="Arial" charset="0"/>
                <a:cs typeface="Arial" charset="0"/>
              </a:rPr>
              <a:t>valor &lt;- 2 * 4</a:t>
            </a:r>
          </a:p>
          <a:p>
            <a:pPr>
              <a:spcBef>
                <a:spcPts val="600"/>
              </a:spcBef>
              <a:buFont typeface="Arial" charset="0"/>
              <a:buNone/>
              <a:defRPr/>
            </a:pPr>
            <a:r>
              <a:rPr lang="pt-BR" sz="1900" dirty="0">
                <a:latin typeface="Arial" charset="0"/>
                <a:cs typeface="Arial" charset="0"/>
              </a:rPr>
              <a:t>	O objeto pode ser visto digitando seu nome:</a:t>
            </a:r>
          </a:p>
          <a:p>
            <a:pPr marL="177800" indent="-17780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&gt;"/>
              <a:defRPr/>
            </a:pPr>
            <a:r>
              <a:rPr lang="pt-BR" sz="1900" dirty="0">
                <a:solidFill>
                  <a:srgbClr val="FF0000"/>
                </a:solidFill>
                <a:latin typeface="Arial" charset="0"/>
                <a:cs typeface="Arial" charset="0"/>
              </a:rPr>
              <a:t>valor</a:t>
            </a:r>
          </a:p>
          <a:p>
            <a:pPr>
              <a:spcBef>
                <a:spcPts val="600"/>
              </a:spcBef>
              <a:buFont typeface="Arial" charset="0"/>
              <a:buNone/>
              <a:defRPr/>
            </a:pPr>
            <a:r>
              <a:rPr lang="pt-BR" sz="1900" dirty="0">
                <a:solidFill>
                  <a:srgbClr val="3333FF"/>
                </a:solidFill>
                <a:latin typeface="Arial" charset="0"/>
                <a:cs typeface="Arial" charset="0"/>
              </a:rPr>
              <a:t>[1] 8</a:t>
            </a:r>
          </a:p>
          <a:p>
            <a:pPr>
              <a:spcBef>
                <a:spcPts val="600"/>
              </a:spcBef>
              <a:buFont typeface="Arial" charset="0"/>
              <a:buNone/>
              <a:defRPr/>
            </a:pPr>
            <a:endParaRPr lang="pt-BR" sz="19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pt-BR" sz="1900" u="sng" dirty="0">
                <a:latin typeface="Arial" charset="0"/>
                <a:cs typeface="Arial" charset="0"/>
              </a:rPr>
              <a:t>Exemplos</a:t>
            </a:r>
            <a:r>
              <a:rPr lang="pt-BR" sz="1900" dirty="0">
                <a:latin typeface="Arial" charset="0"/>
                <a:cs typeface="Arial" charset="0"/>
              </a:rPr>
              <a:t>:</a:t>
            </a:r>
          </a:p>
          <a:p>
            <a:pPr marL="177800" indent="-177800" eaLnBrk="1" hangingPunct="1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&gt;"/>
              <a:defRPr/>
            </a:pPr>
            <a:r>
              <a:rPr lang="pt-BR" sz="1900" dirty="0">
                <a:solidFill>
                  <a:srgbClr val="FF0000"/>
                </a:solidFill>
                <a:latin typeface="Arial" charset="0"/>
                <a:cs typeface="Arial" charset="0"/>
              </a:rPr>
              <a:t>x = 25 </a:t>
            </a:r>
          </a:p>
          <a:p>
            <a:pPr marL="177800" indent="-177800" eaLnBrk="1" hangingPunct="1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&gt;"/>
              <a:defRPr/>
            </a:pPr>
            <a:r>
              <a:rPr lang="pt-BR" sz="1900" dirty="0">
                <a:solidFill>
                  <a:srgbClr val="FF0000"/>
                </a:solidFill>
                <a:latin typeface="Arial" charset="0"/>
                <a:cs typeface="Arial" charset="0"/>
              </a:rPr>
              <a:t>x2 = </a:t>
            </a:r>
            <a:r>
              <a:rPr lang="pt-BR" sz="1900" dirty="0" err="1">
                <a:solidFill>
                  <a:srgbClr val="FF0000"/>
                </a:solidFill>
                <a:latin typeface="Arial" charset="0"/>
                <a:cs typeface="Arial" charset="0"/>
              </a:rPr>
              <a:t>x^</a:t>
            </a:r>
            <a:r>
              <a:rPr lang="pt-BR" sz="1900" dirty="0">
                <a:solidFill>
                  <a:srgbClr val="FF0000"/>
                </a:solidFill>
                <a:latin typeface="Arial" charset="0"/>
                <a:cs typeface="Arial" charset="0"/>
              </a:rPr>
              <a:t>2 </a:t>
            </a: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033648-FB5D-420B-8349-D8360C62A82A}" type="slidenum">
              <a:rPr lang="de-DE" altLang="pt-BR" smtClean="0"/>
              <a:pPr/>
              <a:t>17</a:t>
            </a:fld>
            <a:endParaRPr lang="de-DE" altLang="pt-BR"/>
          </a:p>
        </p:txBody>
      </p:sp>
    </p:spTree>
    <p:extLst>
      <p:ext uri="{BB962C8B-B14F-4D97-AF65-F5344CB8AC3E}">
        <p14:creationId xmlns:p14="http://schemas.microsoft.com/office/powerpoint/2010/main" xmlns="" val="383080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>
                <a:latin typeface="Arial" charset="0"/>
                <a:cs typeface="Arial" charset="0"/>
              </a:rPr>
              <a:t>Nome dos objetos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91513" cy="4997450"/>
          </a:xfrm>
        </p:spPr>
        <p:txBody>
          <a:bodyPr/>
          <a:lstStyle/>
          <a:p>
            <a:r>
              <a:rPr lang="pt-BR" altLang="pt-BR" sz="1900" dirty="0">
                <a:latin typeface="Arial" charset="0"/>
                <a:cs typeface="Arial" charset="0"/>
              </a:rPr>
              <a:t>Nomes para objetos R podem ser qualquer combinação de letras, números e ponto (.), mas não podem começar com números. O R diferencia maiúsculas de minúsculas</a:t>
            </a:r>
          </a:p>
          <a:p>
            <a:pPr>
              <a:buFont typeface="Arial" charset="0"/>
              <a:buNone/>
            </a:pPr>
            <a:r>
              <a:rPr lang="pt-BR" altLang="pt-BR" sz="1900" dirty="0">
                <a:solidFill>
                  <a:srgbClr val="FF0000"/>
                </a:solidFill>
                <a:latin typeface="Arial" charset="0"/>
                <a:cs typeface="Arial" charset="0"/>
              </a:rPr>
              <a:t>&gt; valor			&gt; Valor</a:t>
            </a:r>
          </a:p>
          <a:p>
            <a:pPr>
              <a:buFont typeface="Arial" charset="0"/>
              <a:buNone/>
            </a:pPr>
            <a:r>
              <a:rPr lang="pt-BR" altLang="pt-BR" sz="1900" dirty="0">
                <a:solidFill>
                  <a:srgbClr val="3333FF"/>
                </a:solidFill>
                <a:latin typeface="Arial" charset="0"/>
                <a:cs typeface="Arial" charset="0"/>
              </a:rPr>
              <a:t>[1] 8			Erro: objeto ‘Valor’ não encontrado</a:t>
            </a:r>
          </a:p>
          <a:p>
            <a:pPr>
              <a:buFont typeface="Arial" charset="0"/>
              <a:buNone/>
            </a:pPr>
            <a:endParaRPr lang="pt-BR" altLang="pt-BR" sz="1900" dirty="0">
              <a:latin typeface="Arial" charset="0"/>
              <a:cs typeface="Arial" charset="0"/>
            </a:endParaRPr>
          </a:p>
          <a:p>
            <a:r>
              <a:rPr lang="pt-BR" altLang="pt-BR" sz="1900" dirty="0">
                <a:latin typeface="Arial" charset="0"/>
                <a:cs typeface="Arial" charset="0"/>
              </a:rPr>
              <a:t>Evite usar o nome de funções já existentes:</a:t>
            </a:r>
          </a:p>
          <a:p>
            <a:pPr>
              <a:buFont typeface="Arial" charset="0"/>
              <a:buNone/>
            </a:pPr>
            <a:r>
              <a:rPr lang="pt-BR" altLang="pt-BR" sz="1900" dirty="0">
                <a:latin typeface="Arial" charset="0"/>
                <a:cs typeface="Arial" charset="0"/>
              </a:rPr>
              <a:t>	O R tem inúmeras funções integradas, por exemplo, c, T, F, t. Uma maneira fácil de evitar este problema é verificar o conteúdo do objeto cujo nome desejamos utilizar. Isso também impede que sobrescrevamos o conteúdo de um objeto salvo anteriormente.</a:t>
            </a:r>
          </a:p>
          <a:p>
            <a:pPr>
              <a:buFont typeface="Arial" charset="0"/>
              <a:buNone/>
            </a:pPr>
            <a:r>
              <a:rPr lang="pt-BR" altLang="pt-BR" sz="1900" dirty="0">
                <a:solidFill>
                  <a:srgbClr val="FF0000"/>
                </a:solidFill>
                <a:latin typeface="Arial" charset="0"/>
                <a:cs typeface="Arial" charset="0"/>
              </a:rPr>
              <a:t>&gt; T			&gt; t</a:t>
            </a:r>
          </a:p>
          <a:p>
            <a:pPr>
              <a:buFont typeface="Arial" charset="0"/>
              <a:buNone/>
            </a:pPr>
            <a:r>
              <a:rPr lang="pt-BR" altLang="pt-BR" sz="1900" dirty="0">
                <a:solidFill>
                  <a:srgbClr val="3333FF"/>
                </a:solidFill>
                <a:latin typeface="Arial" charset="0"/>
                <a:cs typeface="Arial" charset="0"/>
              </a:rPr>
              <a:t>[1] TRUE		</a:t>
            </a:r>
            <a:r>
              <a:rPr lang="pt-BR" altLang="pt-BR" sz="1900" dirty="0" err="1">
                <a:solidFill>
                  <a:srgbClr val="3333FF"/>
                </a:solidFill>
                <a:latin typeface="Arial" charset="0"/>
                <a:cs typeface="Arial" charset="0"/>
              </a:rPr>
              <a:t>function</a:t>
            </a:r>
            <a:r>
              <a:rPr lang="pt-BR" altLang="pt-BR" sz="1900" dirty="0">
                <a:solidFill>
                  <a:srgbClr val="3333FF"/>
                </a:solidFill>
                <a:latin typeface="Arial" charset="0"/>
                <a:cs typeface="Arial" charset="0"/>
              </a:rPr>
              <a:t> (x)</a:t>
            </a:r>
          </a:p>
          <a:p>
            <a:pPr>
              <a:buFont typeface="Arial" charset="0"/>
              <a:buNone/>
            </a:pPr>
            <a:r>
              <a:rPr lang="pt-BR" altLang="pt-BR" sz="1900" dirty="0">
                <a:solidFill>
                  <a:srgbClr val="3333FF"/>
                </a:solidFill>
                <a:latin typeface="Arial" charset="0"/>
                <a:cs typeface="Arial" charset="0"/>
              </a:rPr>
              <a:t>				</a:t>
            </a:r>
            <a:r>
              <a:rPr lang="pt-BR" altLang="pt-BR" sz="1900" dirty="0" err="1">
                <a:solidFill>
                  <a:srgbClr val="3333FF"/>
                </a:solidFill>
                <a:latin typeface="Arial" charset="0"/>
                <a:cs typeface="Arial" charset="0"/>
              </a:rPr>
              <a:t>UseMethod</a:t>
            </a:r>
            <a:r>
              <a:rPr lang="pt-BR" altLang="pt-BR" sz="1900" dirty="0">
                <a:solidFill>
                  <a:srgbClr val="3333FF"/>
                </a:solidFill>
                <a:latin typeface="Arial" charset="0"/>
                <a:cs typeface="Arial" charset="0"/>
              </a:rPr>
              <a:t>("t")</a:t>
            </a:r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B1D139-ACF9-4402-ACEF-36985F27559A}" type="slidenum">
              <a:rPr lang="de-DE" altLang="pt-BR" smtClean="0"/>
              <a:pPr/>
              <a:t>18</a:t>
            </a:fld>
            <a:endParaRPr lang="de-DE" altLang="pt-BR"/>
          </a:p>
        </p:txBody>
      </p:sp>
    </p:spTree>
    <p:extLst>
      <p:ext uri="{BB962C8B-B14F-4D97-AF65-F5344CB8AC3E}">
        <p14:creationId xmlns:p14="http://schemas.microsoft.com/office/powerpoint/2010/main" xmlns="" val="160610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>
                <a:latin typeface="Arial" charset="0"/>
                <a:cs typeface="Arial" charset="0"/>
              </a:rPr>
              <a:t>Uso de espaços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44538" y="1484313"/>
            <a:ext cx="7643812" cy="49974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altLang="pt-BR" sz="1900" dirty="0">
                <a:latin typeface="Arial" charset="0"/>
                <a:cs typeface="Arial" charset="0"/>
              </a:rPr>
              <a:t>Espaços</a:t>
            </a:r>
          </a:p>
          <a:p>
            <a:pPr>
              <a:spcBef>
                <a:spcPts val="1200"/>
              </a:spcBef>
              <a:buFont typeface="Arial" charset="0"/>
              <a:buNone/>
            </a:pPr>
            <a:r>
              <a:rPr lang="pt-BR" altLang="pt-BR" sz="1900" dirty="0">
                <a:latin typeface="Arial" charset="0"/>
                <a:cs typeface="Arial" charset="0"/>
              </a:rPr>
              <a:t>	O R ignora espaços extras entre nomes de objetos e operadores</a:t>
            </a:r>
          </a:p>
          <a:p>
            <a:pPr>
              <a:spcBef>
                <a:spcPts val="1200"/>
              </a:spcBef>
              <a:buFont typeface="Arial" charset="0"/>
              <a:buNone/>
            </a:pPr>
            <a:r>
              <a:rPr lang="pt-BR" altLang="pt-BR" sz="1900" dirty="0">
                <a:solidFill>
                  <a:srgbClr val="FF0000"/>
                </a:solidFill>
                <a:latin typeface="Arial" charset="0"/>
                <a:cs typeface="Arial" charset="0"/>
              </a:rPr>
              <a:t>&gt; valor = 2 * 4</a:t>
            </a:r>
          </a:p>
          <a:p>
            <a:pPr>
              <a:spcBef>
                <a:spcPts val="600"/>
              </a:spcBef>
              <a:buFont typeface="Arial" charset="0"/>
              <a:buNone/>
            </a:pPr>
            <a:r>
              <a:rPr lang="pt-BR" altLang="pt-BR" sz="1900" dirty="0">
                <a:solidFill>
                  <a:srgbClr val="3333FF"/>
                </a:solidFill>
                <a:latin typeface="Arial" charset="0"/>
                <a:cs typeface="Arial" charset="0"/>
              </a:rPr>
              <a:t>[1] 8</a:t>
            </a:r>
          </a:p>
          <a:p>
            <a:pPr>
              <a:spcBef>
                <a:spcPts val="1200"/>
              </a:spcBef>
              <a:buFont typeface="Arial" charset="0"/>
              <a:buNone/>
            </a:pPr>
            <a:r>
              <a:rPr lang="pt-BR" altLang="pt-BR" sz="1900" dirty="0">
                <a:latin typeface="Arial" charset="0"/>
                <a:cs typeface="Arial" charset="0"/>
              </a:rPr>
              <a:t>	O R não ignora espaço em objetos “</a:t>
            </a:r>
            <a:r>
              <a:rPr lang="pt-BR" altLang="pt-BR" sz="1900" i="1" dirty="0">
                <a:latin typeface="Arial" charset="0"/>
                <a:cs typeface="Arial" charset="0"/>
              </a:rPr>
              <a:t>string</a:t>
            </a:r>
            <a:r>
              <a:rPr lang="pt-BR" altLang="pt-BR" sz="1900" dirty="0">
                <a:latin typeface="Arial" charset="0"/>
                <a:cs typeface="Arial" charset="0"/>
              </a:rPr>
              <a:t>”</a:t>
            </a:r>
          </a:p>
          <a:p>
            <a:pPr>
              <a:spcBef>
                <a:spcPts val="1200"/>
              </a:spcBef>
              <a:buFont typeface="Arial" charset="0"/>
              <a:buNone/>
            </a:pPr>
            <a:r>
              <a:rPr lang="pt-BR" altLang="pt-BR" sz="1900" dirty="0">
                <a:solidFill>
                  <a:srgbClr val="FF0000"/>
                </a:solidFill>
                <a:latin typeface="Arial" charset="0"/>
                <a:cs typeface="Arial" charset="0"/>
              </a:rPr>
              <a:t>&gt; nome = "Sexo Feminino"</a:t>
            </a:r>
          </a:p>
          <a:p>
            <a:pPr>
              <a:spcBef>
                <a:spcPts val="1200"/>
              </a:spcBef>
              <a:buFont typeface="Arial" charset="0"/>
              <a:buNone/>
            </a:pPr>
            <a:r>
              <a:rPr lang="pt-BR" altLang="pt-BR" sz="1900" dirty="0">
                <a:latin typeface="Arial" charset="0"/>
                <a:cs typeface="Arial" charset="0"/>
              </a:rPr>
              <a:t>	é diferente de</a:t>
            </a:r>
          </a:p>
          <a:p>
            <a:pPr>
              <a:spcBef>
                <a:spcPts val="1200"/>
              </a:spcBef>
              <a:buFont typeface="Arial" charset="0"/>
              <a:buNone/>
            </a:pPr>
            <a:r>
              <a:rPr lang="pt-BR" altLang="pt-BR" sz="1900" dirty="0">
                <a:solidFill>
                  <a:srgbClr val="FF0000"/>
                </a:solidFill>
                <a:latin typeface="Arial" charset="0"/>
                <a:cs typeface="Arial" charset="0"/>
              </a:rPr>
              <a:t>&gt; nome = "Sexo  Feminino"</a:t>
            </a:r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3EF6D2-EED1-4B27-9A30-0D4A228290C9}" type="slidenum">
              <a:rPr lang="de-DE" altLang="pt-BR" smtClean="0"/>
              <a:pPr/>
              <a:t>19</a:t>
            </a:fld>
            <a:endParaRPr lang="de-DE" altLang="pt-BR"/>
          </a:p>
        </p:txBody>
      </p:sp>
    </p:spTree>
    <p:extLst>
      <p:ext uri="{BB962C8B-B14F-4D97-AF65-F5344CB8AC3E}">
        <p14:creationId xmlns:p14="http://schemas.microsoft.com/office/powerpoint/2010/main" xmlns="" val="257644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Iniciais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23A9E-954A-4CDF-9D67-313551022A8E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88313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dirty="0">
                <a:latin typeface="Arial" charset="0"/>
                <a:cs typeface="Arial" charset="0"/>
              </a:rPr>
              <a:t>Testes lógicos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44538" y="1484313"/>
            <a:ext cx="7643812" cy="49974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altLang="pt-BR" sz="1900" dirty="0">
                <a:latin typeface="Arial" charset="0"/>
                <a:cs typeface="Arial" charset="0"/>
              </a:rPr>
              <a:t>O R possui operadores de comparação:</a:t>
            </a:r>
          </a:p>
          <a:p>
            <a:pPr lvl="1">
              <a:spcBef>
                <a:spcPts val="1200"/>
              </a:spcBef>
            </a:pPr>
            <a:r>
              <a:rPr lang="pt-BR" sz="1600" dirty="0"/>
              <a:t>&lt; (menor do que)</a:t>
            </a:r>
          </a:p>
          <a:p>
            <a:pPr lvl="1">
              <a:spcBef>
                <a:spcPts val="1200"/>
              </a:spcBef>
            </a:pPr>
            <a:r>
              <a:rPr lang="pt-BR" sz="1600" dirty="0"/>
              <a:t>&lt;= (menor ou igual a)</a:t>
            </a:r>
          </a:p>
          <a:p>
            <a:pPr lvl="1">
              <a:spcBef>
                <a:spcPts val="1200"/>
              </a:spcBef>
            </a:pPr>
            <a:r>
              <a:rPr lang="pt-BR" sz="1600" dirty="0"/>
              <a:t>&gt;= (maior ou igual a) </a:t>
            </a:r>
          </a:p>
          <a:p>
            <a:pPr lvl="1">
              <a:spcBef>
                <a:spcPts val="1200"/>
              </a:spcBef>
            </a:pPr>
            <a:r>
              <a:rPr lang="pt-BR" sz="1600" dirty="0"/>
              <a:t>!= (diferente de) </a:t>
            </a:r>
          </a:p>
          <a:p>
            <a:pPr lvl="1">
              <a:spcBef>
                <a:spcPts val="1200"/>
              </a:spcBef>
            </a:pPr>
            <a:r>
              <a:rPr lang="pt-BR" sz="1600" dirty="0"/>
              <a:t>== (igual a) </a:t>
            </a:r>
            <a:r>
              <a:rPr lang="pt-BR" sz="1600" dirty="0">
                <a:solidFill>
                  <a:srgbClr val="FF0000"/>
                </a:solidFill>
              </a:rPr>
              <a:t>PARA DIFERENCIAR DA ATRIBUIÇÃO!</a:t>
            </a:r>
          </a:p>
          <a:p>
            <a:pPr>
              <a:spcBef>
                <a:spcPts val="1200"/>
              </a:spcBef>
            </a:pPr>
            <a:r>
              <a:rPr lang="pt-BR" sz="2000" dirty="0"/>
              <a:t>Para combinar vários testes: </a:t>
            </a:r>
          </a:p>
          <a:p>
            <a:pPr lvl="1">
              <a:spcBef>
                <a:spcPts val="1200"/>
              </a:spcBef>
            </a:pPr>
            <a:r>
              <a:rPr lang="pt-BR" sz="1600" dirty="0"/>
              <a:t>‘&amp;’ (significando ‘e, intersecção entre operações’) </a:t>
            </a:r>
          </a:p>
          <a:p>
            <a:pPr lvl="1">
              <a:spcBef>
                <a:spcPts val="1200"/>
              </a:spcBef>
            </a:pPr>
            <a:r>
              <a:rPr lang="pt-BR" sz="1600" dirty="0"/>
              <a:t>‘|’ (ou, união das operações). </a:t>
            </a:r>
          </a:p>
          <a:p>
            <a:pPr>
              <a:spcBef>
                <a:spcPts val="1200"/>
              </a:spcBef>
            </a:pPr>
            <a:r>
              <a:rPr lang="pt-BR" altLang="pt-BR" sz="1900" dirty="0">
                <a:latin typeface="Arial" charset="0"/>
                <a:cs typeface="Arial" charset="0"/>
              </a:rPr>
              <a:t>Exemplo: </a:t>
            </a:r>
          </a:p>
          <a:p>
            <a:pPr marL="177800" lvl="0" indent="-17780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&gt;"/>
              <a:defRPr/>
            </a:pPr>
            <a:r>
              <a:rPr lang="pt-BR" sz="1900" dirty="0">
                <a:solidFill>
                  <a:srgbClr val="FF0000"/>
                </a:solidFill>
                <a:latin typeface="Arial" charset="0"/>
                <a:cs typeface="Arial" charset="0"/>
              </a:rPr>
              <a:t>valor &gt;= 5 &amp; valor &lt;= 10</a:t>
            </a:r>
          </a:p>
          <a:p>
            <a:pPr>
              <a:spcBef>
                <a:spcPts val="1200"/>
              </a:spcBef>
              <a:buNone/>
            </a:pPr>
            <a:r>
              <a:rPr lang="pt-BR" altLang="pt-BR" sz="1900" dirty="0">
                <a:solidFill>
                  <a:srgbClr val="3333FF"/>
                </a:solidFill>
                <a:latin typeface="Arial" charset="0"/>
                <a:cs typeface="Arial" charset="0"/>
              </a:rPr>
              <a:t>[1] TRUE</a:t>
            </a:r>
            <a:endParaRPr lang="pt-BR" altLang="pt-BR" sz="1900" dirty="0">
              <a:latin typeface="Arial" charset="0"/>
              <a:cs typeface="Arial" charset="0"/>
            </a:endParaRPr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3EF6D2-EED1-4B27-9A30-0D4A228290C9}" type="slidenum">
              <a:rPr lang="de-DE" altLang="pt-BR" smtClean="0"/>
              <a:pPr/>
              <a:t>20</a:t>
            </a:fld>
            <a:endParaRPr lang="de-DE" altLang="pt-BR"/>
          </a:p>
        </p:txBody>
      </p:sp>
    </p:spTree>
    <p:extLst>
      <p:ext uri="{BB962C8B-B14F-4D97-AF65-F5344CB8AC3E}">
        <p14:creationId xmlns:p14="http://schemas.microsoft.com/office/powerpoint/2010/main" xmlns="" val="257644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>
                <a:latin typeface="Arial" charset="0"/>
                <a:cs typeface="Arial" charset="0"/>
              </a:rPr>
              <a:t>Exercícios</a:t>
            </a:r>
          </a:p>
        </p:txBody>
      </p:sp>
      <p:sp>
        <p:nvSpPr>
          <p:cNvPr id="27651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2E2ADE-E044-45D6-BB79-DF01656CFB69}" type="slidenum">
              <a:rPr lang="de-DE" altLang="pt-BR" smtClean="0"/>
              <a:pPr/>
              <a:t>21</a:t>
            </a:fld>
            <a:endParaRPr lang="de-DE" altLang="pt-BR"/>
          </a:p>
        </p:txBody>
      </p:sp>
      <p:sp>
        <p:nvSpPr>
          <p:cNvPr id="38917" name="Rectangle 3"/>
          <p:cNvSpPr txBox="1">
            <a:spLocks noChangeArrowheads="1"/>
          </p:cNvSpPr>
          <p:nvPr/>
        </p:nvSpPr>
        <p:spPr bwMode="auto">
          <a:xfrm>
            <a:off x="755650" y="1600200"/>
            <a:ext cx="8137525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pt-BR" sz="2000" dirty="0">
                <a:latin typeface="Arial" charset="0"/>
                <a:cs typeface="Arial" charset="0"/>
              </a:rPr>
              <a:t>Identifique os problemas na atribuição:</a:t>
            </a:r>
          </a:p>
          <a:p>
            <a:pPr marL="177800" indent="-177800" eaLnBrk="1" hangingPunct="1"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&gt;"/>
              <a:defRPr/>
            </a:pPr>
            <a:r>
              <a:rPr lang="pt-BR" sz="2000" dirty="0">
                <a:solidFill>
                  <a:srgbClr val="FF0000"/>
                </a:solidFill>
                <a:latin typeface="Arial" charset="0"/>
                <a:cs typeface="Arial" charset="0"/>
              </a:rPr>
              <a:t>99a = 10</a:t>
            </a:r>
            <a:endParaRPr lang="pt-BR" sz="20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177800" indent="-177800" eaLnBrk="1" hangingPunct="1"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&gt;"/>
              <a:defRPr/>
            </a:pPr>
            <a:r>
              <a:rPr lang="pt-BR" sz="2000" dirty="0">
                <a:solidFill>
                  <a:srgbClr val="FF0000"/>
                </a:solidFill>
                <a:latin typeface="Arial" charset="0"/>
                <a:cs typeface="Arial" charset="0"/>
              </a:rPr>
              <a:t>a1 = sqrt 10</a:t>
            </a:r>
            <a:endParaRPr lang="pt-BR" sz="20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177800" indent="-177800" eaLnBrk="1" hangingPunct="1"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&gt;"/>
              <a:defRPr/>
            </a:pPr>
            <a:r>
              <a:rPr lang="pt-BR" sz="2000" dirty="0">
                <a:solidFill>
                  <a:srgbClr val="FF0000"/>
                </a:solidFill>
                <a:latin typeface="Arial" charset="0"/>
                <a:cs typeface="Arial" charset="0"/>
              </a:rPr>
              <a:t>a*3 = 99</a:t>
            </a:r>
            <a:endParaRPr lang="pt-BR" sz="20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177800" indent="-177800" eaLnBrk="1" hangingPunct="1"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&gt;"/>
              <a:defRPr/>
            </a:pPr>
            <a:r>
              <a:rPr lang="pt-BR" sz="2000" dirty="0" err="1">
                <a:solidFill>
                  <a:srgbClr val="FF0000"/>
                </a:solidFill>
                <a:latin typeface="Arial" charset="0"/>
                <a:cs typeface="Arial" charset="0"/>
              </a:rPr>
              <a:t>sqrt</a:t>
            </a:r>
            <a:r>
              <a:rPr lang="pt-BR" sz="2000" dirty="0">
                <a:solidFill>
                  <a:srgbClr val="FF0000"/>
                </a:solidFill>
                <a:latin typeface="Arial" charset="0"/>
                <a:cs typeface="Arial" charset="0"/>
              </a:rPr>
              <a:t>(x) = 10</a:t>
            </a:r>
            <a:endParaRPr lang="pt-BR" sz="2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870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>
                <a:latin typeface="Arial" charset="0"/>
                <a:cs typeface="Arial" charset="0"/>
              </a:rPr>
              <a:t>Exercícios</a:t>
            </a:r>
          </a:p>
        </p:txBody>
      </p:sp>
      <p:sp>
        <p:nvSpPr>
          <p:cNvPr id="2867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E94FF5-EFD3-4B4C-A54F-E81E6ABFA05F}" type="slidenum">
              <a:rPr lang="de-DE" altLang="pt-BR" smtClean="0"/>
              <a:pPr/>
              <a:t>22</a:t>
            </a:fld>
            <a:endParaRPr lang="de-DE" altLang="pt-BR"/>
          </a:p>
        </p:txBody>
      </p:sp>
      <p:sp>
        <p:nvSpPr>
          <p:cNvPr id="28676" name="Rectangle 3"/>
          <p:cNvSpPr txBox="1">
            <a:spLocks noChangeArrowheads="1"/>
          </p:cNvSpPr>
          <p:nvPr/>
        </p:nvSpPr>
        <p:spPr bwMode="auto">
          <a:xfrm>
            <a:off x="3203575" y="2205038"/>
            <a:ext cx="5113338" cy="283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7800" indent="-1778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</a:pPr>
            <a:r>
              <a:rPr lang="pt-BR" altLang="pt-BR" sz="2000">
                <a:solidFill>
                  <a:schemeClr val="bg1"/>
                </a:solidFill>
                <a:latin typeface="Arial" charset="0"/>
                <a:cs typeface="Arial" charset="0"/>
              </a:rPr>
              <a:t> # nome do objeto deve começar com letra.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</a:pPr>
            <a:r>
              <a:rPr lang="pt-BR" altLang="pt-BR" sz="2000">
                <a:solidFill>
                  <a:schemeClr val="bg1"/>
                </a:solidFill>
                <a:latin typeface="Arial" charset="0"/>
                <a:cs typeface="Arial" charset="0"/>
              </a:rPr>
              <a:t>  # sqrt é uma função portanto exige ( ).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</a:pPr>
            <a:r>
              <a:rPr lang="pt-BR" altLang="pt-BR" sz="2000">
                <a:solidFill>
                  <a:schemeClr val="bg1"/>
                </a:solidFill>
                <a:latin typeface="Arial" charset="0"/>
                <a:cs typeface="Arial" charset="0"/>
              </a:rPr>
              <a:t>   # não aceita hífen.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</a:pPr>
            <a:r>
              <a:rPr lang="pt-BR" altLang="pt-BR" sz="2000">
                <a:solidFill>
                  <a:schemeClr val="bg1"/>
                </a:solidFill>
                <a:latin typeface="Arial" charset="0"/>
                <a:cs typeface="Arial" charset="0"/>
              </a:rPr>
              <a:t>   # não faz sentido.</a:t>
            </a:r>
          </a:p>
        </p:txBody>
      </p:sp>
      <p:sp>
        <p:nvSpPr>
          <p:cNvPr id="28677" name="Rectangle 3"/>
          <p:cNvSpPr txBox="1">
            <a:spLocks noChangeArrowheads="1"/>
          </p:cNvSpPr>
          <p:nvPr/>
        </p:nvSpPr>
        <p:spPr bwMode="auto">
          <a:xfrm>
            <a:off x="611560" y="1124744"/>
            <a:ext cx="8137525" cy="283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Calibri" pitchFamily="34" charset="0"/>
              <a:buAutoNum type="arabicPeriod" startAt="2"/>
            </a:pPr>
            <a:r>
              <a:rPr lang="pt-BR" altLang="pt-BR" sz="2000" dirty="0">
                <a:latin typeface="Arial" charset="0"/>
                <a:cs typeface="Arial" charset="0"/>
              </a:rPr>
              <a:t>Crie um objeto que guarde o resultado de uma operação aritmética inventada por você.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Calibri" pitchFamily="34" charset="0"/>
              <a:buAutoNum type="arabicPeriod" startAt="2"/>
            </a:pPr>
            <a:r>
              <a:rPr lang="pt-BR" altLang="pt-BR" sz="2000" dirty="0">
                <a:latin typeface="Arial" charset="0"/>
                <a:cs typeface="Arial" charset="0"/>
              </a:rPr>
              <a:t>Crie um objeto que guarde o resultado de uma operação aritmética feita com o objeto do exercício anterior. Veja qual o valor resultante.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Calibri" pitchFamily="34" charset="0"/>
              <a:buAutoNum type="arabicPeriod" startAt="2"/>
            </a:pPr>
            <a:r>
              <a:rPr lang="pt-BR" altLang="pt-BR" sz="2000" dirty="0">
                <a:latin typeface="Arial" charset="0"/>
                <a:cs typeface="Arial" charset="0"/>
              </a:rPr>
              <a:t>Aplique a operação raiz quadrada no valor obtido no exercício 3 elevado ao quadrado. Deve retornar o mesmo valor obtido no exercício 3.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Calibri" pitchFamily="34" charset="0"/>
              <a:buAutoNum type="arabicPeriod" startAt="2"/>
            </a:pPr>
            <a:r>
              <a:rPr lang="pt-BR" altLang="pt-BR" sz="2000" dirty="0">
                <a:latin typeface="Arial" charset="0"/>
                <a:cs typeface="Arial" charset="0"/>
              </a:rPr>
              <a:t>Teste se o valor guardado no objeto criado no exercício 3 é positivo.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Calibri" pitchFamily="34" charset="0"/>
              <a:buAutoNum type="arabicPeriod" startAt="2"/>
            </a:pPr>
            <a:endParaRPr lang="pt-BR" altLang="pt-BR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4687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ENTRANDO COM DADOS NO 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23A9E-954A-4CDF-9D67-313551022A8E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68000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dirty="0">
                <a:solidFill>
                  <a:schemeClr val="hlink"/>
                </a:solidFill>
                <a:latin typeface="Arial" charset="0"/>
                <a:cs typeface="Arial" charset="0"/>
              </a:rPr>
              <a:t>Diretório de trabalho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32765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pt-BR" altLang="pt-BR" sz="2000" dirty="0">
                <a:latin typeface="Arial" charset="0"/>
                <a:cs typeface="Arial" charset="0"/>
              </a:rPr>
              <a:t>Pasta onde estão os arquivos, especialmente os de bancos de dados</a:t>
            </a:r>
          </a:p>
          <a:p>
            <a:pPr eaLnBrk="1" hangingPunct="1">
              <a:spcBef>
                <a:spcPts val="1200"/>
              </a:spcBef>
            </a:pPr>
            <a:r>
              <a:rPr lang="pt-BR" altLang="pt-BR" sz="2000" dirty="0">
                <a:latin typeface="Arial" charset="0"/>
                <a:cs typeface="Arial" charset="0"/>
              </a:rPr>
              <a:t>Na guia Files, na janela 4, clicando nas reticências </a:t>
            </a:r>
          </a:p>
          <a:p>
            <a:pPr eaLnBrk="1" hangingPunct="1">
              <a:spcBef>
                <a:spcPts val="1200"/>
              </a:spcBef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pt-BR" altLang="pt-BR" sz="2000" dirty="0">
                <a:latin typeface="Arial" charset="0"/>
                <a:cs typeface="Arial" charset="0"/>
              </a:rPr>
              <a:t>Após clicar em </a:t>
            </a:r>
            <a:r>
              <a:rPr lang="pt-BR" altLang="pt-BR" sz="2000" b="1" dirty="0">
                <a:latin typeface="Arial" charset="0"/>
                <a:cs typeface="Arial" charset="0"/>
              </a:rPr>
              <a:t>More -&gt; Set As </a:t>
            </a:r>
            <a:r>
              <a:rPr lang="pt-BR" altLang="pt-BR" sz="2000" b="1" dirty="0" err="1">
                <a:latin typeface="Arial" charset="0"/>
                <a:cs typeface="Arial" charset="0"/>
              </a:rPr>
              <a:t>Working</a:t>
            </a:r>
            <a:r>
              <a:rPr lang="pt-BR" altLang="pt-BR" sz="2000" b="1" dirty="0">
                <a:latin typeface="Arial" charset="0"/>
                <a:cs typeface="Arial" charset="0"/>
              </a:rPr>
              <a:t> </a:t>
            </a:r>
            <a:r>
              <a:rPr lang="pt-BR" altLang="pt-BR" sz="2000" b="1" dirty="0" err="1">
                <a:latin typeface="Arial" charset="0"/>
                <a:cs typeface="Arial" charset="0"/>
              </a:rPr>
              <a:t>Directory</a:t>
            </a:r>
            <a:endParaRPr lang="pt-BR" altLang="pt-BR" sz="2000" b="1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  <a:buFont typeface="Arial" charset="0"/>
              <a:buNone/>
            </a:pPr>
            <a:endParaRPr lang="pt-BR" altLang="pt-BR" sz="2000" dirty="0">
              <a:latin typeface="Arial" charset="0"/>
              <a:cs typeface="Arial" charset="0"/>
            </a:endParaRPr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DB5CC7-E67A-45E3-B5DA-752505E1363A}" type="slidenum">
              <a:rPr lang="de-DE" altLang="pt-BR" smtClean="0"/>
              <a:pPr/>
              <a:t>24</a:t>
            </a:fld>
            <a:endParaRPr lang="de-DE" altLang="pt-BR"/>
          </a:p>
        </p:txBody>
      </p:sp>
      <p:pic>
        <p:nvPicPr>
          <p:cNvPr id="5" name="Imagem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7784" y="2348880"/>
            <a:ext cx="3908006" cy="360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8251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Arial" charset="0"/>
              </a:rPr>
              <a:t>Dados no R: Lendo dados de um arquivos externos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844824"/>
            <a:ext cx="8424936" cy="424847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400" dirty="0">
                <a:latin typeface="Arial" charset="0"/>
                <a:cs typeface="Arial" charset="0"/>
              </a:rPr>
              <a:t>Vamos trabalhar com o arquivo </a:t>
            </a:r>
            <a:r>
              <a:rPr lang="pt-BR" sz="2400" i="1" dirty="0">
                <a:latin typeface="Arial" charset="0"/>
                <a:cs typeface="Arial" charset="0"/>
              </a:rPr>
              <a:t>Honolulu.xls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400" dirty="0">
                <a:latin typeface="Arial" charset="0"/>
                <a:cs typeface="Arial" charset="0"/>
              </a:rPr>
              <a:t>Primeiro passo: Na Janela 2, ir em </a:t>
            </a:r>
            <a:r>
              <a:rPr lang="pt-BR" sz="2400" dirty="0" err="1">
                <a:latin typeface="Arial" charset="0"/>
                <a:cs typeface="Arial" charset="0"/>
              </a:rPr>
              <a:t>Import</a:t>
            </a:r>
            <a:r>
              <a:rPr lang="pt-BR" sz="2400" dirty="0">
                <a:latin typeface="Arial" charset="0"/>
                <a:cs typeface="Arial" charset="0"/>
              </a:rPr>
              <a:t> </a:t>
            </a:r>
            <a:r>
              <a:rPr lang="pt-BR" sz="2400" dirty="0" err="1">
                <a:latin typeface="Arial" charset="0"/>
                <a:cs typeface="Arial" charset="0"/>
              </a:rPr>
              <a:t>Dataset</a:t>
            </a:r>
            <a:r>
              <a:rPr lang="pt-BR" sz="2400" dirty="0">
                <a:latin typeface="Arial" charset="0"/>
                <a:cs typeface="Arial" charset="0"/>
              </a:rPr>
              <a:t> -&gt; Excel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400" dirty="0">
                <a:latin typeface="Arial" charset="0"/>
                <a:cs typeface="Arial" charset="0"/>
              </a:rPr>
              <a:t>Segundo passo: Encontrar o arquivo e definir o nome do banco para o R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400" dirty="0">
                <a:latin typeface="Arial" charset="0"/>
                <a:cs typeface="Arial" charset="0"/>
              </a:rPr>
              <a:t>Terceiro passo: copiar a sintaxe para a Janela 1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endParaRPr lang="pt-BR" sz="16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8294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736EC8-913A-4688-8134-4C5109BCF17F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00651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Arial" charset="0"/>
              </a:rPr>
              <a:t>Conferência do banco de dados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844824"/>
            <a:ext cx="8424936" cy="424847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400" dirty="0">
                <a:latin typeface="Arial" charset="0"/>
                <a:cs typeface="Arial" charset="0"/>
              </a:rPr>
              <a:t>Clicar em cima do nome do banco na Janela 2.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400" dirty="0">
                <a:latin typeface="Arial" charset="0"/>
                <a:cs typeface="Arial" charset="0"/>
              </a:rPr>
              <a:t>Através da função </a:t>
            </a:r>
            <a:r>
              <a:rPr lang="pt-BR" sz="2400" b="1" i="1" dirty="0" err="1">
                <a:latin typeface="Arial" charset="0"/>
                <a:cs typeface="Arial" charset="0"/>
              </a:rPr>
              <a:t>summary</a:t>
            </a:r>
            <a:endParaRPr lang="pt-BR" sz="1600" b="1" i="1" dirty="0">
              <a:latin typeface="Arial" charset="0"/>
              <a:cs typeface="Arial" charset="0"/>
            </a:endParaRPr>
          </a:p>
          <a:p>
            <a:pPr marL="177800" indent="-177800" eaLnBrk="1" hangingPunct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&gt;"/>
              <a:defRPr/>
            </a:pP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summary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(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honolulu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)</a:t>
            </a:r>
          </a:p>
          <a:p>
            <a:pPr lvl="0"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400" dirty="0">
                <a:solidFill>
                  <a:prstClr val="black"/>
                </a:solidFill>
                <a:latin typeface="Arial" charset="0"/>
                <a:cs typeface="Arial" charset="0"/>
              </a:rPr>
              <a:t>Através da inspeção de cada variável</a:t>
            </a:r>
            <a:endParaRPr lang="pt-BR" sz="1600" i="1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177800" indent="-177800" eaLnBrk="1" hangingPunct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&gt;"/>
              <a:defRPr/>
            </a:pP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honolulu$ID</a:t>
            </a:r>
            <a:endParaRPr lang="pt-BR" sz="16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400" dirty="0">
                <a:latin typeface="Arial" charset="0"/>
                <a:cs typeface="Arial" charset="0"/>
              </a:rPr>
              <a:t>Através da função </a:t>
            </a:r>
            <a:r>
              <a:rPr lang="pt-BR" sz="2400" b="1" i="1" dirty="0" err="1">
                <a:latin typeface="Arial" charset="0"/>
                <a:cs typeface="Arial" charset="0"/>
              </a:rPr>
              <a:t>table</a:t>
            </a:r>
            <a:endParaRPr lang="pt-BR" sz="1600" b="1" i="1" dirty="0">
              <a:latin typeface="Arial" charset="0"/>
              <a:cs typeface="Arial" charset="0"/>
            </a:endParaRPr>
          </a:p>
          <a:p>
            <a:pPr marL="177800" indent="-177800" eaLnBrk="1" hangingPunct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&gt;"/>
              <a:defRPr/>
            </a:pP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table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(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Honolulu$ID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)</a:t>
            </a:r>
          </a:p>
          <a:p>
            <a:pPr marL="177800" indent="-177800" eaLnBrk="1" hangingPunct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&gt;"/>
              <a:defRPr/>
            </a:pPr>
            <a:endParaRPr lang="pt-BR" sz="16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8294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736EC8-913A-4688-8134-4C5109BCF17F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00651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Arial" charset="0"/>
              </a:rPr>
              <a:t>Dados no R: Importando de SPSS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84313"/>
            <a:ext cx="7056437" cy="3960812"/>
          </a:xfrm>
        </p:spPr>
        <p:txBody>
          <a:bodyPr/>
          <a:lstStyle/>
          <a:p>
            <a:pPr marL="177800" indent="-177800" eaLnBrk="1" hangingPunct="1">
              <a:lnSpc>
                <a:spcPct val="140000"/>
              </a:lnSpc>
            </a:pPr>
            <a:r>
              <a:rPr lang="pt-BR" sz="1700" dirty="0">
                <a:latin typeface="Arial" charset="0"/>
                <a:cs typeface="Arial" charset="0"/>
              </a:rPr>
              <a:t>Exemplo: </a:t>
            </a:r>
            <a:r>
              <a:rPr lang="pt-BR" sz="1700" dirty="0" err="1">
                <a:latin typeface="Arial" charset="0"/>
                <a:cs typeface="Arial" charset="0"/>
              </a:rPr>
              <a:t>milsa_R.sav</a:t>
            </a:r>
            <a:endParaRPr lang="pt-BR" sz="1700" dirty="0">
              <a:latin typeface="Arial" charset="0"/>
              <a:cs typeface="Arial" charset="0"/>
            </a:endParaRPr>
          </a:p>
          <a:p>
            <a:pPr marL="577850" lvl="1" indent="-177800" eaLnBrk="1" hangingPunct="1">
              <a:lnSpc>
                <a:spcPct val="140000"/>
              </a:lnSpc>
            </a:pPr>
            <a:r>
              <a:rPr lang="pt-BR" sz="1300" dirty="0">
                <a:latin typeface="Arial" charset="0"/>
                <a:cs typeface="Arial" charset="0"/>
              </a:rPr>
              <a:t>Neste banco os “</a:t>
            </a:r>
            <a:r>
              <a:rPr lang="pt-BR" sz="1300" dirty="0" err="1">
                <a:latin typeface="Arial" charset="0"/>
                <a:cs typeface="Arial" charset="0"/>
              </a:rPr>
              <a:t>labels</a:t>
            </a:r>
            <a:r>
              <a:rPr lang="pt-BR" sz="1300" dirty="0">
                <a:latin typeface="Arial" charset="0"/>
                <a:cs typeface="Arial" charset="0"/>
              </a:rPr>
              <a:t>”, “</a:t>
            </a:r>
            <a:r>
              <a:rPr lang="pt-BR" sz="1300" dirty="0" err="1">
                <a:latin typeface="Arial" charset="0"/>
                <a:cs typeface="Arial" charset="0"/>
              </a:rPr>
              <a:t>values</a:t>
            </a:r>
            <a:r>
              <a:rPr lang="pt-BR" sz="1300" dirty="0">
                <a:latin typeface="Arial" charset="0"/>
                <a:cs typeface="Arial" charset="0"/>
              </a:rPr>
              <a:t>” e “</a:t>
            </a:r>
            <a:r>
              <a:rPr lang="pt-BR" sz="1300" dirty="0" err="1">
                <a:latin typeface="Arial" charset="0"/>
                <a:cs typeface="Arial" charset="0"/>
              </a:rPr>
              <a:t>missing</a:t>
            </a:r>
            <a:r>
              <a:rPr lang="pt-BR" sz="1300" dirty="0">
                <a:latin typeface="Arial" charset="0"/>
                <a:cs typeface="Arial" charset="0"/>
              </a:rPr>
              <a:t>” estão definidos.</a:t>
            </a:r>
          </a:p>
          <a:p>
            <a:pPr marL="577850" lvl="1" indent="-177800" eaLnBrk="1" hangingPunct="1">
              <a:lnSpc>
                <a:spcPct val="140000"/>
              </a:lnSpc>
            </a:pPr>
            <a:r>
              <a:rPr lang="pt-BR" sz="1300" dirty="0">
                <a:latin typeface="Arial" charset="0"/>
                <a:cs typeface="Arial" charset="0"/>
              </a:rPr>
              <a:t>Os erros de digitação permanecem.</a:t>
            </a:r>
          </a:p>
          <a:p>
            <a:pPr marL="177800" indent="-177800" eaLnBrk="1" hangingPunct="1">
              <a:lnSpc>
                <a:spcPct val="140000"/>
              </a:lnSpc>
            </a:pPr>
            <a:r>
              <a:rPr lang="pt-BR" sz="2100" dirty="0">
                <a:latin typeface="Arial" charset="0"/>
                <a:cs typeface="Arial" charset="0"/>
              </a:rPr>
              <a:t>Vantagem de importar do SPSS: </a:t>
            </a:r>
          </a:p>
          <a:p>
            <a:pPr marL="577850" lvl="1" indent="-177800" eaLnBrk="1" hangingPunct="1">
              <a:lnSpc>
                <a:spcPct val="140000"/>
              </a:lnSpc>
            </a:pPr>
            <a:r>
              <a:rPr lang="pt-BR" sz="1300" dirty="0">
                <a:latin typeface="Arial" charset="0"/>
                <a:cs typeface="Arial" charset="0"/>
              </a:rPr>
              <a:t>Os “</a:t>
            </a:r>
            <a:r>
              <a:rPr lang="pt-BR" sz="1300" dirty="0" err="1">
                <a:latin typeface="Arial" charset="0"/>
                <a:cs typeface="Arial" charset="0"/>
              </a:rPr>
              <a:t>labels</a:t>
            </a:r>
            <a:r>
              <a:rPr lang="pt-BR" sz="1300" dirty="0">
                <a:latin typeface="Arial" charset="0"/>
                <a:cs typeface="Arial" charset="0"/>
              </a:rPr>
              <a:t>” e “</a:t>
            </a:r>
            <a:r>
              <a:rPr lang="pt-BR" sz="1300" dirty="0" err="1">
                <a:latin typeface="Arial" charset="0"/>
                <a:cs typeface="Arial" charset="0"/>
              </a:rPr>
              <a:t>values</a:t>
            </a:r>
            <a:r>
              <a:rPr lang="pt-BR" sz="1300" dirty="0">
                <a:latin typeface="Arial" charset="0"/>
                <a:cs typeface="Arial" charset="0"/>
              </a:rPr>
              <a:t>” também são importados. </a:t>
            </a:r>
          </a:p>
          <a:p>
            <a:pPr marL="577850" lvl="1" indent="-177800" eaLnBrk="1" hangingPunct="1">
              <a:lnSpc>
                <a:spcPct val="140000"/>
              </a:lnSpc>
            </a:pPr>
            <a:r>
              <a:rPr lang="pt-BR" sz="1300" dirty="0">
                <a:latin typeface="Arial" charset="0"/>
                <a:cs typeface="Arial" charset="0"/>
              </a:rPr>
              <a:t>Os “</a:t>
            </a:r>
            <a:r>
              <a:rPr lang="pt-BR" sz="1300" dirty="0" err="1">
                <a:latin typeface="Arial" charset="0"/>
                <a:cs typeface="Arial" charset="0"/>
              </a:rPr>
              <a:t>missings</a:t>
            </a:r>
            <a:r>
              <a:rPr lang="pt-BR" sz="1300" dirty="0">
                <a:latin typeface="Arial" charset="0"/>
                <a:cs typeface="Arial" charset="0"/>
              </a:rPr>
              <a:t>” já são convertidos para NA.</a:t>
            </a:r>
          </a:p>
          <a:p>
            <a:pPr marL="177800" indent="-177800" eaLnBrk="1" hangingPunct="1">
              <a:lnSpc>
                <a:spcPct val="140000"/>
              </a:lnSpc>
            </a:pPr>
            <a:r>
              <a:rPr lang="pt-BR" sz="1700" dirty="0">
                <a:latin typeface="Arial" charset="0"/>
                <a:cs typeface="Arial" charset="0"/>
              </a:rPr>
              <a:t>Usar a função </a:t>
            </a:r>
            <a:r>
              <a:rPr lang="pt-BR" sz="1700" dirty="0" err="1">
                <a:latin typeface="Arial" charset="0"/>
                <a:cs typeface="Arial" charset="0"/>
              </a:rPr>
              <a:t>as_fator</a:t>
            </a:r>
            <a:r>
              <a:rPr lang="pt-BR" sz="1700" dirty="0">
                <a:latin typeface="Arial" charset="0"/>
                <a:cs typeface="Arial" charset="0"/>
              </a:rPr>
              <a:t> para ver os rótulos no banco de dados</a:t>
            </a:r>
          </a:p>
        </p:txBody>
      </p:sp>
      <p:sp>
        <p:nvSpPr>
          <p:cNvPr id="83972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104298-E06E-449F-B5CB-EC55AF703729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26398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MANIPULAÇÕES DE DADOS NO 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23A9E-954A-4CDF-9D67-313551022A8E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68000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Arial" charset="0"/>
              </a:rPr>
              <a:t>Rotulando variáveis qualitativas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40768"/>
            <a:ext cx="8424936" cy="424847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400" dirty="0">
                <a:latin typeface="Arial" charset="0"/>
                <a:cs typeface="Arial" charset="0"/>
              </a:rPr>
              <a:t>As variáveis qualitativas no R são chamadas de </a:t>
            </a:r>
            <a:r>
              <a:rPr lang="pt-BR" sz="2400" b="1" dirty="0">
                <a:latin typeface="Arial" charset="0"/>
                <a:cs typeface="Arial" charset="0"/>
              </a:rPr>
              <a:t>fatores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400" dirty="0">
                <a:latin typeface="Arial" charset="0"/>
                <a:cs typeface="Arial" charset="0"/>
              </a:rPr>
              <a:t>Para converter uma variável em fator, usa-se a função </a:t>
            </a:r>
            <a:r>
              <a:rPr lang="pt-BR" sz="2400" b="1" i="1" dirty="0" err="1">
                <a:latin typeface="Arial" charset="0"/>
                <a:cs typeface="Arial" charset="0"/>
              </a:rPr>
              <a:t>as.factor</a:t>
            </a:r>
            <a:endParaRPr lang="pt-BR" sz="2400" b="1" i="1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400" dirty="0">
                <a:latin typeface="Arial" charset="0"/>
                <a:cs typeface="Arial" charset="0"/>
              </a:rPr>
              <a:t>Para atribuir os rótulos de cada categoria, usa-se a função </a:t>
            </a:r>
            <a:r>
              <a:rPr lang="pt-BR" sz="2400" b="1" i="1" dirty="0" err="1">
                <a:latin typeface="Arial" charset="0"/>
                <a:cs typeface="Arial" charset="0"/>
              </a:rPr>
              <a:t>levels</a:t>
            </a:r>
            <a:endParaRPr lang="pt-BR" sz="2400" b="1" i="1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400" b="1" i="1" dirty="0">
                <a:latin typeface="Arial" charset="0"/>
                <a:cs typeface="Arial" charset="0"/>
              </a:rPr>
              <a:t>Exemplo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&gt; 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honolulu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$FUMO = as.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factor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(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honolulu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$FUMO)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&gt; 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levels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(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honolulu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$FUMO) = c("Não fumante", "Fumante")</a:t>
            </a:r>
          </a:p>
        </p:txBody>
      </p:sp>
      <p:sp>
        <p:nvSpPr>
          <p:cNvPr id="8294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736EC8-913A-4688-8134-4C5109BCF17F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0065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dirty="0">
                <a:solidFill>
                  <a:schemeClr val="hlink"/>
                </a:solidFill>
                <a:latin typeface="Arial" charset="0"/>
                <a:cs typeface="Arial" charset="0"/>
              </a:rPr>
              <a:t>Um curso online em português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90550" y="1484313"/>
            <a:ext cx="8229600" cy="474186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b="1" dirty="0"/>
              <a:t>www.leg.ufpr.br/~paulojus/embrapa/Rembrapa/</a:t>
            </a:r>
            <a:endParaRPr lang="pt-BR" altLang="pt-BR" sz="2400" b="1" dirty="0">
              <a:latin typeface="Arial" charset="0"/>
              <a:cs typeface="Arial" charset="0"/>
            </a:endParaRPr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1AD1CC-4C6F-4659-9852-6EAD13AD5F48}" type="slidenum">
              <a:rPr lang="de-DE" altLang="pt-BR" smtClean="0"/>
              <a:pPr/>
              <a:t>3</a:t>
            </a:fld>
            <a:endParaRPr lang="de-DE" altLang="pt-BR"/>
          </a:p>
        </p:txBody>
      </p:sp>
    </p:spTree>
    <p:extLst>
      <p:ext uri="{BB962C8B-B14F-4D97-AF65-F5344CB8AC3E}">
        <p14:creationId xmlns:p14="http://schemas.microsoft.com/office/powerpoint/2010/main" xmlns="" val="1616183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Arial" charset="0"/>
              </a:rPr>
              <a:t>Criando novas variáveis através de operações aritméticas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628800"/>
            <a:ext cx="8424936" cy="424847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400" dirty="0">
                <a:latin typeface="Arial" charset="0"/>
                <a:cs typeface="Arial" charset="0"/>
              </a:rPr>
              <a:t>Usa-se a função </a:t>
            </a:r>
            <a:r>
              <a:rPr lang="pt-BR" sz="2400" b="1" i="1" dirty="0" err="1">
                <a:latin typeface="Arial" charset="0"/>
                <a:cs typeface="Arial" charset="0"/>
              </a:rPr>
              <a:t>transform</a:t>
            </a:r>
            <a:endParaRPr lang="pt-BR" sz="2400" b="1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400" b="1" i="1" dirty="0">
                <a:latin typeface="Arial" charset="0"/>
                <a:cs typeface="Arial" charset="0"/>
              </a:rPr>
              <a:t>Exemplo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400" dirty="0">
                <a:latin typeface="Arial" charset="0"/>
                <a:cs typeface="Arial" charset="0"/>
              </a:rPr>
              <a:t>Conversão da altura de centímetros para metros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&gt; honolulu2 = 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transform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(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honolulu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, 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alturam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 = ALTURA/100)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1600" dirty="0">
                <a:latin typeface="Arial" charset="0"/>
                <a:cs typeface="Arial" charset="0"/>
              </a:rPr>
              <a:t>Aqui estamos criando um banco novo (honolulu2) com a nova variável, mas poderia usar o mesmo banco.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endParaRPr lang="pt-BR" sz="16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8294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736EC8-913A-4688-8134-4C5109BCF17F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00651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Arial" charset="0"/>
              </a:rPr>
              <a:t>Criando novas variáveis através de operações aritméticas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628800"/>
            <a:ext cx="8424936" cy="424847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400" dirty="0">
                <a:latin typeface="Arial" charset="0"/>
                <a:cs typeface="Arial" charset="0"/>
              </a:rPr>
              <a:t>Funções úteis para análise e criação de novas variáveis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endParaRPr lang="pt-BR" sz="2400" b="1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endParaRPr lang="pt-BR" sz="2400" b="1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endParaRPr lang="pt-BR" sz="2400" b="1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endParaRPr lang="pt-BR" sz="2400" b="1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1800" b="1" i="1" dirty="0">
                <a:latin typeface="Arial" charset="0"/>
                <a:cs typeface="Arial" charset="0"/>
              </a:rPr>
              <a:t>Exemplo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1800" dirty="0">
                <a:latin typeface="Arial" charset="0"/>
                <a:cs typeface="Arial" charset="0"/>
              </a:rPr>
              <a:t>Peso padronizado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pt-BR" sz="1400" dirty="0">
                <a:solidFill>
                  <a:srgbClr val="FF0000"/>
                </a:solidFill>
                <a:latin typeface="Arial" charset="0"/>
                <a:cs typeface="Arial" charset="0"/>
              </a:rPr>
              <a:t>&gt; honolulu2 = </a:t>
            </a:r>
            <a:r>
              <a:rPr lang="pt-BR" sz="1400" dirty="0" err="1">
                <a:solidFill>
                  <a:srgbClr val="FF0000"/>
                </a:solidFill>
                <a:latin typeface="Arial" charset="0"/>
                <a:cs typeface="Arial" charset="0"/>
              </a:rPr>
              <a:t>transform</a:t>
            </a:r>
            <a:r>
              <a:rPr lang="pt-BR" sz="1400" dirty="0">
                <a:solidFill>
                  <a:srgbClr val="FF0000"/>
                </a:solidFill>
                <a:latin typeface="Arial" charset="0"/>
                <a:cs typeface="Arial" charset="0"/>
              </a:rPr>
              <a:t>(honolulu2,  </a:t>
            </a:r>
            <a:r>
              <a:rPr lang="pt-BR" sz="1400" dirty="0" err="1">
                <a:solidFill>
                  <a:srgbClr val="FF0000"/>
                </a:solidFill>
                <a:latin typeface="Arial" charset="0"/>
                <a:cs typeface="Arial" charset="0"/>
              </a:rPr>
              <a:t>pesopad</a:t>
            </a:r>
            <a:r>
              <a:rPr lang="pt-BR" sz="1400" dirty="0">
                <a:solidFill>
                  <a:srgbClr val="FF0000"/>
                </a:solidFill>
                <a:latin typeface="Arial" charset="0"/>
                <a:cs typeface="Arial" charset="0"/>
              </a:rPr>
              <a:t> = (PESO - </a:t>
            </a:r>
            <a:r>
              <a:rPr lang="pt-BR" sz="1400" dirty="0" err="1">
                <a:solidFill>
                  <a:srgbClr val="FF0000"/>
                </a:solidFill>
                <a:latin typeface="Arial" charset="0"/>
                <a:cs typeface="Arial" charset="0"/>
              </a:rPr>
              <a:t>mean</a:t>
            </a:r>
            <a:r>
              <a:rPr lang="pt-BR" sz="1400" dirty="0">
                <a:solidFill>
                  <a:srgbClr val="FF0000"/>
                </a:solidFill>
                <a:latin typeface="Arial" charset="0"/>
                <a:cs typeface="Arial" charset="0"/>
              </a:rPr>
              <a:t>(PESO))/</a:t>
            </a:r>
            <a:r>
              <a:rPr lang="pt-BR" sz="1400" dirty="0" err="1">
                <a:solidFill>
                  <a:srgbClr val="FF0000"/>
                </a:solidFill>
                <a:latin typeface="Arial" charset="0"/>
                <a:cs typeface="Arial" charset="0"/>
              </a:rPr>
              <a:t>sd</a:t>
            </a:r>
            <a:r>
              <a:rPr lang="pt-BR" sz="1400" dirty="0">
                <a:solidFill>
                  <a:srgbClr val="FF0000"/>
                </a:solidFill>
                <a:latin typeface="Arial" charset="0"/>
                <a:cs typeface="Arial" charset="0"/>
              </a:rPr>
              <a:t>(PESO) )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endParaRPr lang="pt-BR" sz="2400" b="1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endParaRPr lang="pt-BR" sz="16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8294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736EC8-913A-4688-8134-4C5109BCF17F}" type="slidenum">
              <a:rPr lang="de-DE" smtClean="0"/>
              <a:pPr/>
              <a:t>31</a:t>
            </a:fld>
            <a:endParaRPr lang="de-DE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5152014"/>
              </p:ext>
            </p:extLst>
          </p:nvPr>
        </p:nvGraphicFramePr>
        <p:xfrm>
          <a:off x="658522" y="2348880"/>
          <a:ext cx="7826956" cy="2430270"/>
        </p:xfrm>
        <a:graphic>
          <a:graphicData uri="http://schemas.openxmlformats.org/drawingml/2006/table">
            <a:tbl>
              <a:tblPr/>
              <a:tblGrid>
                <a:gridCol w="39134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134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Operação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8053" marR="8805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Valor retornado</a:t>
                      </a: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8053" marR="8805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sum(x)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8053" marR="8805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Soma dos valores da variável </a:t>
                      </a:r>
                      <a:r>
                        <a:rPr lang="pt-BR" sz="150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x</a:t>
                      </a: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8053" marR="8805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max</a:t>
                      </a:r>
                      <a:r>
                        <a:rPr lang="pt-BR" sz="15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(x)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8053" marR="880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Maior valor da variável </a:t>
                      </a:r>
                      <a:r>
                        <a:rPr lang="pt-BR" sz="150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x</a:t>
                      </a: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8053" marR="880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min(x)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8053" marR="880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Menor valor da variável </a:t>
                      </a:r>
                      <a:r>
                        <a:rPr lang="pt-BR" sz="150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x</a:t>
                      </a: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8053" marR="880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mean</a:t>
                      </a:r>
                      <a:r>
                        <a:rPr lang="pt-BR" sz="15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(x)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8053" marR="880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Média dos valores da variável </a:t>
                      </a:r>
                      <a:r>
                        <a:rPr lang="pt-BR" sz="150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x</a:t>
                      </a: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8053" marR="880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median</a:t>
                      </a:r>
                      <a:r>
                        <a:rPr lang="pt-BR" sz="15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(x)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8053" marR="880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Mediana dos valores da variável </a:t>
                      </a:r>
                      <a:r>
                        <a:rPr lang="pt-BR" sz="150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x</a:t>
                      </a: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8053" marR="880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var(x)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8053" marR="880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Variância dos valores da variável </a:t>
                      </a:r>
                      <a:r>
                        <a:rPr lang="pt-BR" sz="150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x</a:t>
                      </a:r>
                      <a:endParaRPr lang="en-US" sz="14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8053" marR="880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sd</a:t>
                      </a:r>
                      <a:r>
                        <a:rPr lang="pt-BR" sz="15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(x)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8053" marR="880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Desvio-padrão dos valores da variável </a:t>
                      </a:r>
                      <a:r>
                        <a:rPr lang="pt-BR" sz="15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x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8053" marR="880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quantile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(x)</a:t>
                      </a:r>
                      <a:endParaRPr lang="en-US" sz="12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8053" marR="880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500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Quartis</a:t>
                      </a:r>
                      <a:r>
                        <a:rPr lang="pt-BR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dos valores da variável </a:t>
                      </a:r>
                      <a:r>
                        <a:rPr lang="pt-BR" sz="15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x</a:t>
                      </a:r>
                      <a:endParaRPr lang="en-US" sz="15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8053" marR="8805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00651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Arial" charset="0"/>
              </a:rPr>
              <a:t>Divisão de variáveis quantitativas em faixas</a:t>
            </a:r>
          </a:p>
        </p:txBody>
      </p:sp>
      <p:sp>
        <p:nvSpPr>
          <p:cNvPr id="8294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736EC8-913A-4688-8134-4C5109BCF17F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400" dirty="0">
                <a:latin typeface="Arial" charset="0"/>
                <a:cs typeface="Arial" charset="0"/>
              </a:rPr>
              <a:t>Usa-se a função </a:t>
            </a:r>
            <a:r>
              <a:rPr lang="pt-BR" sz="2400" b="1" i="1" dirty="0" err="1">
                <a:latin typeface="Arial" charset="0"/>
                <a:cs typeface="Arial" charset="0"/>
              </a:rPr>
              <a:t>cut</a:t>
            </a:r>
            <a:r>
              <a:rPr lang="pt-BR" sz="2400" b="1" i="1" dirty="0">
                <a:latin typeface="Arial" charset="0"/>
                <a:cs typeface="Arial" charset="0"/>
              </a:rPr>
              <a:t> </a:t>
            </a:r>
            <a:r>
              <a:rPr lang="pt-BR" sz="2400" dirty="0">
                <a:latin typeface="Arial" charset="0"/>
                <a:cs typeface="Arial" charset="0"/>
              </a:rPr>
              <a:t>dentro da função </a:t>
            </a:r>
            <a:r>
              <a:rPr lang="pt-BR" sz="2400" b="1" i="1" dirty="0" err="1">
                <a:latin typeface="Arial" charset="0"/>
                <a:cs typeface="Arial" charset="0"/>
              </a:rPr>
              <a:t>transform</a:t>
            </a:r>
            <a:endParaRPr lang="pt-BR" sz="2400" b="1" i="1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400" b="1" i="1" dirty="0">
                <a:latin typeface="Arial" charset="0"/>
                <a:cs typeface="Arial" charset="0"/>
              </a:rPr>
              <a:t>Exemplo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400" dirty="0">
                <a:latin typeface="Arial" charset="0"/>
                <a:cs typeface="Arial" charset="0"/>
              </a:rPr>
              <a:t>Divisão da idade em até 50; 50 a 60 e acima de 60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&gt; honolulu2 = 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transform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(honolulu2, idade3cat = 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cut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(IDADE, breaks=c(min(IDADE), 50, 60, 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max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(IDADE)) , 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include.lowest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 = T))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/>
              <a:buChar char="Ø"/>
              <a:defRPr/>
            </a:pPr>
            <a:endParaRPr lang="pt-BR" sz="16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0651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Arial" charset="0"/>
              </a:rPr>
              <a:t>Divisão de variáveis quantitativas em </a:t>
            </a:r>
            <a:r>
              <a:rPr lang="pt-BR" dirty="0" err="1">
                <a:latin typeface="Arial" charset="0"/>
                <a:cs typeface="Arial" charset="0"/>
              </a:rPr>
              <a:t>quantis</a:t>
            </a:r>
            <a:endParaRPr lang="pt-BR" dirty="0">
              <a:latin typeface="Arial" charset="0"/>
              <a:cs typeface="Arial" charset="0"/>
            </a:endParaRPr>
          </a:p>
        </p:txBody>
      </p:sp>
      <p:sp>
        <p:nvSpPr>
          <p:cNvPr id="8294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736EC8-913A-4688-8134-4C5109BCF17F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400" dirty="0">
                <a:latin typeface="Arial" charset="0"/>
                <a:cs typeface="Arial" charset="0"/>
              </a:rPr>
              <a:t>Usa-se a função </a:t>
            </a:r>
            <a:r>
              <a:rPr lang="pt-BR" sz="2400" b="1" i="1" dirty="0" err="1">
                <a:latin typeface="Arial" charset="0"/>
                <a:cs typeface="Arial" charset="0"/>
              </a:rPr>
              <a:t>quantile</a:t>
            </a:r>
            <a:r>
              <a:rPr lang="pt-BR" sz="2400" b="1" i="1" dirty="0">
                <a:latin typeface="Arial" charset="0"/>
                <a:cs typeface="Arial" charset="0"/>
              </a:rPr>
              <a:t> </a:t>
            </a:r>
            <a:r>
              <a:rPr lang="pt-BR" sz="2400" dirty="0">
                <a:latin typeface="Arial" charset="0"/>
                <a:cs typeface="Arial" charset="0"/>
              </a:rPr>
              <a:t>dentro da função </a:t>
            </a:r>
            <a:r>
              <a:rPr lang="pt-BR" sz="2400" b="1" i="1" dirty="0" err="1">
                <a:latin typeface="Arial" charset="0"/>
                <a:cs typeface="Arial" charset="0"/>
              </a:rPr>
              <a:t>cut</a:t>
            </a:r>
            <a:endParaRPr lang="pt-BR" sz="2400" b="1" i="1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400" b="1" i="1" dirty="0">
                <a:latin typeface="Arial" charset="0"/>
                <a:cs typeface="Arial" charset="0"/>
              </a:rPr>
              <a:t>Exemplo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400" dirty="0">
                <a:latin typeface="Arial" charset="0"/>
                <a:cs typeface="Arial" charset="0"/>
              </a:rPr>
              <a:t>Divisão da pressão sistólica em quartis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&gt; honolulu2 = transform(honolulu2, 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sist_quart</a:t>
            </a:r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 = cut(SISTOLICA, breaks=quantile(SISTOLICA), 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include.lowest</a:t>
            </a:r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 = T))</a:t>
            </a:r>
            <a:endParaRPr lang="pt-BR" sz="16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1813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Arial" charset="0"/>
              </a:rPr>
              <a:t>Recategorização de variáveis</a:t>
            </a:r>
          </a:p>
        </p:txBody>
      </p:sp>
      <p:sp>
        <p:nvSpPr>
          <p:cNvPr id="8294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736EC8-913A-4688-8134-4C5109BCF17F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000" dirty="0">
                <a:latin typeface="Arial" charset="0"/>
                <a:cs typeface="Arial" charset="0"/>
              </a:rPr>
              <a:t>Usa-se a função </a:t>
            </a:r>
            <a:r>
              <a:rPr lang="pt-BR" sz="2000" b="1" i="1" dirty="0" err="1">
                <a:latin typeface="Arial" charset="0"/>
                <a:cs typeface="Arial" charset="0"/>
              </a:rPr>
              <a:t>ifelse</a:t>
            </a:r>
            <a:r>
              <a:rPr lang="pt-BR" sz="2000" dirty="0">
                <a:latin typeface="Arial" charset="0"/>
                <a:cs typeface="Arial" charset="0"/>
              </a:rPr>
              <a:t> dentro da função </a:t>
            </a:r>
            <a:r>
              <a:rPr lang="pt-BR" sz="2000" b="1" i="1" dirty="0" err="1">
                <a:latin typeface="Arial" charset="0"/>
                <a:cs typeface="Arial" charset="0"/>
              </a:rPr>
              <a:t>transform</a:t>
            </a:r>
            <a:endParaRPr lang="pt-BR" sz="2000" b="1" i="1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000" b="1" i="1" dirty="0">
                <a:latin typeface="Arial" charset="0"/>
                <a:cs typeface="Arial" charset="0"/>
              </a:rPr>
              <a:t>Exemplo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000" dirty="0">
                <a:latin typeface="Arial" charset="0"/>
                <a:cs typeface="Arial" charset="0"/>
              </a:rPr>
              <a:t>Recategorização de educa que está com 5 faixas para 3 faixas</a:t>
            </a:r>
          </a:p>
          <a:p>
            <a:pPr lvl="1"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1800" dirty="0">
                <a:latin typeface="Arial" charset="0"/>
                <a:cs typeface="Arial" charset="0"/>
              </a:rPr>
              <a:t>Nenhum (1) = 1</a:t>
            </a:r>
          </a:p>
          <a:p>
            <a:pPr lvl="1"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1800" dirty="0">
                <a:latin typeface="Arial" charset="0"/>
                <a:cs typeface="Arial" charset="0"/>
              </a:rPr>
              <a:t>Primero grau completo ou incompleto (2,3) = 2</a:t>
            </a:r>
          </a:p>
          <a:p>
            <a:pPr lvl="1"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1800" dirty="0">
                <a:latin typeface="Arial" charset="0"/>
                <a:cs typeface="Arial" charset="0"/>
              </a:rPr>
              <a:t>Segundo grau ou técnico (4,5) = 3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&gt; honolulu2 = transform(honolulu2, 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                      educa3cat = 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ifelse</a:t>
            </a:r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(EDUCA == 1, 1, 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                                         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ifelse</a:t>
            </a:r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(EDUCA ==2 | EDUCA ==3, 2, 3)))</a:t>
            </a:r>
            <a:endParaRPr lang="pt-BR" sz="16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963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395536" y="1412776"/>
            <a:ext cx="8496944" cy="475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Arial" charset="0"/>
                <a:cs typeface="Arial" charset="0"/>
              </a:rPr>
              <a:t>1. Com o banco HONOLULU: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ts val="1800"/>
              </a:spcBef>
              <a:buFont typeface="+mj-lt"/>
              <a:buAutoNum type="alphaL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>
                <a:latin typeface="Arial" charset="0"/>
                <a:cs typeface="Arial" charset="0"/>
              </a:rPr>
              <a:t>Converter as variáveis ATIVIDADE e EDUCA em fatores, atribuindo os rótulos das categorias.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ts val="1800"/>
              </a:spcBef>
              <a:buFont typeface="+mj-lt"/>
              <a:buAutoNum type="alphaL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>
                <a:latin typeface="Arial" charset="0"/>
                <a:cs typeface="Arial" charset="0"/>
              </a:rPr>
              <a:t>Criar uma nova variável com o peso classificado em 3 categorias (escolha os pontos de corte para dividir as faixas). 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ts val="1800"/>
              </a:spcBef>
              <a:buFont typeface="+mj-lt"/>
              <a:buAutoNum type="alphaL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>
                <a:latin typeface="Arial" charset="0"/>
                <a:cs typeface="Arial" charset="0"/>
              </a:rPr>
              <a:t>Criar uma nova variável com o peso dividido em quartis. 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ts val="1800"/>
              </a:spcBef>
              <a:buFont typeface="+mj-lt"/>
              <a:buAutoNum type="alphaL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>
                <a:latin typeface="Arial" charset="0"/>
                <a:cs typeface="Arial" charset="0"/>
              </a:rPr>
              <a:t>Criar a variável IMC=peso(kg)/(altura(m)²).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ts val="1800"/>
              </a:spcBef>
              <a:buFont typeface="+mj-lt"/>
              <a:buAutoNum type="alphaL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>
                <a:latin typeface="Arial" charset="0"/>
                <a:cs typeface="Arial" charset="0"/>
              </a:rPr>
              <a:t>Criar uma nova variável chamada glic100, que assume valor 1 se glicose maior ou igual a 100 e assume valor 0 se glicose menor que 100.</a:t>
            </a:r>
          </a:p>
          <a:p>
            <a:pPr marL="741363" lvl="1" indent="-284163" eaLnBrk="1" hangingPunct="1">
              <a:lnSpc>
                <a:spcPct val="120000"/>
              </a:lnSpc>
              <a:spcBef>
                <a:spcPts val="18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000" dirty="0">
              <a:latin typeface="Arial" charset="0"/>
              <a:cs typeface="Arial" charset="0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55576" y="0"/>
            <a:ext cx="8001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3600" dirty="0">
                <a:solidFill>
                  <a:schemeClr val="hlink"/>
                </a:solidFill>
                <a:latin typeface="Arial" pitchFamily="34" charset="0"/>
                <a:ea typeface="+mj-ea"/>
                <a:cs typeface="Arial" pitchFamily="34" charset="0"/>
              </a:rPr>
              <a:t>Exercícios</a:t>
            </a:r>
          </a:p>
        </p:txBody>
      </p:sp>
      <p:sp>
        <p:nvSpPr>
          <p:cNvPr id="4915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4611CE-CE95-4E76-BDAE-B264C54A3D55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99619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395536" y="1412776"/>
            <a:ext cx="8496944" cy="475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Arial" charset="0"/>
                <a:cs typeface="Arial" charset="0"/>
              </a:rPr>
              <a:t>2. Com o banco </a:t>
            </a:r>
            <a:r>
              <a:rPr lang="pt-BR" sz="2400" dirty="0" err="1">
                <a:latin typeface="Arial" charset="0"/>
                <a:cs typeface="Arial" charset="0"/>
              </a:rPr>
              <a:t>milsa</a:t>
            </a:r>
            <a:r>
              <a:rPr lang="pt-BR" sz="2400" dirty="0">
                <a:latin typeface="Arial" charset="0"/>
                <a:cs typeface="Arial" charset="0"/>
              </a:rPr>
              <a:t>: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ts val="1800"/>
              </a:spcBef>
              <a:buFont typeface="+mj-lt"/>
              <a:buAutoNum type="alphaL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>
                <a:latin typeface="Arial" charset="0"/>
                <a:cs typeface="Arial" charset="0"/>
              </a:rPr>
              <a:t>Importar o banco em </a:t>
            </a:r>
            <a:r>
              <a:rPr lang="pt-BR" sz="2000" dirty="0" err="1">
                <a:latin typeface="Arial" charset="0"/>
                <a:cs typeface="Arial" charset="0"/>
              </a:rPr>
              <a:t>xls</a:t>
            </a:r>
            <a:r>
              <a:rPr lang="pt-BR" sz="2000" dirty="0">
                <a:latin typeface="Arial" charset="0"/>
                <a:cs typeface="Arial" charset="0"/>
              </a:rPr>
              <a:t> (primeiro banco do material do SPSS).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ts val="1800"/>
              </a:spcBef>
              <a:buFont typeface="+mj-lt"/>
              <a:buAutoNum type="alphaL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>
                <a:latin typeface="Arial" charset="0"/>
                <a:cs typeface="Arial" charset="0"/>
              </a:rPr>
              <a:t>Corrigir os erros. Atribuir </a:t>
            </a:r>
            <a:r>
              <a:rPr lang="pt-BR" sz="2000" dirty="0" err="1">
                <a:latin typeface="Arial" charset="0"/>
                <a:cs typeface="Arial" charset="0"/>
              </a:rPr>
              <a:t>missing</a:t>
            </a:r>
            <a:r>
              <a:rPr lang="pt-BR" sz="2000" dirty="0">
                <a:latin typeface="Arial" charset="0"/>
                <a:cs typeface="Arial" charset="0"/>
              </a:rPr>
              <a:t> para 9 em região.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ts val="1800"/>
              </a:spcBef>
              <a:buFont typeface="+mj-lt"/>
              <a:buAutoNum type="alphaL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>
                <a:latin typeface="Arial" charset="0"/>
                <a:cs typeface="Arial" charset="0"/>
              </a:rPr>
              <a:t>Converter as variáveis categóricas em fatores:</a:t>
            </a:r>
          </a:p>
          <a:p>
            <a:pPr marL="173038" indent="-173038" eaLnBrk="1" hangingPunct="1"/>
            <a:r>
              <a:rPr lang="pt-BR" altLang="pt-BR" sz="2000" i="1" dirty="0">
                <a:latin typeface="Arial" charset="0"/>
                <a:cs typeface="Arial" charset="0"/>
              </a:rPr>
              <a:t>		Civil</a:t>
            </a:r>
            <a:r>
              <a:rPr lang="pt-BR" altLang="pt-BR" sz="2000" dirty="0">
                <a:latin typeface="Arial" charset="0"/>
                <a:cs typeface="Arial" charset="0"/>
              </a:rPr>
              <a:t>: 1=Solteiro; 2=Casado</a:t>
            </a:r>
          </a:p>
          <a:p>
            <a:pPr marL="173038" indent="-173038" eaLnBrk="1" hangingPunct="1"/>
            <a:r>
              <a:rPr lang="pt-BR" altLang="pt-BR" sz="2000" i="1" dirty="0">
                <a:latin typeface="Arial" charset="0"/>
                <a:cs typeface="Arial" charset="0"/>
              </a:rPr>
              <a:t>		Instrução</a:t>
            </a:r>
            <a:r>
              <a:rPr lang="pt-BR" altLang="pt-BR" sz="2000" dirty="0">
                <a:latin typeface="Arial" charset="0"/>
                <a:cs typeface="Arial" charset="0"/>
              </a:rPr>
              <a:t>: 1=Ensino Fundamental; 2=Ensino Médio; 3=Superior</a:t>
            </a:r>
          </a:p>
          <a:p>
            <a:pPr marL="173038" indent="-173038" eaLnBrk="1" hangingPunct="1"/>
            <a:r>
              <a:rPr lang="pt-BR" altLang="pt-BR" sz="2000" i="1" dirty="0">
                <a:latin typeface="Arial" charset="0"/>
                <a:cs typeface="Arial" charset="0"/>
              </a:rPr>
              <a:t>		Região</a:t>
            </a:r>
            <a:r>
              <a:rPr lang="pt-BR" altLang="pt-BR" sz="2000" dirty="0">
                <a:latin typeface="Arial" charset="0"/>
                <a:cs typeface="Arial" charset="0"/>
              </a:rPr>
              <a:t>: 1=capital; 2=interior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ts val="1800"/>
              </a:spcBef>
              <a:buFont typeface="+mj-lt"/>
              <a:buAutoNum type="alphaLcParenR" startAt="3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>
                <a:latin typeface="Arial" charset="0"/>
                <a:cs typeface="Arial" charset="0"/>
              </a:rPr>
              <a:t>Criar a variável idade fazendo a operação ano + mês/12</a:t>
            </a:r>
          </a:p>
          <a:p>
            <a:pPr marL="827088" indent="-457200" eaLnBrk="1" hangingPunct="1">
              <a:buFont typeface="+mj-lt"/>
              <a:buAutoNum type="alphaLcParenR"/>
            </a:pPr>
            <a:endParaRPr lang="pt-BR" altLang="pt-BR" sz="2000" dirty="0">
              <a:latin typeface="Arial" charset="0"/>
              <a:cs typeface="Arial" charset="0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ts val="1800"/>
              </a:spcBef>
              <a:buFont typeface="+mj-lt"/>
              <a:buAutoNum type="alphaLcParenR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000" dirty="0">
              <a:latin typeface="Arial" charset="0"/>
              <a:cs typeface="Arial" charset="0"/>
            </a:endParaRPr>
          </a:p>
          <a:p>
            <a:pPr marL="741363" lvl="1" indent="-284163" eaLnBrk="1" hangingPunct="1">
              <a:lnSpc>
                <a:spcPct val="120000"/>
              </a:lnSpc>
              <a:spcBef>
                <a:spcPts val="18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000" dirty="0">
              <a:latin typeface="Arial" charset="0"/>
              <a:cs typeface="Arial" charset="0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755576" y="0"/>
            <a:ext cx="8001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3600" dirty="0">
                <a:solidFill>
                  <a:schemeClr val="hlink"/>
                </a:solidFill>
                <a:latin typeface="Arial" pitchFamily="34" charset="0"/>
                <a:ea typeface="+mj-ea"/>
                <a:cs typeface="Arial" pitchFamily="34" charset="0"/>
              </a:rPr>
              <a:t>Exercícios</a:t>
            </a:r>
          </a:p>
        </p:txBody>
      </p:sp>
      <p:sp>
        <p:nvSpPr>
          <p:cNvPr id="4915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4611CE-CE95-4E76-BDAE-B264C54A3D55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08090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operações com variáveis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23A9E-954A-4CDF-9D67-313551022A8E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88313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Arial" charset="0"/>
              </a:rPr>
              <a:t>Correção de dados</a:t>
            </a:r>
          </a:p>
        </p:txBody>
      </p:sp>
      <p:sp>
        <p:nvSpPr>
          <p:cNvPr id="8294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736EC8-913A-4688-8134-4C5109BCF17F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000" dirty="0">
                <a:latin typeface="Arial" charset="0"/>
                <a:cs typeface="Arial" charset="0"/>
              </a:rPr>
              <a:t>Usa-se a função </a:t>
            </a:r>
            <a:r>
              <a:rPr lang="pt-BR" sz="2000" b="1" i="1" dirty="0" err="1">
                <a:latin typeface="Arial" charset="0"/>
                <a:cs typeface="Arial" charset="0"/>
              </a:rPr>
              <a:t>ifelse</a:t>
            </a:r>
            <a:r>
              <a:rPr lang="pt-BR" sz="2000" dirty="0">
                <a:latin typeface="Arial" charset="0"/>
                <a:cs typeface="Arial" charset="0"/>
              </a:rPr>
              <a:t> dentro da função </a:t>
            </a:r>
            <a:r>
              <a:rPr lang="pt-BR" sz="2000" b="1" i="1" dirty="0" err="1">
                <a:latin typeface="Arial" charset="0"/>
                <a:cs typeface="Arial" charset="0"/>
              </a:rPr>
              <a:t>transform</a:t>
            </a:r>
            <a:endParaRPr lang="pt-BR" sz="2000" b="1" i="1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000" b="1" i="1" dirty="0">
                <a:latin typeface="Arial" charset="0"/>
                <a:cs typeface="Arial" charset="0"/>
              </a:rPr>
              <a:t>Exemplo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000" dirty="0">
                <a:latin typeface="Arial" charset="0"/>
                <a:cs typeface="Arial" charset="0"/>
              </a:rPr>
              <a:t>No banco </a:t>
            </a:r>
            <a:r>
              <a:rPr lang="pt-BR" sz="2000" dirty="0" err="1">
                <a:latin typeface="Arial" charset="0"/>
                <a:cs typeface="Arial" charset="0"/>
              </a:rPr>
              <a:t>milsa</a:t>
            </a:r>
            <a:r>
              <a:rPr lang="pt-BR" sz="2000" dirty="0">
                <a:latin typeface="Arial" charset="0"/>
                <a:cs typeface="Arial" charset="0"/>
              </a:rPr>
              <a:t>, indivíduo com código 4 em estado civil (o correto é 2 – casado)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&gt; milsa2 = transform(milsa2, 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                      civil = 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ifelse</a:t>
            </a:r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(civil == 4, 2, civil) )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pt-BR" sz="1600" dirty="0">
                <a:latin typeface="Arial" charset="0"/>
                <a:cs typeface="Arial" charset="0"/>
              </a:rPr>
              <a:t>Dica: A função </a:t>
            </a:r>
            <a:r>
              <a:rPr lang="pt-BR" sz="1600" b="1" i="1" dirty="0" err="1">
                <a:latin typeface="Arial" charset="0"/>
                <a:cs typeface="Arial" charset="0"/>
              </a:rPr>
              <a:t>as.numeric</a:t>
            </a:r>
            <a:r>
              <a:rPr lang="pt-BR" sz="1600" b="1" i="1" dirty="0">
                <a:latin typeface="Arial" charset="0"/>
                <a:cs typeface="Arial" charset="0"/>
              </a:rPr>
              <a:t> </a:t>
            </a:r>
            <a:r>
              <a:rPr lang="pt-BR" sz="1600" dirty="0">
                <a:latin typeface="Arial" charset="0"/>
                <a:cs typeface="Arial" charset="0"/>
              </a:rPr>
              <a:t>pode ser usada para garantir que o R lerá os códigos numéricos, mesmo se a variável já tenha sido convertida em fator.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pt-BR" sz="1600" dirty="0">
                <a:latin typeface="Arial" charset="0"/>
                <a:cs typeface="Arial" charset="0"/>
              </a:rPr>
              <a:t>No entanto, após a execução, a variável terá que ser novamente convertida em fator.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endParaRPr lang="pt-BR" sz="16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963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Arial" charset="0"/>
              </a:rPr>
              <a:t>Valores faltantes (</a:t>
            </a:r>
            <a:r>
              <a:rPr lang="pt-BR" dirty="0" err="1">
                <a:latin typeface="Arial" charset="0"/>
                <a:cs typeface="Arial" charset="0"/>
              </a:rPr>
              <a:t>missings</a:t>
            </a:r>
            <a:r>
              <a:rPr lang="pt-BR" dirty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8294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736EC8-913A-4688-8134-4C5109BCF17F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000" dirty="0">
                <a:latin typeface="Arial" charset="0"/>
                <a:cs typeface="Arial" charset="0"/>
              </a:rPr>
              <a:t>Usa-se a função </a:t>
            </a:r>
            <a:r>
              <a:rPr lang="pt-BR" sz="2000" b="1" i="1" dirty="0" err="1">
                <a:latin typeface="Arial" charset="0"/>
                <a:cs typeface="Arial" charset="0"/>
              </a:rPr>
              <a:t>ifelse</a:t>
            </a:r>
            <a:r>
              <a:rPr lang="pt-BR" sz="2000" dirty="0">
                <a:latin typeface="Arial" charset="0"/>
                <a:cs typeface="Arial" charset="0"/>
              </a:rPr>
              <a:t> dentro da função </a:t>
            </a:r>
            <a:r>
              <a:rPr lang="pt-BR" sz="2000" b="1" i="1" dirty="0" err="1">
                <a:latin typeface="Arial" charset="0"/>
                <a:cs typeface="Arial" charset="0"/>
              </a:rPr>
              <a:t>transform</a:t>
            </a:r>
            <a:r>
              <a:rPr lang="pt-BR" sz="2000" b="1" i="1" dirty="0">
                <a:latin typeface="Arial" charset="0"/>
                <a:cs typeface="Arial" charset="0"/>
              </a:rPr>
              <a:t> </a:t>
            </a:r>
            <a:r>
              <a:rPr lang="pt-BR" sz="2000" dirty="0">
                <a:latin typeface="Arial" charset="0"/>
                <a:cs typeface="Arial" charset="0"/>
              </a:rPr>
              <a:t>para converter códigos numéricos em </a:t>
            </a:r>
            <a:r>
              <a:rPr lang="pt-BR" sz="2000" b="1" dirty="0">
                <a:latin typeface="Arial" charset="0"/>
                <a:cs typeface="Arial" charset="0"/>
              </a:rPr>
              <a:t>NA</a:t>
            </a:r>
            <a:endParaRPr lang="pt-BR" sz="2000" b="1" i="1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000" b="1" i="1" dirty="0">
                <a:latin typeface="Arial" charset="0"/>
                <a:cs typeface="Arial" charset="0"/>
              </a:rPr>
              <a:t>Exemplo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000" dirty="0">
                <a:latin typeface="Arial" charset="0"/>
                <a:cs typeface="Arial" charset="0"/>
              </a:rPr>
              <a:t>No banco </a:t>
            </a:r>
            <a:r>
              <a:rPr lang="pt-BR" sz="2000" dirty="0" err="1">
                <a:latin typeface="Arial" charset="0"/>
                <a:cs typeface="Arial" charset="0"/>
              </a:rPr>
              <a:t>milsa</a:t>
            </a:r>
            <a:r>
              <a:rPr lang="pt-BR" sz="2000" dirty="0">
                <a:latin typeface="Arial" charset="0"/>
                <a:cs typeface="Arial" charset="0"/>
              </a:rPr>
              <a:t>, região = 8 também significa que o valor é faltante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&gt; milsa2 = transform(milsa2, 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                      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regiao</a:t>
            </a:r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ifelse</a:t>
            </a:r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regiao</a:t>
            </a:r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 == 8, NA, 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regiao</a:t>
            </a:r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) )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endParaRPr lang="pt-BR" sz="16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96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>
                <a:solidFill>
                  <a:schemeClr val="hlink"/>
                </a:solidFill>
                <a:latin typeface="Arial" charset="0"/>
                <a:cs typeface="Arial" charset="0"/>
              </a:rPr>
              <a:t>História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41213" y="1569243"/>
            <a:ext cx="8229600" cy="4497388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pt-BR" altLang="pt-BR" sz="2400" dirty="0">
                <a:latin typeface="Arial" charset="0"/>
                <a:cs typeface="Arial" charset="0"/>
              </a:rPr>
              <a:t>R é um sistema originalmente escrito por Ross </a:t>
            </a:r>
            <a:r>
              <a:rPr lang="pt-BR" altLang="pt-BR" sz="2400" dirty="0" err="1">
                <a:latin typeface="Arial" charset="0"/>
                <a:cs typeface="Arial" charset="0"/>
              </a:rPr>
              <a:t>Ihaka</a:t>
            </a:r>
            <a:r>
              <a:rPr lang="pt-BR" altLang="pt-BR" sz="2400" dirty="0">
                <a:latin typeface="Arial" charset="0"/>
                <a:cs typeface="Arial" charset="0"/>
              </a:rPr>
              <a:t> e Robert Gentleman da </a:t>
            </a:r>
            <a:r>
              <a:rPr lang="pt-BR" altLang="pt-BR" sz="2400" i="1" dirty="0" err="1">
                <a:latin typeface="Arial" charset="0"/>
                <a:cs typeface="Arial" charset="0"/>
              </a:rPr>
              <a:t>University</a:t>
            </a:r>
            <a:r>
              <a:rPr lang="pt-BR" altLang="pt-BR" sz="2400" i="1" dirty="0">
                <a:latin typeface="Arial" charset="0"/>
                <a:cs typeface="Arial" charset="0"/>
              </a:rPr>
              <a:t> </a:t>
            </a:r>
            <a:r>
              <a:rPr lang="pt-BR" altLang="pt-BR" sz="2400" i="1" dirty="0" err="1">
                <a:latin typeface="Arial" charset="0"/>
                <a:cs typeface="Arial" charset="0"/>
              </a:rPr>
              <a:t>of</a:t>
            </a:r>
            <a:r>
              <a:rPr lang="pt-BR" altLang="pt-BR" sz="2400" i="1" dirty="0">
                <a:latin typeface="Arial" charset="0"/>
                <a:cs typeface="Arial" charset="0"/>
              </a:rPr>
              <a:t> Auckland </a:t>
            </a:r>
            <a:r>
              <a:rPr lang="pt-BR" altLang="pt-BR" sz="2400" dirty="0">
                <a:latin typeface="Arial" charset="0"/>
                <a:cs typeface="Arial" charset="0"/>
              </a:rPr>
              <a:t>(Nova Zelândia), no começo dos anos 90;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pt-BR" sz="2400" dirty="0"/>
              <a:t>O nome R foi baseado na letra inicial do nome dos autores e faz referência também a linguagem S. 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pt-BR" sz="2400" dirty="0"/>
              <a:t>Sua primeira versão não-beta (testada e aprovada) foi lançada em fevereiro de 2000.</a:t>
            </a:r>
            <a:endParaRPr lang="pt-BR" altLang="pt-BR" sz="2400" dirty="0">
              <a:latin typeface="Arial" charset="0"/>
              <a:cs typeface="Arial" charset="0"/>
            </a:endParaRPr>
          </a:p>
        </p:txBody>
      </p:sp>
      <p:sp>
        <p:nvSpPr>
          <p:cNvPr id="614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840AAF-5E44-429B-9C6B-33918EE6320F}" type="slidenum">
              <a:rPr lang="de-DE" altLang="pt-BR" smtClean="0"/>
              <a:pPr/>
              <a:t>4</a:t>
            </a:fld>
            <a:endParaRPr lang="de-DE" altLang="pt-BR"/>
          </a:p>
        </p:txBody>
      </p:sp>
    </p:spTree>
    <p:extLst>
      <p:ext uri="{BB962C8B-B14F-4D97-AF65-F5344CB8AC3E}">
        <p14:creationId xmlns:p14="http://schemas.microsoft.com/office/powerpoint/2010/main" xmlns="" val="438746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Arial" charset="0"/>
              </a:rPr>
              <a:t>Operações com datas</a:t>
            </a:r>
          </a:p>
        </p:txBody>
      </p:sp>
      <p:sp>
        <p:nvSpPr>
          <p:cNvPr id="8294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736EC8-913A-4688-8134-4C5109BCF17F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 bwMode="auto">
          <a:xfrm>
            <a:off x="467544" y="1700808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BR" sz="2000" dirty="0">
                <a:latin typeface="Arial" charset="0"/>
                <a:cs typeface="Arial" charset="0"/>
              </a:rPr>
              <a:t>A data básica do R é 01/01/1970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BR" sz="2000" dirty="0">
                <a:latin typeface="Arial" charset="0"/>
                <a:cs typeface="Arial" charset="0"/>
              </a:rPr>
              <a:t>O </a:t>
            </a:r>
            <a:r>
              <a:rPr lang="pt-BR" sz="2000" dirty="0" err="1">
                <a:latin typeface="Arial" charset="0"/>
                <a:cs typeface="Arial" charset="0"/>
              </a:rPr>
              <a:t>read_excel</a:t>
            </a:r>
            <a:r>
              <a:rPr lang="pt-BR" sz="2000" dirty="0">
                <a:latin typeface="Arial" charset="0"/>
                <a:cs typeface="Arial" charset="0"/>
              </a:rPr>
              <a:t> reconhece automaticamente as datas importadas de </a:t>
            </a:r>
            <a:r>
              <a:rPr lang="pt-BR" sz="2000" dirty="0" err="1">
                <a:latin typeface="Arial" charset="0"/>
                <a:cs typeface="Arial" charset="0"/>
              </a:rPr>
              <a:t>xls</a:t>
            </a:r>
            <a:endParaRPr lang="pt-BR" sz="2000" dirty="0">
              <a:latin typeface="Arial" charset="0"/>
              <a:cs typeface="Arial" charset="0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  <a:defRPr/>
            </a:pPr>
            <a:r>
              <a:rPr lang="pt-BR" sz="2000" dirty="0">
                <a:latin typeface="Arial" charset="0"/>
                <a:cs typeface="Arial" charset="0"/>
              </a:rPr>
              <a:t>O </a:t>
            </a:r>
            <a:r>
              <a:rPr lang="pt-BR" sz="2000" dirty="0" err="1">
                <a:latin typeface="Arial" charset="0"/>
                <a:cs typeface="Arial" charset="0"/>
              </a:rPr>
              <a:t>read_sav</a:t>
            </a:r>
            <a:r>
              <a:rPr lang="pt-BR" sz="2000" dirty="0">
                <a:latin typeface="Arial" charset="0"/>
                <a:cs typeface="Arial" charset="0"/>
              </a:rPr>
              <a:t> reconhece automaticamente as datas importadas de SPSS</a:t>
            </a:r>
          </a:p>
          <a:p>
            <a:pPr marL="342900" lvl="0" indent="-342900" eaLnBrk="1" hangingPunct="1">
              <a:lnSpc>
                <a:spcPct val="150000"/>
              </a:lnSpc>
              <a:spcBef>
                <a:spcPts val="1200"/>
              </a:spcBef>
              <a:buFont typeface="Arial" charset="0"/>
              <a:buChar char="•"/>
              <a:defRPr/>
            </a:pPr>
            <a:r>
              <a:rPr lang="pt-BR" sz="2000" dirty="0">
                <a:latin typeface="Arial" charset="0"/>
                <a:cs typeface="Arial" charset="0"/>
              </a:rPr>
              <a:t>Exemplo: importar o banco </a:t>
            </a:r>
            <a:r>
              <a:rPr lang="pt-BR" sz="2000" dirty="0" err="1">
                <a:latin typeface="Arial" charset="0"/>
                <a:cs typeface="Arial" charset="0"/>
              </a:rPr>
              <a:t>Ex_Datas</a:t>
            </a:r>
            <a:r>
              <a:rPr lang="pt-BR" sz="2000" dirty="0">
                <a:latin typeface="Arial" charset="0"/>
                <a:cs typeface="Arial" charset="0"/>
              </a:rPr>
              <a:t> em Excel e SPSS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pt-BR" sz="20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DICA: caso não ocorra o reconhecimento </a:t>
            </a:r>
            <a:r>
              <a:rPr lang="pt-BR" sz="2000" dirty="0">
                <a:latin typeface="Arial" charset="0"/>
                <a:cs typeface="Arial" charset="0"/>
              </a:rPr>
              <a:t>automático da Data, uma das possibilidade é o </a:t>
            </a:r>
            <a:r>
              <a:rPr kumimoji="0" lang="pt-BR" sz="20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uso da função </a:t>
            </a:r>
            <a:r>
              <a:rPr kumimoji="0" lang="pt-BR" sz="2000" b="1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as.Date</a:t>
            </a:r>
            <a:endParaRPr kumimoji="0" lang="pt-BR" sz="20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963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Arial" charset="0"/>
              </a:rPr>
              <a:t>Operações com datas</a:t>
            </a:r>
          </a:p>
        </p:txBody>
      </p:sp>
      <p:sp>
        <p:nvSpPr>
          <p:cNvPr id="8294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736EC8-913A-4688-8134-4C5109BCF17F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 bwMode="auto">
          <a:xfrm>
            <a:off x="467544" y="1700808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pt-BR" sz="2000" baseline="0" dirty="0">
                <a:latin typeface="Arial" charset="0"/>
                <a:cs typeface="Arial" charset="0"/>
              </a:rPr>
              <a:t>Para fazer diferenças de datas, usa-se a função </a:t>
            </a:r>
            <a:r>
              <a:rPr lang="pt-BR" sz="2000" b="1" i="1" baseline="0" dirty="0" err="1">
                <a:latin typeface="Arial" charset="0"/>
                <a:cs typeface="Arial" charset="0"/>
              </a:rPr>
              <a:t>difftime</a:t>
            </a:r>
            <a:r>
              <a:rPr lang="pt-BR" sz="2000" b="1" i="1" baseline="0" dirty="0">
                <a:latin typeface="Arial" charset="0"/>
                <a:cs typeface="Arial" charset="0"/>
              </a:rPr>
              <a:t> </a:t>
            </a:r>
            <a:r>
              <a:rPr lang="pt-BR" sz="2000" baseline="0" dirty="0">
                <a:latin typeface="Arial" charset="0"/>
                <a:cs typeface="Arial" charset="0"/>
              </a:rPr>
              <a:t>dentro da função </a:t>
            </a:r>
            <a:r>
              <a:rPr lang="pt-BR" sz="2000" b="1" i="1" baseline="0" dirty="0" err="1">
                <a:latin typeface="Arial" charset="0"/>
                <a:cs typeface="Arial" charset="0"/>
              </a:rPr>
              <a:t>transform</a:t>
            </a:r>
            <a:endParaRPr kumimoji="0" lang="pt-BR" sz="20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Exemplo: banco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ex_datas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lvl="0" indent="-342900"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&gt; 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exdatas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 = 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transform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(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Ex_Datas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, idade = 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as.numeric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(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difftime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( "2019-01-01", 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Data_nasc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, 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units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 = "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days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"))/365.25 )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pt-BR" sz="1600" dirty="0">
                <a:latin typeface="Arial" charset="0"/>
                <a:cs typeface="Arial" charset="0"/>
              </a:rPr>
              <a:t>A data básica deverá sempre ser digitada em formato “ANO-MÊS-DIA”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pt-BR" sz="1600" dirty="0">
                <a:latin typeface="Arial" charset="0"/>
                <a:cs typeface="Arial" charset="0"/>
              </a:rPr>
              <a:t>Outras unidades de tempo estão disponíveis mas a maior delas é semanas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pt-BR" sz="1600" dirty="0">
                <a:latin typeface="Arial" charset="0"/>
                <a:cs typeface="Arial" charset="0"/>
              </a:rPr>
              <a:t>A divisão por 365.25 é para corrigir para anos bissextos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pt-BR" sz="1600" dirty="0">
                <a:latin typeface="Arial" charset="0"/>
                <a:cs typeface="Arial" charset="0"/>
              </a:rPr>
              <a:t>A função </a:t>
            </a:r>
            <a:r>
              <a:rPr lang="pt-BR" sz="1600" dirty="0" err="1">
                <a:latin typeface="Arial" charset="0"/>
                <a:cs typeface="Arial" charset="0"/>
              </a:rPr>
              <a:t>as.numeric</a:t>
            </a:r>
            <a:r>
              <a:rPr lang="pt-BR" sz="1600" dirty="0">
                <a:latin typeface="Arial" charset="0"/>
                <a:cs typeface="Arial" charset="0"/>
              </a:rPr>
              <a:t> é útil para tirar a unidade do resultado</a:t>
            </a:r>
          </a:p>
          <a:p>
            <a:pPr marL="342900" lvl="0" indent="-342900" eaLnBrk="1" hangingPunct="1">
              <a:lnSpc>
                <a:spcPct val="150000"/>
              </a:lnSpc>
              <a:spcBef>
                <a:spcPts val="1200"/>
              </a:spcBef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963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MANIPULAÇÕES COM BANCOS DE DADOS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23A9E-954A-4CDF-9D67-313551022A8E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88313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Arial" charset="0"/>
              </a:rPr>
              <a:t>Seleção de casos</a:t>
            </a:r>
          </a:p>
        </p:txBody>
      </p:sp>
      <p:sp>
        <p:nvSpPr>
          <p:cNvPr id="8294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736EC8-913A-4688-8134-4C5109BCF17F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000" dirty="0">
                <a:latin typeface="Arial" charset="0"/>
                <a:cs typeface="Arial" charset="0"/>
              </a:rPr>
              <a:t>Para um criar um banco com um subconjunto dos dados originais, usa-se a função </a:t>
            </a:r>
            <a:r>
              <a:rPr lang="pt-BR" sz="2000" b="1" i="1" dirty="0">
                <a:latin typeface="Arial" charset="0"/>
                <a:cs typeface="Arial" charset="0"/>
              </a:rPr>
              <a:t>subset 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000" b="1" i="1" dirty="0">
                <a:latin typeface="Arial" charset="0"/>
                <a:cs typeface="Arial" charset="0"/>
              </a:rPr>
              <a:t>Exemplo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000" dirty="0">
                <a:latin typeface="Arial" charset="0"/>
                <a:cs typeface="Arial" charset="0"/>
              </a:rPr>
              <a:t>No banco </a:t>
            </a:r>
            <a:r>
              <a:rPr lang="pt-BR" sz="2000" dirty="0" err="1">
                <a:latin typeface="Arial" charset="0"/>
                <a:cs typeface="Arial" charset="0"/>
              </a:rPr>
              <a:t>milsa</a:t>
            </a:r>
            <a:r>
              <a:rPr lang="pt-BR" sz="2000" dirty="0">
                <a:latin typeface="Arial" charset="0"/>
                <a:cs typeface="Arial" charset="0"/>
              </a:rPr>
              <a:t>, deseja-se apenas os funcionários com salário menor que 10 </a:t>
            </a:r>
            <a:r>
              <a:rPr lang="pt-BR" sz="2000" dirty="0" err="1">
                <a:latin typeface="Arial" charset="0"/>
                <a:cs typeface="Arial" charset="0"/>
              </a:rPr>
              <a:t>s.m.</a:t>
            </a:r>
            <a:endParaRPr lang="pt-BR" sz="2000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&gt; milsa.10 = subset(milsa2, 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salario</a:t>
            </a:r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 &lt; 10)</a:t>
            </a:r>
            <a:endParaRPr lang="pt-BR" sz="16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963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Arial" charset="0"/>
              </a:rPr>
              <a:t>Junção de casos</a:t>
            </a:r>
          </a:p>
        </p:txBody>
      </p:sp>
      <p:sp>
        <p:nvSpPr>
          <p:cNvPr id="8294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736EC8-913A-4688-8134-4C5109BCF17F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000" dirty="0">
                <a:latin typeface="Arial" charset="0"/>
                <a:cs typeface="Arial" charset="0"/>
              </a:rPr>
              <a:t>Para um criar um banco juntando as linhas de dois ou mais bancos de dados, usa-se a função </a:t>
            </a:r>
            <a:r>
              <a:rPr lang="pt-BR" sz="2000" b="1" i="1" dirty="0" err="1">
                <a:latin typeface="Arial" charset="0"/>
                <a:cs typeface="Arial" charset="0"/>
              </a:rPr>
              <a:t>rbind</a:t>
            </a:r>
            <a:endParaRPr lang="pt-BR" sz="2000" b="1" i="1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000" b="1" i="1" dirty="0">
                <a:latin typeface="Arial" charset="0"/>
                <a:cs typeface="Arial" charset="0"/>
              </a:rPr>
              <a:t>Exemplo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000" dirty="0">
                <a:latin typeface="Arial" charset="0"/>
                <a:cs typeface="Arial" charset="0"/>
              </a:rPr>
              <a:t>Bancos em SPSS merge_GSS93_p1_casos e merge_GSS93_p2_casos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&gt; merge_1500 = 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rbind</a:t>
            </a:r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(merge_casos1, merge_casos2)</a:t>
            </a:r>
            <a:endParaRPr lang="pt-BR" sz="16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963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Arial" charset="0"/>
              </a:rPr>
              <a:t>Junção de variáveis</a:t>
            </a:r>
          </a:p>
        </p:txBody>
      </p:sp>
      <p:sp>
        <p:nvSpPr>
          <p:cNvPr id="8294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736EC8-913A-4688-8134-4C5109BCF17F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000" dirty="0">
                <a:latin typeface="Arial" charset="0"/>
                <a:cs typeface="Arial" charset="0"/>
              </a:rPr>
              <a:t>Para um criar um banco juntando as colunas de dois ou mais bancos de dados, usa-se a função </a:t>
            </a:r>
            <a:r>
              <a:rPr lang="pt-BR" sz="2000" b="1" i="1" dirty="0">
                <a:latin typeface="Arial" charset="0"/>
                <a:cs typeface="Arial" charset="0"/>
              </a:rPr>
              <a:t>merge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000" b="1" i="1" dirty="0">
                <a:latin typeface="Arial" charset="0"/>
                <a:cs typeface="Arial" charset="0"/>
              </a:rPr>
              <a:t>Exemplo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000" dirty="0">
                <a:latin typeface="Arial" charset="0"/>
                <a:cs typeface="Arial" charset="0"/>
              </a:rPr>
              <a:t>Bancos em SPSS merge_GSS93_p1_var e merge_GSS93_p2_var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&gt; 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merge_79 = merge(merge_var1, merge_var2, 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by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="id", 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all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 = T)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endParaRPr lang="pt-BR" sz="16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# O argumento 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all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 = T é para que casos que estejam num único banco pertençam ao banco final, senão são excluídos 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endParaRPr lang="pt-BR" sz="16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963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Arial" charset="0"/>
              </a:rPr>
              <a:t>Reestruturação de bancos de dados</a:t>
            </a:r>
          </a:p>
        </p:txBody>
      </p:sp>
      <p:sp>
        <p:nvSpPr>
          <p:cNvPr id="8294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736EC8-913A-4688-8134-4C5109BCF17F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000" dirty="0">
                <a:latin typeface="Arial" charset="0"/>
                <a:cs typeface="Arial" charset="0"/>
              </a:rPr>
              <a:t>Para transpor algumas colunas de um banco de dados, usa-se a função </a:t>
            </a:r>
            <a:r>
              <a:rPr lang="pt-BR" sz="2000" b="1" i="1" dirty="0" err="1">
                <a:latin typeface="Arial" charset="0"/>
                <a:cs typeface="Arial" charset="0"/>
              </a:rPr>
              <a:t>reshape</a:t>
            </a:r>
            <a:endParaRPr lang="pt-BR" sz="2000" b="1" i="1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000" b="1" i="1" dirty="0">
                <a:latin typeface="Arial" charset="0"/>
                <a:cs typeface="Arial" charset="0"/>
              </a:rPr>
              <a:t>Exemplo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pt-BR" sz="2000" dirty="0">
                <a:latin typeface="Arial" charset="0"/>
                <a:cs typeface="Arial" charset="0"/>
              </a:rPr>
              <a:t>Banco em SPSS </a:t>
            </a:r>
            <a:r>
              <a:rPr lang="pt-BR" sz="2000" dirty="0" err="1">
                <a:latin typeface="Arial" charset="0"/>
                <a:cs typeface="Arial" charset="0"/>
              </a:rPr>
              <a:t>dietstudy</a:t>
            </a:r>
            <a:endParaRPr lang="pt-BR" sz="2000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&gt; 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diet.reest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 = </a:t>
            </a:r>
            <a:r>
              <a:rPr lang="pt-BR" sz="16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reshape</a:t>
            </a:r>
            <a:r>
              <a:rPr lang="pt-BR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(as.data.frame(</a:t>
            </a:r>
            <a:r>
              <a:rPr lang="pt-BR" sz="16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dietstudy</a:t>
            </a:r>
            <a:r>
              <a:rPr lang="pt-BR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), 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idvar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 = "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patid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", 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        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varying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 = 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list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(c("tg0","tg1","tg2","tg3","tg4"), c("wgt0","wgt1","wgt2","wgt3","wgt4")), 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        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v.names=c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("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tg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", "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wgt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"), 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direction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 = "</a:t>
            </a:r>
            <a:r>
              <a:rPr lang="pt-BR" sz="1600" dirty="0" err="1">
                <a:solidFill>
                  <a:srgbClr val="FF0000"/>
                </a:solidFill>
                <a:latin typeface="Arial" charset="0"/>
                <a:cs typeface="Arial" charset="0"/>
              </a:rPr>
              <a:t>long</a:t>
            </a:r>
            <a:r>
              <a:rPr lang="pt-BR" sz="1600" dirty="0">
                <a:solidFill>
                  <a:srgbClr val="FF0000"/>
                </a:solidFill>
                <a:latin typeface="Arial" charset="0"/>
                <a:cs typeface="Arial" charset="0"/>
              </a:rPr>
              <a:t>")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endParaRPr lang="pt-BR" sz="16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  <a:defRPr/>
            </a:pPr>
            <a:endParaRPr lang="pt-BR" sz="16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7963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467544" y="1628800"/>
            <a:ext cx="8145016" cy="4752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1313" indent="-341313" eaLnBrk="1" hangingPunct="1">
              <a:lnSpc>
                <a:spcPct val="120000"/>
              </a:lnSpc>
              <a:spcBef>
                <a:spcPts val="1800"/>
              </a:spcBef>
              <a:buFont typeface="Tahom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Arial" charset="0"/>
                <a:cs typeface="Arial" charset="0"/>
              </a:rPr>
              <a:t>Com o banco HONOLULU:</a:t>
            </a:r>
          </a:p>
          <a:p>
            <a:pPr marL="741363" lvl="1" indent="-284163" eaLnBrk="1" hangingPunct="1">
              <a:lnSpc>
                <a:spcPct val="120000"/>
              </a:lnSpc>
              <a:spcBef>
                <a:spcPts val="18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>
                <a:latin typeface="Arial" charset="0"/>
                <a:cs typeface="Arial" charset="0"/>
              </a:rPr>
              <a:t>Criar dois bancos com as 20 primeiras observações do Honolulu e as 20 últimas respectivamente, no R. Fazer a junção dos dois bancos.</a:t>
            </a:r>
          </a:p>
          <a:p>
            <a:pPr marL="741363" lvl="1" indent="-284163" eaLnBrk="1" hangingPunct="1">
              <a:lnSpc>
                <a:spcPct val="120000"/>
              </a:lnSpc>
              <a:spcBef>
                <a:spcPts val="18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>
                <a:latin typeface="Arial" charset="0"/>
                <a:cs typeface="Arial" charset="0"/>
              </a:rPr>
              <a:t>Criar dois bancos no R com o id e mais 2 variáveis diferentes do banco Honolulu em cada. Fazer a junção dos dois bancos.</a:t>
            </a:r>
          </a:p>
          <a:p>
            <a:pPr marL="741363" lvl="1" indent="-284163" eaLnBrk="1" hangingPunct="1">
              <a:lnSpc>
                <a:spcPct val="120000"/>
              </a:lnSpc>
              <a:spcBef>
                <a:spcPts val="18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>
                <a:latin typeface="Arial" charset="0"/>
                <a:cs typeface="Arial" charset="0"/>
              </a:rPr>
              <a:t>Criar um banco chamado honglic100, que contém apenas os dados dos pacientes com glicose maior ou igual a 100.</a:t>
            </a:r>
          </a:p>
          <a:p>
            <a:pPr marL="741363" lvl="1" indent="-284163" eaLnBrk="1" hangingPunct="1">
              <a:lnSpc>
                <a:spcPct val="120000"/>
              </a:lnSpc>
              <a:spcBef>
                <a:spcPts val="1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000" dirty="0">
              <a:latin typeface="Arial" charset="0"/>
              <a:cs typeface="Arial" charset="0"/>
            </a:endParaRPr>
          </a:p>
          <a:p>
            <a:pPr marL="741363" lvl="1" indent="-284163" eaLnBrk="1" hangingPunct="1">
              <a:lnSpc>
                <a:spcPct val="120000"/>
              </a:lnSpc>
              <a:spcBef>
                <a:spcPts val="18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000" dirty="0">
              <a:latin typeface="Arial" charset="0"/>
              <a:cs typeface="Arial" charset="0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11560" y="0"/>
            <a:ext cx="8001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3600">
                <a:solidFill>
                  <a:schemeClr val="hlink"/>
                </a:solidFill>
                <a:latin typeface="Arial" pitchFamily="34" charset="0"/>
                <a:ea typeface="+mj-ea"/>
                <a:cs typeface="Arial" pitchFamily="34" charset="0"/>
              </a:rPr>
              <a:t>Exercício 1</a:t>
            </a:r>
            <a:endParaRPr lang="pt-BR" sz="3600" dirty="0">
              <a:solidFill>
                <a:schemeClr val="hlink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915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4611CE-CE95-4E76-BDAE-B264C54A3D55}" type="slidenum">
              <a:rPr lang="de-DE" smtClean="0"/>
              <a:pPr/>
              <a:t>47</a:t>
            </a:fld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dirty="0">
                <a:solidFill>
                  <a:schemeClr val="hlink"/>
                </a:solidFill>
                <a:latin typeface="Arial" charset="0"/>
                <a:cs typeface="Arial" charset="0"/>
              </a:rPr>
              <a:t>O que é o R?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41213" y="1569243"/>
            <a:ext cx="8229600" cy="4497388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pt-BR" sz="2400" dirty="0"/>
              <a:t>Linguagem de programação e ambiente computacional. 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pt-BR" sz="2400" dirty="0"/>
              <a:t>Composto por uma variedade de implementações de técnicas estatísticas. Por ser </a:t>
            </a:r>
            <a:r>
              <a:rPr lang="pt-BR" sz="2400" i="1" dirty="0"/>
              <a:t>open-</a:t>
            </a:r>
            <a:r>
              <a:rPr lang="pt-BR" sz="2400" i="1" dirty="0" err="1"/>
              <a:t>source</a:t>
            </a:r>
            <a:r>
              <a:rPr lang="pt-BR" sz="2400" dirty="0"/>
              <a:t>, recebe novos pacotes e atualizações de seus usuários.</a:t>
            </a:r>
          </a:p>
          <a:p>
            <a:pPr lvl="1" eaLnBrk="1" hangingPunct="1">
              <a:lnSpc>
                <a:spcPct val="150000"/>
              </a:lnSpc>
              <a:buFontTx/>
              <a:buChar char="•"/>
            </a:pPr>
            <a:r>
              <a:rPr lang="pt-BR" sz="2400" dirty="0"/>
              <a:t>Com o passar dos anos veio se especializando em manipulação, análise e visualização gráfica de dados.</a:t>
            </a:r>
            <a:endParaRPr lang="pt-BR" altLang="pt-BR" sz="2400" dirty="0">
              <a:latin typeface="Arial" charset="0"/>
              <a:cs typeface="Arial" charset="0"/>
            </a:endParaRPr>
          </a:p>
        </p:txBody>
      </p:sp>
      <p:sp>
        <p:nvSpPr>
          <p:cNvPr id="614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840AAF-5E44-429B-9C6B-33918EE6320F}" type="slidenum">
              <a:rPr lang="de-DE" altLang="pt-BR" smtClean="0"/>
              <a:pPr/>
              <a:t>5</a:t>
            </a:fld>
            <a:endParaRPr lang="de-DE" altLang="pt-BR"/>
          </a:p>
        </p:txBody>
      </p:sp>
    </p:spTree>
    <p:extLst>
      <p:ext uri="{BB962C8B-B14F-4D97-AF65-F5344CB8AC3E}">
        <p14:creationId xmlns:p14="http://schemas.microsoft.com/office/powerpoint/2010/main" xmlns="" val="253243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>
                <a:solidFill>
                  <a:schemeClr val="hlink"/>
                </a:solidFill>
                <a:latin typeface="Arial" charset="0"/>
                <a:cs typeface="Arial" charset="0"/>
              </a:rPr>
              <a:t>Instalação do R para Windows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90550" y="1484313"/>
            <a:ext cx="8229600" cy="474186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altLang="pt-BR" sz="2400" dirty="0">
                <a:latin typeface="Arial" charset="0"/>
                <a:cs typeface="Arial" charset="0"/>
              </a:rPr>
              <a:t>A última versão do R pode ser obtida no CRAN (</a:t>
            </a:r>
            <a:r>
              <a:rPr lang="pt-BR" altLang="pt-BR" sz="2400" dirty="0" err="1">
                <a:latin typeface="Arial" charset="0"/>
                <a:cs typeface="Arial" charset="0"/>
              </a:rPr>
              <a:t>Comprehensive</a:t>
            </a:r>
            <a:r>
              <a:rPr lang="pt-BR" altLang="pt-BR" sz="2400" dirty="0">
                <a:latin typeface="Arial" charset="0"/>
                <a:cs typeface="Arial" charset="0"/>
              </a:rPr>
              <a:t> R </a:t>
            </a:r>
            <a:r>
              <a:rPr lang="pt-BR" altLang="pt-BR" sz="2400" dirty="0" err="1">
                <a:latin typeface="Arial" charset="0"/>
                <a:cs typeface="Arial" charset="0"/>
              </a:rPr>
              <a:t>Archive</a:t>
            </a:r>
            <a:r>
              <a:rPr lang="pt-BR" altLang="pt-BR" sz="2400" dirty="0">
                <a:latin typeface="Arial" charset="0"/>
                <a:cs typeface="Arial" charset="0"/>
              </a:rPr>
              <a:t> Network)                    </a:t>
            </a:r>
            <a:r>
              <a:rPr lang="pt-BR" altLang="pt-BR" sz="2400" dirty="0">
                <a:latin typeface="Arial" charset="0"/>
                <a:cs typeface="Arial" charset="0"/>
                <a:hlinkClick r:id="rId3"/>
              </a:rPr>
              <a:t>http://cran.r-project.org/</a:t>
            </a:r>
            <a:endParaRPr lang="pt-BR" altLang="pt-BR" sz="24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altLang="pt-BR" sz="2400" dirty="0">
                <a:latin typeface="Arial" charset="0"/>
                <a:cs typeface="Arial" charset="0"/>
              </a:rPr>
              <a:t>Pacotes podem ser obtidos neste site ou no próprio R depois de instalado;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altLang="pt-BR" sz="2400" dirty="0">
                <a:latin typeface="Arial" charset="0"/>
                <a:cs typeface="Arial" charset="0"/>
              </a:rPr>
              <a:t>Informações sobre pacotes, listas de discussões e novidades também podem ser encontradas no site.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altLang="pt-BR" sz="2400" dirty="0">
                <a:latin typeface="Arial" charset="0"/>
                <a:cs typeface="Arial" charset="0"/>
              </a:rPr>
              <a:t>Manuais para instalação e utilização do R também podem ser obtidos no CRAN.</a:t>
            </a:r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1AD1CC-4C6F-4659-9852-6EAD13AD5F48}" type="slidenum">
              <a:rPr lang="de-DE" altLang="pt-BR" smtClean="0"/>
              <a:pPr/>
              <a:t>6</a:t>
            </a:fld>
            <a:endParaRPr lang="de-DE" altLang="pt-BR"/>
          </a:p>
        </p:txBody>
      </p:sp>
    </p:spTree>
    <p:extLst>
      <p:ext uri="{BB962C8B-B14F-4D97-AF65-F5344CB8AC3E}">
        <p14:creationId xmlns:p14="http://schemas.microsoft.com/office/powerpoint/2010/main" xmlns="" val="161618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dirty="0">
                <a:solidFill>
                  <a:schemeClr val="hlink"/>
                </a:solidFill>
                <a:latin typeface="Arial" charset="0"/>
                <a:cs typeface="Arial" charset="0"/>
              </a:rPr>
              <a:t>Acompanhante do R: </a:t>
            </a:r>
            <a:r>
              <a:rPr lang="pt-BR" altLang="pt-BR" dirty="0" err="1">
                <a:solidFill>
                  <a:schemeClr val="hlink"/>
                </a:solidFill>
                <a:latin typeface="Arial" charset="0"/>
                <a:cs typeface="Arial" charset="0"/>
              </a:rPr>
              <a:t>RStudio</a:t>
            </a:r>
            <a:endParaRPr lang="pt-BR" altLang="pt-BR" dirty="0">
              <a:solidFill>
                <a:schemeClr val="hlink"/>
              </a:solidFill>
              <a:latin typeface="Arial" charset="0"/>
              <a:cs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17563" y="1484313"/>
            <a:ext cx="7642225" cy="51133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pt-BR" altLang="pt-BR" sz="2400" dirty="0">
                <a:latin typeface="Arial" charset="0"/>
                <a:cs typeface="Arial" charset="0"/>
              </a:rPr>
              <a:t>É uma interface gráfica que organiza os resultados do R, documenta os objetos criados, permite uma visualização melhor dos bancos de dados e permite um uso mais direto da ajuda.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pt-BR" altLang="pt-BR" sz="2400" dirty="0">
                <a:latin typeface="Arial" charset="0"/>
                <a:cs typeface="Arial" charset="0"/>
                <a:hlinkClick r:id="rId3"/>
              </a:rPr>
              <a:t>https://www.rstudio.com/ide/</a:t>
            </a:r>
            <a:endParaRPr lang="pt-BR" altLang="pt-BR" sz="24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Font typeface="Arial" charset="0"/>
              <a:buNone/>
            </a:pPr>
            <a:endParaRPr lang="pt-BR" altLang="pt-BR" sz="2400" dirty="0">
              <a:latin typeface="Arial" charset="0"/>
              <a:cs typeface="Arial" charset="0"/>
            </a:endParaRPr>
          </a:p>
        </p:txBody>
      </p:sp>
      <p:sp>
        <p:nvSpPr>
          <p:cNvPr id="12292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BDDFAB-1E88-472E-8263-FF141EFDEF1E}" type="slidenum">
              <a:rPr lang="de-DE" altLang="pt-BR" smtClean="0"/>
              <a:pPr/>
              <a:t>7</a:t>
            </a:fld>
            <a:endParaRPr lang="de-DE" altLang="pt-BR"/>
          </a:p>
        </p:txBody>
      </p:sp>
    </p:spTree>
    <p:extLst>
      <p:ext uri="{BB962C8B-B14F-4D97-AF65-F5344CB8AC3E}">
        <p14:creationId xmlns:p14="http://schemas.microsoft.com/office/powerpoint/2010/main" xmlns="" val="154981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dirty="0">
                <a:solidFill>
                  <a:schemeClr val="hlink"/>
                </a:solidFill>
                <a:latin typeface="Arial" charset="0"/>
                <a:cs typeface="Arial" charset="0"/>
              </a:rPr>
              <a:t>Como trabalhar com o R no </a:t>
            </a:r>
            <a:r>
              <a:rPr lang="pt-BR" altLang="pt-BR" dirty="0" err="1">
                <a:solidFill>
                  <a:schemeClr val="hlink"/>
                </a:solidFill>
                <a:latin typeface="Arial" charset="0"/>
                <a:cs typeface="Arial" charset="0"/>
              </a:rPr>
              <a:t>RStudio</a:t>
            </a:r>
            <a:r>
              <a:rPr lang="pt-BR" altLang="pt-BR" dirty="0">
                <a:solidFill>
                  <a:schemeClr val="hlink"/>
                </a:solidFill>
                <a:latin typeface="Arial" charset="0"/>
                <a:cs typeface="Arial" charset="0"/>
              </a:rPr>
              <a:t>?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484784"/>
            <a:ext cx="7581900" cy="474186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pt-BR" altLang="pt-BR" sz="2400" dirty="0">
                <a:latin typeface="Arial" charset="0"/>
                <a:cs typeface="Arial" charset="0"/>
              </a:rPr>
              <a:t>O R trabalha com objetos: variáveis, bancos de dados, etc. </a:t>
            </a:r>
          </a:p>
          <a:p>
            <a:pPr>
              <a:spcBef>
                <a:spcPts val="1200"/>
              </a:spcBef>
            </a:pPr>
            <a:r>
              <a:rPr lang="pt-BR" altLang="pt-BR" sz="2400" dirty="0">
                <a:latin typeface="Arial" charset="0"/>
                <a:cs typeface="Arial" charset="0"/>
              </a:rPr>
              <a:t>Se quisermos, podemos guardar os objetos criados em um arquivo </a:t>
            </a:r>
            <a:r>
              <a:rPr lang="pt-BR" altLang="pt-BR" sz="2400" b="1" dirty="0">
                <a:latin typeface="Arial" charset="0"/>
                <a:cs typeface="Arial" charset="0"/>
              </a:rPr>
              <a:t>.</a:t>
            </a:r>
            <a:r>
              <a:rPr lang="pt-BR" altLang="pt-BR" sz="2400" b="1" dirty="0" err="1">
                <a:latin typeface="Arial" charset="0"/>
                <a:cs typeface="Arial" charset="0"/>
              </a:rPr>
              <a:t>Rdata</a:t>
            </a:r>
            <a:r>
              <a:rPr lang="pt-BR" altLang="pt-BR" sz="2400" b="1" dirty="0">
                <a:latin typeface="Arial" charset="0"/>
                <a:cs typeface="Arial" charset="0"/>
              </a:rPr>
              <a:t> </a:t>
            </a:r>
            <a:r>
              <a:rPr lang="pt-BR" altLang="pt-BR" sz="2400" i="1" dirty="0">
                <a:latin typeface="Arial" charset="0"/>
                <a:cs typeface="Arial" charset="0"/>
              </a:rPr>
              <a:t>(</a:t>
            </a:r>
            <a:r>
              <a:rPr lang="pt-BR" altLang="pt-BR" sz="2400" i="1" dirty="0" err="1">
                <a:latin typeface="Arial" charset="0"/>
                <a:cs typeface="Arial" charset="0"/>
              </a:rPr>
              <a:t>workspace</a:t>
            </a:r>
            <a:r>
              <a:rPr lang="pt-BR" altLang="pt-BR" sz="2400" i="1" dirty="0">
                <a:latin typeface="Arial" charset="0"/>
                <a:cs typeface="Arial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pt-BR" altLang="pt-BR" sz="2400" dirty="0">
                <a:latin typeface="Arial" charset="0"/>
                <a:cs typeface="Arial" charset="0"/>
              </a:rPr>
              <a:t>Os comandos utilizados (sintaxe) devem ser salvos num arquivo com extensão </a:t>
            </a:r>
            <a:r>
              <a:rPr lang="pt-BR" altLang="pt-BR" sz="2400" b="1" dirty="0">
                <a:latin typeface="Arial" charset="0"/>
                <a:cs typeface="Arial" charset="0"/>
              </a:rPr>
              <a:t>.R.</a:t>
            </a:r>
            <a:endParaRPr lang="pt-BR" altLang="pt-BR" sz="2400" dirty="0">
              <a:latin typeface="Arial" charset="0"/>
              <a:cs typeface="Arial" charset="0"/>
            </a:endParaRPr>
          </a:p>
        </p:txBody>
      </p:sp>
      <p:sp>
        <p:nvSpPr>
          <p:cNvPr id="9220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D59D19-594C-4DDD-93FA-5DBF28E56A48}" type="slidenum">
              <a:rPr lang="de-DE" altLang="pt-BR" smtClean="0"/>
              <a:pPr/>
              <a:t>8</a:t>
            </a:fld>
            <a:endParaRPr lang="de-DE" altLang="pt-BR"/>
          </a:p>
        </p:txBody>
      </p:sp>
    </p:spTree>
    <p:extLst>
      <p:ext uri="{BB962C8B-B14F-4D97-AF65-F5344CB8AC3E}">
        <p14:creationId xmlns:p14="http://schemas.microsoft.com/office/powerpoint/2010/main" xmlns="" val="32712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Janelas do </a:t>
            </a:r>
            <a:r>
              <a:rPr lang="pt-BR" dirty="0" err="1"/>
              <a:t>RStudio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960EC4-5894-4802-9DAC-FCA4C9402D5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pic>
        <p:nvPicPr>
          <p:cNvPr id="5" name="Espaço Reservado para Conteúdo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0332" y="1484785"/>
            <a:ext cx="8203336" cy="47567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3688</TotalTime>
  <Words>2125</Words>
  <Application>Microsoft Office PowerPoint</Application>
  <PresentationFormat>Apresentação na tela (4:3)</PresentationFormat>
  <Paragraphs>386</Paragraphs>
  <Slides>47</Slides>
  <Notes>39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48" baseType="lpstr">
      <vt:lpstr>Tema do Office</vt:lpstr>
      <vt:lpstr>Introdução ao R</vt:lpstr>
      <vt:lpstr>Conceitos Iniciais</vt:lpstr>
      <vt:lpstr>Um curso online em português</vt:lpstr>
      <vt:lpstr>História</vt:lpstr>
      <vt:lpstr>O que é o R?</vt:lpstr>
      <vt:lpstr>Instalação do R para Windows</vt:lpstr>
      <vt:lpstr>Acompanhante do R: RStudio</vt:lpstr>
      <vt:lpstr>Como trabalhar com o R no RStudio? </vt:lpstr>
      <vt:lpstr>Janelas do RStudio</vt:lpstr>
      <vt:lpstr>Janelas do RStudio</vt:lpstr>
      <vt:lpstr>Primeiras sintaxes</vt:lpstr>
      <vt:lpstr>Sintaxe Básica</vt:lpstr>
      <vt:lpstr>Aritmética e Objetos</vt:lpstr>
      <vt:lpstr>Outras operações</vt:lpstr>
      <vt:lpstr>Ajuda no RStudio</vt:lpstr>
      <vt:lpstr>Aritmética e Objetos</vt:lpstr>
      <vt:lpstr>Operador de atribuição</vt:lpstr>
      <vt:lpstr>Nome dos objetos</vt:lpstr>
      <vt:lpstr>Uso de espaços</vt:lpstr>
      <vt:lpstr>Testes lógicos</vt:lpstr>
      <vt:lpstr>Exercícios</vt:lpstr>
      <vt:lpstr>Exercícios</vt:lpstr>
      <vt:lpstr>ENTRANDO COM DADOS NO R</vt:lpstr>
      <vt:lpstr>Diretório de trabalho</vt:lpstr>
      <vt:lpstr>Dados no R: Lendo dados de um arquivos externos</vt:lpstr>
      <vt:lpstr>Conferência do banco de dados</vt:lpstr>
      <vt:lpstr>Dados no R: Importando de SPSS</vt:lpstr>
      <vt:lpstr>MANIPULAÇÕES DE DADOS NO R</vt:lpstr>
      <vt:lpstr>Rotulando variáveis qualitativas</vt:lpstr>
      <vt:lpstr>Criando novas variáveis através de operações aritméticas</vt:lpstr>
      <vt:lpstr>Criando novas variáveis através de operações aritméticas</vt:lpstr>
      <vt:lpstr>Divisão de variáveis quantitativas em faixas</vt:lpstr>
      <vt:lpstr>Divisão de variáveis quantitativas em quantis</vt:lpstr>
      <vt:lpstr>Recategorização de variáveis</vt:lpstr>
      <vt:lpstr>Slide 35</vt:lpstr>
      <vt:lpstr>Slide 36</vt:lpstr>
      <vt:lpstr>Mais operações com variáveis</vt:lpstr>
      <vt:lpstr>Correção de dados</vt:lpstr>
      <vt:lpstr>Valores faltantes (missings)</vt:lpstr>
      <vt:lpstr>Operações com datas</vt:lpstr>
      <vt:lpstr>Operações com datas</vt:lpstr>
      <vt:lpstr>MANIPULAÇÕES COM BANCOS DE DADOS</vt:lpstr>
      <vt:lpstr>Seleção de casos</vt:lpstr>
      <vt:lpstr>Junção de casos</vt:lpstr>
      <vt:lpstr>Junção de variáveis</vt:lpstr>
      <vt:lpstr>Reestruturação de bancos de dados</vt:lpstr>
      <vt:lpstr>Slide 47</vt:lpstr>
    </vt:vector>
  </TitlesOfParts>
  <Company>Imat - UFRGS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Dep. de Estatística</dc:creator>
  <cp:lastModifiedBy>Vanessa Bielefeldt Leotti</cp:lastModifiedBy>
  <cp:revision>553</cp:revision>
  <dcterms:created xsi:type="dcterms:W3CDTF">2007-05-10T19:15:59Z</dcterms:created>
  <dcterms:modified xsi:type="dcterms:W3CDTF">2019-05-09T12:50:20Z</dcterms:modified>
</cp:coreProperties>
</file>