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43"/>
  </p:notesMasterIdLst>
  <p:handoutMasterIdLst>
    <p:handoutMasterId r:id="rId144"/>
  </p:handoutMasterIdLst>
  <p:sldIdLst>
    <p:sldId id="386" r:id="rId2"/>
    <p:sldId id="264" r:id="rId3"/>
    <p:sldId id="387" r:id="rId4"/>
    <p:sldId id="359" r:id="rId5"/>
    <p:sldId id="413" r:id="rId6"/>
    <p:sldId id="351" r:id="rId7"/>
    <p:sldId id="360" r:id="rId8"/>
    <p:sldId id="361" r:id="rId9"/>
    <p:sldId id="363" r:id="rId10"/>
    <p:sldId id="362" r:id="rId11"/>
    <p:sldId id="364" r:id="rId12"/>
    <p:sldId id="366" r:id="rId13"/>
    <p:sldId id="365" r:id="rId14"/>
    <p:sldId id="390" r:id="rId15"/>
    <p:sldId id="354" r:id="rId16"/>
    <p:sldId id="368" r:id="rId17"/>
    <p:sldId id="388" r:id="rId18"/>
    <p:sldId id="369" r:id="rId19"/>
    <p:sldId id="389" r:id="rId20"/>
    <p:sldId id="375" r:id="rId21"/>
    <p:sldId id="402" r:id="rId22"/>
    <p:sldId id="370" r:id="rId23"/>
    <p:sldId id="371" r:id="rId24"/>
    <p:sldId id="372" r:id="rId25"/>
    <p:sldId id="373" r:id="rId26"/>
    <p:sldId id="374" r:id="rId27"/>
    <p:sldId id="381" r:id="rId28"/>
    <p:sldId id="384" r:id="rId29"/>
    <p:sldId id="377" r:id="rId30"/>
    <p:sldId id="379" r:id="rId31"/>
    <p:sldId id="380" r:id="rId32"/>
    <p:sldId id="382" r:id="rId33"/>
    <p:sldId id="385" r:id="rId34"/>
    <p:sldId id="391" r:id="rId35"/>
    <p:sldId id="392" r:id="rId36"/>
    <p:sldId id="393" r:id="rId37"/>
    <p:sldId id="394" r:id="rId38"/>
    <p:sldId id="395" r:id="rId39"/>
    <p:sldId id="396" r:id="rId40"/>
    <p:sldId id="397" r:id="rId41"/>
    <p:sldId id="399" r:id="rId42"/>
    <p:sldId id="403" r:id="rId43"/>
    <p:sldId id="401" r:id="rId44"/>
    <p:sldId id="407" r:id="rId45"/>
    <p:sldId id="404" r:id="rId46"/>
    <p:sldId id="405" r:id="rId47"/>
    <p:sldId id="406" r:id="rId48"/>
    <p:sldId id="408" r:id="rId49"/>
    <p:sldId id="410" r:id="rId50"/>
    <p:sldId id="409" r:id="rId51"/>
    <p:sldId id="411" r:id="rId52"/>
    <p:sldId id="412" r:id="rId53"/>
    <p:sldId id="414" r:id="rId54"/>
    <p:sldId id="415" r:id="rId55"/>
    <p:sldId id="464" r:id="rId56"/>
    <p:sldId id="417" r:id="rId57"/>
    <p:sldId id="416" r:id="rId58"/>
    <p:sldId id="418" r:id="rId59"/>
    <p:sldId id="419" r:id="rId60"/>
    <p:sldId id="421" r:id="rId61"/>
    <p:sldId id="422" r:id="rId62"/>
    <p:sldId id="423" r:id="rId63"/>
    <p:sldId id="427" r:id="rId64"/>
    <p:sldId id="424" r:id="rId65"/>
    <p:sldId id="425" r:id="rId66"/>
    <p:sldId id="426" r:id="rId67"/>
    <p:sldId id="429" r:id="rId68"/>
    <p:sldId id="431" r:id="rId69"/>
    <p:sldId id="470" r:id="rId70"/>
    <p:sldId id="428" r:id="rId71"/>
    <p:sldId id="436" r:id="rId72"/>
    <p:sldId id="430" r:id="rId73"/>
    <p:sldId id="432" r:id="rId74"/>
    <p:sldId id="433" r:id="rId75"/>
    <p:sldId id="434" r:id="rId76"/>
    <p:sldId id="435" r:id="rId77"/>
    <p:sldId id="437" r:id="rId78"/>
    <p:sldId id="439" r:id="rId79"/>
    <p:sldId id="438" r:id="rId80"/>
    <p:sldId id="440" r:id="rId81"/>
    <p:sldId id="441" r:id="rId82"/>
    <p:sldId id="442" r:id="rId83"/>
    <p:sldId id="443" r:id="rId84"/>
    <p:sldId id="456" r:id="rId85"/>
    <p:sldId id="448" r:id="rId86"/>
    <p:sldId id="468" r:id="rId87"/>
    <p:sldId id="471" r:id="rId88"/>
    <p:sldId id="472" r:id="rId89"/>
    <p:sldId id="469" r:id="rId90"/>
    <p:sldId id="451" r:id="rId91"/>
    <p:sldId id="459" r:id="rId92"/>
    <p:sldId id="458" r:id="rId93"/>
    <p:sldId id="457" r:id="rId94"/>
    <p:sldId id="460" r:id="rId95"/>
    <p:sldId id="461" r:id="rId96"/>
    <p:sldId id="462" r:id="rId97"/>
    <p:sldId id="463" r:id="rId98"/>
    <p:sldId id="465" r:id="rId99"/>
    <p:sldId id="466" r:id="rId100"/>
    <p:sldId id="475" r:id="rId101"/>
    <p:sldId id="467" r:id="rId102"/>
    <p:sldId id="476" r:id="rId103"/>
    <p:sldId id="473" r:id="rId104"/>
    <p:sldId id="474" r:id="rId105"/>
    <p:sldId id="478" r:id="rId106"/>
    <p:sldId id="480" r:id="rId107"/>
    <p:sldId id="481" r:id="rId108"/>
    <p:sldId id="482" r:id="rId109"/>
    <p:sldId id="483" r:id="rId110"/>
    <p:sldId id="484" r:id="rId111"/>
    <p:sldId id="485" r:id="rId112"/>
    <p:sldId id="486" r:id="rId113"/>
    <p:sldId id="487" r:id="rId114"/>
    <p:sldId id="488" r:id="rId115"/>
    <p:sldId id="489" r:id="rId116"/>
    <p:sldId id="490" r:id="rId117"/>
    <p:sldId id="491" r:id="rId118"/>
    <p:sldId id="492" r:id="rId119"/>
    <p:sldId id="493" r:id="rId120"/>
    <p:sldId id="494" r:id="rId121"/>
    <p:sldId id="495" r:id="rId122"/>
    <p:sldId id="496" r:id="rId123"/>
    <p:sldId id="497" r:id="rId124"/>
    <p:sldId id="498" r:id="rId125"/>
    <p:sldId id="499" r:id="rId126"/>
    <p:sldId id="500" r:id="rId127"/>
    <p:sldId id="501" r:id="rId128"/>
    <p:sldId id="502" r:id="rId129"/>
    <p:sldId id="503" r:id="rId130"/>
    <p:sldId id="504" r:id="rId131"/>
    <p:sldId id="505" r:id="rId132"/>
    <p:sldId id="506" r:id="rId133"/>
    <p:sldId id="507" r:id="rId134"/>
    <p:sldId id="508" r:id="rId135"/>
    <p:sldId id="509" r:id="rId136"/>
    <p:sldId id="510" r:id="rId137"/>
    <p:sldId id="511" r:id="rId138"/>
    <p:sldId id="512" r:id="rId139"/>
    <p:sldId id="513" r:id="rId140"/>
    <p:sldId id="514" r:id="rId141"/>
    <p:sldId id="477" r:id="rId142"/>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485294EC-5DA6-4C4A-9438-29582B899C48}">
          <p14:sldIdLst>
            <p14:sldId id="386"/>
            <p14:sldId id="264"/>
            <p14:sldId id="387"/>
          </p14:sldIdLst>
        </p14:section>
        <p14:section name="理論編" id="{122E086B-7FB2-440C-B0C8-1B8F4FD0FDA9}">
          <p14:sldIdLst>
            <p14:sldId id="359"/>
            <p14:sldId id="413"/>
            <p14:sldId id="351"/>
            <p14:sldId id="360"/>
            <p14:sldId id="361"/>
            <p14:sldId id="363"/>
            <p14:sldId id="362"/>
            <p14:sldId id="364"/>
            <p14:sldId id="366"/>
            <p14:sldId id="365"/>
            <p14:sldId id="390"/>
            <p14:sldId id="354"/>
            <p14:sldId id="368"/>
            <p14:sldId id="388"/>
            <p14:sldId id="369"/>
            <p14:sldId id="389"/>
            <p14:sldId id="375"/>
            <p14:sldId id="402"/>
            <p14:sldId id="370"/>
            <p14:sldId id="371"/>
            <p14:sldId id="372"/>
            <p14:sldId id="373"/>
            <p14:sldId id="374"/>
            <p14:sldId id="381"/>
            <p14:sldId id="384"/>
            <p14:sldId id="377"/>
            <p14:sldId id="379"/>
            <p14:sldId id="380"/>
            <p14:sldId id="382"/>
            <p14:sldId id="385"/>
            <p14:sldId id="391"/>
            <p14:sldId id="392"/>
            <p14:sldId id="393"/>
            <p14:sldId id="394"/>
            <p14:sldId id="395"/>
            <p14:sldId id="396"/>
            <p14:sldId id="397"/>
            <p14:sldId id="399"/>
            <p14:sldId id="403"/>
            <p14:sldId id="401"/>
            <p14:sldId id="407"/>
            <p14:sldId id="404"/>
            <p14:sldId id="405"/>
            <p14:sldId id="406"/>
            <p14:sldId id="408"/>
            <p14:sldId id="410"/>
            <p14:sldId id="409"/>
            <p14:sldId id="411"/>
            <p14:sldId id="412"/>
            <p14:sldId id="414"/>
            <p14:sldId id="415"/>
            <p14:sldId id="464"/>
          </p14:sldIdLst>
        </p14:section>
        <p14:section name="実装編" id="{525745E8-E533-469F-BD31-BD47758748FC}">
          <p14:sldIdLst>
            <p14:sldId id="417"/>
            <p14:sldId id="416"/>
            <p14:sldId id="418"/>
            <p14:sldId id="419"/>
            <p14:sldId id="421"/>
            <p14:sldId id="422"/>
            <p14:sldId id="423"/>
            <p14:sldId id="427"/>
            <p14:sldId id="424"/>
            <p14:sldId id="425"/>
            <p14:sldId id="426"/>
            <p14:sldId id="429"/>
            <p14:sldId id="431"/>
            <p14:sldId id="470"/>
            <p14:sldId id="428"/>
            <p14:sldId id="436"/>
            <p14:sldId id="430"/>
            <p14:sldId id="432"/>
            <p14:sldId id="433"/>
            <p14:sldId id="434"/>
            <p14:sldId id="435"/>
            <p14:sldId id="437"/>
            <p14:sldId id="439"/>
            <p14:sldId id="438"/>
            <p14:sldId id="440"/>
            <p14:sldId id="441"/>
            <p14:sldId id="442"/>
            <p14:sldId id="443"/>
            <p14:sldId id="456"/>
            <p14:sldId id="448"/>
            <p14:sldId id="468"/>
            <p14:sldId id="471"/>
            <p14:sldId id="472"/>
            <p14:sldId id="469"/>
            <p14:sldId id="451"/>
            <p14:sldId id="459"/>
          </p14:sldIdLst>
        </p14:section>
        <p14:section name="環境構築編" id="{ACF479B3-B191-4461-817A-9E90CE4B3859}">
          <p14:sldIdLst>
            <p14:sldId id="458"/>
            <p14:sldId id="457"/>
            <p14:sldId id="460"/>
            <p14:sldId id="461"/>
            <p14:sldId id="462"/>
            <p14:sldId id="463"/>
            <p14:sldId id="465"/>
          </p14:sldIdLst>
        </p14:section>
        <p14:section name="GPU利用編" id="{321AB0F8-5930-4B7B-939E-86FABD52B838}">
          <p14:sldIdLst>
            <p14:sldId id="466"/>
            <p14:sldId id="475"/>
            <p14:sldId id="467"/>
            <p14:sldId id="476"/>
            <p14:sldId id="473"/>
            <p14:sldId id="474"/>
            <p14:sldId id="478"/>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Lst>
        </p14:section>
        <p14:section name="おわりに" id="{B9EF8423-DDDC-4465-9CFB-06ED3238D1F9}">
          <p14:sldIdLst>
            <p14:sldId id="4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A64"/>
    <a:srgbClr val="000D86"/>
    <a:srgbClr val="0011B4"/>
    <a:srgbClr val="0015DE"/>
    <a:srgbClr val="3346FF"/>
    <a:srgbClr val="4759FF"/>
    <a:srgbClr val="57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04" d="100"/>
          <a:sy n="104" d="100"/>
        </p:scale>
        <p:origin x="1170" y="126"/>
      </p:cViewPr>
      <p:guideLst>
        <p:guide pos="3840"/>
        <p:guide orient="horz" pos="2160"/>
      </p:guideLst>
    </p:cSldViewPr>
  </p:slideViewPr>
  <p:notesTextViewPr>
    <p:cViewPr>
      <p:scale>
        <a:sx n="3" d="2"/>
        <a:sy n="3" d="2"/>
      </p:scale>
      <p:origin x="0" y="0"/>
    </p:cViewPr>
  </p:notesTextViewPr>
  <p:notesViewPr>
    <p:cSldViewPr snapToGrid="0">
      <p:cViewPr varScale="1">
        <p:scale>
          <a:sx n="112" d="100"/>
          <a:sy n="112"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C928A27-942D-6650-9EB1-FF150128562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643E3E-2E33-447C-8DDB-E712B5C34E3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C024A86E-0AD3-4F73-92CD-A6789CE06A6D}" type="datetimeFigureOut">
              <a:rPr kumimoji="1" lang="ja-JP" altLang="en-US" smtClean="0"/>
              <a:t>2023/10/27</a:t>
            </a:fld>
            <a:endParaRPr kumimoji="1" lang="ja-JP" altLang="en-US"/>
          </a:p>
        </p:txBody>
      </p:sp>
      <p:sp>
        <p:nvSpPr>
          <p:cNvPr id="4" name="フッター プレースホルダー 3">
            <a:extLst>
              <a:ext uri="{FF2B5EF4-FFF2-40B4-BE49-F238E27FC236}">
                <a16:creationId xmlns:a16="http://schemas.microsoft.com/office/drawing/2014/main" id="{3A2A3C84-E14A-5E8F-58F9-65CB1EB1F66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5366DAC-4E3B-A9A4-49BA-DB5FA73EABC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83B2440C-1E09-47BC-88F5-990F7D4F58C4}" type="slidenum">
              <a:rPr kumimoji="1" lang="ja-JP" altLang="en-US" smtClean="0"/>
              <a:t>‹#›</a:t>
            </a:fld>
            <a:endParaRPr kumimoji="1" lang="ja-JP" altLang="en-US"/>
          </a:p>
        </p:txBody>
      </p:sp>
    </p:spTree>
    <p:extLst>
      <p:ext uri="{BB962C8B-B14F-4D97-AF65-F5344CB8AC3E}">
        <p14:creationId xmlns:p14="http://schemas.microsoft.com/office/powerpoint/2010/main" val="367828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2023/10/27</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0</a:t>
            </a:fld>
            <a:endParaRPr kumimoji="1" lang="ja-JP" altLang="en-US"/>
          </a:p>
        </p:txBody>
      </p:sp>
    </p:spTree>
    <p:extLst>
      <p:ext uri="{BB962C8B-B14F-4D97-AF65-F5344CB8AC3E}">
        <p14:creationId xmlns:p14="http://schemas.microsoft.com/office/powerpoint/2010/main" val="3945909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838503"/>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sz="2800" b="0" dirty="0"/>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757108"/>
            <a:ext cx="9144000" cy="935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dirty="0"/>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pic>
        <p:nvPicPr>
          <p:cNvPr id="5" name="図 4">
            <a:extLst>
              <a:ext uri="{FF2B5EF4-FFF2-40B4-BE49-F238E27FC236}">
                <a16:creationId xmlns:a16="http://schemas.microsoft.com/office/drawing/2014/main" id="{3BFB3595-70CB-45FE-B6E7-C00B898894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9963" y="3588633"/>
            <a:ext cx="1632069" cy="1152650"/>
          </a:xfrm>
          <a:prstGeom prst="rect">
            <a:avLst/>
          </a:prstGeom>
        </p:spPr>
      </p:pic>
      <p:pic>
        <p:nvPicPr>
          <p:cNvPr id="11" name="図 10">
            <a:extLst>
              <a:ext uri="{FF2B5EF4-FFF2-40B4-BE49-F238E27FC236}">
                <a16:creationId xmlns:a16="http://schemas.microsoft.com/office/drawing/2014/main" id="{A1CD35DF-18EC-4ADE-B525-0F3B134F4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52064" y="6567344"/>
            <a:ext cx="2831868" cy="216185"/>
          </a:xfrm>
          <a:prstGeom prst="rect">
            <a:avLst/>
          </a:prstGeom>
        </p:spPr>
      </p:pic>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sz="2400"/>
            </a:lvl4pPr>
            <a:lvl5pPr>
              <a:lnSpc>
                <a:spcPct val="110000"/>
              </a:lnSpc>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32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8.png"/><Relationship Id="rId3" Type="http://schemas.openxmlformats.org/officeDocument/2006/relationships/image" Target="../media/image41.png"/><Relationship Id="rId21" Type="http://schemas.openxmlformats.org/officeDocument/2006/relationships/image" Target="../media/image56.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44.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46.png"/><Relationship Id="rId1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66.png"/><Relationship Id="rId5" Type="http://schemas.openxmlformats.org/officeDocument/2006/relationships/image" Target="../media/image76.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81.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0.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1.png"/><Relationship Id="rId16" Type="http://schemas.openxmlformats.org/officeDocument/2006/relationships/image" Target="../media/image53.png"/><Relationship Id="rId20"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23" Type="http://schemas.openxmlformats.org/officeDocument/2006/relationships/image" Target="../media/image92.png"/><Relationship Id="rId10" Type="http://schemas.openxmlformats.org/officeDocument/2006/relationships/image" Target="../media/image47.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3.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4.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26" Type="http://schemas.openxmlformats.org/officeDocument/2006/relationships/image" Target="../media/image98.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97.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6.png"/><Relationship Id="rId28"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 Id="rId27" Type="http://schemas.openxmlformats.org/officeDocument/2006/relationships/image" Target="../media/image99.png"/></Relationships>
</file>

<file path=ppt/slides/_rels/slide4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6.png"/><Relationship Id="rId3" Type="http://schemas.openxmlformats.org/officeDocument/2006/relationships/image" Target="../media/image75.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92.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download.pytorch.org/whl/cu118"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lang="en-US" altLang="ja-JP" sz="4200" dirty="0"/>
              <a:t>Convolutional Neural Network(CNN)</a:t>
            </a:r>
            <a:r>
              <a:rPr lang="ja-JP" altLang="en-US" sz="4200" dirty="0"/>
              <a:t>の基礎</a:t>
            </a:r>
            <a:endParaRPr kumimoji="1" lang="ja-JP" altLang="en-US" sz="420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lang="en-US" altLang="ja-JP" sz="2800" dirty="0" err="1"/>
              <a:t>NKTLab</a:t>
            </a:r>
            <a:r>
              <a:rPr lang="ja-JP" altLang="en-US" sz="2800" dirty="0"/>
              <a:t> マニュアル</a:t>
            </a:r>
            <a:endParaRPr kumimoji="1" lang="ja-JP" altLang="en-US" sz="2800" dirty="0"/>
          </a:p>
        </p:txBody>
      </p:sp>
      <p:sp>
        <p:nvSpPr>
          <p:cNvPr id="5" name="テキスト プレースホルダー 4">
            <a:extLst>
              <a:ext uri="{FF2B5EF4-FFF2-40B4-BE49-F238E27FC236}">
                <a16:creationId xmlns:a16="http://schemas.microsoft.com/office/drawing/2014/main" id="{39C229DD-E310-A399-4E54-0B6E86BEE238}"/>
              </a:ext>
            </a:extLst>
          </p:cNvPr>
          <p:cNvSpPr>
            <a:spLocks noGrp="1"/>
          </p:cNvSpPr>
          <p:nvPr>
            <p:ph type="body" sz="quarter" idx="12"/>
          </p:nvPr>
        </p:nvSpPr>
        <p:spPr/>
        <p:txBody>
          <a:bodyPr/>
          <a:lstStyle/>
          <a:p>
            <a:r>
              <a:rPr lang="en-US" altLang="ja-JP" dirty="0"/>
              <a:t>ver. 1.0.0</a:t>
            </a:r>
            <a:endParaRPr lang="ja-JP" altLang="en-US" dirty="0"/>
          </a:p>
        </p:txBody>
      </p:sp>
      <p:sp>
        <p:nvSpPr>
          <p:cNvPr id="2" name="テキスト プレースホルダー 4">
            <a:extLst>
              <a:ext uri="{FF2B5EF4-FFF2-40B4-BE49-F238E27FC236}">
                <a16:creationId xmlns:a16="http://schemas.microsoft.com/office/drawing/2014/main" id="{924BE9F5-983C-50F7-0DE9-D9196AC389DF}"/>
              </a:ext>
            </a:extLst>
          </p:cNvPr>
          <p:cNvSpPr txBox="1">
            <a:spLocks/>
          </p:cNvSpPr>
          <p:nvPr/>
        </p:nvSpPr>
        <p:spPr>
          <a:xfrm>
            <a:off x="0" y="5060421"/>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最終更新日</a:t>
            </a:r>
            <a:r>
              <a:rPr lang="en-US" altLang="ja-JP" dirty="0">
                <a:solidFill>
                  <a:schemeClr val="tx1"/>
                </a:solidFill>
              </a:rPr>
              <a:t>: 2023/10/27</a:t>
            </a:r>
            <a:endParaRPr lang="ja-JP" altLang="en-US" dirty="0">
              <a:solidFill>
                <a:schemeClr val="tx1"/>
              </a:solidFill>
            </a:endParaRPr>
          </a:p>
        </p:txBody>
      </p:sp>
      <p:sp>
        <p:nvSpPr>
          <p:cNvPr id="6" name="テキスト プレースホルダー 4">
            <a:extLst>
              <a:ext uri="{FF2B5EF4-FFF2-40B4-BE49-F238E27FC236}">
                <a16:creationId xmlns:a16="http://schemas.microsoft.com/office/drawing/2014/main" id="{A2894950-2CC8-6DE7-4C10-62ACC0EE20E1}"/>
              </a:ext>
            </a:extLst>
          </p:cNvPr>
          <p:cNvSpPr txBox="1">
            <a:spLocks/>
          </p:cNvSpPr>
          <p:nvPr/>
        </p:nvSpPr>
        <p:spPr>
          <a:xfrm>
            <a:off x="0" y="5478639"/>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最終更新者</a:t>
            </a:r>
            <a:r>
              <a:rPr lang="en-US" altLang="ja-JP" dirty="0">
                <a:solidFill>
                  <a:schemeClr val="tx1"/>
                </a:solidFill>
              </a:rPr>
              <a:t>: </a:t>
            </a:r>
            <a:r>
              <a:rPr lang="ja-JP" altLang="en-US" dirty="0">
                <a:solidFill>
                  <a:schemeClr val="tx1"/>
                </a:solidFill>
              </a:rPr>
              <a:t>藤澤 大世</a:t>
            </a:r>
            <a:r>
              <a:rPr lang="en-US" altLang="ja-JP" dirty="0">
                <a:solidFill>
                  <a:schemeClr val="tx1"/>
                </a:solidFill>
              </a:rPr>
              <a:t>(3</a:t>
            </a:r>
            <a:r>
              <a:rPr lang="ja-JP" altLang="en-US" dirty="0">
                <a:solidFill>
                  <a:schemeClr val="tx1"/>
                </a:solidFill>
              </a:rPr>
              <a:t>期</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17666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k</a:t>
                </a:r>
                <a:r>
                  <a:rPr lang="ja-JP" altLang="en-US" dirty="0"/>
                  <a:t>番目の層間における</a:t>
                </a:r>
                <a:r>
                  <a:rPr lang="en-US" altLang="ja-JP" dirty="0"/>
                  <a:t>j</a:t>
                </a:r>
                <a:r>
                  <a:rPr lang="ja-JP" altLang="en-US" dirty="0"/>
                  <a:t>番目のノードから</a:t>
                </a:r>
                <a:br>
                  <a:rPr lang="en-US" altLang="ja-JP" dirty="0"/>
                </a:br>
                <a:r>
                  <a:rPr lang="en-US" altLang="ja-JP" dirty="0"/>
                  <a:t>i</a:t>
                </a:r>
                <a:r>
                  <a:rPr lang="ja-JP" altLang="en-US" dirty="0"/>
                  <a:t>番目のノードへのウェイト</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𝑖𝑗</m:t>
                        </m:r>
                      </m:sub>
                      <m:sup>
                        <m:r>
                          <a:rPr lang="en-US" altLang="ja-JP" b="0" i="1" smtClean="0">
                            <a:latin typeface="Cambria Math" panose="02040503050406030204" pitchFamily="18" charset="0"/>
                          </a:rPr>
                          <m:t>𝑘</m:t>
                        </m:r>
                      </m:sup>
                    </m:sSubSup>
                  </m:oMath>
                </a14:m>
                <a:endParaRPr lang="en-US" altLang="ja-JP" dirty="0"/>
              </a:p>
              <a:p>
                <a:pPr lvl="1"/>
                <a:r>
                  <a:rPr lang="en-US" altLang="ja-JP" dirty="0"/>
                  <a:t>k</a:t>
                </a:r>
                <a:r>
                  <a:rPr lang="ja-JP" altLang="en-US" dirty="0"/>
                  <a:t>番目の層間における</a:t>
                </a:r>
                <a:r>
                  <a:rPr lang="en-US" altLang="ja-JP" dirty="0"/>
                  <a:t>i</a:t>
                </a:r>
                <a:r>
                  <a:rPr lang="ja-JP" altLang="en-US" dirty="0"/>
                  <a:t>番目のノードへの</a:t>
                </a:r>
                <a:br>
                  <a:rPr lang="en-US" altLang="ja-JP" dirty="0"/>
                </a:br>
                <a:r>
                  <a:rPr lang="ja-JP" altLang="en-US" dirty="0"/>
                  <a:t>バイアス</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oMath>
                </a14:m>
                <a:endParaRPr lang="en-US" altLang="ja-JP" b="0" dirty="0"/>
              </a:p>
              <a:p>
                <a:pPr marL="783000" lvl="2" indent="0">
                  <a:buNone/>
                </a:pP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0</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0</m:t>
                                    </m:r>
                                  </m:sup>
                                </m:sSubSup>
                              </m:e>
                            </m:d>
                          </m:e>
                        </m:nary>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1</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1</m:t>
                                    </m:r>
                                  </m:sup>
                                </m:sSubSup>
                              </m:e>
                            </m:d>
                          </m:e>
                        </m:nary>
                      </m:e>
                    </m:d>
                  </m:oMath>
                </a14:m>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grpSp>
        <p:nvGrpSpPr>
          <p:cNvPr id="14" name="グループ化 13">
            <a:extLst>
              <a:ext uri="{FF2B5EF4-FFF2-40B4-BE49-F238E27FC236}">
                <a16:creationId xmlns:a16="http://schemas.microsoft.com/office/drawing/2014/main" id="{2F2C305D-C4C5-DFF6-F3EF-E0D6BF82A734}"/>
              </a:ext>
            </a:extLst>
          </p:cNvPr>
          <p:cNvGrpSpPr/>
          <p:nvPr/>
        </p:nvGrpSpPr>
        <p:grpSpPr>
          <a:xfrm>
            <a:off x="7961746" y="1836284"/>
            <a:ext cx="3973676" cy="2439462"/>
            <a:chOff x="7961746" y="1836284"/>
            <a:chExt cx="3973676" cy="2439462"/>
          </a:xfrm>
        </p:grpSpPr>
        <p:grpSp>
          <p:nvGrpSpPr>
            <p:cNvPr id="9" name="グループ化 8">
              <a:extLst>
                <a:ext uri="{FF2B5EF4-FFF2-40B4-BE49-F238E27FC236}">
                  <a16:creationId xmlns:a16="http://schemas.microsoft.com/office/drawing/2014/main" id="{8384B379-D0A7-048C-EAD7-282770491C65}"/>
                </a:ext>
              </a:extLst>
            </p:cNvPr>
            <p:cNvGrpSpPr/>
            <p:nvPr/>
          </p:nvGrpSpPr>
          <p:grpSpPr>
            <a:xfrm>
              <a:off x="7961746" y="1836284"/>
              <a:ext cx="3973676" cy="2439462"/>
              <a:chOff x="7802993" y="1738825"/>
              <a:chExt cx="4291181" cy="2634379"/>
            </a:xfrm>
          </p:grpSpPr>
          <p:pic>
            <p:nvPicPr>
              <p:cNvPr id="6" name="図 5">
                <a:extLst>
                  <a:ext uri="{FF2B5EF4-FFF2-40B4-BE49-F238E27FC236}">
                    <a16:creationId xmlns:a16="http://schemas.microsoft.com/office/drawing/2014/main" id="{CA817C7D-D10A-F194-3D4A-C658DCB132D3}"/>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8" name="図 7">
                <a:extLst>
                  <a:ext uri="{FF2B5EF4-FFF2-40B4-BE49-F238E27FC236}">
                    <a16:creationId xmlns:a16="http://schemas.microsoft.com/office/drawing/2014/main" id="{11EB10EA-9D3C-9ABC-12B6-8D1D63B9CF8C}"/>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D658CC-E8A1-1E17-2E4F-4C0C65EBC9F7}"/>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0" name="テキスト ボックス 9">
                  <a:extLst>
                    <a:ext uri="{FF2B5EF4-FFF2-40B4-BE49-F238E27FC236}">
                      <a16:creationId xmlns:a16="http://schemas.microsoft.com/office/drawing/2014/main" id="{42D658CC-E8A1-1E17-2E4F-4C0C65EBC9F7}"/>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F426084-62D8-DA98-C289-F90B0426F3F6}"/>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FF426084-62D8-DA98-C289-F90B0426F3F6}"/>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13D2F3-54C6-B518-2BDB-5CC859A103C3}"/>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3" name="テキスト ボックス 12">
              <a:extLst>
                <a:ext uri="{FF2B5EF4-FFF2-40B4-BE49-F238E27FC236}">
                  <a16:creationId xmlns:a16="http://schemas.microsoft.com/office/drawing/2014/main" id="{AFE575BB-A806-7FA8-EB47-8FEA5E1791F9}"/>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15" name="正方形/長方形 14">
            <a:extLst>
              <a:ext uri="{FF2B5EF4-FFF2-40B4-BE49-F238E27FC236}">
                <a16:creationId xmlns:a16="http://schemas.microsoft.com/office/drawing/2014/main" id="{84079991-608E-01C0-BFD1-21F5A1F12C1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88CD4327-0DD1-902B-EAB7-73115F80942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5F2AB4A9-1772-CB04-8A6C-871EF6F5AB41}"/>
                </a:ext>
              </a:extLst>
            </p:cNvPr>
            <p:cNvGrpSpPr/>
            <p:nvPr/>
          </p:nvGrpSpPr>
          <p:grpSpPr>
            <a:xfrm>
              <a:off x="192945" y="2647085"/>
              <a:ext cx="11806107" cy="1971097"/>
              <a:chOff x="293834" y="2570482"/>
              <a:chExt cx="11806107" cy="1971097"/>
            </a:xfrm>
          </p:grpSpPr>
          <p:sp>
            <p:nvSpPr>
              <p:cNvPr id="20" name="正方形/長方形 19">
                <a:extLst>
                  <a:ext uri="{FF2B5EF4-FFF2-40B4-BE49-F238E27FC236}">
                    <a16:creationId xmlns:a16="http://schemas.microsoft.com/office/drawing/2014/main" id="{8CB1BB32-E40A-F231-E7A5-0A6604F00B9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05334F4D-C965-015F-3168-69F2622AA704}"/>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65F3259-B2CE-38E8-C82E-FE3104DCF0B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E541A932-C241-5B10-9EF7-61EC7D02EA9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01646793-129B-F278-C916-A3AFD8814AA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6992B83D-5607-5110-3081-56E06E201AE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26D16CE-174F-64AA-6053-CDCC7A4ED84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0D2A890-4B09-CB46-A1F4-55B5367C7BF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9" name="直線矢印コネクタ 28">
                <a:extLst>
                  <a:ext uri="{FF2B5EF4-FFF2-40B4-BE49-F238E27FC236}">
                    <a16:creationId xmlns:a16="http://schemas.microsoft.com/office/drawing/2014/main" id="{0B03A2CF-19CC-98E4-326E-2E1D2C20444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B2ED86B2-C40C-ABE2-DA2C-8CB2E2F1F482}"/>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6A3C168-DDF6-A55B-5C91-64C16DBC76A8}"/>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A547020-65BF-580F-4A7E-0331773D0BAF}"/>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70645EA-7CBF-7CAC-715A-04ADE8256139}"/>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A99E17AE-CB65-EB7E-B9E2-EAA909CFDA9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88A7CC-D0DC-5E27-D948-CE11450C17B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F0477EAA-96EF-2535-9A28-30243F8A4C7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C843A211-C949-51F4-ED3D-B90E0E83B44A}"/>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808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scikit-learn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99</a:t>
            </a:fld>
            <a:endParaRPr kumimoji="1" lang="ja-JP" altLang="en-US"/>
          </a:p>
        </p:txBody>
      </p:sp>
      <p:sp>
        <p:nvSpPr>
          <p:cNvPr id="5" name="テキスト ボックス 4">
            <a:extLst>
              <a:ext uri="{FF2B5EF4-FFF2-40B4-BE49-F238E27FC236}">
                <a16:creationId xmlns:a16="http://schemas.microsoft.com/office/drawing/2014/main" id="{7A553B27-9C8E-AC46-1162-EE37104B88E4}"/>
              </a:ext>
            </a:extLst>
          </p:cNvPr>
          <p:cNvSpPr txBox="1"/>
          <p:nvPr/>
        </p:nvSpPr>
        <p:spPr>
          <a:xfrm>
            <a:off x="6095999" y="2516228"/>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30840186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torch.Tensor</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 非破壊処理、「</a:t>
            </a:r>
            <a:r>
              <a:rPr lang="en-US" altLang="ja-JP" dirty="0"/>
              <a:t>x = x.to(“</a:t>
            </a:r>
            <a:r>
              <a:rPr lang="en-US" altLang="ja-JP" dirty="0" err="1"/>
              <a:t>cuda</a:t>
            </a:r>
            <a:r>
              <a:rPr lang="en-US" altLang="ja-JP" dirty="0"/>
              <a:t>”)</a:t>
            </a:r>
            <a:r>
              <a:rPr kumimoji="1" lang="ja-JP" altLang="en-US" dirty="0"/>
              <a:t>」としないと</a:t>
            </a:r>
            <a:r>
              <a:rPr kumimoji="1" lang="en-US" altLang="ja-JP" dirty="0"/>
              <a:t>tensor</a:t>
            </a:r>
            <a:r>
              <a:rPr kumimoji="1" lang="ja-JP" altLang="en-US" dirty="0"/>
              <a:t>がメモリに乗るだけで変数にアクセスできないので注意</a:t>
            </a:r>
            <a:endParaRPr kumimoji="1" lang="en-US" altLang="ja-JP" dirty="0"/>
          </a:p>
          <a:p>
            <a:pPr lvl="2"/>
            <a:r>
              <a:rPr lang="en-US" altLang="ja-JP" dirty="0"/>
              <a:t>.to(“</a:t>
            </a:r>
            <a:r>
              <a:rPr lang="en-US" altLang="ja-JP" dirty="0" err="1"/>
              <a:t>cuda</a:t>
            </a:r>
            <a:r>
              <a:rPr lang="en-US" altLang="ja-JP" dirty="0"/>
              <a:t>”)</a:t>
            </a:r>
            <a:r>
              <a:rPr lang="ja-JP" altLang="en-US" dirty="0"/>
              <a:t>でその</a:t>
            </a:r>
            <a:r>
              <a:rPr lang="en-US" altLang="ja-JP" dirty="0"/>
              <a:t>tensor</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kumimoji="1" lang="en-US" altLang="ja-JP" dirty="0"/>
              <a:t>tensor</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a:p>
            <a:pPr lvl="1"/>
            <a:r>
              <a:rPr kumimoji="1" lang="en-US" altLang="ja-JP" dirty="0"/>
              <a:t>device</a:t>
            </a:r>
            <a:r>
              <a:rPr kumimoji="1" lang="ja-JP" altLang="en-US" dirty="0"/>
              <a:t>属性</a:t>
            </a:r>
            <a:endParaRPr kumimoji="1" lang="en-US" altLang="ja-JP" dirty="0"/>
          </a:p>
          <a:p>
            <a:pPr lvl="2"/>
            <a:r>
              <a:rPr kumimoji="1" lang="ja-JP" altLang="en-US" dirty="0"/>
              <a:t>その</a:t>
            </a:r>
            <a:r>
              <a:rPr kumimoji="1" lang="en-US" altLang="ja-JP" dirty="0"/>
              <a:t>tensor</a:t>
            </a:r>
            <a:r>
              <a:rPr kumimoji="1" lang="ja-JP" altLang="en-US" dirty="0"/>
              <a:t>が</a:t>
            </a:r>
            <a:r>
              <a:rPr kumimoji="1" lang="en-US" altLang="ja-JP" dirty="0" err="1"/>
              <a:t>cpu</a:t>
            </a:r>
            <a:r>
              <a:rPr kumimoji="1" lang="ja-JP" altLang="en-US" dirty="0"/>
              <a:t>上にあるか</a:t>
            </a:r>
            <a:r>
              <a:rPr kumimoji="1" lang="en-US" altLang="ja-JP" dirty="0" err="1"/>
              <a:t>gpu</a:t>
            </a:r>
            <a:r>
              <a:rPr kumimoji="1" lang="ja-JP" altLang="en-US" dirty="0"/>
              <a:t>上にあるかわかる</a:t>
            </a:r>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100</a:t>
            </a:fld>
            <a:endParaRPr kumimoji="1" lang="ja-JP" altLang="en-US"/>
          </a:p>
        </p:txBody>
      </p:sp>
    </p:spTree>
    <p:extLst>
      <p:ext uri="{BB962C8B-B14F-4D97-AF65-F5344CB8AC3E}">
        <p14:creationId xmlns:p14="http://schemas.microsoft.com/office/powerpoint/2010/main" val="1729890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torch.Module</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→破壊処理 「</a:t>
            </a:r>
            <a:r>
              <a:rPr kumimoji="1" lang="en-US" altLang="ja-JP" dirty="0"/>
              <a:t>model.to(device)</a:t>
            </a:r>
            <a:r>
              <a:rPr kumimoji="1" lang="ja-JP" altLang="en-US" dirty="0"/>
              <a:t>」だけで</a:t>
            </a:r>
            <a:r>
              <a:rPr kumimoji="1" lang="en-US" altLang="ja-JP" dirty="0"/>
              <a:t>OK</a:t>
            </a:r>
          </a:p>
          <a:p>
            <a:pPr lvl="2"/>
            <a:r>
              <a:rPr lang="en-US" altLang="ja-JP" dirty="0"/>
              <a:t>.to(“</a:t>
            </a:r>
            <a:r>
              <a:rPr lang="en-US" altLang="ja-JP" dirty="0" err="1"/>
              <a:t>cuda</a:t>
            </a:r>
            <a:r>
              <a:rPr lang="en-US" altLang="ja-JP" dirty="0"/>
              <a:t>”)</a:t>
            </a:r>
            <a:r>
              <a:rPr lang="ja-JP" altLang="en-US" dirty="0"/>
              <a:t>でその</a:t>
            </a:r>
            <a:r>
              <a:rPr lang="en-US" altLang="ja-JP" dirty="0"/>
              <a:t>model</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lang="en-US" altLang="ja-JP" dirty="0"/>
              <a:t>model</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101</a:t>
            </a:fld>
            <a:endParaRPr kumimoji="1" lang="ja-JP" altLang="en-US"/>
          </a:p>
        </p:txBody>
      </p:sp>
    </p:spTree>
    <p:extLst>
      <p:ext uri="{BB962C8B-B14F-4D97-AF65-F5344CB8AC3E}">
        <p14:creationId xmlns:p14="http://schemas.microsoft.com/office/powerpoint/2010/main" val="35062076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計算にかかわるすべての</a:t>
            </a:r>
            <a:r>
              <a:rPr kumimoji="1" lang="en-US" altLang="ja-JP" dirty="0"/>
              <a:t>tensor</a:t>
            </a:r>
            <a:r>
              <a:rPr kumimoji="1" lang="ja-JP" altLang="en-US" dirty="0"/>
              <a:t>を</a:t>
            </a:r>
            <a:r>
              <a:rPr kumimoji="1" lang="en-US" altLang="ja-JP" dirty="0"/>
              <a:t>GPU</a:t>
            </a:r>
            <a:r>
              <a:rPr kumimoji="1" lang="ja-JP" altLang="en-US" dirty="0"/>
              <a:t>に配置して、今まで通りにコーディングすればよい</a:t>
            </a:r>
            <a:endParaRPr kumimoji="1" lang="en-US" altLang="ja-JP" dirty="0"/>
          </a:p>
          <a:p>
            <a:pPr lvl="1"/>
            <a:r>
              <a:rPr lang="ja-JP" altLang="en-US" dirty="0"/>
              <a:t>基本的には</a:t>
            </a:r>
            <a:r>
              <a:rPr lang="en-US" altLang="ja-JP" dirty="0"/>
              <a:t>input tensor</a:t>
            </a:r>
            <a:r>
              <a:rPr lang="ja-JP" altLang="en-US" dirty="0"/>
              <a:t>と</a:t>
            </a:r>
            <a:r>
              <a:rPr lang="en-US" altLang="ja-JP" dirty="0"/>
              <a:t>model</a:t>
            </a:r>
            <a:r>
              <a:rPr lang="ja-JP" altLang="en-US" dirty="0"/>
              <a:t>を</a:t>
            </a:r>
            <a:r>
              <a:rPr lang="en-US" altLang="ja-JP" dirty="0"/>
              <a:t>GPU</a:t>
            </a:r>
            <a:r>
              <a:rPr lang="ja-JP" altLang="en-US" dirty="0"/>
              <a:t>に配置しておけば問題ない</a:t>
            </a:r>
            <a:endParaRPr lang="en-US" altLang="ja-JP" dirty="0"/>
          </a:p>
          <a:p>
            <a:pPr lvl="1"/>
            <a:r>
              <a:rPr lang="en-US" altLang="ja-JP" dirty="0"/>
              <a:t>GPU</a:t>
            </a:r>
            <a:r>
              <a:rPr lang="ja-JP" altLang="en-US" dirty="0"/>
              <a:t>上の</a:t>
            </a:r>
            <a:r>
              <a:rPr lang="en-US" altLang="ja-JP" dirty="0"/>
              <a:t>tensor</a:t>
            </a:r>
            <a:r>
              <a:rPr lang="ja-JP" altLang="en-US" dirty="0"/>
              <a:t>による計算から生まれた</a:t>
            </a:r>
            <a:r>
              <a:rPr lang="en-US" altLang="ja-JP" dirty="0"/>
              <a:t>tensor</a:t>
            </a:r>
            <a:r>
              <a:rPr lang="ja-JP" altLang="en-US" dirty="0"/>
              <a:t>もまた、</a:t>
            </a:r>
            <a:r>
              <a:rPr lang="en-US" altLang="ja-JP" dirty="0"/>
              <a:t>GPU</a:t>
            </a:r>
            <a:r>
              <a:rPr lang="ja-JP" altLang="en-US" dirty="0"/>
              <a:t>上に配置される</a:t>
            </a:r>
            <a:endParaRPr lang="en-US" altLang="ja-JP" dirty="0"/>
          </a:p>
          <a:p>
            <a:pPr lvl="1"/>
            <a:r>
              <a:rPr kumimoji="1" lang="en-US" altLang="ja-JP" dirty="0" err="1"/>
              <a:t>torch.cuda.is_available</a:t>
            </a:r>
            <a:r>
              <a:rPr kumimoji="1" lang="en-US" altLang="ja-JP" dirty="0"/>
              <a:t>()</a:t>
            </a:r>
            <a:r>
              <a:rPr kumimoji="1" lang="ja-JP" altLang="en-US" dirty="0"/>
              <a:t>で</a:t>
            </a:r>
            <a:r>
              <a:rPr kumimoji="1" lang="en-US" altLang="ja-JP" dirty="0" err="1"/>
              <a:t>gpu</a:t>
            </a:r>
            <a:r>
              <a:rPr kumimoji="1" lang="ja-JP" altLang="en-US" dirty="0"/>
              <a:t>が利用可能かわかるので、初めに「</a:t>
            </a:r>
            <a:r>
              <a:rPr kumimoji="1" lang="en-US" altLang="ja-JP" dirty="0"/>
              <a:t>device = “</a:t>
            </a:r>
            <a:r>
              <a:rPr kumimoji="1" lang="en-US" altLang="ja-JP" dirty="0" err="1"/>
              <a:t>cuda</a:t>
            </a:r>
            <a:r>
              <a:rPr kumimoji="1" lang="en-US" altLang="ja-JP" dirty="0"/>
              <a:t>” if </a:t>
            </a:r>
            <a:r>
              <a:rPr kumimoji="1" lang="en-US" altLang="ja-JP" dirty="0" err="1"/>
              <a:t>torch.cuda.is_available</a:t>
            </a:r>
            <a:r>
              <a:rPr kumimoji="1" lang="en-US" altLang="ja-JP" dirty="0"/>
              <a:t>() else “</a:t>
            </a:r>
            <a:r>
              <a:rPr kumimoji="1" lang="en-US" altLang="ja-JP" dirty="0" err="1"/>
              <a:t>cpu</a:t>
            </a:r>
            <a:r>
              <a:rPr kumimoji="1" lang="en-US" altLang="ja-JP" dirty="0"/>
              <a:t>”</a:t>
            </a:r>
            <a:r>
              <a:rPr kumimoji="1" lang="ja-JP" altLang="en-US" dirty="0"/>
              <a:t>」と文字列型変数</a:t>
            </a:r>
            <a:r>
              <a:rPr kumimoji="1" lang="en-US" altLang="ja-JP" dirty="0"/>
              <a:t>device</a:t>
            </a:r>
            <a:r>
              <a:rPr kumimoji="1" lang="ja-JP" altLang="en-US" dirty="0"/>
              <a:t>を用意しておき、「</a:t>
            </a:r>
            <a:r>
              <a:rPr kumimoji="1" lang="en-US" altLang="ja-JP" dirty="0"/>
              <a:t>model.to(device)</a:t>
            </a:r>
            <a:r>
              <a:rPr kumimoji="1" lang="ja-JP" altLang="en-US" dirty="0"/>
              <a:t>」などと書けば</a:t>
            </a:r>
            <a:r>
              <a:rPr lang="en-US" altLang="ja-JP" dirty="0" err="1"/>
              <a:t>gpu</a:t>
            </a:r>
            <a:r>
              <a:rPr lang="ja-JP" altLang="en-US" dirty="0"/>
              <a:t>使用時と</a:t>
            </a:r>
            <a:r>
              <a:rPr lang="en-US" altLang="ja-JP" dirty="0" err="1"/>
              <a:t>cpu</a:t>
            </a:r>
            <a:r>
              <a:rPr lang="ja-JP" altLang="en-US" dirty="0"/>
              <a:t>使用時でコードを分ける必要がない</a:t>
            </a:r>
            <a:endParaRPr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102</a:t>
            </a:fld>
            <a:endParaRPr kumimoji="1" lang="ja-JP" altLang="en-US"/>
          </a:p>
        </p:txBody>
      </p:sp>
    </p:spTree>
    <p:extLst>
      <p:ext uri="{BB962C8B-B14F-4D97-AF65-F5344CB8AC3E}">
        <p14:creationId xmlns:p14="http://schemas.microsoft.com/office/powerpoint/2010/main" val="3877139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注意点</a:t>
            </a:r>
            <a:endParaRPr kumimoji="1" lang="en-US" altLang="ja-JP" sz="1800" dirty="0"/>
          </a:p>
          <a:p>
            <a:pPr lvl="1"/>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GPU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と</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CPU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lang="ja-JP" altLang="en-US" dirty="0">
                <a:solidFill>
                  <a:srgbClr val="000000"/>
                </a:solidFill>
                <a:latin typeface="游ゴシック" panose="020B0400000000000000" pitchFamily="50" charset="-128"/>
                <a:ea typeface="游ゴシック" panose="020B0400000000000000" pitchFamily="50" charset="-128"/>
              </a:rPr>
              <a:t>が混在した状態で</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計算することはできない</a:t>
            </a:r>
            <a:endParaRPr lang="ja-JP" altLang="ja-JP" dirty="0">
              <a:effectLst/>
            </a:endParaRPr>
          </a:p>
          <a:p>
            <a:pPr lvl="1"/>
            <a:r>
              <a:rPr kumimoji="1" lang="en-US" altLang="ja-JP" dirty="0" err="1"/>
              <a:t>numpy</a:t>
            </a:r>
            <a:r>
              <a:rPr kumimoji="1" lang="ja-JP" altLang="en-US" dirty="0"/>
              <a:t>メソッドや</a:t>
            </a:r>
            <a:r>
              <a:rPr kumimoji="1" lang="en-US" altLang="ja-JP" dirty="0" err="1"/>
              <a:t>torch.save</a:t>
            </a:r>
            <a:r>
              <a:rPr kumimoji="1" lang="ja-JP" altLang="en-US" dirty="0"/>
              <a:t>関数、</a:t>
            </a:r>
            <a:r>
              <a:rPr kumimoji="1" lang="en-US" altLang="ja-JP" dirty="0" err="1"/>
              <a:t>torch.load</a:t>
            </a:r>
            <a:r>
              <a:rPr kumimoji="1" lang="ja-JP" altLang="en-US" dirty="0"/>
              <a:t>関数など、</a:t>
            </a:r>
            <a:r>
              <a:rPr kumimoji="1" lang="en-US" altLang="ja-JP" dirty="0"/>
              <a:t>GPU</a:t>
            </a:r>
            <a:r>
              <a:rPr kumimoji="1" lang="ja-JP" altLang="en-US" dirty="0"/>
              <a:t>上の</a:t>
            </a:r>
            <a:r>
              <a:rPr kumimoji="1" lang="en-US" altLang="ja-JP" dirty="0"/>
              <a:t>tensor</a:t>
            </a:r>
            <a:r>
              <a:rPr kumimoji="1" lang="ja-JP" altLang="en-US" dirty="0"/>
              <a:t>に対して実行できないものがある</a:t>
            </a:r>
            <a:endParaRPr kumimoji="1" lang="en-US" altLang="ja-JP" dirty="0"/>
          </a:p>
          <a:p>
            <a:pPr lvl="2"/>
            <a:r>
              <a:rPr lang="en-US" altLang="ja-JP" dirty="0"/>
              <a:t>.</a:t>
            </a:r>
            <a:r>
              <a:rPr lang="en-US" altLang="ja-JP" dirty="0" err="1"/>
              <a:t>cpu</a:t>
            </a:r>
            <a:r>
              <a:rPr lang="en-US" altLang="ja-JP" dirty="0"/>
              <a:t>()</a:t>
            </a:r>
            <a:r>
              <a:rPr lang="ja-JP" altLang="en-US" dirty="0"/>
              <a:t>もしくは</a:t>
            </a:r>
            <a:r>
              <a:rPr lang="en-US" altLang="ja-JP" dirty="0"/>
              <a:t>.to(“</a:t>
            </a:r>
            <a:r>
              <a:rPr lang="en-US" altLang="ja-JP" dirty="0" err="1"/>
              <a:t>cpu</a:t>
            </a:r>
            <a:r>
              <a:rPr lang="en-US" altLang="ja-JP" dirty="0"/>
              <a:t>”)</a:t>
            </a:r>
            <a:r>
              <a:rPr lang="ja-JP" altLang="en-US" dirty="0"/>
              <a:t>で</a:t>
            </a:r>
            <a:r>
              <a:rPr lang="en-US" altLang="ja-JP" dirty="0"/>
              <a:t>CPU</a:t>
            </a:r>
            <a:r>
              <a:rPr lang="ja-JP" altLang="en-US" dirty="0"/>
              <a:t>上に移してから実行する</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103</a:t>
            </a:fld>
            <a:endParaRPr kumimoji="1" lang="ja-JP" altLang="en-US"/>
          </a:p>
        </p:txBody>
      </p:sp>
      <p:sp>
        <p:nvSpPr>
          <p:cNvPr id="5" name="テキスト ボックス 4">
            <a:extLst>
              <a:ext uri="{FF2B5EF4-FFF2-40B4-BE49-F238E27FC236}">
                <a16:creationId xmlns:a16="http://schemas.microsoft.com/office/drawing/2014/main" id="{A2A5F32D-D597-9F2D-9D82-2810D8736942}"/>
              </a:ext>
            </a:extLst>
          </p:cNvPr>
          <p:cNvSpPr txBox="1"/>
          <p:nvPr/>
        </p:nvSpPr>
        <p:spPr>
          <a:xfrm>
            <a:off x="5270883" y="4570801"/>
            <a:ext cx="6475793" cy="1200329"/>
          </a:xfrm>
          <a:prstGeom prst="rect">
            <a:avLst/>
          </a:prstGeom>
          <a:noFill/>
        </p:spPr>
        <p:txBody>
          <a:bodyPr wrap="square">
            <a:spAutoFit/>
          </a:bodyPr>
          <a:lstStyle/>
          <a:p>
            <a:r>
              <a:rPr lang="en-US" altLang="ja-JP" sz="2400" b="1" dirty="0">
                <a:solidFill>
                  <a:srgbClr val="FF0000"/>
                </a:solidFill>
              </a:rPr>
              <a:t>Let’s run “./practice_gpu.py”,</a:t>
            </a:r>
          </a:p>
          <a:p>
            <a:r>
              <a:rPr lang="en-US" altLang="ja-JP" sz="2400" b="1" dirty="0">
                <a:solidFill>
                  <a:srgbClr val="FF0000"/>
                </a:solidFill>
              </a:rPr>
              <a:t>“./run_nn_gpu.py”, and</a:t>
            </a:r>
          </a:p>
          <a:p>
            <a:r>
              <a:rPr lang="en-US" altLang="ja-JP" sz="2400" b="1" dirty="0">
                <a:solidFill>
                  <a:srgbClr val="FF0000"/>
                </a:solidFill>
              </a:rPr>
              <a:t>“./run_cnn_gpu.py”!!</a:t>
            </a:r>
            <a:endParaRPr lang="ja-JP" altLang="en-US" sz="2400" b="1" dirty="0">
              <a:solidFill>
                <a:srgbClr val="FF0000"/>
              </a:solidFill>
            </a:endParaRPr>
          </a:p>
        </p:txBody>
      </p:sp>
    </p:spTree>
    <p:extLst>
      <p:ext uri="{BB962C8B-B14F-4D97-AF65-F5344CB8AC3E}">
        <p14:creationId xmlns:p14="http://schemas.microsoft.com/office/powerpoint/2010/main" val="2047377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7BF53-0D1A-2986-5007-28C6E3EDBFDB}"/>
              </a:ext>
            </a:extLst>
          </p:cNvPr>
          <p:cNvSpPr>
            <a:spLocks noGrp="1"/>
          </p:cNvSpPr>
          <p:nvPr>
            <p:ph type="title"/>
          </p:nvPr>
        </p:nvSpPr>
        <p:spPr/>
        <p:txBody>
          <a:bodyPr/>
          <a:lstStyle/>
          <a:p>
            <a:r>
              <a:rPr kumimoji="1" lang="en-US" altLang="ja-JP" dirty="0"/>
              <a:t>5. TensorFlow v2 </a:t>
            </a:r>
            <a:r>
              <a:rPr kumimoji="1" lang="ja-JP" altLang="en-US" dirty="0"/>
              <a:t>編</a:t>
            </a:r>
          </a:p>
        </p:txBody>
      </p:sp>
      <p:sp>
        <p:nvSpPr>
          <p:cNvPr id="3" name="テキスト プレースホルダー 2">
            <a:extLst>
              <a:ext uri="{FF2B5EF4-FFF2-40B4-BE49-F238E27FC236}">
                <a16:creationId xmlns:a16="http://schemas.microsoft.com/office/drawing/2014/main" id="{17F4D74A-C8F0-DE93-4655-A46AAA809EA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DDDFAA-612A-78E2-B12C-50EC527FC569}"/>
              </a:ext>
            </a:extLst>
          </p:cNvPr>
          <p:cNvSpPr>
            <a:spLocks noGrp="1"/>
          </p:cNvSpPr>
          <p:nvPr>
            <p:ph type="sldNum" sz="quarter" idx="12"/>
          </p:nvPr>
        </p:nvSpPr>
        <p:spPr/>
        <p:txBody>
          <a:bodyPr/>
          <a:lstStyle/>
          <a:p>
            <a:fld id="{6A637921-7D9C-44EA-B157-1EF279BDBC5D}" type="slidenum">
              <a:rPr kumimoji="1" lang="ja-JP" altLang="en-US" smtClean="0"/>
              <a:t>104</a:t>
            </a:fld>
            <a:endParaRPr kumimoji="1" lang="ja-JP" altLang="en-US"/>
          </a:p>
        </p:txBody>
      </p:sp>
    </p:spTree>
    <p:extLst>
      <p:ext uri="{BB962C8B-B14F-4D97-AF65-F5344CB8AC3E}">
        <p14:creationId xmlns:p14="http://schemas.microsoft.com/office/powerpoint/2010/main" val="20363861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endParaRPr lang="en-US" altLang="ja-JP" dirty="0"/>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r>
              <a:rPr kumimoji="1" lang="ja-JP" altLang="en-US" dirty="0"/>
              <a:t>　</a:t>
            </a:r>
            <a:r>
              <a:rPr lang="ja-JP" altLang="en-US" dirty="0">
                <a:solidFill>
                  <a:srgbClr val="FF0000"/>
                </a:solidFill>
              </a:rPr>
              <a:t>←これを習得しよう！</a:t>
            </a:r>
            <a:endParaRPr kumimoji="1" lang="en-US" altLang="ja-JP" dirty="0"/>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r>
              <a:rPr kumimoji="1" lang="ja-JP" altLang="en-US" dirty="0"/>
              <a:t>　</a:t>
            </a:r>
            <a:r>
              <a:rPr lang="ja-JP" altLang="en-US" dirty="0">
                <a:solidFill>
                  <a:srgbClr val="FF0000"/>
                </a:solidFill>
              </a:rPr>
              <a:t>←これを習得しよう！</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105</a:t>
            </a:fld>
            <a:endParaRPr kumimoji="1" lang="ja-JP" altLang="en-US"/>
          </a:p>
        </p:txBody>
      </p:sp>
    </p:spTree>
    <p:extLst>
      <p:ext uri="{BB962C8B-B14F-4D97-AF65-F5344CB8AC3E}">
        <p14:creationId xmlns:p14="http://schemas.microsoft.com/office/powerpoint/2010/main" val="640549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a:t>TensorFlow</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normAutofit/>
          </a:bodyPr>
          <a:lstStyle/>
          <a:p>
            <a:r>
              <a:rPr kumimoji="1" lang="en-US" altLang="ja-JP" dirty="0" err="1"/>
              <a:t>PyTorch</a:t>
            </a:r>
            <a:r>
              <a:rPr kumimoji="1" lang="ja-JP" altLang="en-US" dirty="0"/>
              <a:t>と同じく</a:t>
            </a:r>
            <a:r>
              <a:rPr kumimoji="1" lang="en-US" altLang="ja-JP" dirty="0"/>
              <a:t>Tensor</a:t>
            </a:r>
            <a:r>
              <a:rPr kumimoji="1" lang="ja-JP" altLang="en-US" dirty="0"/>
              <a:t>を操作する</a:t>
            </a:r>
            <a:endParaRPr kumimoji="1" lang="en-US" altLang="ja-JP" dirty="0"/>
          </a:p>
          <a:p>
            <a:pPr lvl="1"/>
            <a:r>
              <a:rPr kumimoji="1" lang="en-US" altLang="ja-JP" dirty="0"/>
              <a:t>ver. 1 </a:t>
            </a:r>
            <a:r>
              <a:rPr kumimoji="1" lang="ja-JP" altLang="en-US" dirty="0"/>
              <a:t>と </a:t>
            </a:r>
            <a:r>
              <a:rPr kumimoji="1" lang="en-US" altLang="ja-JP" dirty="0"/>
              <a:t>ver. 2</a:t>
            </a:r>
            <a:r>
              <a:rPr kumimoji="1" lang="ja-JP" altLang="en-US" dirty="0"/>
              <a:t>で大きく仕様が異なる</a:t>
            </a:r>
            <a:endParaRPr kumimoji="1" lang="en-US" altLang="ja-JP" dirty="0"/>
          </a:p>
          <a:p>
            <a:pPr lvl="2"/>
            <a:r>
              <a:rPr lang="ja-JP" altLang="en-US" dirty="0"/>
              <a:t>どちらも習得しよう</a:t>
            </a:r>
            <a:endParaRPr lang="en-US" altLang="ja-JP" dirty="0"/>
          </a:p>
          <a:p>
            <a:pPr lvl="2"/>
            <a:r>
              <a:rPr kumimoji="1" lang="ja-JP" altLang="en-US" dirty="0"/>
              <a:t>まず</a:t>
            </a:r>
            <a:r>
              <a:rPr kumimoji="1" lang="en-US" altLang="ja-JP" dirty="0"/>
              <a:t>ver. 2</a:t>
            </a:r>
            <a:r>
              <a:rPr kumimoji="1" lang="ja-JP" altLang="en-US" dirty="0"/>
              <a:t>から始めよう</a:t>
            </a:r>
            <a:endParaRPr kumimoji="1" lang="en-US" altLang="ja-JP" dirty="0"/>
          </a:p>
          <a:p>
            <a:r>
              <a:rPr kumimoji="1" lang="en-US" altLang="ja-JP" dirty="0"/>
              <a:t>TensorFlow</a:t>
            </a:r>
            <a:r>
              <a:rPr kumimoji="1" lang="ja-JP" altLang="en-US" dirty="0"/>
              <a:t>と</a:t>
            </a:r>
            <a:r>
              <a:rPr kumimoji="1" lang="en-US" altLang="ja-JP" dirty="0" err="1"/>
              <a:t>Keras</a:t>
            </a:r>
            <a:r>
              <a:rPr kumimoji="1" lang="ja-JP" altLang="en-US" dirty="0"/>
              <a:t>の関係</a:t>
            </a:r>
            <a:endParaRPr kumimoji="1" lang="en-US" altLang="ja-JP" dirty="0"/>
          </a:p>
          <a:p>
            <a:pPr lvl="1"/>
            <a:r>
              <a:rPr kumimoji="1" lang="ja-JP" altLang="en-US" dirty="0"/>
              <a:t>本来は</a:t>
            </a:r>
            <a:r>
              <a:rPr kumimoji="1" lang="en-US" altLang="ja-JP" dirty="0"/>
              <a:t>TensorFlow</a:t>
            </a:r>
            <a:r>
              <a:rPr kumimoji="1" lang="ja-JP" altLang="en-US" dirty="0"/>
              <a:t>と</a:t>
            </a:r>
            <a:r>
              <a:rPr kumimoji="1" lang="en-US" altLang="ja-JP" dirty="0" err="1"/>
              <a:t>Keras</a:t>
            </a:r>
            <a:r>
              <a:rPr kumimoji="1" lang="ja-JP" altLang="en-US" dirty="0"/>
              <a:t>は全く別のライブラリだった</a:t>
            </a:r>
            <a:endParaRPr kumimoji="1" lang="en-US" altLang="ja-JP" dirty="0"/>
          </a:p>
          <a:p>
            <a:pPr lvl="1"/>
            <a:r>
              <a:rPr lang="ja-JP" altLang="en-US" dirty="0"/>
              <a:t>今は</a:t>
            </a:r>
            <a:r>
              <a:rPr lang="en-US" altLang="ja-JP" dirty="0"/>
              <a:t>TensorFlow</a:t>
            </a:r>
            <a:r>
              <a:rPr lang="ja-JP" altLang="en-US" dirty="0"/>
              <a:t>の中に</a:t>
            </a:r>
            <a:r>
              <a:rPr lang="en-US" altLang="ja-JP" dirty="0" err="1"/>
              <a:t>Keras</a:t>
            </a:r>
            <a:r>
              <a:rPr lang="ja-JP" altLang="en-US" dirty="0"/>
              <a:t>があることになっている</a:t>
            </a:r>
            <a:endParaRPr kumimoji="1" lang="en-US" altLang="ja-JP" dirty="0"/>
          </a:p>
          <a:p>
            <a:pPr lvl="2"/>
            <a:r>
              <a:rPr kumimoji="1" lang="en-US" altLang="ja-JP" dirty="0" err="1"/>
              <a:t>PyTorch</a:t>
            </a:r>
            <a:r>
              <a:rPr kumimoji="1" lang="ja-JP" altLang="en-US" dirty="0"/>
              <a:t>で「</a:t>
            </a:r>
            <a:r>
              <a:rPr kumimoji="1" lang="en-US" altLang="ja-JP" dirty="0"/>
              <a:t>import </a:t>
            </a:r>
            <a:r>
              <a:rPr kumimoji="1" lang="en-US" altLang="ja-JP" dirty="0" err="1"/>
              <a:t>pytorch.nn.Linear</a:t>
            </a:r>
            <a:r>
              <a:rPr kumimoji="1" lang="ja-JP" altLang="en-US" dirty="0"/>
              <a:t>」を使うように、</a:t>
            </a:r>
            <a:r>
              <a:rPr lang="en-US" altLang="ja-JP" dirty="0"/>
              <a:t>TensorFlow</a:t>
            </a:r>
            <a:r>
              <a:rPr lang="ja-JP" altLang="en-US" dirty="0"/>
              <a:t>では「</a:t>
            </a:r>
            <a:r>
              <a:rPr lang="en-US" altLang="ja-JP" dirty="0"/>
              <a:t>import </a:t>
            </a:r>
            <a:r>
              <a:rPr lang="en-US" altLang="ja-JP" dirty="0" err="1"/>
              <a:t>tensorflow.keras.layers.Dense</a:t>
            </a:r>
            <a:r>
              <a:rPr lang="ja-JP" altLang="en-US" dirty="0"/>
              <a:t>」を使う</a:t>
            </a:r>
            <a:r>
              <a:rPr lang="en-US" altLang="ja-JP" dirty="0"/>
              <a:t>(</a:t>
            </a:r>
            <a:r>
              <a:rPr lang="ja-JP" altLang="en-US" dirty="0"/>
              <a:t>同じ全結合層</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106</a:t>
            </a:fld>
            <a:endParaRPr kumimoji="1" lang="ja-JP" altLang="en-US"/>
          </a:p>
        </p:txBody>
      </p:sp>
      <p:pic>
        <p:nvPicPr>
          <p:cNvPr id="1028" name="Picture 4" descr="TensorFlow+Kerasに入門(4. Keras2のConvolution2DとConv2Dの違い？) - FPGA開発日記 さん">
            <a:extLst>
              <a:ext uri="{FF2B5EF4-FFF2-40B4-BE49-F238E27FC236}">
                <a16:creationId xmlns:a16="http://schemas.microsoft.com/office/drawing/2014/main" id="{8BEC8A5D-9357-EC81-F5E6-E18ECEAB2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939" y="1640177"/>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1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a:t>
            </a:r>
            <a:r>
              <a:rPr lang="en-US" altLang="ja-JP" dirty="0" err="1"/>
              <a:t>tensorflow</a:t>
            </a:r>
            <a:r>
              <a:rPr lang="en-US" altLang="ja-JP" dirty="0"/>
              <a:t>/requirements.txt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107</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
        <p:nvSpPr>
          <p:cNvPr id="5" name="テキスト ボックス 4">
            <a:extLst>
              <a:ext uri="{FF2B5EF4-FFF2-40B4-BE49-F238E27FC236}">
                <a16:creationId xmlns:a16="http://schemas.microsoft.com/office/drawing/2014/main" id="{D086304E-9B5F-6084-E519-CA8F4FC99F14}"/>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19332553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108</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“./practice_tensor_1.py”!!</a:t>
            </a:r>
            <a:endParaRPr lang="ja-JP" altLang="en-US" sz="2400" b="1" dirty="0">
              <a:solidFill>
                <a:srgbClr val="FF0000"/>
              </a:solidFill>
            </a:endParaRPr>
          </a:p>
        </p:txBody>
      </p:sp>
    </p:spTree>
    <p:extLst>
      <p:ext uri="{BB962C8B-B14F-4D97-AF65-F5344CB8AC3E}">
        <p14:creationId xmlns:p14="http://schemas.microsoft.com/office/powerpoint/2010/main" val="23381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1</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1</m:t>
                                    </m:r>
                                  </m:sup>
                                </m:sSubSup>
                              </m:e>
                            </m:d>
                          </m:e>
                        </m:nary>
                      </m:e>
                    </m:d>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2</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e>
                            </m:d>
                          </m:e>
                        </m:nary>
                      </m:e>
                    </m:d>
                  </m:oMath>
                </a14:m>
                <a:r>
                  <a:rPr lang="ja-JP" altLang="en-US" sz="1600" dirty="0"/>
                  <a:t> </a:t>
                </a:r>
                <a:r>
                  <a:rPr lang="ja-JP" altLang="en-US" dirty="0"/>
                  <a:t>を行列で表現</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3"/>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smtClean="0">
                            <a:latin typeface="Cambria Math" panose="02040503050406030204" pitchFamily="18" charset="0"/>
                          </a:rPr>
                          <m:t>𝒃</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𝑏</m:t>
                                  </m:r>
                                </m:e>
                                <m:sub>
                                  <m:r>
                                    <m:rPr>
                                      <m:brk m:alnAt="7"/>
                                    </m:rP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𝑏</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2"/>
                                  <m:mcJc m:val="center"/>
                                </m:mcPr>
                              </m:mc>
                            </m:mcs>
                            <m:ctrlPr>
                              <a:rPr lang="en-US" altLang="ja-JP" sz="1200" i="1" smtClean="0">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b="1" i="1">
                            <a:latin typeface="Cambria Math" panose="02040503050406030204" pitchFamily="18" charset="0"/>
                          </a:rPr>
                          <m:t>𝒃</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𝑏</m:t>
                                  </m:r>
                                </m:e>
                                <m:sub>
                                  <m:r>
                                    <m:rPr>
                                      <m:brk m:alnAt="7"/>
                                    </m:rP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𝑏</m:t>
                                  </m:r>
                                </m:e>
                                <m:sub>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1</m:t>
                            </m:r>
                          </m:sub>
                        </m:sSub>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b="0" i="1" smtClean="0">
                                <a:latin typeface="Cambria Math" panose="02040503050406030204" pitchFamily="18" charset="0"/>
                              </a:rPr>
                              <m:t>1</m:t>
                            </m:r>
                          </m:sub>
                        </m:sSub>
                      </m:e>
                    </m:d>
                  </m:oMath>
                </a14:m>
                <a:r>
                  <a:rPr lang="en-US" altLang="ja-JP" dirty="0"/>
                  <a:t> </a:t>
                </a:r>
              </a:p>
              <a:p>
                <a:pPr marL="783000" lvl="2" indent="0">
                  <a:buNone/>
                </a:pPr>
                <a:r>
                  <a:rPr lang="en-US" altLang="ja-JP" dirty="0"/>
                  <a:t>   </a:t>
                </a:r>
                <a:r>
                  <a:rPr lang="ja-JP" altLang="en-US" dirty="0"/>
                  <a:t>↑各層が表す関数の合成関数</a:t>
                </a:r>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33" name="正方形/長方形 32">
            <a:extLst>
              <a:ext uri="{FF2B5EF4-FFF2-40B4-BE49-F238E27FC236}">
                <a16:creationId xmlns:a16="http://schemas.microsoft.com/office/drawing/2014/main" id="{695F55F8-D7DF-8417-9A84-C3F00DA45F56}"/>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4FCD45FC-005B-0044-3F23-67907739E58F}"/>
              </a:ext>
            </a:extLst>
          </p:cNvPr>
          <p:cNvGrpSpPr/>
          <p:nvPr/>
        </p:nvGrpSpPr>
        <p:grpSpPr>
          <a:xfrm>
            <a:off x="192945" y="4559019"/>
            <a:ext cx="11806107" cy="1971097"/>
            <a:chOff x="192945" y="2647085"/>
            <a:chExt cx="11806107" cy="1971097"/>
          </a:xfrm>
        </p:grpSpPr>
        <p:grpSp>
          <p:nvGrpSpPr>
            <p:cNvPr id="6" name="グループ化 5">
              <a:extLst>
                <a:ext uri="{FF2B5EF4-FFF2-40B4-BE49-F238E27FC236}">
                  <a16:creationId xmlns:a16="http://schemas.microsoft.com/office/drawing/2014/main" id="{38B9A48B-FB9D-DFD9-7BBB-EC2C25F50C9F}"/>
                </a:ext>
              </a:extLst>
            </p:cNvPr>
            <p:cNvGrpSpPr/>
            <p:nvPr/>
          </p:nvGrpSpPr>
          <p:grpSpPr>
            <a:xfrm>
              <a:off x="192945" y="2647085"/>
              <a:ext cx="11806107" cy="1971097"/>
              <a:chOff x="293834" y="2570482"/>
              <a:chExt cx="11806107" cy="1971097"/>
            </a:xfrm>
          </p:grpSpPr>
          <p:sp>
            <p:nvSpPr>
              <p:cNvPr id="8" name="正方形/長方形 7">
                <a:extLst>
                  <a:ext uri="{FF2B5EF4-FFF2-40B4-BE49-F238E27FC236}">
                    <a16:creationId xmlns:a16="http://schemas.microsoft.com/office/drawing/2014/main" id="{49859AFB-3348-02E9-CED5-D94FA40E76B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98B8F0A-49D9-D46C-40B7-4280F0CC026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FC709EB8-9821-E555-E830-CA7588AE11D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81C4420B-13C2-35F1-A503-527D2C8144B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FCADB98A-5EF6-84FF-AA83-9312EFCAEB0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FE220E9-91F2-9BC2-273A-44317E90DCC5}"/>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48932B88-4173-4993-3882-8BF7E4839A8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5119E60-ED63-90B1-606A-B0979719CB0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 name="直線矢印コネクタ 9">
                <a:extLst>
                  <a:ext uri="{FF2B5EF4-FFF2-40B4-BE49-F238E27FC236}">
                    <a16:creationId xmlns:a16="http://schemas.microsoft.com/office/drawing/2014/main" id="{0622E250-1A3B-5ACC-EE8D-217FC8587FD4}"/>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DB70B578-A12A-8D21-3259-C87971228585}"/>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94F4739-8BCE-641C-871F-BF5C7409AE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C6DAE43-4E47-0E04-F87B-943F0FF048C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E9A4C86-289C-601C-3C54-683DA76F85A0}"/>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DD7B257-E420-BBA2-977A-54740165F52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79BB8E-9592-C399-A399-7D7645AE4547}"/>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B63F33-43E4-D8E4-CBC5-F103A12DD4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7" name="テキスト ボックス 6">
              <a:extLst>
                <a:ext uri="{FF2B5EF4-FFF2-40B4-BE49-F238E27FC236}">
                  <a16:creationId xmlns:a16="http://schemas.microsoft.com/office/drawing/2014/main" id="{A5288CBF-0593-B037-2166-6EE9C7AA2F9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926871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109</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“./practice_tensor_2.py”!!</a:t>
            </a:r>
            <a:endParaRPr lang="ja-JP" altLang="en-US" sz="2400" b="1" dirty="0">
              <a:solidFill>
                <a:srgbClr val="FF0000"/>
              </a:solidFill>
            </a:endParaRPr>
          </a:p>
        </p:txBody>
      </p:sp>
    </p:spTree>
    <p:extLst>
      <p:ext uri="{BB962C8B-B14F-4D97-AF65-F5344CB8AC3E}">
        <p14:creationId xmlns:p14="http://schemas.microsoft.com/office/powerpoint/2010/main" val="36085244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800867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111</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698818" y="4028264"/>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17006528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run “./check_california_housing.py”!!</a:t>
            </a:r>
            <a:endParaRPr lang="ja-JP" altLang="en-US" sz="2400" b="1" dirty="0">
              <a:solidFill>
                <a:srgbClr val="FF0000"/>
              </a:solidFill>
            </a:endParaRPr>
          </a:p>
        </p:txBody>
      </p:sp>
    </p:spTree>
    <p:extLst>
      <p:ext uri="{BB962C8B-B14F-4D97-AF65-F5344CB8AC3E}">
        <p14:creationId xmlns:p14="http://schemas.microsoft.com/office/powerpoint/2010/main" val="39495046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8589443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12706293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18123543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095500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6801810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87153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r>
                  <a:rPr lang="ja-JP" altLang="en-US" dirty="0"/>
                  <a:t>バイアスをウェイトの行列に取り込むと</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4"/>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smtClean="0">
                                <a:latin typeface="Cambria Math" panose="02040503050406030204" pitchFamily="18" charset="0"/>
                              </a:rPr>
                            </m:ctrlPr>
                          </m:mPr>
                          <m:mr>
                            <m:e>
                              <m:sSubSup>
                                <m:sSubSupPr>
                                  <m:ctrlPr>
                                    <a:rPr lang="en-US" altLang="ja-JP" sz="120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1</m:t>
                                  </m:r>
                                </m:sup>
                              </m:sSubSup>
                            </m:e>
                          </m:mr>
                          <m:mr>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e>
                    </m:d>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oMath>
                </a14:m>
                <a:endParaRPr lang="en-US" altLang="ja-JP" dirty="0"/>
              </a:p>
              <a:p>
                <a:pPr marL="783000" lvl="2" indent="0">
                  <a:buNone/>
                </a:pPr>
                <a:r>
                  <a:rPr lang="en-US" altLang="ja-JP" dirty="0"/>
                  <a:t>   </a:t>
                </a:r>
                <a:r>
                  <a:rPr lang="ja-JP" altLang="en-US" dirty="0"/>
                  <a:t>↑各層が表す関数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lang="en-US" altLang="ja-JP" b="0" i="1" smtClean="0">
                        <a:latin typeface="Cambria Math" panose="02040503050406030204" pitchFamily="18" charset="0"/>
                      </a:rPr>
                      <m:t>=</m:t>
                    </m:r>
                    <m:r>
                      <a:rPr lang="en-US" altLang="ja-JP" i="1" smtClean="0">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𝑘</m:t>
                            </m:r>
                          </m:sub>
                        </m:sSub>
                        <m:r>
                          <a:rPr lang="en-US" altLang="ja-JP" b="1" i="1">
                            <a:latin typeface="Cambria Math" panose="02040503050406030204" pitchFamily="18" charset="0"/>
                          </a:rPr>
                          <m:t>𝒙</m:t>
                        </m:r>
                      </m:e>
                    </m:d>
                  </m:oMath>
                </a14:m>
                <a:r>
                  <a:rPr lang="ja-JP" altLang="en-US" dirty="0"/>
                  <a:t>の合成関数</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A4F1F249-0604-F93C-92B4-72E1666C937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753B2F6-3E28-B0E8-B0CC-5B28B9A7EBFC}"/>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0EF58C17-7C96-483A-FDCC-1462493AE1A3}"/>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245CC66E-1873-1C4C-9DD9-CCE455A1D47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C2D8DA1-E6E0-88BC-3CBA-0C1E03DC7657}"/>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30BA6D7-8395-6DD1-75C1-9FDF1631A3DB}"/>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DA742255-E7E3-69B0-B37B-387B316AEB4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8D753796-72F5-DCFA-D410-9FC629FEB1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47E8C20E-2CE5-0F23-6E0F-3232E41FDB3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C85A3FB-E4CE-2F64-D75D-552CAF8C26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F08BE0D-A60D-1DE1-B5FB-D73583A7391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C403E150-5D42-4B42-0C3A-67DD54B97BA0}"/>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BDC57F0-90E3-D127-A999-ECA3EFFB18B7}"/>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B70722A-2DD1-8F93-0889-85F06CA27FCD}"/>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424D0DD-43E0-0690-3271-F0741D9F1F33}"/>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8C743067-ACE1-C881-8627-C8DFC69A026E}"/>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3C3D1C8-D1E0-4871-0ED1-745A0C8374A4}"/>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AF09B240-7B3D-C04F-0C09-CECAD5ACE7EF}"/>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3C31E398-F273-1CCB-105E-CE8AD8F8557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846356C2-43BD-994B-9DB0-AC43DADB8FF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4381045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119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427450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120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19237016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121</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263398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122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112260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14237803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“./practice_only_train.py” and confirm the loss decreases as the epoch increases!!</a:t>
            </a:r>
          </a:p>
        </p:txBody>
      </p:sp>
    </p:spTree>
    <p:extLst>
      <p:ext uri="{BB962C8B-B14F-4D97-AF65-F5344CB8AC3E}">
        <p14:creationId xmlns:p14="http://schemas.microsoft.com/office/powerpoint/2010/main" val="4418331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を実行して</a:t>
            </a:r>
            <a:r>
              <a:rPr kumimoji="1" lang="en-US" altLang="ja-JP" dirty="0"/>
              <a:t>dropout</a:t>
            </a:r>
            <a:r>
              <a:rPr kumimoji="1" lang="ja-JP" altLang="en-US" dirty="0"/>
              <a:t>などの、モードによって挙動が異なる層のモードを推論モードに変更</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6326571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179981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“./run_nn.py”!!</a:t>
            </a:r>
            <a:endParaRPr lang="ja-JP" altLang="en-US" sz="2400" b="1" dirty="0">
              <a:solidFill>
                <a:srgbClr val="FF0000"/>
              </a:solidFill>
            </a:endParaRPr>
          </a:p>
        </p:txBody>
      </p:sp>
    </p:spTree>
    <p:extLst>
      <p:ext uri="{BB962C8B-B14F-4D97-AF65-F5344CB8AC3E}">
        <p14:creationId xmlns:p14="http://schemas.microsoft.com/office/powerpoint/2010/main" val="25009639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128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1321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en-US" altLang="ja-JP" sz="1800" dirty="0"/>
              </a:p>
              <a:p>
                <a:pPr lvl="1"/>
                <a:r>
                  <a:rPr lang="ja-JP" altLang="en-US" dirty="0"/>
                  <a:t>活性化関数が非線形関数である必要性</a:t>
                </a:r>
                <a:endParaRPr lang="en-US" altLang="ja-JP" dirty="0"/>
              </a:p>
              <a:p>
                <a:pPr lvl="2"/>
                <a:r>
                  <a:rPr lang="ja-JP" altLang="en-US" dirty="0"/>
                  <a:t>上式で</a:t>
                </a:r>
                <a:r>
                  <a:rPr lang="en-US" altLang="ja-JP" dirty="0"/>
                  <a:t>F</a:t>
                </a:r>
                <a:r>
                  <a:rPr lang="ja-JP" altLang="en-US" dirty="0"/>
                  <a:t>がないと、</a:t>
                </a:r>
                <a14:m>
                  <m:oMath xmlns:m="http://schemas.openxmlformats.org/officeDocument/2006/math">
                    <m:r>
                      <a:rPr lang="en-US" altLang="ja-JP" sz="2400" b="1" i="1" smtClean="0">
                        <a:latin typeface="Cambria Math" panose="02040503050406030204" pitchFamily="18" charset="0"/>
                      </a:rPr>
                      <m:t>𝒚</m:t>
                    </m:r>
                  </m:oMath>
                </a14:m>
                <a:r>
                  <a:rPr lang="ja-JP" altLang="en-US" dirty="0"/>
                  <a:t>は</a:t>
                </a:r>
                <a14:m>
                  <m:oMath xmlns:m="http://schemas.openxmlformats.org/officeDocument/2006/math">
                    <m:r>
                      <a:rPr lang="en-US" altLang="ja-JP" b="1" i="1" dirty="0" smtClean="0">
                        <a:latin typeface="Cambria Math" panose="02040503050406030204" pitchFamily="18" charset="0"/>
                      </a:rPr>
                      <m:t>𝒙</m:t>
                    </m:r>
                  </m:oMath>
                </a14:m>
                <a:r>
                  <a:rPr lang="ja-JP" altLang="en-US" dirty="0"/>
                  <a:t>の</a:t>
                </a:r>
                <a:r>
                  <a:rPr lang="en-US" altLang="ja-JP" dirty="0"/>
                  <a:t>1</a:t>
                </a:r>
                <a:r>
                  <a:rPr lang="ja-JP" altLang="en-US" dirty="0"/>
                  <a:t>次関数となる</a:t>
                </a:r>
                <a:endParaRPr lang="en-US" altLang="ja-JP" dirty="0"/>
              </a:p>
              <a:p>
                <a:pPr marL="783000" lvl="2" indent="0">
                  <a:buNone/>
                </a:pPr>
                <a:r>
                  <a:rPr lang="ja-JP" altLang="en-US" dirty="0"/>
                  <a:t>→ 線形分離不可能なタスクに対応不可</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815D4C71-1D0C-08A3-DB13-86EDB93A7D44}"/>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12913E3E-16CE-5410-9CCC-40DAF197D14E}"/>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95BBD592-BC78-D02B-4EB9-417BA73E551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4BDF00B-6B4B-9696-A488-39D3BD58E6E9}"/>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0D75FE7-C061-6ACC-AAC0-E62FA482E7B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BCF948C3-A2B2-0F42-5A5A-BAB87741EF87}"/>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C3CBB0BB-1D31-2C11-CBEF-1A733A1CB50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8C8AB70D-6FAC-C19A-A8A3-A64794184EBB}"/>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55B6405-3FD2-C079-78DF-4C35BED5C04B}"/>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733DC3CC-1903-3092-F4E2-81CF84F9B75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B08D6C5-6E00-59E9-325D-4E1C9188646C}"/>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90686038-94F1-9632-E522-E36D0D107A3E}"/>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305C3CE-8B02-D67F-952C-F2042ECF738B}"/>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2C09BD7-7EDD-4D2A-9CCA-7A827C529A7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5BD40D84-76EA-078B-042D-308AF8E6D0B2}"/>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E5EF36CA-9BFE-C9B0-7B21-C23C87E2F5F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98964452-B392-17CC-2AEF-60C599C4565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4F17E1-D40A-B22A-46D1-F06B444F0CE1}"/>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6A53AB0A-06DF-2A38-6E05-7072411E9EF1}"/>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23440564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129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593511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test</a:t>
            </a:r>
            <a:r>
              <a:rPr kumimoji="1" lang="ja-JP" altLang="en-US" dirty="0"/>
              <a:t>データ</a:t>
            </a:r>
            <a:r>
              <a:rPr lang="en-US" altLang="ja-JP" dirty="0"/>
              <a:t>: </a:t>
            </a:r>
            <a:r>
              <a:rPr lang="ja-JP" altLang="en-US" dirty="0"/>
              <a:t>インスタンス化時に引数に</a:t>
            </a:r>
            <a:r>
              <a:rPr lang="en-US" altLang="ja-JP" dirty="0"/>
              <a:t>train=False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798222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8583630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400110"/>
          </a:xfrm>
          <a:prstGeom prst="rect">
            <a:avLst/>
          </a:prstGeom>
          <a:noFill/>
        </p:spPr>
        <p:txBody>
          <a:bodyPr wrap="square">
            <a:spAutoFit/>
          </a:bodyPr>
          <a:lstStyle/>
          <a:p>
            <a:r>
              <a:rPr lang="en-US" altLang="ja-JP" sz="2000" b="1" dirty="0">
                <a:solidFill>
                  <a:srgbClr val="FF0000"/>
                </a:solidFill>
              </a:rPr>
              <a:t>Let’s run “./practice_transform.py”!!</a:t>
            </a:r>
            <a:endParaRPr lang="ja-JP" altLang="en-US" sz="2000" b="1" dirty="0">
              <a:solidFill>
                <a:srgbClr val="FF0000"/>
              </a:solidFill>
            </a:endParaRPr>
          </a:p>
        </p:txBody>
      </p:sp>
    </p:spTree>
    <p:extLst>
      <p:ext uri="{BB962C8B-B14F-4D97-AF65-F5344CB8AC3E}">
        <p14:creationId xmlns:p14="http://schemas.microsoft.com/office/powerpoint/2010/main" val="41197643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1020689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33490425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821069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23598619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137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cnn</a:t>
            </a:r>
            <a:r>
              <a:rPr lang="en-US" altLang="ja-JP" sz="2400" b="1" dirty="0">
                <a:solidFill>
                  <a:srgbClr val="FF0000"/>
                </a:solidFill>
              </a:rPr>
              <a:t>/model.py”!!</a:t>
            </a:r>
            <a:endParaRPr lang="ja-JP" altLang="en-US" sz="24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36426494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“./run_cnn.py”!!</a:t>
            </a:r>
            <a:endParaRPr lang="ja-JP" altLang="en-US" sz="2400" b="1" dirty="0">
              <a:solidFill>
                <a:srgbClr val="FF0000"/>
              </a:solidFill>
            </a:endParaRPr>
          </a:p>
        </p:txBody>
      </p:sp>
    </p:spTree>
    <p:extLst>
      <p:ext uri="{BB962C8B-B14F-4D97-AF65-F5344CB8AC3E}">
        <p14:creationId xmlns:p14="http://schemas.microsoft.com/office/powerpoint/2010/main" val="84865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訓練で更新する</a:t>
            </a:r>
            <a:endParaRPr lang="en-US" altLang="ja-JP" dirty="0"/>
          </a:p>
          <a:p>
            <a:pPr lvl="2"/>
            <a:r>
              <a:rPr lang="ja-JP" altLang="en-US" dirty="0"/>
              <a:t>ウェイト・バイアス</a:t>
            </a:r>
            <a:r>
              <a:rPr lang="en-US" altLang="ja-JP" dirty="0"/>
              <a:t>(</a:t>
            </a:r>
            <a:r>
              <a:rPr lang="ja-JP" altLang="en-US" dirty="0"/>
              <a:t>エッジのパラメータ</a:t>
            </a:r>
            <a:r>
              <a:rPr lang="en-US" altLang="ja-JP" dirty="0"/>
              <a:t>)</a:t>
            </a:r>
          </a:p>
          <a:p>
            <a:pPr lvl="1"/>
            <a:r>
              <a:rPr lang="ja-JP" altLang="en-US" dirty="0"/>
              <a:t>訓練で更新しない</a:t>
            </a:r>
            <a:r>
              <a:rPr lang="en-US" altLang="ja-JP" dirty="0"/>
              <a:t>(</a:t>
            </a:r>
            <a:r>
              <a:rPr lang="ja-JP" altLang="en-US" dirty="0"/>
              <a:t>ハイパーパラメータ</a:t>
            </a:r>
            <a:r>
              <a:rPr lang="en-US" altLang="ja-JP" dirty="0"/>
              <a:t>)</a:t>
            </a:r>
          </a:p>
          <a:p>
            <a:pPr lvl="2"/>
            <a:r>
              <a:rPr lang="ja-JP" altLang="en-US" dirty="0"/>
              <a:t>各層のノード数</a:t>
            </a:r>
            <a:r>
              <a:rPr lang="en-US" altLang="ja-JP" dirty="0"/>
              <a:t>(NN</a:t>
            </a:r>
            <a:r>
              <a:rPr lang="ja-JP" altLang="en-US" dirty="0"/>
              <a:t>の構造</a:t>
            </a:r>
            <a:r>
              <a:rPr lang="en-US" altLang="ja-JP" dirty="0"/>
              <a:t>)</a:t>
            </a:r>
          </a:p>
          <a:p>
            <a:pPr lvl="2"/>
            <a:r>
              <a:rPr lang="ja-JP" altLang="en-US" dirty="0"/>
              <a:t>活性化関数　など</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100A0DC-8EFE-AF88-F7F0-C969EA6E719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68F364E7-B41B-859D-A86A-D789B04AA81F}"/>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EE681C02-C704-3B58-1DA6-9D7AAEEEF6F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E98AE14-5679-2D7A-2CD3-A05D52F0C04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CFCEE82-BB07-AE86-8545-4087D649CB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60EB524-8F79-CAD9-4146-B86C8E7CF6C0}"/>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A9F6EACD-E7C3-5937-9F38-508E8DB3F38F}"/>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E7DB7989-F57E-77B6-4FB5-E180D7D7B6A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D8F782CD-63AA-3C5E-5AE8-16F8D9642CB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99FF032C-42D4-51A9-3B71-DC3FFD102FC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AD819F1-7CF6-1F7E-7F53-B56D93492E4A}"/>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806903E-B13D-FE24-F003-E5882F2FEC5B}"/>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3AB00E06-3F9A-83E7-2D88-12F1BEF9D7F3}"/>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4B86CCF6-CD34-B8B9-D410-AC6622892348}"/>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B5D2F893-9C30-DCD5-3C33-8FF6653F115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2A4F5744-1412-D513-6A2F-4BC37763E0D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53FDF874-E743-B82E-E00C-7594E8A8AAB3}"/>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548C07AC-FAEC-30DF-6C6F-0CC677B0EFB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CD10B675-2886-F56D-CBF7-73434C98D00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7467507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139</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41438423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779AE-3F5B-AC18-910C-F9DDC9D1A90F}"/>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AADA9AB-F30D-D6A8-97D4-135145776E19}"/>
              </a:ext>
            </a:extLst>
          </p:cNvPr>
          <p:cNvSpPr>
            <a:spLocks noGrp="1"/>
          </p:cNvSpPr>
          <p:nvPr>
            <p:ph idx="1"/>
          </p:nvPr>
        </p:nvSpPr>
        <p:spPr/>
        <p:txBody>
          <a:bodyPr/>
          <a:lstStyle/>
          <a:p>
            <a:r>
              <a:rPr kumimoji="1" lang="ja-JP" altLang="en-US" dirty="0"/>
              <a:t>お疲れ様でした！ここまで身につけたあなたは立派な深層学習エンジニアです！あとはたくさんコードを書いて慣れましょう！！良い研究ができることを祈っています。</a:t>
            </a:r>
            <a:endParaRPr kumimoji="1" lang="en-US" altLang="ja-JP" dirty="0"/>
          </a:p>
          <a:p>
            <a:r>
              <a:rPr kumimoji="1" lang="ja-JP" altLang="en-US" dirty="0"/>
              <a:t>このマニュアルは約</a:t>
            </a:r>
            <a:r>
              <a:rPr kumimoji="1" lang="en-US" altLang="ja-JP" dirty="0"/>
              <a:t>1</a:t>
            </a:r>
            <a:r>
              <a:rPr kumimoji="1" lang="ja-JP" altLang="en-US" dirty="0"/>
              <a:t>週間で全て一人で書き上げたので、あちこちにミスがあると思います。見つけたら都度修正とバージョンアップをよろしくお願いします。</a:t>
            </a:r>
            <a:endParaRPr lang="en-US" altLang="ja-JP" dirty="0"/>
          </a:p>
          <a:p>
            <a:pPr marL="0" indent="0" algn="r">
              <a:buNone/>
            </a:pPr>
            <a:r>
              <a:rPr kumimoji="1" lang="en-US" altLang="ja-JP" dirty="0"/>
              <a:t>2023/10/16</a:t>
            </a:r>
          </a:p>
          <a:p>
            <a:pPr marL="0" indent="0" algn="r">
              <a:buNone/>
            </a:pPr>
            <a:r>
              <a:rPr kumimoji="1" lang="en-US" altLang="ja-JP" dirty="0"/>
              <a:t>ver. 0.0.0 </a:t>
            </a:r>
            <a:r>
              <a:rPr kumimoji="1" lang="ja-JP" altLang="en-US" dirty="0"/>
              <a:t>制作</a:t>
            </a:r>
            <a:endParaRPr kumimoji="1" lang="en-US" altLang="ja-JP" dirty="0"/>
          </a:p>
          <a:p>
            <a:pPr marL="0" indent="0" algn="r">
              <a:buNone/>
            </a:pPr>
            <a:r>
              <a:rPr kumimoji="1" lang="en-US" altLang="ja-JP" dirty="0"/>
              <a:t>3</a:t>
            </a:r>
            <a:r>
              <a:rPr kumimoji="1" lang="ja-JP" altLang="en-US" dirty="0"/>
              <a:t>期 藤澤 大世</a:t>
            </a:r>
          </a:p>
        </p:txBody>
      </p:sp>
      <p:sp>
        <p:nvSpPr>
          <p:cNvPr id="4" name="スライド番号プレースホルダー 3">
            <a:extLst>
              <a:ext uri="{FF2B5EF4-FFF2-40B4-BE49-F238E27FC236}">
                <a16:creationId xmlns:a16="http://schemas.microsoft.com/office/drawing/2014/main" id="{A60F625F-B6E1-672D-4C71-737FAB4551B2}"/>
              </a:ext>
            </a:extLst>
          </p:cNvPr>
          <p:cNvSpPr>
            <a:spLocks noGrp="1"/>
          </p:cNvSpPr>
          <p:nvPr>
            <p:ph type="sldNum" sz="quarter" idx="12"/>
          </p:nvPr>
        </p:nvSpPr>
        <p:spPr/>
        <p:txBody>
          <a:bodyPr/>
          <a:lstStyle/>
          <a:p>
            <a:fld id="{6A637921-7D9C-44EA-B157-1EF279BDBC5D}" type="slidenum">
              <a:rPr kumimoji="1" lang="ja-JP" altLang="en-US" smtClean="0"/>
              <a:t>140</a:t>
            </a:fld>
            <a:endParaRPr kumimoji="1" lang="ja-JP" altLang="en-US"/>
          </a:p>
        </p:txBody>
      </p:sp>
    </p:spTree>
    <p:extLst>
      <p:ext uri="{BB962C8B-B14F-4D97-AF65-F5344CB8AC3E}">
        <p14:creationId xmlns:p14="http://schemas.microsoft.com/office/powerpoint/2010/main" val="4127324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畳み込み層とプーリング</a:t>
            </a:r>
            <a:r>
              <a:rPr lang="ja-JP" altLang="en-US" dirty="0"/>
              <a:t>層</a:t>
            </a:r>
            <a:r>
              <a:rPr kumimoji="1" lang="ja-JP" altLang="en-US" dirty="0"/>
              <a:t>を有するニューラルネットワーク</a:t>
            </a:r>
            <a:endParaRPr kumimoji="1" lang="en-US" altLang="ja-JP" dirty="0"/>
          </a:p>
          <a:p>
            <a:pPr lvl="2"/>
            <a:r>
              <a:rPr lang="ja-JP" altLang="en-US" dirty="0"/>
              <a:t>結合を隣接ピクセル間のみに限定</a:t>
            </a:r>
            <a:br>
              <a:rPr lang="en-US" altLang="ja-JP" dirty="0"/>
            </a:br>
            <a:r>
              <a:rPr lang="ja-JP" altLang="en-US" dirty="0"/>
              <a:t>→画像分類問題に強み</a:t>
            </a:r>
            <a:endParaRPr lang="en-US" altLang="ja-JP" dirty="0"/>
          </a:p>
          <a:p>
            <a:pPr lvl="2"/>
            <a:r>
              <a:rPr lang="ja-JP" altLang="en-US" dirty="0"/>
              <a:t>ノードは</a:t>
            </a:r>
            <a:r>
              <a:rPr lang="en-US" altLang="ja-JP" dirty="0"/>
              <a:t>2~3</a:t>
            </a:r>
            <a:r>
              <a:rPr lang="ja-JP" altLang="en-US" dirty="0"/>
              <a:t>次元に並べられる</a:t>
            </a:r>
            <a:endParaRPr lang="en-US" altLang="ja-JP" dirty="0"/>
          </a:p>
          <a:p>
            <a:pPr lvl="3"/>
            <a:r>
              <a:rPr lang="en-US" altLang="ja-JP" dirty="0"/>
              <a:t>2</a:t>
            </a:r>
            <a:r>
              <a:rPr lang="ja-JP" altLang="en-US" dirty="0"/>
              <a:t>次元のものを「特徴マップ」という</a:t>
            </a:r>
            <a:endParaRPr lang="en-US" altLang="ja-JP" dirty="0"/>
          </a:p>
          <a:p>
            <a:pPr lvl="3"/>
            <a:r>
              <a:rPr kumimoji="1" lang="en-US" altLang="ja-JP" dirty="0"/>
              <a:t>3</a:t>
            </a:r>
            <a:r>
              <a:rPr kumimoji="1" lang="ja-JP" altLang="en-US" dirty="0"/>
              <a:t>次元目</a:t>
            </a:r>
            <a:r>
              <a:rPr kumimoji="1" lang="en-US" altLang="ja-JP" dirty="0"/>
              <a:t>(</a:t>
            </a:r>
            <a:r>
              <a:rPr kumimoji="1" lang="ja-JP" altLang="en-US" dirty="0"/>
              <a:t>奥行</a:t>
            </a:r>
            <a:r>
              <a:rPr kumimoji="1" lang="en-US" altLang="ja-JP" dirty="0"/>
              <a:t>)</a:t>
            </a:r>
            <a:r>
              <a:rPr kumimoji="1" lang="ja-JP" altLang="en-US" dirty="0"/>
              <a:t>は「チャネル」という</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85" y="2259160"/>
            <a:ext cx="4580449" cy="2449846"/>
          </a:xfrm>
          <a:prstGeom prst="rect">
            <a:avLst/>
          </a:prstGeom>
        </p:spPr>
      </p:pic>
      <p:sp>
        <p:nvSpPr>
          <p:cNvPr id="10" name="テキスト ボックス 9">
            <a:extLst>
              <a:ext uri="{FF2B5EF4-FFF2-40B4-BE49-F238E27FC236}">
                <a16:creationId xmlns:a16="http://schemas.microsoft.com/office/drawing/2014/main" id="{96AD06E8-1E9F-55A1-B136-676A59DC8EE8}"/>
              </a:ext>
            </a:extLst>
          </p:cNvPr>
          <p:cNvSpPr txBox="1"/>
          <p:nvPr/>
        </p:nvSpPr>
        <p:spPr>
          <a:xfrm>
            <a:off x="4546734" y="2710861"/>
            <a:ext cx="3176999" cy="646331"/>
          </a:xfrm>
          <a:prstGeom prst="rect">
            <a:avLst/>
          </a:prstGeom>
          <a:noFill/>
        </p:spPr>
        <p:txBody>
          <a:bodyPr wrap="square">
            <a:spAutoFit/>
          </a:bodyPr>
          <a:lstStyle/>
          <a:p>
            <a:r>
              <a:rPr lang="ja-JP" altLang="en-US" dirty="0">
                <a:solidFill>
                  <a:srgbClr val="FF0000"/>
                </a:solidFill>
              </a:rPr>
              <a:t>↓ノードが特徴マップになっている</a:t>
            </a:r>
            <a:r>
              <a:rPr lang="en-US" altLang="ja-JP" dirty="0">
                <a:solidFill>
                  <a:srgbClr val="FF0000"/>
                </a:solidFill>
              </a:rPr>
              <a:t>NN</a:t>
            </a:r>
            <a:r>
              <a:rPr lang="ja-JP" altLang="en-US" dirty="0">
                <a:solidFill>
                  <a:srgbClr val="FF0000"/>
                </a:solidFill>
              </a:rPr>
              <a:t>と考えてもよい</a:t>
            </a:r>
          </a:p>
        </p:txBody>
      </p:sp>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10385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lang="ja-JP" altLang="en-US" dirty="0"/>
              <a:t>各</a:t>
            </a:r>
            <a:r>
              <a:rPr kumimoji="1" lang="ja-JP" altLang="en-US" dirty="0"/>
              <a:t>チャネルに</a:t>
            </a:r>
            <a:r>
              <a:rPr kumimoji="1" lang="en-US" altLang="ja-JP" dirty="0"/>
              <a:t>1</a:t>
            </a:r>
            <a:r>
              <a:rPr kumimoji="1" lang="ja-JP" altLang="en-US" dirty="0"/>
              <a:t>つ「カーネル」が存在</a:t>
            </a:r>
            <a:endParaRPr kumimoji="1" lang="en-US" altLang="ja-JP" dirty="0"/>
          </a:p>
          <a:p>
            <a:pPr lvl="3"/>
            <a:r>
              <a:rPr kumimoji="1" lang="ja-JP" altLang="en-US" dirty="0"/>
              <a:t>カーネルはエッジに対応</a:t>
            </a:r>
            <a:br>
              <a:rPr kumimoji="1" lang="en-US" altLang="ja-JP" dirty="0"/>
            </a:br>
            <a:r>
              <a:rPr kumimoji="1" lang="en-US" altLang="ja-JP" dirty="0"/>
              <a:t>(</a:t>
            </a:r>
            <a:r>
              <a:rPr kumimoji="1" lang="ja-JP" altLang="en-US" dirty="0"/>
              <a:t>各値がウェイトとバイアスを持つ</a:t>
            </a:r>
            <a:r>
              <a:rPr kumimoji="1" lang="en-US" altLang="ja-JP" dirty="0"/>
              <a:t>)</a:t>
            </a:r>
          </a:p>
          <a:p>
            <a:pPr marL="783000" lvl="2" indent="0">
              <a:buNone/>
            </a:pPr>
            <a:r>
              <a:rPr lang="ja-JP" altLang="en-US" dirty="0"/>
              <a:t>→ 入力へのカーネルの適用箇所をずら</a:t>
            </a:r>
            <a:br>
              <a:rPr lang="en-US" altLang="ja-JP" dirty="0"/>
            </a:br>
            <a:r>
              <a:rPr lang="ja-JP" altLang="en-US" dirty="0"/>
              <a:t>しながら畳み込み演算を実施し、特徴</a:t>
            </a:r>
            <a:br>
              <a:rPr lang="en-US" altLang="ja-JP" dirty="0"/>
            </a:br>
            <a:r>
              <a:rPr lang="ja-JP" altLang="en-US" dirty="0"/>
              <a:t>マップを得る</a:t>
            </a:r>
            <a:endParaRPr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459CA45B-E2A9-8365-E7F6-F7A4DDD7F1D9}"/>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1F45EDE-03F7-3525-0093-DF1FFC9A92B6}"/>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A41D3392-7833-B42A-5810-1EA1A1F2828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034E949-57E9-946F-C693-FD19FB3A1BD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231EB7FA-0F46-ACC9-CF59-114842B7A2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D6C88613-89CA-2DD4-20E5-5D4968D5EDA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5391C825-AB0C-D580-0C65-F00CCB912FF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0EBA3DE4-39EA-DF03-98D7-65F86B6910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A8BF560C-DC7B-F317-D979-328CBB3E83E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19A0FAC0-467C-3B6A-1B6A-9B61AC885B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0AF5A31A-7296-F7AE-F902-06481A735DED}"/>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F29F8141-F3B3-DC09-DA3E-C50C3828C990}"/>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48C8E10-09B0-8039-FB8D-64CB261423F4}"/>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E6A004F7-C33F-3C41-F506-9E89BC9DB732}"/>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43DD5A51-5546-2985-8DE2-1BB4A7A41E2E}"/>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B5E7FD8F-EEE4-18AC-90F9-A4B3A4CBF18B}"/>
                  </a:ext>
                </a:extLst>
              </p:cNvPr>
              <p:cNvCxnSpPr>
                <a:stCxn id="47"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19C743B-0071-294A-E70E-8A952E5A418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355FFCD-998E-BED0-AFEA-F0BECA971F3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35BD3CDC-0D79-13FF-C7FB-978AB7F9877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9802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kumimoji="1" lang="ja-JP" altLang="en-US" dirty="0"/>
              <a:t>主なハイパーパラメータ</a:t>
            </a:r>
            <a:endParaRPr kumimoji="1" lang="en-US" altLang="ja-JP" dirty="0"/>
          </a:p>
          <a:p>
            <a:pPr lvl="3"/>
            <a:r>
              <a:rPr kumimoji="1" lang="ja-JP" altLang="en-US" dirty="0"/>
              <a:t>チャネル数</a:t>
            </a:r>
            <a:endParaRPr kumimoji="1" lang="en-US" altLang="ja-JP" dirty="0"/>
          </a:p>
          <a:p>
            <a:pPr lvl="3"/>
            <a:r>
              <a:rPr kumimoji="1" lang="ja-JP" altLang="en-US" dirty="0"/>
              <a:t>カーネルサイズ</a:t>
            </a:r>
            <a:endParaRPr kumimoji="1" lang="en-US" altLang="ja-JP" dirty="0"/>
          </a:p>
          <a:p>
            <a:pPr lvl="3"/>
            <a:r>
              <a:rPr kumimoji="1" lang="ja-JP" altLang="en-US" dirty="0"/>
              <a:t>パディング</a:t>
            </a:r>
            <a:endParaRPr kumimoji="1" lang="en-US" altLang="ja-JP" dirty="0"/>
          </a:p>
          <a:p>
            <a:pPr lvl="3"/>
            <a:r>
              <a:rPr kumimoji="1" lang="ja-JP" altLang="en-US" dirty="0"/>
              <a:t>ストライド</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C1B327D0-371B-1913-B8EF-CFBAB13835D1}"/>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8" name="グループ化 7">
            <a:extLst>
              <a:ext uri="{FF2B5EF4-FFF2-40B4-BE49-F238E27FC236}">
                <a16:creationId xmlns:a16="http://schemas.microsoft.com/office/drawing/2014/main" id="{1860AFDB-37EF-8739-5EFA-5ECB484D1817}"/>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0660D14F-E030-9E82-5BC8-BB3EC8834866}"/>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6C23D6D3-C7C8-19F8-3B6A-D05AAFBD60C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9862E9B8-8C7F-1E8A-6C33-CF82715EB01A}"/>
                  </a:ext>
                </a:extLst>
              </p:cNvPr>
              <p:cNvGrpSpPr/>
              <p:nvPr/>
            </p:nvGrpSpPr>
            <p:grpSpPr>
              <a:xfrm>
                <a:off x="293834" y="3059642"/>
                <a:ext cx="11604330" cy="927515"/>
                <a:chOff x="181002" y="3039977"/>
                <a:chExt cx="11604330" cy="927515"/>
              </a:xfrm>
            </p:grpSpPr>
            <p:sp>
              <p:nvSpPr>
                <p:cNvPr id="43" name="正方形/長方形 42">
                  <a:extLst>
                    <a:ext uri="{FF2B5EF4-FFF2-40B4-BE49-F238E27FC236}">
                      <a16:creationId xmlns:a16="http://schemas.microsoft.com/office/drawing/2014/main" id="{F53E7719-9092-A4AD-0CFF-396A7DC841A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4" name="正方形/長方形 43">
                  <a:extLst>
                    <a:ext uri="{FF2B5EF4-FFF2-40B4-BE49-F238E27FC236}">
                      <a16:creationId xmlns:a16="http://schemas.microsoft.com/office/drawing/2014/main" id="{B0AF2ECB-B18C-0ED7-75FD-1BD00E13D9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5" name="正方形/長方形 44">
                  <a:extLst>
                    <a:ext uri="{FF2B5EF4-FFF2-40B4-BE49-F238E27FC236}">
                      <a16:creationId xmlns:a16="http://schemas.microsoft.com/office/drawing/2014/main" id="{EE2D4E56-2373-357C-6BAC-79B290AC638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6" name="正方形/長方形 45">
                  <a:extLst>
                    <a:ext uri="{FF2B5EF4-FFF2-40B4-BE49-F238E27FC236}">
                      <a16:creationId xmlns:a16="http://schemas.microsoft.com/office/drawing/2014/main" id="{0956E8E5-C213-102E-58E4-CE30DA331BF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7" name="正方形/長方形 46">
                  <a:extLst>
                    <a:ext uri="{FF2B5EF4-FFF2-40B4-BE49-F238E27FC236}">
                      <a16:creationId xmlns:a16="http://schemas.microsoft.com/office/drawing/2014/main" id="{8B70BD4F-5495-2594-6039-B51BCAA262E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8" name="正方形/長方形 47">
                  <a:extLst>
                    <a:ext uri="{FF2B5EF4-FFF2-40B4-BE49-F238E27FC236}">
                      <a16:creationId xmlns:a16="http://schemas.microsoft.com/office/drawing/2014/main" id="{33015AD2-F553-BF44-5367-B26D0FF92B8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DEC0E3C-5EBA-9FD0-0ED1-1DB6909E9497}"/>
                  </a:ext>
                </a:extLst>
              </p:cNvPr>
              <p:cNvCxnSpPr>
                <a:stCxn id="43" idx="3"/>
                <a:endCxn id="4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9F4A5B3-E0A8-28D0-A874-16AE086E9B69}"/>
                  </a:ext>
                </a:extLst>
              </p:cNvPr>
              <p:cNvCxnSpPr>
                <a:cxnSpLocks/>
                <a:stCxn id="44" idx="3"/>
                <a:endCxn id="4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7E4EE4-B968-6BB5-905E-BEF6C9322F77}"/>
                  </a:ext>
                </a:extLst>
              </p:cNvPr>
              <p:cNvCxnSpPr>
                <a:cxnSpLocks/>
                <a:endCxn id="4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B24D638-3852-EF34-B46F-9CAC6986F42B}"/>
                  </a:ext>
                </a:extLst>
              </p:cNvPr>
              <p:cNvCxnSpPr>
                <a:cxnSpLocks/>
                <a:endCxn id="4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67384967-35A4-56B4-C4AE-980BF8575625}"/>
                  </a:ext>
                </a:extLst>
              </p:cNvPr>
              <p:cNvCxnSpPr>
                <a:cxnSpLocks/>
                <a:endCxn id="4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コネクタ: カギ線 39">
                <a:extLst>
                  <a:ext uri="{FF2B5EF4-FFF2-40B4-BE49-F238E27FC236}">
                    <a16:creationId xmlns:a16="http://schemas.microsoft.com/office/drawing/2014/main" id="{4D77321C-02BE-5097-9533-E346A2E24E24}"/>
                  </a:ext>
                </a:extLst>
              </p:cNvPr>
              <p:cNvCxnSpPr>
                <a:stCxn id="48"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5AE9A1B7-B63F-455C-E3C3-ECC16637279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88B8D10B-C96B-60BE-F47E-08B9804FF5D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CDB98F5-3F2C-0E93-1EA3-879A35C5BD9B}"/>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72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各入力</a:t>
            </a:r>
            <a:r>
              <a:rPr kumimoji="1" lang="ja-JP" altLang="en-US" dirty="0"/>
              <a:t>に対して</a:t>
            </a:r>
            <a:r>
              <a:rPr lang="ja-JP" altLang="en-US" dirty="0"/>
              <a:t>、ある範囲の代表値を</a:t>
            </a:r>
            <a:br>
              <a:rPr lang="en-US" altLang="ja-JP" dirty="0"/>
            </a:br>
            <a:r>
              <a:rPr lang="ja-JP" altLang="en-US" dirty="0"/>
              <a:t>抜き出すことを、その範囲をずらしな</a:t>
            </a:r>
            <a:br>
              <a:rPr lang="en-US" altLang="ja-JP" dirty="0"/>
            </a:br>
            <a:r>
              <a:rPr lang="ja-JP" altLang="en-US" dirty="0"/>
              <a:t>がら繰り返し、特徴マップを得る</a:t>
            </a:r>
            <a:endParaRPr lang="en-US" altLang="ja-JP" dirty="0"/>
          </a:p>
          <a:p>
            <a:pPr lvl="3"/>
            <a:r>
              <a:rPr kumimoji="1" lang="ja-JP" altLang="en-US" dirty="0"/>
              <a:t>訓練するパラメータはない</a:t>
            </a:r>
            <a:endParaRPr kumimoji="1" lang="en-US" altLang="ja-JP" dirty="0"/>
          </a:p>
          <a:p>
            <a:pPr lvl="3"/>
            <a:r>
              <a:rPr kumimoji="1" lang="ja-JP" altLang="en-US" dirty="0"/>
              <a:t>プーリング層の前後でチャネル数は変化しない</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grpSp>
        <p:nvGrpSpPr>
          <p:cNvPr id="8" name="グループ化 7">
            <a:extLst>
              <a:ext uri="{FF2B5EF4-FFF2-40B4-BE49-F238E27FC236}">
                <a16:creationId xmlns:a16="http://schemas.microsoft.com/office/drawing/2014/main" id="{99534767-8FA5-3A1F-F508-00E1D4AB9366}"/>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11828DB4-8104-6E5C-5F5C-5C828B2BB954}"/>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7B0F406-BEB1-5C88-2AC3-28ECABA2F4D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0E9644F-001B-2961-E619-988233B21C1B}"/>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A7C80C7B-7B04-6BC1-E122-0D141C40B52F}"/>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A3AF2EBB-47A8-BC72-927D-A7FAB86EB09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909C623C-2E8D-04BD-8E52-DF7AB3536B0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935376DB-20E9-85D6-6996-42358DB2B77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39AA6536-3E9E-E8A6-352B-EAE20CC601A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0B420BC2-3949-233A-3EF8-4C55F08C537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648CD66C-C3FC-D6CE-7CC0-09E318710974}"/>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3821942-C7A0-BE50-112E-E2585F01AE35}"/>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5538F2B-1206-1E1D-A81F-61DBA76A9F8D}"/>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57DAA02-E339-0F2D-02C5-47782786BC3A}"/>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B73633E-4A5C-845B-DD3E-94E7F308646B}"/>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E002D021-0E80-22B1-08A5-BE3E24A1DCC3}"/>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1C7B009E-B8CF-3E2F-6752-2CACD050C60B}"/>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8C443367-E8D4-2C95-7C5B-4040BFC668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80827C28-9272-BACA-7477-50FE858BCE6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58674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主なハイパーパラメータ</a:t>
            </a:r>
            <a:endParaRPr lang="en-US" altLang="ja-JP" dirty="0"/>
          </a:p>
          <a:p>
            <a:pPr lvl="3"/>
            <a:r>
              <a:rPr kumimoji="1" lang="ja-JP" altLang="en-US" dirty="0"/>
              <a:t>プーリングに使う代表値</a:t>
            </a:r>
            <a:endParaRPr kumimoji="1" lang="en-US" altLang="ja-JP" dirty="0"/>
          </a:p>
          <a:p>
            <a:pPr lvl="3"/>
            <a:r>
              <a:rPr kumimoji="1" lang="ja-JP" altLang="en-US" dirty="0"/>
              <a:t>カーネルサイズ</a:t>
            </a:r>
            <a:endParaRPr kumimoji="1" lang="en-US" altLang="ja-JP" dirty="0"/>
          </a:p>
          <a:p>
            <a:pPr lvl="3"/>
            <a:r>
              <a:rPr kumimoji="1" lang="ja-JP" altLang="en-US" dirty="0"/>
              <a:t>ストライド</a:t>
            </a:r>
            <a:endParaRPr kumimoji="1" lang="en-US" altLang="ja-JP" dirty="0"/>
          </a:p>
          <a:p>
            <a:pPr lvl="3"/>
            <a:r>
              <a:rPr kumimoji="1" lang="ja-JP" altLang="en-US" dirty="0"/>
              <a:t>パディング</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sp>
        <p:nvSpPr>
          <p:cNvPr id="8" name="テキスト ボックス 7">
            <a:extLst>
              <a:ext uri="{FF2B5EF4-FFF2-40B4-BE49-F238E27FC236}">
                <a16:creationId xmlns:a16="http://schemas.microsoft.com/office/drawing/2014/main" id="{5ADA1FF2-90A9-1CB5-80F3-F6A9E093D1A3}"/>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10" name="グループ化 9">
            <a:extLst>
              <a:ext uri="{FF2B5EF4-FFF2-40B4-BE49-F238E27FC236}">
                <a16:creationId xmlns:a16="http://schemas.microsoft.com/office/drawing/2014/main" id="{55BD30D6-4926-F233-95B6-AAC5F3B5AF3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6A846FDD-C3C1-A7FE-E5A5-C944467C2AF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9B77C13D-F272-C46D-9C98-344E37D7E78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E832B43D-E4C1-4473-AC0E-54F0E2F3E905}"/>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8000ADCE-DD9B-99E0-B792-BC4C5447A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5959EC46-11ED-C043-CB6F-17EEAD619C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E186D261-AFCF-A1B4-73F5-D8264170B2C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E933EA72-9B83-9238-9085-12EE91EA6C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C2A38288-C6CD-1EE1-F7D5-78C9B10F782A}"/>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5EB6D398-AA5A-D524-71EF-2EF16615350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E8919D01-F8C2-58E1-13B7-616DFBF31B40}"/>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9BF9532-66A6-EA60-96EB-476F9F302E51}"/>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B1A2786A-9336-67B1-7FA9-53A295E763DC}"/>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E7C0FC2-F06B-7665-861C-0AAD0FB38A45}"/>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14B4C68-BFB0-7842-1B9D-3DF403021625}"/>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525412B6-408E-50FD-BF57-61AB97B07DB1}"/>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38479499-B2A1-5EDB-F5FF-110A36CA2EF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28529430-DC0E-C1B9-1021-B2E56D530FA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2A971DBC-F0A4-EBC2-107F-B74FD6F9FAE2}"/>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96433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ja-JP" altLang="en-US" dirty="0"/>
              <a:t>パッチノート</a:t>
            </a:r>
            <a:endParaRPr kumimoji="1" lang="ja-JP" altLang="en-US" dirty="0"/>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a:bodyPr>
          <a:lstStyle/>
          <a:p>
            <a:pPr marL="2151063" indent="-2151063">
              <a:buNone/>
            </a:pPr>
            <a:r>
              <a:rPr lang="en-US" altLang="ja-JP" sz="1400" b="0" dirty="0"/>
              <a:t>2023/10/16 [ver.</a:t>
            </a:r>
            <a:r>
              <a:rPr lang="ja-JP" altLang="en-US" sz="1400" b="0" dirty="0"/>
              <a:t> </a:t>
            </a:r>
            <a:r>
              <a:rPr lang="en-US" altLang="ja-JP" sz="1400" b="0" dirty="0"/>
              <a:t>0.0.0] 	</a:t>
            </a:r>
            <a:r>
              <a:rPr lang="ja-JP" altLang="en-US" sz="1400" b="0" dirty="0"/>
              <a:t>リリース</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2023/10/24</a:t>
            </a:r>
            <a:r>
              <a:rPr lang="ja-JP" altLang="en-US" sz="1400" b="0" dirty="0"/>
              <a:t> </a:t>
            </a:r>
            <a:r>
              <a:rPr kumimoji="1" lang="en-US" altLang="ja-JP" sz="1400" b="0" dirty="0"/>
              <a:t>[ver. 0.0.1] 	56, 58, 71, 76</a:t>
            </a:r>
            <a:r>
              <a:rPr kumimoji="1" lang="ja-JP" altLang="en-US" sz="1400" b="0" dirty="0"/>
              <a:t>ページを修正</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2023/10/27 [ver. 1.0.0]	4, 5</a:t>
            </a:r>
            <a:r>
              <a:rPr lang="ja-JP" altLang="en-US" sz="1400" b="0" dirty="0"/>
              <a:t>章を追加</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endParaRPr kumimoji="1" lang="ja-JP" altLang="en-US" sz="1400" b="0" dirty="0"/>
          </a:p>
        </p:txBody>
      </p:sp>
      <p:sp>
        <p:nvSpPr>
          <p:cNvPr id="5" name="スライド番号プレースホルダー 4">
            <a:extLst>
              <a:ext uri="{FF2B5EF4-FFF2-40B4-BE49-F238E27FC236}">
                <a16:creationId xmlns:a16="http://schemas.microsoft.com/office/drawing/2014/main" id="{A2A48914-12DE-C6FE-B776-A342044D7D81}"/>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415969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lang="en-US" altLang="ja-JP" dirty="0"/>
                  <a:t>conv.</a:t>
                </a:r>
                <a:r>
                  <a:rPr lang="ja-JP" altLang="en-US" dirty="0"/>
                  <a:t>層と</a:t>
                </a:r>
                <a:r>
                  <a:rPr lang="en-US" altLang="ja-JP" dirty="0"/>
                  <a:t>pool.</a:t>
                </a:r>
                <a:r>
                  <a:rPr lang="ja-JP" altLang="en-US" dirty="0"/>
                  <a:t>層の演算の定式化</a:t>
                </a:r>
                <a:endParaRPr lang="en-US" altLang="ja-JP" dirty="0"/>
              </a:p>
              <a:p>
                <a:pPr lvl="2"/>
                <a:r>
                  <a:rPr kumimoji="1" lang="ja-JP" altLang="en-US" dirty="0"/>
                  <a:t>チョー面倒くさい上難解すぎるためとばす。</a:t>
                </a:r>
                <a:endParaRPr kumimoji="1" lang="en-US" altLang="ja-JP" dirty="0"/>
              </a:p>
              <a:p>
                <a:pPr lvl="3"/>
                <a:r>
                  <a:rPr lang="ja-JP" altLang="en-US" dirty="0"/>
                  <a:t>そもそも全結合のとき入力</a:t>
                </a:r>
                <a14:m>
                  <m:oMath xmlns:m="http://schemas.openxmlformats.org/officeDocument/2006/math">
                    <m:r>
                      <a:rPr lang="en-US" altLang="ja-JP" b="1" i="1" smtClean="0">
                        <a:latin typeface="Cambria Math" panose="02040503050406030204" pitchFamily="18" charset="0"/>
                      </a:rPr>
                      <m:t>𝒙</m:t>
                    </m:r>
                  </m:oMath>
                </a14:m>
                <a:r>
                  <a:rPr lang="ja-JP" altLang="en-US" dirty="0"/>
                  <a:t>や途中のノードが一次元配列だったが、</a:t>
                </a:r>
                <a:r>
                  <a:rPr lang="en-US" altLang="ja-JP" dirty="0"/>
                  <a:t>CNN</a:t>
                </a:r>
                <a:r>
                  <a:rPr lang="ja-JP" altLang="en-US" dirty="0"/>
                  <a:t>では入力</a:t>
                </a:r>
                <a14:m>
                  <m:oMath xmlns:m="http://schemas.openxmlformats.org/officeDocument/2006/math">
                    <m:r>
                      <a:rPr lang="en-US" altLang="ja-JP" b="0" i="1" smtClean="0">
                        <a:latin typeface="Cambria Math" panose="02040503050406030204" pitchFamily="18" charset="0"/>
                      </a:rPr>
                      <m:t>𝑋</m:t>
                    </m:r>
                  </m:oMath>
                </a14:m>
                <a:r>
                  <a:rPr lang="ja-JP" altLang="en-US" dirty="0"/>
                  <a:t>や途中のノードが</a:t>
                </a:r>
                <a:r>
                  <a:rPr lang="en-US" altLang="ja-JP" dirty="0"/>
                  <a:t>(height, width, channel)</a:t>
                </a:r>
                <a:r>
                  <a:rPr lang="ja-JP" altLang="en-US" dirty="0"/>
                  <a:t>の三次元配列になる。死ぬ。</a:t>
                </a:r>
                <a:endParaRPr lang="en-US" altLang="ja-JP" dirty="0"/>
              </a:p>
              <a:p>
                <a:pPr lvl="3"/>
                <a:r>
                  <a:rPr kumimoji="1" lang="ja-JP" altLang="en-US" dirty="0"/>
                  <a:t>でも行列で同じように表せることは一緒。</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r="-1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10" name="テキスト ボックス 9">
            <a:extLst>
              <a:ext uri="{FF2B5EF4-FFF2-40B4-BE49-F238E27FC236}">
                <a16:creationId xmlns:a16="http://schemas.microsoft.com/office/drawing/2014/main" id="{0EFE3823-C462-36BF-6CD1-8F28F077944F}"/>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A2167FCD-4D64-6384-060E-CEB7B1A356ED}"/>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D81FB49-A1D0-94CB-A8F4-2B280BA17465}"/>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CBD5F61E-DE68-8E34-B81D-89A17031EB5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25BA1E0-58F9-AA3A-2387-3285E3040D36}"/>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FE5FD18C-C381-6745-A868-F2A2D693EECE}"/>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EB1D9212-2F74-DA2E-37FE-372F3EC0FD8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CE62648D-B56F-E4F4-1D12-43B243F6EF0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FB946941-99E8-6EAC-C192-A591F26E2D7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406D8609-CE6E-C689-19AA-365CCA892D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CF2F3983-968A-5C8F-9568-70A370E60CC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AEF467E6-68A6-D1C4-F487-76B4309D3057}"/>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B0A49E8-A125-3CE1-C00A-7850D5DF349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DB540929-C8C1-5800-E2F3-FA620F40C259}"/>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C82688B6-C842-B2E1-C588-CE3354D67AFF}"/>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285D3CD-0900-06BC-641F-132255E152C0}"/>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634EDE75-0C4A-71E4-3EEE-5FF7FDCC3E8F}"/>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B49E8E0C-64EF-FDD5-F094-6E8402A9A4B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1ED28888-AD53-B7A6-7522-D8BA3A6C757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B161F985-A3B8-CE96-54AA-8173D09FF647}"/>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31091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モデルの構造</a:t>
            </a:r>
            <a:endParaRPr kumimoji="1" lang="en-US" altLang="ja-JP" dirty="0"/>
          </a:p>
          <a:p>
            <a:pPr lvl="2"/>
            <a:r>
              <a:rPr kumimoji="1" lang="ja-JP" altLang="en-US" dirty="0"/>
              <a:t>始めに</a:t>
            </a:r>
            <a:r>
              <a:rPr kumimoji="1" lang="en-US" altLang="ja-JP" dirty="0"/>
              <a:t>conv.</a:t>
            </a:r>
            <a:r>
              <a:rPr kumimoji="1" lang="ja-JP" altLang="en-US" dirty="0"/>
              <a:t>層と</a:t>
            </a:r>
            <a:r>
              <a:rPr kumimoji="1" lang="en-US" altLang="ja-JP" dirty="0"/>
              <a:t>pool.</a:t>
            </a:r>
            <a:r>
              <a:rPr kumimoji="1" lang="ja-JP" altLang="en-US" dirty="0"/>
              <a:t>層で</a:t>
            </a:r>
            <a:br>
              <a:rPr kumimoji="1" lang="en-US" altLang="ja-JP" dirty="0"/>
            </a:br>
            <a:r>
              <a:rPr kumimoji="1" lang="ja-JP" altLang="en-US" dirty="0"/>
              <a:t>特徴抽出</a:t>
            </a:r>
            <a:endParaRPr kumimoji="1" lang="en-US" altLang="ja-JP" dirty="0"/>
          </a:p>
          <a:p>
            <a:pPr lvl="2"/>
            <a:r>
              <a:rPr lang="en-US" altLang="ja-JP" dirty="0"/>
              <a:t>1</a:t>
            </a:r>
            <a:r>
              <a:rPr lang="ja-JP" altLang="en-US" dirty="0"/>
              <a:t>次元ベクトル</a:t>
            </a:r>
            <a:r>
              <a:rPr lang="en-US" altLang="ja-JP" dirty="0"/>
              <a:t>(</a:t>
            </a:r>
            <a:r>
              <a:rPr lang="ja-JP" altLang="en-US" dirty="0"/>
              <a:t>平滑</a:t>
            </a:r>
            <a:r>
              <a:rPr lang="en-US" altLang="ja-JP" dirty="0"/>
              <a:t>)</a:t>
            </a:r>
            <a:r>
              <a:rPr lang="ja-JP" altLang="en-US" dirty="0"/>
              <a:t>化して</a:t>
            </a:r>
            <a:br>
              <a:rPr lang="en-US" altLang="ja-JP" dirty="0"/>
            </a:br>
            <a:r>
              <a:rPr lang="ja-JP" altLang="en-US" dirty="0"/>
              <a:t>全結合層へ</a:t>
            </a:r>
            <a:endParaRPr lang="en-US" altLang="ja-JP" dirty="0"/>
          </a:p>
          <a:p>
            <a:pPr lvl="2"/>
            <a:r>
              <a:rPr kumimoji="1" lang="ja-JP" altLang="en-US" dirty="0"/>
              <a:t>あとは通常の</a:t>
            </a:r>
            <a:r>
              <a:rPr kumimoji="1" lang="en-US" altLang="ja-JP" dirty="0"/>
              <a:t>NN</a:t>
            </a:r>
            <a:r>
              <a:rPr kumimoji="1" lang="ja-JP" altLang="en-US" dirty="0"/>
              <a:t>と同じ</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20</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283" y="1719657"/>
            <a:ext cx="5589152" cy="2989349"/>
          </a:xfrm>
          <a:prstGeom prst="rect">
            <a:avLst/>
          </a:prstGeom>
        </p:spPr>
      </p:pic>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6325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パラメータの初期化</a:t>
            </a:r>
            <a:endParaRPr kumimoji="1" lang="en-US" altLang="ja-JP" dirty="0"/>
          </a:p>
          <a:p>
            <a:pPr lvl="1"/>
            <a:r>
              <a:rPr lang="en-US" altLang="ja-JP" dirty="0"/>
              <a:t>NN</a:t>
            </a:r>
            <a:r>
              <a:rPr lang="ja-JP" altLang="en-US" dirty="0"/>
              <a:t>の各ノードに割り当てられたパラメータを、「ランダムかついい感じに」初期化する</a:t>
            </a:r>
            <a:endParaRPr lang="en-US" altLang="ja-JP" dirty="0"/>
          </a:p>
          <a:p>
            <a:pPr lvl="2"/>
            <a:r>
              <a:rPr kumimoji="1" lang="ja-JP" altLang="en-US" dirty="0"/>
              <a:t>そのときの目標や生じる問題点、それを回避するためのアルゴリズムなど、様々な議論があるが、とばす。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BB4BE56-82A6-40CF-9294-573CB40571FD}"/>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22A1D173-32E3-6E5A-55AC-8EDBB44A9307}"/>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2D97434B-A149-DE33-7D85-1EC7DA0676E1}"/>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F72481DA-0906-9F07-4282-E8EBAEB2651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76D341A2-7906-DD74-90A4-D4864AA6A04A}"/>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37558BD0-07A6-5B96-A20A-021D149C1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16505D40-DC15-D80C-8789-E1249BECBC7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F2FCB7B4-4562-CC63-5301-81F7D2E9FFE6}"/>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C0D23248-D044-A1F0-D171-22E9AE4AE3F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1842B4F4-FA4F-F130-AD7B-1596DF7E24A3}"/>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E59267D8-F21C-053C-6C23-3D8529F7F48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C0757CC-D5E2-0E24-FE2A-E0CC4FB7A780}"/>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3B1C2CB-0FDA-DCFF-AB29-98A49A2F3A6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305C0109-AE3A-BD50-31F8-A4C9E5B9A624}"/>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569AE71E-ABFE-F456-444D-4B2450F5910D}"/>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FD8976C9-692A-D1FF-8801-4B353CAEA09E}"/>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98AE8D33-CA9C-F00D-A6B1-C566AF758A0B}"/>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67712ADC-89A5-35E8-455D-6B5B006B1B2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7772A345-A4DC-08CB-255D-55DFB343F0D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851F9CD6-F569-28D0-7828-C7BD9B058A4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3306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デ</a:t>
            </a:r>
            <a:r>
              <a:rPr lang="ja-JP" altLang="en-US" dirty="0"/>
              <a:t>ータの入力方法と訓練の進め方</a:t>
            </a:r>
            <a:endParaRPr kumimoji="1" lang="en-US" altLang="ja-JP" dirty="0"/>
          </a:p>
          <a:p>
            <a:pPr lvl="1"/>
            <a:r>
              <a:rPr lang="ja-JP" altLang="en-US" dirty="0"/>
              <a:t>モデルに訓練データを全部まとめて入力</a:t>
            </a:r>
            <a:r>
              <a:rPr lang="en-US" altLang="ja-JP" dirty="0"/>
              <a:t>: </a:t>
            </a:r>
            <a:r>
              <a:rPr lang="ja-JP" altLang="en-US" b="1" dirty="0"/>
              <a:t>バッチ学習</a:t>
            </a:r>
            <a:br>
              <a:rPr lang="en-US" altLang="ja-JP" dirty="0"/>
            </a:br>
            <a:r>
              <a:rPr lang="ja-JP" altLang="en-US" dirty="0"/>
              <a:t>→最も理想的だがメモリに限りあり 大きいデータセットに不向き</a:t>
            </a:r>
            <a:endParaRPr lang="en-US" altLang="ja-JP" dirty="0"/>
          </a:p>
          <a:p>
            <a:pPr lvl="1"/>
            <a:r>
              <a:rPr lang="ja-JP" altLang="en-US" dirty="0"/>
              <a:t>モデルに訓練データを一件ずつ入力</a:t>
            </a:r>
            <a:r>
              <a:rPr lang="en-US" altLang="ja-JP" dirty="0"/>
              <a:t>: </a:t>
            </a:r>
            <a:r>
              <a:rPr lang="ja-JP" altLang="en-US" b="1" dirty="0"/>
              <a:t>オンライン学習</a:t>
            </a:r>
            <a:br>
              <a:rPr lang="en-US" altLang="ja-JP" dirty="0"/>
            </a:br>
            <a:r>
              <a:rPr lang="ja-JP" altLang="en-US" dirty="0"/>
              <a:t>→メモリの問題はないが過学習しやすいなどの問題あり</a:t>
            </a:r>
            <a:endParaRPr kumimoji="1" lang="en-US" altLang="ja-JP" dirty="0"/>
          </a:p>
          <a:p>
            <a:pPr lvl="1"/>
            <a:r>
              <a:rPr lang="ja-JP" altLang="en-US" dirty="0"/>
              <a:t>モデルに訓練データを数件ずつまとめて入力</a:t>
            </a:r>
            <a:r>
              <a:rPr lang="en-US" altLang="ja-JP" dirty="0"/>
              <a:t>: </a:t>
            </a:r>
            <a:r>
              <a:rPr lang="ja-JP" altLang="en-US" b="1" dirty="0"/>
              <a:t>ミニバッチ学習</a:t>
            </a:r>
            <a:br>
              <a:rPr lang="en-US" altLang="ja-JP" dirty="0"/>
            </a:br>
            <a:r>
              <a:rPr lang="ja-JP" altLang="en-US" dirty="0"/>
              <a:t>→良いとこ取り</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stCxn id="3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42743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kumimoji="1" lang="ja-JP" altLang="en-US" dirty="0"/>
              <a:t>事前に設定した「バッチサイズ」件数分をまとめてモデルに入力して「</a:t>
            </a:r>
            <a:r>
              <a:rPr kumimoji="1" lang="en-US" altLang="ja-JP" dirty="0"/>
              <a:t>v.</a:t>
            </a:r>
            <a:r>
              <a:rPr kumimoji="1" lang="ja-JP" altLang="en-US" dirty="0"/>
              <a:t>パラメータ更新」まで行い、これを</a:t>
            </a:r>
            <a:r>
              <a:rPr kumimoji="1" lang="ja-JP" altLang="en-US" sz="2800" dirty="0"/>
              <a:t>訓練データを全て取り出すまで繰り返す</a:t>
            </a:r>
            <a:endParaRPr kumimoji="1" lang="en-US" altLang="ja-JP" sz="2800" dirty="0"/>
          </a:p>
          <a:p>
            <a:pPr lvl="1"/>
            <a:r>
              <a:rPr kumimoji="1" lang="ja-JP" altLang="en-US" sz="2800" dirty="0"/>
              <a:t>訓練データを全て取り出したら、次のエポックへ進む</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915BAED5-DA38-3C3B-BD07-984CA7EB8C4E}"/>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cxnSpLocks/>
                  <a:stCxn id="3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E72D4891-024F-6FF8-F771-8D726FD53B5F}"/>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7A2AE14-8F8B-0A36-C8D5-41E37BEB2360}"/>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8801BC6E-4030-6368-9427-85C098F01245}"/>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0A4BADF9-12DD-E59D-B297-0B54912589E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41387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バッチサイズ</a:t>
                </a:r>
                <a:r>
                  <a:rPr lang="en-US" altLang="ja-JP" dirty="0"/>
                  <a:t>b</a:t>
                </a:r>
                <a:r>
                  <a:rPr lang="ja-JP" altLang="en-US" dirty="0"/>
                  <a:t>に対して、</a:t>
                </a:r>
                <a:r>
                  <a:rPr lang="en-US" altLang="ja-JP" dirty="0" err="1"/>
                  <a:t>i</a:t>
                </a:r>
                <a:r>
                  <a:rPr lang="ja-JP" altLang="en-US" dirty="0"/>
                  <a:t>件目のデータに</a:t>
                </a:r>
                <a:br>
                  <a:rPr lang="en-US" altLang="ja-JP" dirty="0"/>
                </a:br>
                <a:r>
                  <a:rPr lang="ja-JP" altLang="en-US" dirty="0"/>
                  <a:t>対する各ベクトルを</a:t>
                </a:r>
                <a14:m>
                  <m:oMath xmlns:m="http://schemas.openxmlformats.org/officeDocument/2006/math">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𝒙</m:t>
                        </m:r>
                      </m:e>
                      <m:sub>
                        <m:r>
                          <a:rPr lang="en-US" altLang="ja-JP" sz="1200" b="1" i="1" smtClean="0">
                            <a:latin typeface="Cambria Math" panose="02040503050406030204" pitchFamily="18" charset="0"/>
                          </a:rPr>
                          <m:t>𝒊</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3</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𝒛</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𝒚</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
                      </m:e>
                    </m:d>
                  </m:oMath>
                </a14:m>
                <a:br>
                  <a:rPr kumimoji="1" lang="en-US" altLang="ja-JP" dirty="0"/>
                </a:br>
                <a:r>
                  <a:rPr kumimoji="1" lang="ja-JP" altLang="en-US" dirty="0"/>
                  <a:t>とすれば、</a:t>
                </a:r>
                <a:r>
                  <a:rPr kumimoji="1" lang="en-US" altLang="ja-JP" dirty="0"/>
                  <a:t>(</a:t>
                </a:r>
                <a:r>
                  <a:rPr kumimoji="1" lang="ja-JP" altLang="en-US" dirty="0"/>
                  <a:t>ただし</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4"/>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1</m:t>
                                  </m:r>
                                </m:sup>
                              </m:sSubSup>
                            </m:e>
                          </m:mr>
                        </m:m>
                      </m:e>
                    </m:d>
                  </m:oMath>
                </a14:m>
                <a:r>
                  <a:rPr lang="en-US" altLang="ja-JP" sz="1200" dirty="0">
                    <a:latin typeface="Cambria Math" panose="02040503050406030204" pitchFamily="18" charset="0"/>
                  </a:rPr>
                  <a:t> </a:t>
                </a:r>
                <a:r>
                  <a:rPr kumimoji="1" lang="en-US" altLang="ja-JP" dirty="0"/>
                  <a:t>)</a:t>
                </a:r>
              </a:p>
              <a:p>
                <a:pPr lvl="2"/>
                <a:r>
                  <a:rPr lang="ja-JP" altLang="en-US" dirty="0"/>
                  <a:t> </a:t>
                </a:r>
                <a14:m>
                  <m:oMath xmlns:m="http://schemas.openxmlformats.org/officeDocument/2006/math">
                    <m:r>
                      <a:rPr kumimoji="1" lang="en-US" altLang="ja-JP" sz="1400" b="0" i="1" smtClean="0">
                        <a:latin typeface="Cambria Math" panose="02040503050406030204" pitchFamily="18" charset="0"/>
                      </a:rPr>
                      <m:t>𝑋</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𝟏</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𝟐</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i="1">
                        <a:latin typeface="Cambria Math" panose="02040503050406030204" pitchFamily="18" charset="0"/>
                      </a:rPr>
                      <m:t>𝑍</m:t>
                    </m:r>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b="0" i="1" smtClean="0">
                        <a:latin typeface="Cambria Math" panose="02040503050406030204" pitchFamily="18" charset="0"/>
                      </a:rPr>
                      <m:t>𝑌</m:t>
                    </m:r>
                    <m:r>
                      <a:rPr lang="en-US" altLang="ja-JP" sz="1400" b="0" i="1" smtClean="0">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𝒃</m:t>
                            </m:r>
                          </m:sub>
                        </m:sSub>
                      </m:e>
                    </m:d>
                  </m:oMath>
                </a14:m>
                <a:r>
                  <a:rPr lang="ja-JP" altLang="en-US" dirty="0"/>
                  <a:t>に対して、</a:t>
                </a:r>
                <a:br>
                  <a:rPr lang="en-US" altLang="ja-JP" dirty="0"/>
                </a:b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𝑋</m:t>
                                </m:r>
                              </m:e>
                            </m:d>
                          </m:e>
                        </m:d>
                      </m:e>
                    </m:d>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e>
                    </m:d>
                  </m:oMath>
                </a14:m>
                <a:endParaRPr lang="en-US" altLang="ja-JP" dirty="0"/>
              </a:p>
              <a:p>
                <a:pPr lvl="1"/>
                <a:endParaRPr lang="en-US" altLang="ja-JP" dirty="0"/>
              </a:p>
              <a:p>
                <a:pPr lvl="1"/>
                <a:endParaRPr lang="en-US" altLang="ja-JP" sz="2800"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24</a:t>
            </a:fld>
            <a:endParaRPr kumimoji="1" lang="ja-JP" altLang="en-US"/>
          </a:p>
        </p:txBody>
      </p:sp>
      <p:grpSp>
        <p:nvGrpSpPr>
          <p:cNvPr id="6" name="グループ化 5">
            <a:extLst>
              <a:ext uri="{FF2B5EF4-FFF2-40B4-BE49-F238E27FC236}">
                <a16:creationId xmlns:a16="http://schemas.microsoft.com/office/drawing/2014/main" id="{3DC2938C-D3EA-AB74-65AC-D426B79F1A92}"/>
              </a:ext>
            </a:extLst>
          </p:cNvPr>
          <p:cNvGrpSpPr/>
          <p:nvPr/>
        </p:nvGrpSpPr>
        <p:grpSpPr>
          <a:xfrm>
            <a:off x="7961746" y="1836284"/>
            <a:ext cx="3973676" cy="2439462"/>
            <a:chOff x="7961746" y="1836284"/>
            <a:chExt cx="3973676" cy="2439462"/>
          </a:xfrm>
        </p:grpSpPr>
        <p:grpSp>
          <p:nvGrpSpPr>
            <p:cNvPr id="8" name="グループ化 7">
              <a:extLst>
                <a:ext uri="{FF2B5EF4-FFF2-40B4-BE49-F238E27FC236}">
                  <a16:creationId xmlns:a16="http://schemas.microsoft.com/office/drawing/2014/main" id="{FDC0353E-44B1-7C12-D08F-9E2C27A63072}"/>
                </a:ext>
              </a:extLst>
            </p:cNvPr>
            <p:cNvGrpSpPr/>
            <p:nvPr/>
          </p:nvGrpSpPr>
          <p:grpSpPr>
            <a:xfrm>
              <a:off x="7961746" y="1836284"/>
              <a:ext cx="3973676" cy="2439462"/>
              <a:chOff x="7802993" y="1738825"/>
              <a:chExt cx="4291181" cy="2634379"/>
            </a:xfrm>
          </p:grpSpPr>
          <p:pic>
            <p:nvPicPr>
              <p:cNvPr id="18" name="図 17">
                <a:extLst>
                  <a:ext uri="{FF2B5EF4-FFF2-40B4-BE49-F238E27FC236}">
                    <a16:creationId xmlns:a16="http://schemas.microsoft.com/office/drawing/2014/main" id="{82E3D688-EA3A-98E4-7F56-95D13329F43F}"/>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19" name="図 18">
                <a:extLst>
                  <a:ext uri="{FF2B5EF4-FFF2-40B4-BE49-F238E27FC236}">
                    <a16:creationId xmlns:a16="http://schemas.microsoft.com/office/drawing/2014/main" id="{A451F4A0-49C3-A89D-A6F0-5E82AC1AAB7F}"/>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6DE547-3717-60D8-C53C-5914CA18E888}"/>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C66DE547-3717-60D8-C53C-5914CA18E888}"/>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5E10BA-022C-DD21-A731-FD89BCD1DDD3}"/>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2" name="テキスト ボックス 11">
                  <a:extLst>
                    <a:ext uri="{FF2B5EF4-FFF2-40B4-BE49-F238E27FC236}">
                      <a16:creationId xmlns:a16="http://schemas.microsoft.com/office/drawing/2014/main" id="{815E10BA-022C-DD21-A731-FD89BCD1DDD3}"/>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00FA26B-394B-3D3B-B8AD-55BECC51B44B}"/>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5" name="テキスト ボックス 14">
              <a:extLst>
                <a:ext uri="{FF2B5EF4-FFF2-40B4-BE49-F238E27FC236}">
                  <a16:creationId xmlns:a16="http://schemas.microsoft.com/office/drawing/2014/main" id="{4080DB4F-80F8-6863-8AD7-BE89CA6534FB}"/>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1E84911-3BFD-265C-FA85-87A685961AF5}"/>
                  </a:ext>
                </a:extLst>
              </p:cNvPr>
              <p:cNvSpPr txBox="1"/>
              <p:nvPr/>
            </p:nvSpPr>
            <p:spPr>
              <a:xfrm>
                <a:off x="6434308" y="4215968"/>
                <a:ext cx="4612383" cy="338554"/>
              </a:xfrm>
              <a:prstGeom prst="rect">
                <a:avLst/>
              </a:prstGeom>
              <a:noFill/>
            </p:spPr>
            <p:txBody>
              <a:bodyPr wrap="square">
                <a:spAutoFit/>
              </a:bodyPr>
              <a:lstStyle/>
              <a:p>
                <a:r>
                  <a:rPr lang="ja-JP" altLang="en-US" sz="1600" dirty="0">
                    <a:solidFill>
                      <a:schemeClr val="tx1"/>
                    </a:solidFill>
                  </a:rPr>
                  <a:t>←各層が表す関数</a:t>
                </a:r>
                <a14:m>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𝑓</m:t>
                        </m:r>
                      </m:e>
                      <m:sub>
                        <m:r>
                          <a:rPr lang="en-US" altLang="ja-JP" sz="1600" b="0" i="1" smtClean="0">
                            <a:solidFill>
                              <a:schemeClr val="tx1"/>
                            </a:solidFill>
                            <a:latin typeface="Cambria Math" panose="02040503050406030204" pitchFamily="18" charset="0"/>
                          </a:rPr>
                          <m:t>𝑘</m:t>
                        </m:r>
                      </m:sub>
                    </m:sSub>
                    <m:d>
                      <m:dPr>
                        <m:ctrlPr>
                          <a:rPr lang="en-US" altLang="ja-JP" sz="1600" b="0" i="1" smtClean="0">
                            <a:solidFill>
                              <a:schemeClr val="tx1"/>
                            </a:solidFill>
                            <a:latin typeface="Cambria Math" panose="02040503050406030204" pitchFamily="18" charset="0"/>
                          </a:rPr>
                        </m:ctrlPr>
                      </m:dPr>
                      <m:e>
                        <m:r>
                          <a:rPr lang="en-US" altLang="ja-JP" sz="1600" b="0" i="1" smtClean="0">
                            <a:solidFill>
                              <a:schemeClr val="tx1"/>
                            </a:solidFill>
                            <a:latin typeface="Cambria Math" panose="02040503050406030204" pitchFamily="18" charset="0"/>
                          </a:rPr>
                          <m:t>𝑋</m:t>
                        </m:r>
                      </m:e>
                    </m:d>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𝐹</m:t>
                    </m:r>
                    <m:d>
                      <m:dPr>
                        <m:ctrlPr>
                          <a:rPr lang="en-US" altLang="ja-JP" sz="1600" i="1">
                            <a:solidFill>
                              <a:schemeClr val="tx1"/>
                            </a:solidFill>
                            <a:latin typeface="Cambria Math" panose="02040503050406030204" pitchFamily="18" charset="0"/>
                          </a:rPr>
                        </m:ctrlPr>
                      </m:dPr>
                      <m:e>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𝑊</m:t>
                            </m:r>
                          </m:e>
                          <m:sub>
                            <m:r>
                              <a:rPr lang="en-US" altLang="ja-JP" sz="1600" b="0" i="1" smtClean="0">
                                <a:solidFill>
                                  <a:schemeClr val="tx1"/>
                                </a:solidFill>
                                <a:latin typeface="Cambria Math" panose="02040503050406030204" pitchFamily="18" charset="0"/>
                              </a:rPr>
                              <m:t>𝑘</m:t>
                            </m:r>
                          </m:sub>
                        </m:sSub>
                        <m:r>
                          <a:rPr lang="en-US" altLang="ja-JP" sz="1600" b="0" i="1" smtClean="0">
                            <a:solidFill>
                              <a:schemeClr val="tx1"/>
                            </a:solidFill>
                            <a:latin typeface="Cambria Math" panose="02040503050406030204" pitchFamily="18" charset="0"/>
                          </a:rPr>
                          <m:t>𝑋</m:t>
                        </m:r>
                      </m:e>
                    </m:d>
                  </m:oMath>
                </a14:m>
                <a:r>
                  <a:rPr lang="ja-JP" altLang="en-US" sz="1600" dirty="0">
                    <a:solidFill>
                      <a:schemeClr val="tx1"/>
                    </a:solidFill>
                  </a:rPr>
                  <a:t>の合成関数</a:t>
                </a:r>
              </a:p>
            </p:txBody>
          </p:sp>
        </mc:Choice>
        <mc:Fallback xmlns="">
          <p:sp>
            <p:nvSpPr>
              <p:cNvPr id="37" name="テキスト ボックス 36">
                <a:extLst>
                  <a:ext uri="{FF2B5EF4-FFF2-40B4-BE49-F238E27FC236}">
                    <a16:creationId xmlns:a16="http://schemas.microsoft.com/office/drawing/2014/main" id="{A1E84911-3BFD-265C-FA85-87A685961AF5}"/>
                  </a:ext>
                </a:extLst>
              </p:cNvPr>
              <p:cNvSpPr txBox="1">
                <a:spLocks noRot="1" noChangeAspect="1" noMove="1" noResize="1" noEditPoints="1" noAdjustHandles="1" noChangeArrowheads="1" noChangeShapeType="1" noTextEdit="1"/>
              </p:cNvSpPr>
              <p:nvPr/>
            </p:nvSpPr>
            <p:spPr>
              <a:xfrm>
                <a:off x="6434308" y="4215968"/>
                <a:ext cx="4612383" cy="338554"/>
              </a:xfrm>
              <a:prstGeom prst="rect">
                <a:avLst/>
              </a:prstGeom>
              <a:blipFill>
                <a:blip r:embed="rId7"/>
                <a:stretch>
                  <a:fillRect l="-661" t="-5455" b="-23636"/>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18752907-570F-014F-F577-92368D7352C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309A524C-9784-CC0D-6696-9E7F785E3A62}"/>
                </a:ext>
              </a:extLst>
            </p:cNvPr>
            <p:cNvGrpSpPr/>
            <p:nvPr/>
          </p:nvGrpSpPr>
          <p:grpSpPr>
            <a:xfrm>
              <a:off x="192945" y="4559019"/>
              <a:ext cx="11806107" cy="1971097"/>
              <a:chOff x="192945" y="2647085"/>
              <a:chExt cx="11806107" cy="1971097"/>
            </a:xfrm>
          </p:grpSpPr>
          <p:grpSp>
            <p:nvGrpSpPr>
              <p:cNvPr id="17" name="グループ化 16">
                <a:extLst>
                  <a:ext uri="{FF2B5EF4-FFF2-40B4-BE49-F238E27FC236}">
                    <a16:creationId xmlns:a16="http://schemas.microsoft.com/office/drawing/2014/main" id="{98561EF5-8179-6365-0450-5A15CDCC6123}"/>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F6681CED-FE54-F169-E01B-B4224AD658D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CFAFB56-086B-E7CE-27D9-F3474EF4303C}"/>
                    </a:ext>
                  </a:extLst>
                </p:cNvPr>
                <p:cNvGrpSpPr/>
                <p:nvPr/>
              </p:nvGrpSpPr>
              <p:grpSpPr>
                <a:xfrm>
                  <a:off x="293834" y="3059642"/>
                  <a:ext cx="11604330" cy="927515"/>
                  <a:chOff x="181002" y="3039977"/>
                  <a:chExt cx="11604330" cy="927515"/>
                </a:xfrm>
              </p:grpSpPr>
              <p:sp>
                <p:nvSpPr>
                  <p:cNvPr id="31" name="正方形/長方形 30">
                    <a:extLst>
                      <a:ext uri="{FF2B5EF4-FFF2-40B4-BE49-F238E27FC236}">
                        <a16:creationId xmlns:a16="http://schemas.microsoft.com/office/drawing/2014/main" id="{81A8975E-9CE8-1230-A2C4-88502745156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2" name="正方形/長方形 31">
                    <a:extLst>
                      <a:ext uri="{FF2B5EF4-FFF2-40B4-BE49-F238E27FC236}">
                        <a16:creationId xmlns:a16="http://schemas.microsoft.com/office/drawing/2014/main" id="{E3EC6A2B-A177-4530-1129-0FCE1F33EA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3" name="正方形/長方形 32">
                    <a:extLst>
                      <a:ext uri="{FF2B5EF4-FFF2-40B4-BE49-F238E27FC236}">
                        <a16:creationId xmlns:a16="http://schemas.microsoft.com/office/drawing/2014/main" id="{60D7EBE4-5BD7-3C56-B162-0723D890C9BD}"/>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4" name="正方形/長方形 33">
                    <a:extLst>
                      <a:ext uri="{FF2B5EF4-FFF2-40B4-BE49-F238E27FC236}">
                        <a16:creationId xmlns:a16="http://schemas.microsoft.com/office/drawing/2014/main" id="{25A54387-4516-B006-9327-C070814BC31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5" name="正方形/長方形 34">
                    <a:extLst>
                      <a:ext uri="{FF2B5EF4-FFF2-40B4-BE49-F238E27FC236}">
                        <a16:creationId xmlns:a16="http://schemas.microsoft.com/office/drawing/2014/main" id="{EA12F4A1-C069-C096-CA37-FF64365A65C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6" name="正方形/長方形 35">
                    <a:extLst>
                      <a:ext uri="{FF2B5EF4-FFF2-40B4-BE49-F238E27FC236}">
                        <a16:creationId xmlns:a16="http://schemas.microsoft.com/office/drawing/2014/main" id="{60D43BC4-1750-B64A-8700-415554F0034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3" name="直線矢印コネクタ 22">
                  <a:extLst>
                    <a:ext uri="{FF2B5EF4-FFF2-40B4-BE49-F238E27FC236}">
                      <a16:creationId xmlns:a16="http://schemas.microsoft.com/office/drawing/2014/main" id="{F0247CDD-49BA-D9A5-B659-4E2A7EBC3B0C}"/>
                    </a:ext>
                  </a:extLst>
                </p:cNvPr>
                <p:cNvCxnSpPr>
                  <a:stCxn id="31" idx="3"/>
                  <a:endCxn id="3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6B4BD2-7D0E-3CD9-185C-6B54FEC78FD7}"/>
                    </a:ext>
                  </a:extLst>
                </p:cNvPr>
                <p:cNvCxnSpPr>
                  <a:cxnSpLocks/>
                  <a:stCxn id="32" idx="3"/>
                  <a:endCxn id="3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F2BF9DC9-3FAC-2A7E-81A8-BB560228492D}"/>
                    </a:ext>
                  </a:extLst>
                </p:cNvPr>
                <p:cNvCxnSpPr>
                  <a:cxnSpLocks/>
                  <a:endCxn id="3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6FFEA46C-E8D6-B5CF-781B-BDC290AA878F}"/>
                    </a:ext>
                  </a:extLst>
                </p:cNvPr>
                <p:cNvCxnSpPr>
                  <a:cxnSpLocks/>
                  <a:endCxn id="3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902A6AE5-2CCC-0ED0-BCDA-0AAD048B98E8}"/>
                    </a:ext>
                  </a:extLst>
                </p:cNvPr>
                <p:cNvCxnSpPr>
                  <a:cxnSpLocks/>
                  <a:endCxn id="3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コネクタ: カギ線 27">
                  <a:extLst>
                    <a:ext uri="{FF2B5EF4-FFF2-40B4-BE49-F238E27FC236}">
                      <a16:creationId xmlns:a16="http://schemas.microsoft.com/office/drawing/2014/main" id="{FE53EBF7-6EC0-61EC-49A0-807E8F9F8F54}"/>
                    </a:ext>
                  </a:extLst>
                </p:cNvPr>
                <p:cNvCxnSpPr>
                  <a:cxnSpLocks/>
                  <a:stCxn id="3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377D0E0-9F9E-B18F-EB2E-656F90497A5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テキスト ボックス 29">
                  <a:extLst>
                    <a:ext uri="{FF2B5EF4-FFF2-40B4-BE49-F238E27FC236}">
                      <a16:creationId xmlns:a16="http://schemas.microsoft.com/office/drawing/2014/main" id="{E8DE0F24-954D-747E-1948-F5A26977A4A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0" name="テキスト ボックス 19">
                <a:extLst>
                  <a:ext uri="{FF2B5EF4-FFF2-40B4-BE49-F238E27FC236}">
                    <a16:creationId xmlns:a16="http://schemas.microsoft.com/office/drawing/2014/main" id="{70955769-8175-936E-8C24-658156660B8A}"/>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 name="直線矢印コネクタ 8">
              <a:extLst>
                <a:ext uri="{FF2B5EF4-FFF2-40B4-BE49-F238E27FC236}">
                  <a16:creationId xmlns:a16="http://schemas.microsoft.com/office/drawing/2014/main" id="{4773F9A2-C6AB-267F-D3FF-AC8DA39EBF0D}"/>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20F5F472-04A1-D0A6-28B1-C3798A732E8D}"/>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23D7C80A-5737-187E-C694-C087CCAABF4E}"/>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4EB90F27-5B20-D746-BBF4-10B64EF3A8C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167968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iii.</a:t>
            </a:r>
            <a:r>
              <a:rPr lang="ja-JP" altLang="en-US" dirty="0"/>
              <a:t> データの入力</a:t>
            </a:r>
            <a:endParaRPr kumimoji="1" lang="ja-JP" altLang="en-US"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25</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0" i="1" dirty="0" smtClean="0">
                        <a:latin typeface="Cambria Math" panose="02040503050406030204" pitchFamily="18" charset="0"/>
                      </a:rPr>
                      <m:t>𝑌</m:t>
                    </m:r>
                    <m:r>
                      <a:rPr lang="en-US" altLang="ja-JP" sz="1800" b="0" i="1" dirty="0"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−2</m:t>
                                    </m:r>
                                  </m:sub>
                                </m:sSub>
                                <m:r>
                                  <a:rPr lang="en-US" altLang="ja-JP" sz="1800" i="1">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0" i="1" smtClean="0">
                                        <a:latin typeface="Cambria Math" panose="02040503050406030204" pitchFamily="18" charset="0"/>
                                      </a:rPr>
                                      <m:t>𝑋</m:t>
                                    </m:r>
                                  </m:e>
                                </m:d>
                                <m:r>
                                  <a:rPr lang="en-US" altLang="ja-JP" sz="1800" i="1">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𝑋</m:t>
                        </m:r>
                      </m:e>
                    </m:d>
                  </m:oMath>
                </a14:m>
                <a:endParaRPr lang="en-US" altLang="ja-JP" sz="1800" dirty="0"/>
              </a:p>
              <a:p>
                <a:pPr lvl="1"/>
                <a:endParaRPr lang="en-US" altLang="ja-JP" dirty="0"/>
              </a:p>
              <a:p>
                <a:pPr lvl="1"/>
                <a:endParaRPr lang="ja-JP" altLang="en-US"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6"/>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DBEBB-6DF5-8930-5860-2AF2A95EC59E}"/>
                  </a:ext>
                </a:extLst>
              </p:cNvPr>
              <p:cNvSpPr txBox="1"/>
              <p:nvPr/>
            </p:nvSpPr>
            <p:spPr>
              <a:xfrm>
                <a:off x="-271575" y="3653877"/>
                <a:ext cx="5255491" cy="1060868"/>
              </a:xfrm>
              <a:prstGeom prst="rect">
                <a:avLst/>
              </a:prstGeom>
              <a:noFill/>
            </p:spPr>
            <p:txBody>
              <a:bodyPr wrap="square">
                <a:spAutoFit/>
              </a:bodyPr>
              <a:lstStyle/>
              <a:p>
                <a:pPr marL="325800" lvl="1" indent="0">
                  <a:buNone/>
                </a:pPr>
                <a:r>
                  <a:rPr lang="en-US" altLang="ja-JP" dirty="0"/>
                  <a:t>(cf.) </a:t>
                </a:r>
                <a:r>
                  <a:rPr lang="ja-JP" altLang="en-US" u="sng" dirty="0"/>
                  <a:t>オンライン学習</a:t>
                </a:r>
                <a:r>
                  <a:rPr lang="en-US" altLang="ja-JP" u="sng" dirty="0"/>
                  <a:t>(</a:t>
                </a:r>
                <a:r>
                  <a:rPr lang="ja-JP" altLang="en-US" u="sng" dirty="0"/>
                  <a:t>入力一件ずつ</a:t>
                </a:r>
                <a:r>
                  <a:rPr lang="en-US" altLang="ja-JP" u="sng" dirty="0"/>
                  <a:t>)</a:t>
                </a:r>
                <a:r>
                  <a:rPr lang="ja-JP" altLang="en-US" u="sng" dirty="0"/>
                  <a:t>と同じ！</a:t>
                </a:r>
                <a:endParaRPr lang="en-US" altLang="ja-JP" u="sng"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ja-JP" altLang="en-US" dirty="0"/>
              </a:p>
            </p:txBody>
          </p:sp>
        </mc:Choice>
        <mc:Fallback xmlns="">
          <p:sp>
            <p:nvSpPr>
              <p:cNvPr id="82" name="テキスト ボックス 81">
                <a:extLst>
                  <a:ext uri="{FF2B5EF4-FFF2-40B4-BE49-F238E27FC236}">
                    <a16:creationId xmlns:a16="http://schemas.microsoft.com/office/drawing/2014/main" id="{52FDBEBB-6DF5-8930-5860-2AF2A95EC59E}"/>
                  </a:ext>
                </a:extLst>
              </p:cNvPr>
              <p:cNvSpPr txBox="1">
                <a:spLocks noRot="1" noChangeAspect="1" noMove="1" noResize="1" noEditPoints="1" noAdjustHandles="1" noChangeArrowheads="1" noChangeShapeType="1" noTextEdit="1"/>
              </p:cNvSpPr>
              <p:nvPr/>
            </p:nvSpPr>
            <p:spPr>
              <a:xfrm>
                <a:off x="-271575" y="3653877"/>
                <a:ext cx="5255491" cy="1060868"/>
              </a:xfrm>
              <a:prstGeom prst="rect">
                <a:avLst/>
              </a:prstGeom>
              <a:blipFill>
                <a:blip r:embed="rId7"/>
                <a:stretch>
                  <a:fillRect t="-2874" b="-40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25818F2-BC7D-274A-5D28-EACCC6FE160C}"/>
                  </a:ext>
                </a:extLst>
              </p:cNvPr>
              <p:cNvSpPr txBox="1"/>
              <p:nvPr/>
            </p:nvSpPr>
            <p:spPr>
              <a:xfrm>
                <a:off x="4645890" y="2844225"/>
                <a:ext cx="3285093" cy="1077218"/>
              </a:xfrm>
              <a:prstGeom prst="rect">
                <a:avLst/>
              </a:prstGeom>
              <a:noFill/>
            </p:spPr>
            <p:txBody>
              <a:bodyPr wrap="square">
                <a:spAutoFit/>
              </a:bodyPr>
              <a:lstStyle/>
              <a:p>
                <a:r>
                  <a:rPr lang="ja-JP" altLang="en-US" sz="1600" dirty="0">
                    <a:solidFill>
                      <a:schemeClr val="tx1"/>
                    </a:solidFill>
                  </a:rPr>
                  <a:t>←入力</a:t>
                </a:r>
                <a14:m>
                  <m:oMath xmlns:m="http://schemas.openxmlformats.org/officeDocument/2006/math">
                    <m:r>
                      <a:rPr lang="en-US" altLang="ja-JP" sz="1600" b="0" i="1" smtClean="0">
                        <a:solidFill>
                          <a:schemeClr val="tx1"/>
                        </a:solidFill>
                        <a:latin typeface="Cambria Math" panose="02040503050406030204" pitchFamily="18" charset="0"/>
                      </a:rPr>
                      <m:t>𝑋</m:t>
                    </m:r>
                  </m:oMath>
                </a14:m>
                <a:r>
                  <a:rPr lang="ja-JP" altLang="en-US" sz="1600" dirty="0">
                    <a:solidFill>
                      <a:schemeClr val="tx1"/>
                    </a:solidFill>
                  </a:rPr>
                  <a:t> は</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a:t>
                </a:r>
                <a:r>
                  <a:rPr lang="en-US" altLang="ja-JP" sz="1600" dirty="0" err="1">
                    <a:solidFill>
                      <a:schemeClr val="tx1"/>
                    </a:solidFill>
                  </a:rPr>
                  <a:t>vec_size</a:t>
                </a:r>
                <a:r>
                  <a:rPr lang="en-US" altLang="ja-JP" sz="1600" dirty="0">
                    <a:solidFill>
                      <a:schemeClr val="tx1"/>
                    </a:solidFill>
                  </a:rPr>
                  <a:t>)</a:t>
                </a:r>
                <a:r>
                  <a:rPr lang="ja-JP" altLang="en-US" sz="1600" dirty="0">
                    <a:solidFill>
                      <a:schemeClr val="tx1"/>
                    </a:solidFill>
                  </a:rPr>
                  <a:t>の二次元配列</a:t>
                </a:r>
                <a:endParaRPr lang="en-US" altLang="ja-JP" sz="1600" dirty="0">
                  <a:solidFill>
                    <a:schemeClr val="tx1"/>
                  </a:solidFill>
                </a:endParaRPr>
              </a:p>
              <a:p>
                <a:r>
                  <a:rPr lang="en-US" altLang="ja-JP" sz="1600" dirty="0">
                    <a:solidFill>
                      <a:schemeClr val="tx1"/>
                    </a:solidFill>
                  </a:rPr>
                  <a:t>CNN</a:t>
                </a:r>
                <a:r>
                  <a:rPr lang="ja-JP" altLang="en-US" sz="1600" dirty="0">
                    <a:solidFill>
                      <a:schemeClr val="tx1"/>
                    </a:solidFill>
                  </a:rPr>
                  <a:t>だと</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height, width, channel)</a:t>
                </a:r>
                <a:r>
                  <a:rPr lang="ja-JP" altLang="en-US" sz="1600" dirty="0">
                    <a:solidFill>
                      <a:schemeClr val="tx1"/>
                    </a:solidFill>
                  </a:rPr>
                  <a:t>の四次元配列</a:t>
                </a:r>
                <a:endParaRPr lang="en-US" altLang="ja-JP" sz="1600" dirty="0">
                  <a:solidFill>
                    <a:schemeClr val="tx1"/>
                  </a:solidFill>
                </a:endParaRPr>
              </a:p>
            </p:txBody>
          </p:sp>
        </mc:Choice>
        <mc:Fallback xmlns="">
          <p:sp>
            <p:nvSpPr>
              <p:cNvPr id="83" name="テキスト ボックス 82">
                <a:extLst>
                  <a:ext uri="{FF2B5EF4-FFF2-40B4-BE49-F238E27FC236}">
                    <a16:creationId xmlns:a16="http://schemas.microsoft.com/office/drawing/2014/main" id="{B25818F2-BC7D-274A-5D28-EACCC6FE160C}"/>
                  </a:ext>
                </a:extLst>
              </p:cNvPr>
              <p:cNvSpPr txBox="1">
                <a:spLocks noRot="1" noChangeAspect="1" noMove="1" noResize="1" noEditPoints="1" noAdjustHandles="1" noChangeArrowheads="1" noChangeShapeType="1" noTextEdit="1"/>
              </p:cNvSpPr>
              <p:nvPr/>
            </p:nvSpPr>
            <p:spPr>
              <a:xfrm>
                <a:off x="4645890" y="2844225"/>
                <a:ext cx="3285093" cy="1077218"/>
              </a:xfrm>
              <a:prstGeom prst="rect">
                <a:avLst/>
              </a:prstGeom>
              <a:blipFill>
                <a:blip r:embed="rId8"/>
                <a:stretch>
                  <a:fillRect l="-928" t="-1705" b="-6818"/>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060C8F0D-9BEC-302D-6F22-8C9C06110ECE}"/>
              </a:ext>
            </a:extLst>
          </p:cNvPr>
          <p:cNvGrpSpPr/>
          <p:nvPr/>
        </p:nvGrpSpPr>
        <p:grpSpPr>
          <a:xfrm>
            <a:off x="192945" y="4559019"/>
            <a:ext cx="11806107" cy="1971097"/>
            <a:chOff x="192945" y="4559019"/>
            <a:chExt cx="11806107" cy="1971097"/>
          </a:xfrm>
        </p:grpSpPr>
        <p:grpSp>
          <p:nvGrpSpPr>
            <p:cNvPr id="37" name="グループ化 36">
              <a:extLst>
                <a:ext uri="{FF2B5EF4-FFF2-40B4-BE49-F238E27FC236}">
                  <a16:creationId xmlns:a16="http://schemas.microsoft.com/office/drawing/2014/main" id="{9C785DB5-AF3D-C268-3BB8-6CBAB20BEBA0}"/>
                </a:ext>
              </a:extLst>
            </p:cNvPr>
            <p:cNvGrpSpPr/>
            <p:nvPr/>
          </p:nvGrpSpPr>
          <p:grpSpPr>
            <a:xfrm>
              <a:off x="192945" y="4559019"/>
              <a:ext cx="11806107" cy="1971097"/>
              <a:chOff x="192945" y="2647085"/>
              <a:chExt cx="11806107" cy="1971097"/>
            </a:xfrm>
          </p:grpSpPr>
          <p:grpSp>
            <p:nvGrpSpPr>
              <p:cNvPr id="42" name="グループ化 41">
                <a:extLst>
                  <a:ext uri="{FF2B5EF4-FFF2-40B4-BE49-F238E27FC236}">
                    <a16:creationId xmlns:a16="http://schemas.microsoft.com/office/drawing/2014/main" id="{EFA5AE9A-0FA5-BAD0-DFED-1D3D96C32E46}"/>
                  </a:ext>
                </a:extLst>
              </p:cNvPr>
              <p:cNvGrpSpPr/>
              <p:nvPr/>
            </p:nvGrpSpPr>
            <p:grpSpPr>
              <a:xfrm>
                <a:off x="192945" y="2647085"/>
                <a:ext cx="11806107" cy="1971097"/>
                <a:chOff x="293834" y="2570482"/>
                <a:chExt cx="11806107" cy="1971097"/>
              </a:xfrm>
            </p:grpSpPr>
            <p:sp>
              <p:nvSpPr>
                <p:cNvPr id="44" name="正方形/長方形 43">
                  <a:extLst>
                    <a:ext uri="{FF2B5EF4-FFF2-40B4-BE49-F238E27FC236}">
                      <a16:creationId xmlns:a16="http://schemas.microsoft.com/office/drawing/2014/main" id="{89466C9A-EDA0-F8E7-6A6F-17B45710A9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4A4CBD12-31EC-6F4B-24D8-49A7A68FC25E}"/>
                    </a:ext>
                  </a:extLst>
                </p:cNvPr>
                <p:cNvGrpSpPr/>
                <p:nvPr/>
              </p:nvGrpSpPr>
              <p:grpSpPr>
                <a:xfrm>
                  <a:off x="293834" y="3059642"/>
                  <a:ext cx="11604330" cy="927515"/>
                  <a:chOff x="181002" y="3039977"/>
                  <a:chExt cx="11604330" cy="927515"/>
                </a:xfrm>
              </p:grpSpPr>
              <p:sp>
                <p:nvSpPr>
                  <p:cNvPr id="55" name="正方形/長方形 54">
                    <a:extLst>
                      <a:ext uri="{FF2B5EF4-FFF2-40B4-BE49-F238E27FC236}">
                        <a16:creationId xmlns:a16="http://schemas.microsoft.com/office/drawing/2014/main" id="{10B64671-31A1-3D56-A046-6C45D0AEFF6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6" name="正方形/長方形 55">
                    <a:extLst>
                      <a:ext uri="{FF2B5EF4-FFF2-40B4-BE49-F238E27FC236}">
                        <a16:creationId xmlns:a16="http://schemas.microsoft.com/office/drawing/2014/main" id="{4CCB3E02-87CA-7BEE-5FAC-17EF01CA8F6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7" name="正方形/長方形 56">
                    <a:extLst>
                      <a:ext uri="{FF2B5EF4-FFF2-40B4-BE49-F238E27FC236}">
                        <a16:creationId xmlns:a16="http://schemas.microsoft.com/office/drawing/2014/main" id="{68D2BFB2-511B-BDB5-6017-9E3F76B0D838}"/>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8" name="正方形/長方形 57">
                    <a:extLst>
                      <a:ext uri="{FF2B5EF4-FFF2-40B4-BE49-F238E27FC236}">
                        <a16:creationId xmlns:a16="http://schemas.microsoft.com/office/drawing/2014/main" id="{34C3A9C0-AF6A-3723-3ECE-83BCD4245A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9" name="正方形/長方形 58">
                    <a:extLst>
                      <a:ext uri="{FF2B5EF4-FFF2-40B4-BE49-F238E27FC236}">
                        <a16:creationId xmlns:a16="http://schemas.microsoft.com/office/drawing/2014/main" id="{536AC1C9-ADB9-9DFD-4309-37F85B7D10D6}"/>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60" name="正方形/長方形 59">
                    <a:extLst>
                      <a:ext uri="{FF2B5EF4-FFF2-40B4-BE49-F238E27FC236}">
                        <a16:creationId xmlns:a16="http://schemas.microsoft.com/office/drawing/2014/main" id="{BA2DC39C-95B7-9D3E-8312-56953E2CC7F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6" name="直線矢印コネクタ 45">
                  <a:extLst>
                    <a:ext uri="{FF2B5EF4-FFF2-40B4-BE49-F238E27FC236}">
                      <a16:creationId xmlns:a16="http://schemas.microsoft.com/office/drawing/2014/main" id="{B0BB0693-9898-92F0-D739-267F047CC287}"/>
                    </a:ext>
                  </a:extLst>
                </p:cNvPr>
                <p:cNvCxnSpPr>
                  <a:stCxn id="55" idx="3"/>
                  <a:endCxn id="5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FAFA3965-F7A6-4A75-AB4A-0B3B43CB0FC7}"/>
                    </a:ext>
                  </a:extLst>
                </p:cNvPr>
                <p:cNvCxnSpPr>
                  <a:cxnSpLocks/>
                  <a:stCxn id="56" idx="3"/>
                  <a:endCxn id="5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9186E87D-7F17-1C67-CDB8-0BCEB1279AA5}"/>
                    </a:ext>
                  </a:extLst>
                </p:cNvPr>
                <p:cNvCxnSpPr>
                  <a:cxnSpLocks/>
                  <a:endCxn id="5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FD0844F3-AEA6-C8CD-20D8-D530032B78C1}"/>
                    </a:ext>
                  </a:extLst>
                </p:cNvPr>
                <p:cNvCxnSpPr>
                  <a:cxnSpLocks/>
                  <a:endCxn id="5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C9F362F1-A294-7DD5-5C88-6821859819E6}"/>
                    </a:ext>
                  </a:extLst>
                </p:cNvPr>
                <p:cNvCxnSpPr>
                  <a:cxnSpLocks/>
                  <a:endCxn id="6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コネクタ: カギ線 50">
                  <a:extLst>
                    <a:ext uri="{FF2B5EF4-FFF2-40B4-BE49-F238E27FC236}">
                      <a16:creationId xmlns:a16="http://schemas.microsoft.com/office/drawing/2014/main" id="{E32E7D19-4195-B40E-E047-FFFC7AEDE85F}"/>
                    </a:ext>
                  </a:extLst>
                </p:cNvPr>
                <p:cNvCxnSpPr>
                  <a:cxnSpLocks/>
                  <a:stCxn id="6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CDEDB44B-CC9C-45D2-F6B6-0C54446C7D1A}"/>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5FBFFF36-3F0A-E3E2-A8F0-B2164E95B13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43" name="テキスト ボックス 42">
                <a:extLst>
                  <a:ext uri="{FF2B5EF4-FFF2-40B4-BE49-F238E27FC236}">
                    <a16:creationId xmlns:a16="http://schemas.microsoft.com/office/drawing/2014/main" id="{6A7E6C78-E484-E49D-648A-C364AC01D46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8" name="直線矢印コネクタ 37">
              <a:extLst>
                <a:ext uri="{FF2B5EF4-FFF2-40B4-BE49-F238E27FC236}">
                  <a16:creationId xmlns:a16="http://schemas.microsoft.com/office/drawing/2014/main" id="{AB5A0003-B89A-7AD7-D3A0-209C91CCA122}"/>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F6A3A172-20A8-9BDC-43CD-5A5FC9585D12}"/>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E64CDBA2-F4BC-14A0-5E9C-842B8A06B888}"/>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27B39CCE-A7E1-EBE1-57AB-71F1795C411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6239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643087" cy="5419898"/>
          </a:xfrm>
        </p:spPr>
        <p:txBody>
          <a:bodyPr>
            <a:normAutofit/>
          </a:bodyPr>
          <a:lstStyle/>
          <a:p>
            <a:r>
              <a:rPr lang="ja-JP" altLang="en-US" dirty="0"/>
              <a:t>最終層ニューロンの活性化関数</a:t>
            </a:r>
            <a:endParaRPr lang="en-US" altLang="ja-JP" dirty="0"/>
          </a:p>
          <a:p>
            <a:pPr lvl="1"/>
            <a:r>
              <a:rPr lang="ja-JP" altLang="en-US" dirty="0"/>
              <a:t>分類問題で</a:t>
            </a:r>
            <a:r>
              <a:rPr lang="en-US" altLang="ja-JP" dirty="0"/>
              <a:t>Loss</a:t>
            </a:r>
            <a:r>
              <a:rPr lang="ja-JP" altLang="en-US" dirty="0"/>
              <a:t>を計算するための準備</a:t>
            </a:r>
            <a:endParaRPr lang="en-US" altLang="ja-JP" dirty="0"/>
          </a:p>
          <a:p>
            <a:pPr lvl="2"/>
            <a:r>
              <a:rPr lang="en-US" altLang="ja-JP" dirty="0" err="1"/>
              <a:t>Softmax</a:t>
            </a:r>
            <a:r>
              <a:rPr lang="ja-JP" altLang="en-US" dirty="0"/>
              <a:t>関数をよく使う。</a:t>
            </a:r>
            <a:endParaRPr lang="en-US" altLang="ja-JP" dirty="0"/>
          </a:p>
          <a:p>
            <a:pPr lvl="3"/>
            <a:r>
              <a:rPr lang="ja-JP" altLang="en-US" dirty="0"/>
              <a:t>入力を分類の確信度合い</a:t>
            </a:r>
            <a:r>
              <a:rPr lang="en-US" altLang="ja-JP" dirty="0"/>
              <a:t>([0,1]</a:t>
            </a:r>
            <a:r>
              <a:rPr lang="ja-JP" altLang="en-US" dirty="0"/>
              <a:t>の実数値</a:t>
            </a:r>
            <a:r>
              <a:rPr lang="en-US" altLang="ja-JP" dirty="0"/>
              <a:t>)</a:t>
            </a:r>
            <a:r>
              <a:rPr lang="ja-JP" altLang="en-US" dirty="0"/>
              <a:t>に変換</a:t>
            </a:r>
            <a:endParaRPr lang="en-US" altLang="ja-JP" sz="800" dirty="0"/>
          </a:p>
          <a:p>
            <a:pPr lvl="3"/>
            <a:r>
              <a:rPr lang="en-US" altLang="ja-JP" dirty="0"/>
              <a:t>n</a:t>
            </a:r>
            <a:r>
              <a:rPr lang="ja-JP" altLang="en-US" dirty="0"/>
              <a:t>個</a:t>
            </a:r>
            <a:r>
              <a:rPr lang="en-US" altLang="ja-JP" dirty="0"/>
              <a:t>(</a:t>
            </a:r>
            <a:r>
              <a:rPr lang="ja-JP" altLang="en-US" dirty="0"/>
              <a:t>クラス数</a:t>
            </a:r>
            <a:r>
              <a:rPr lang="en-US" altLang="ja-JP" dirty="0"/>
              <a:t>)</a:t>
            </a:r>
            <a:r>
              <a:rPr lang="ja-JP" altLang="en-US" dirty="0"/>
              <a:t>の入力に対して合計が</a:t>
            </a:r>
            <a:r>
              <a:rPr lang="en-US" altLang="ja-JP" dirty="0"/>
              <a:t>1</a:t>
            </a:r>
            <a:r>
              <a:rPr lang="ja-JP" altLang="en-US" dirty="0"/>
              <a:t>になるように変換　する単調増加関数</a:t>
            </a:r>
            <a:endParaRPr lang="en-US" altLang="ja-JP" dirty="0"/>
          </a:p>
        </p:txBody>
      </p:sp>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grpSp>
        <p:nvGrpSpPr>
          <p:cNvPr id="3" name="グループ化 2">
            <a:extLst>
              <a:ext uri="{FF2B5EF4-FFF2-40B4-BE49-F238E27FC236}">
                <a16:creationId xmlns:a16="http://schemas.microsoft.com/office/drawing/2014/main" id="{88550803-2C58-C8E2-3E6A-A7C1A448DB2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D72F91ED-9C99-4517-697D-44E0C14FB7E2}"/>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E3137B0C-CDB4-3357-700D-3AEC451F9A30}"/>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40ECB525-5DCC-2D13-A3F1-606D1D87054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E7AE051-1C2A-0D6A-81BD-4D939E17343E}"/>
                    </a:ext>
                  </a:extLst>
                </p:cNvPr>
                <p:cNvGrpSpPr/>
                <p:nvPr/>
              </p:nvGrpSpPr>
              <p:grpSpPr>
                <a:xfrm>
                  <a:off x="293834" y="3059642"/>
                  <a:ext cx="11604330" cy="927515"/>
                  <a:chOff x="181002" y="3039977"/>
                  <a:chExt cx="11604330" cy="927515"/>
                </a:xfrm>
              </p:grpSpPr>
              <p:sp>
                <p:nvSpPr>
                  <p:cNvPr id="30" name="正方形/長方形 29">
                    <a:extLst>
                      <a:ext uri="{FF2B5EF4-FFF2-40B4-BE49-F238E27FC236}">
                        <a16:creationId xmlns:a16="http://schemas.microsoft.com/office/drawing/2014/main" id="{27B08C33-3CF6-CB82-5C34-08D07BC64C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1" name="正方形/長方形 30">
                    <a:extLst>
                      <a:ext uri="{FF2B5EF4-FFF2-40B4-BE49-F238E27FC236}">
                        <a16:creationId xmlns:a16="http://schemas.microsoft.com/office/drawing/2014/main" id="{B3C771D2-D4A7-7A9C-F44F-F79BF88D5E0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2" name="正方形/長方形 31">
                    <a:extLst>
                      <a:ext uri="{FF2B5EF4-FFF2-40B4-BE49-F238E27FC236}">
                        <a16:creationId xmlns:a16="http://schemas.microsoft.com/office/drawing/2014/main" id="{8B289D9C-09E7-A6A5-95A2-C6699C05B76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3" name="正方形/長方形 32">
                    <a:extLst>
                      <a:ext uri="{FF2B5EF4-FFF2-40B4-BE49-F238E27FC236}">
                        <a16:creationId xmlns:a16="http://schemas.microsoft.com/office/drawing/2014/main" id="{29CD6763-4E1C-EA2A-C5D0-3AE18C070ED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4" name="正方形/長方形 33">
                    <a:extLst>
                      <a:ext uri="{FF2B5EF4-FFF2-40B4-BE49-F238E27FC236}">
                        <a16:creationId xmlns:a16="http://schemas.microsoft.com/office/drawing/2014/main" id="{F45B866C-7593-2D85-5A93-25DC16A2618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5" name="正方形/長方形 34">
                    <a:extLst>
                      <a:ext uri="{FF2B5EF4-FFF2-40B4-BE49-F238E27FC236}">
                        <a16:creationId xmlns:a16="http://schemas.microsoft.com/office/drawing/2014/main" id="{9E79D1E7-4B1D-CAE0-170D-F0953D60DF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9540F9F5-4B1C-8A59-D9AA-157710B5BEA3}"/>
                    </a:ext>
                  </a:extLst>
                </p:cNvPr>
                <p:cNvCxnSpPr>
                  <a:stCxn id="30" idx="3"/>
                  <a:endCxn id="3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E02C6EBA-E924-3D5F-C0BB-CE483E357536}"/>
                    </a:ext>
                  </a:extLst>
                </p:cNvPr>
                <p:cNvCxnSpPr>
                  <a:cxnSpLocks/>
                  <a:stCxn id="31" idx="3"/>
                  <a:endCxn id="3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9D26C48B-D9AD-F1CC-168B-82E08588DB41}"/>
                    </a:ext>
                  </a:extLst>
                </p:cNvPr>
                <p:cNvCxnSpPr>
                  <a:cxnSpLocks/>
                  <a:endCxn id="3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7BE383EB-AA42-E3D6-BCD2-8760297C3A2F}"/>
                    </a:ext>
                  </a:extLst>
                </p:cNvPr>
                <p:cNvCxnSpPr>
                  <a:cxnSpLocks/>
                  <a:endCxn id="3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9D90B304-059B-830E-DFB8-7F7777677B62}"/>
                    </a:ext>
                  </a:extLst>
                </p:cNvPr>
                <p:cNvCxnSpPr>
                  <a:cxnSpLocks/>
                  <a:endCxn id="3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コネクタ: カギ線 26">
                  <a:extLst>
                    <a:ext uri="{FF2B5EF4-FFF2-40B4-BE49-F238E27FC236}">
                      <a16:creationId xmlns:a16="http://schemas.microsoft.com/office/drawing/2014/main" id="{96EB18DC-B07F-46D2-130C-E73370F282D5}"/>
                    </a:ext>
                  </a:extLst>
                </p:cNvPr>
                <p:cNvCxnSpPr>
                  <a:cxnSpLocks/>
                  <a:stCxn id="3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540AB5F-F0ED-9B12-D3D6-F6246CC19D3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06BF7225-8BAB-988D-A199-BE818847A39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8DD5979-6883-E07E-A4CF-76A4EDD5321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C26FC6B9-74AA-5934-2569-9D363DEBCFB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0A0054A9-7BE5-5474-47C0-72FACD9EA8D4}"/>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AF0755B7-C5C4-47DC-A4BC-C92D873C21B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36BEEB81-807D-5BFD-4CE3-4D3201233EB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7216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712185" cy="5419898"/>
              </a:xfrm>
            </p:spPr>
            <p:txBody>
              <a:bodyPr>
                <a:normAutofit/>
              </a:bodyPr>
              <a:lstStyle/>
              <a:p>
                <a:r>
                  <a:rPr lang="ja-JP" altLang="en-US" dirty="0"/>
                  <a:t>最終層ニューロンの活性化関数</a:t>
                </a:r>
                <a:endParaRPr lang="en-US" altLang="ja-JP" dirty="0"/>
              </a:p>
              <a:p>
                <a:pPr lvl="1"/>
                <a:r>
                  <a:rPr lang="en-US" altLang="ja-JP" dirty="0" err="1"/>
                  <a:t>Softmax</a:t>
                </a:r>
                <a:r>
                  <a:rPr lang="ja-JP" altLang="en-US" dirty="0"/>
                  <a:t>関数</a:t>
                </a:r>
                <a:endParaRPr lang="en-US" altLang="ja-JP" dirty="0"/>
              </a:p>
              <a:p>
                <a:pPr lvl="2"/>
                <a:r>
                  <a:rPr lang="en-US" altLang="ja-JP" dirty="0" err="1"/>
                  <a:t>i</a:t>
                </a:r>
                <a:r>
                  <a:rPr lang="ja-JP" altLang="en-US" dirty="0"/>
                  <a:t>番目の入力に対する</a:t>
                </a:r>
                <a:r>
                  <a:rPr lang="en-US" altLang="ja-JP" dirty="0" err="1"/>
                  <a:t>i</a:t>
                </a:r>
                <a:r>
                  <a:rPr lang="ja-JP" altLang="en-US" dirty="0"/>
                  <a:t>番目の出力は</a:t>
                </a:r>
                <a:endParaRPr lang="en-US" altLang="ja-JP" dirty="0"/>
              </a:p>
              <a:p>
                <a:pPr marL="783000"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up>
                          </m:sSup>
                        </m:num>
                        <m:den>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sup>
                              </m:sSup>
                            </m:e>
                          </m:nary>
                        </m:den>
                      </m:f>
                    </m:oMath>
                  </m:oMathPara>
                </a14:m>
                <a:endParaRPr lang="en-US" altLang="ja-JP" dirty="0"/>
              </a:p>
              <a:p>
                <a:pPr lvl="2"/>
                <a:r>
                  <a:rPr lang="ja-JP" altLang="en-US" dirty="0"/>
                  <a:t>一般的に、この値が最も大きいクラスを</a:t>
                </a:r>
                <a:r>
                  <a:rPr lang="en-US" altLang="ja-JP" dirty="0"/>
                  <a:t>NN</a:t>
                </a:r>
                <a:r>
                  <a:rPr lang="ja-JP" altLang="en-US" dirty="0"/>
                  <a:t>の推論結果とする</a:t>
                </a:r>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xfrm>
                <a:off x="318654" y="1188720"/>
                <a:ext cx="7712185" cy="5419898"/>
              </a:xfrm>
              <a:blipFill>
                <a:blip r:embed="rId2"/>
                <a:stretch>
                  <a:fillRect l="-1739" t="-90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テキスト ボックス 4">
            <a:extLst>
              <a:ext uri="{FF2B5EF4-FFF2-40B4-BE49-F238E27FC236}">
                <a16:creationId xmlns:a16="http://schemas.microsoft.com/office/drawing/2014/main" id="{DEEE9537-1BC9-D319-C27B-1E1EB2A75AC6}"/>
              </a:ext>
            </a:extLst>
          </p:cNvPr>
          <p:cNvSpPr txBox="1"/>
          <p:nvPr/>
        </p:nvSpPr>
        <p:spPr>
          <a:xfrm>
            <a:off x="2421453" y="1753080"/>
            <a:ext cx="6207699" cy="584775"/>
          </a:xfrm>
          <a:prstGeom prst="rect">
            <a:avLst/>
          </a:prstGeom>
          <a:noFill/>
        </p:spPr>
        <p:txBody>
          <a:bodyPr wrap="square">
            <a:spAutoFit/>
          </a:bodyPr>
          <a:lstStyle/>
          <a:p>
            <a:pPr lvl="2"/>
            <a:r>
              <a:rPr lang="ja-JP" altLang="en-US" sz="1600" dirty="0">
                <a:solidFill>
                  <a:srgbClr val="FF0000"/>
                </a:solidFill>
              </a:rPr>
              <a:t>入出力ともにクラス数ぶんの要素を持つベクトル</a:t>
            </a:r>
            <a:endParaRPr lang="en-US" altLang="ja-JP" sz="1600" dirty="0">
              <a:solidFill>
                <a:srgbClr val="FF0000"/>
              </a:solidFill>
            </a:endParaRPr>
          </a:p>
          <a:p>
            <a:pPr lvl="2"/>
            <a:r>
              <a:rPr lang="ja-JP" altLang="en-US" sz="1600" dirty="0">
                <a:solidFill>
                  <a:srgbClr val="FF0000"/>
                </a:solidFill>
              </a:rPr>
              <a:t>各出力値は</a:t>
            </a:r>
            <a:r>
              <a:rPr lang="en-US" altLang="ja-JP" sz="1600" dirty="0">
                <a:solidFill>
                  <a:srgbClr val="FF0000"/>
                </a:solidFill>
              </a:rPr>
              <a:t>[0,1]</a:t>
            </a:r>
            <a:r>
              <a:rPr lang="ja-JP" altLang="en-US" sz="1600" dirty="0">
                <a:solidFill>
                  <a:srgbClr val="FF0000"/>
                </a:solidFill>
              </a:rPr>
              <a:t>の実数、出力値の合計は</a:t>
            </a:r>
            <a:r>
              <a:rPr lang="en-US" altLang="ja-JP" sz="1600" dirty="0">
                <a:solidFill>
                  <a:srgbClr val="FF0000"/>
                </a:solidFill>
              </a:rPr>
              <a:t>1</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949BF83-E819-B978-977C-17552D1476DF}"/>
                  </a:ext>
                </a:extLst>
              </p:cNvPr>
              <p:cNvSpPr txBox="1"/>
              <p:nvPr/>
            </p:nvSpPr>
            <p:spPr>
              <a:xfrm>
                <a:off x="4146419" y="3992877"/>
                <a:ext cx="3228569" cy="786177"/>
              </a:xfrm>
              <a:prstGeom prst="rect">
                <a:avLst/>
              </a:prstGeom>
              <a:noFill/>
            </p:spPr>
            <p:txBody>
              <a:bodyPr wrap="square" rtlCol="0">
                <a:spAutoFit/>
              </a:bodyPr>
              <a:lstStyle/>
              <a:p>
                <a14:m>
                  <m:oMath xmlns:m="http://schemas.openxmlformats.org/officeDocument/2006/math">
                    <m:d>
                      <m:dPr>
                        <m:begChr m:val="["/>
                        <m:endChr m:val="]"/>
                        <m:ctrlPr>
                          <a:rPr kumimoji="1" lang="en-US" altLang="ja-JP" sz="1100" b="0" i="1" smtClean="0">
                            <a:solidFill>
                              <a:srgbClr val="FF0000"/>
                            </a:solidFill>
                            <a:latin typeface="Cambria Math" panose="02040503050406030204" pitchFamily="18" charset="0"/>
                          </a:rPr>
                        </m:ctrlPr>
                      </m:dPr>
                      <m:e>
                        <m:m>
                          <m:mPr>
                            <m:mcs>
                              <m:mc>
                                <m:mcPr>
                                  <m:count m:val="1"/>
                                  <m:mcJc m:val="center"/>
                                </m:mcPr>
                              </m:mc>
                            </m:mcs>
                            <m:ctrlPr>
                              <a:rPr kumimoji="1" lang="en-US" altLang="ja-JP" sz="1100" b="0" i="1" smtClean="0">
                                <a:solidFill>
                                  <a:srgbClr val="FF0000"/>
                                </a:solidFill>
                                <a:latin typeface="Cambria Math" panose="02040503050406030204" pitchFamily="18" charset="0"/>
                              </a:rPr>
                            </m:ctrlPr>
                          </m:mPr>
                          <m:mr>
                            <m:e>
                              <m:r>
                                <m:rPr>
                                  <m:brk m:alnAt="7"/>
                                </m:rPr>
                                <a:rPr kumimoji="1" lang="en-US" altLang="ja-JP" sz="1100" b="0" i="1" smtClean="0">
                                  <a:solidFill>
                                    <a:srgbClr val="FF0000"/>
                                  </a:solidFill>
                                  <a:latin typeface="Cambria Math" panose="02040503050406030204" pitchFamily="18" charset="0"/>
                                </a:rPr>
                                <m:t>3</m:t>
                              </m:r>
                            </m:e>
                          </m:mr>
                          <m:mr>
                            <m:e>
                              <m:r>
                                <a:rPr kumimoji="1" lang="en-US" altLang="ja-JP" sz="1100" b="0" i="1" smtClean="0">
                                  <a:solidFill>
                                    <a:srgbClr val="FF0000"/>
                                  </a:solidFill>
                                  <a:latin typeface="Cambria Math" panose="02040503050406030204" pitchFamily="18" charset="0"/>
                                </a:rPr>
                                <m:t>4</m:t>
                              </m:r>
                            </m:e>
                          </m:mr>
                          <m:mr>
                            <m:e>
                              <m:r>
                                <a:rPr kumimoji="1" lang="en-US" altLang="ja-JP" sz="1100" b="0" i="1" smtClean="0">
                                  <a:solidFill>
                                    <a:srgbClr val="FF0000"/>
                                  </a:solidFill>
                                  <a:latin typeface="Cambria Math" panose="02040503050406030204" pitchFamily="18" charset="0"/>
                                </a:rPr>
                                <m:t>8</m:t>
                              </m:r>
                            </m:e>
                          </m:mr>
                        </m:m>
                      </m:e>
                    </m:d>
                  </m:oMath>
                </a14:m>
                <a:r>
                  <a:rPr kumimoji="1" lang="ja-JP" altLang="en-US" sz="1600" dirty="0">
                    <a:solidFill>
                      <a:srgbClr val="FF0000"/>
                    </a:solidFill>
                  </a:rPr>
                  <a:t>を</a:t>
                </a:r>
                <a14:m>
                  <m:oMath xmlns:m="http://schemas.openxmlformats.org/officeDocument/2006/math">
                    <m:d>
                      <m:dPr>
                        <m:begChr m:val="["/>
                        <m:endChr m:val="]"/>
                        <m:ctrlPr>
                          <a:rPr lang="en-US" altLang="ja-JP" sz="1100" i="1">
                            <a:solidFill>
                              <a:srgbClr val="FF0000"/>
                            </a:solidFill>
                            <a:latin typeface="Cambria Math" panose="02040503050406030204" pitchFamily="18" charset="0"/>
                          </a:rPr>
                        </m:ctrlPr>
                      </m:dPr>
                      <m:e>
                        <m:m>
                          <m:mPr>
                            <m:mcs>
                              <m:mc>
                                <m:mcPr>
                                  <m:count m:val="1"/>
                                  <m:mcJc m:val="center"/>
                                </m:mcPr>
                              </m:mc>
                            </m:mcs>
                            <m:ctrlPr>
                              <a:rPr lang="en-US" altLang="ja-JP" sz="1100" i="1">
                                <a:solidFill>
                                  <a:srgbClr val="FF0000"/>
                                </a:solidFill>
                                <a:latin typeface="Cambria Math" panose="02040503050406030204" pitchFamily="18" charset="0"/>
                              </a:rPr>
                            </m:ctrlPr>
                          </m:mPr>
                          <m:mr>
                            <m:e>
                              <m:r>
                                <m:rPr>
                                  <m:brk m:alnAt="7"/>
                                </m:rPr>
                                <a:rPr lang="en-US" altLang="ja-JP" sz="1100" b="0" i="1" smtClean="0">
                                  <a:solidFill>
                                    <a:srgbClr val="FF0000"/>
                                  </a:solidFill>
                                  <a:latin typeface="Cambria Math" panose="02040503050406030204" pitchFamily="18" charset="0"/>
                                </a:rPr>
                                <m:t>0</m:t>
                              </m:r>
                              <m:r>
                                <a:rPr lang="en-US" altLang="ja-JP" sz="1100" b="0" i="1" smtClean="0">
                                  <a:solidFill>
                                    <a:srgbClr val="FF0000"/>
                                  </a:solidFill>
                                  <a:latin typeface="Cambria Math" panose="02040503050406030204" pitchFamily="18" charset="0"/>
                                </a:rPr>
                                <m:t>.1</m:t>
                              </m:r>
                            </m:e>
                          </m:mr>
                          <m:mr>
                            <m:e>
                              <m:r>
                                <a:rPr lang="en-US" altLang="ja-JP" sz="1100" b="0" i="1" smtClean="0">
                                  <a:solidFill>
                                    <a:srgbClr val="FF0000"/>
                                  </a:solidFill>
                                  <a:latin typeface="Cambria Math" panose="02040503050406030204" pitchFamily="18" charset="0"/>
                                </a:rPr>
                                <m:t>0.2</m:t>
                              </m:r>
                            </m:e>
                          </m:mr>
                          <m:mr>
                            <m:e>
                              <m:r>
                                <a:rPr lang="en-US" altLang="ja-JP" sz="1100" b="0" i="1" smtClean="0">
                                  <a:solidFill>
                                    <a:srgbClr val="FF0000"/>
                                  </a:solidFill>
                                  <a:latin typeface="Cambria Math" panose="02040503050406030204" pitchFamily="18" charset="0"/>
                                </a:rPr>
                                <m:t>0.7</m:t>
                              </m:r>
                            </m:e>
                          </m:mr>
                        </m:m>
                      </m:e>
                    </m:d>
                  </m:oMath>
                </a14:m>
                <a:r>
                  <a:rPr kumimoji="1" lang="ja-JP" altLang="en-US" sz="1600" dirty="0">
                    <a:solidFill>
                      <a:srgbClr val="FF0000"/>
                    </a:solidFill>
                  </a:rPr>
                  <a:t>とかにする</a:t>
                </a:r>
                <a:r>
                  <a:rPr kumimoji="1" lang="en-US" altLang="ja-JP" sz="1600" dirty="0">
                    <a:solidFill>
                      <a:srgbClr val="FF0000"/>
                    </a:solidFill>
                  </a:rPr>
                  <a:t>(</a:t>
                </a:r>
                <a:r>
                  <a:rPr kumimoji="1" lang="ja-JP" altLang="en-US" sz="1600" dirty="0">
                    <a:solidFill>
                      <a:srgbClr val="FF0000"/>
                    </a:solidFill>
                  </a:rPr>
                  <a:t>計算は適当</a:t>
                </a:r>
                <a:r>
                  <a:rPr kumimoji="1" lang="en-US" altLang="ja-JP" sz="1600" dirty="0">
                    <a:solidFill>
                      <a:srgbClr val="FF0000"/>
                    </a:solidFill>
                  </a:rPr>
                  <a:t>)</a:t>
                </a:r>
              </a:p>
              <a:p>
                <a:r>
                  <a:rPr lang="ja-JP" altLang="en-US" sz="1600" dirty="0">
                    <a:solidFill>
                      <a:srgbClr val="FF0000"/>
                    </a:solidFill>
                  </a:rPr>
                  <a:t>これならクラス</a:t>
                </a:r>
                <a:r>
                  <a:rPr lang="en-US" altLang="ja-JP" sz="1600" dirty="0">
                    <a:solidFill>
                      <a:srgbClr val="FF0000"/>
                    </a:solidFill>
                  </a:rPr>
                  <a:t>3</a:t>
                </a:r>
                <a:r>
                  <a:rPr lang="ja-JP" altLang="en-US" sz="1600" dirty="0">
                    <a:solidFill>
                      <a:srgbClr val="FF0000"/>
                    </a:solidFill>
                  </a:rPr>
                  <a:t>が推論結果</a:t>
                </a:r>
                <a:endParaRPr kumimoji="1" lang="ja-JP" altLang="en-US" sz="1600" dirty="0">
                  <a:solidFill>
                    <a:srgbClr val="FF0000"/>
                  </a:solidFill>
                </a:endParaRPr>
              </a:p>
            </p:txBody>
          </p:sp>
        </mc:Choice>
        <mc:Fallback xmlns="">
          <p:sp>
            <p:nvSpPr>
              <p:cNvPr id="6" name="テキスト ボックス 5">
                <a:extLst>
                  <a:ext uri="{FF2B5EF4-FFF2-40B4-BE49-F238E27FC236}">
                    <a16:creationId xmlns:a16="http://schemas.microsoft.com/office/drawing/2014/main" id="{3949BF83-E819-B978-977C-17552D1476DF}"/>
                  </a:ext>
                </a:extLst>
              </p:cNvPr>
              <p:cNvSpPr txBox="1">
                <a:spLocks noRot="1" noChangeAspect="1" noMove="1" noResize="1" noEditPoints="1" noAdjustHandles="1" noChangeArrowheads="1" noChangeShapeType="1" noTextEdit="1"/>
              </p:cNvSpPr>
              <p:nvPr/>
            </p:nvSpPr>
            <p:spPr>
              <a:xfrm>
                <a:off x="4146419" y="3992877"/>
                <a:ext cx="3228569" cy="786177"/>
              </a:xfrm>
              <a:prstGeom prst="rect">
                <a:avLst/>
              </a:prstGeom>
              <a:blipFill>
                <a:blip r:embed="rId7"/>
                <a:stretch>
                  <a:fillRect l="-943" b="-8527"/>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F2C7346E-C7F0-2626-5C58-0A6524435012}"/>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8CC165C8-9C49-D385-00D4-55F146F26D36}"/>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C95D61B5-E89E-1577-31B4-7397A20AF1E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B8598002-75F3-214D-FAD9-661607AA533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C8D379B-3FBB-786F-48E7-6AB16FBB4856}"/>
                    </a:ext>
                  </a:extLst>
                </p:cNvPr>
                <p:cNvGrpSpPr/>
                <p:nvPr/>
              </p:nvGrpSpPr>
              <p:grpSpPr>
                <a:xfrm>
                  <a:off x="293834" y="3059642"/>
                  <a:ext cx="11604330" cy="927515"/>
                  <a:chOff x="181002" y="3039977"/>
                  <a:chExt cx="11604330" cy="927515"/>
                </a:xfrm>
              </p:grpSpPr>
              <p:sp>
                <p:nvSpPr>
                  <p:cNvPr id="32" name="正方形/長方形 31">
                    <a:extLst>
                      <a:ext uri="{FF2B5EF4-FFF2-40B4-BE49-F238E27FC236}">
                        <a16:creationId xmlns:a16="http://schemas.microsoft.com/office/drawing/2014/main" id="{B7F1C55B-2091-B541-BD28-FD94AC6C7B73}"/>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3" name="正方形/長方形 32">
                    <a:extLst>
                      <a:ext uri="{FF2B5EF4-FFF2-40B4-BE49-F238E27FC236}">
                        <a16:creationId xmlns:a16="http://schemas.microsoft.com/office/drawing/2014/main" id="{68A4FDAB-F9BD-06BE-8BEB-1465A7A00D4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4" name="正方形/長方形 33">
                    <a:extLst>
                      <a:ext uri="{FF2B5EF4-FFF2-40B4-BE49-F238E27FC236}">
                        <a16:creationId xmlns:a16="http://schemas.microsoft.com/office/drawing/2014/main" id="{484FA99F-A284-1A4B-9ED2-DE09976F9DE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5" name="正方形/長方形 34">
                    <a:extLst>
                      <a:ext uri="{FF2B5EF4-FFF2-40B4-BE49-F238E27FC236}">
                        <a16:creationId xmlns:a16="http://schemas.microsoft.com/office/drawing/2014/main" id="{F7A94386-B4B3-478D-3FC3-A04880E82858}"/>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6" name="正方形/長方形 35">
                    <a:extLst>
                      <a:ext uri="{FF2B5EF4-FFF2-40B4-BE49-F238E27FC236}">
                        <a16:creationId xmlns:a16="http://schemas.microsoft.com/office/drawing/2014/main" id="{4A970151-0B62-B254-CA9B-EDF2C69EC05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7" name="正方形/長方形 36">
                    <a:extLst>
                      <a:ext uri="{FF2B5EF4-FFF2-40B4-BE49-F238E27FC236}">
                        <a16:creationId xmlns:a16="http://schemas.microsoft.com/office/drawing/2014/main" id="{F8A61BF4-3FF3-127F-0763-7CF0AB0F96A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E10EDE40-E9F4-5B55-2BEA-6F5BC78246A6}"/>
                    </a:ext>
                  </a:extLst>
                </p:cNvPr>
                <p:cNvCxnSpPr>
                  <a:stCxn id="32" idx="3"/>
                  <a:endCxn id="3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37D55F64-B247-83DF-1BCE-2FE87912CD7C}"/>
                    </a:ext>
                  </a:extLst>
                </p:cNvPr>
                <p:cNvCxnSpPr>
                  <a:cxnSpLocks/>
                  <a:stCxn id="33" idx="3"/>
                  <a:endCxn id="3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D61182CD-ED64-027C-FE8B-0FA73FFB6A43}"/>
                    </a:ext>
                  </a:extLst>
                </p:cNvPr>
                <p:cNvCxnSpPr>
                  <a:cxnSpLocks/>
                  <a:endCxn id="3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A2B800E0-C00F-9251-935D-ACDBF34FBD4D}"/>
                    </a:ext>
                  </a:extLst>
                </p:cNvPr>
                <p:cNvCxnSpPr>
                  <a:cxnSpLocks/>
                  <a:endCxn id="3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231CBE8E-91B7-6BA4-1506-FED7A85487F7}"/>
                    </a:ext>
                  </a:extLst>
                </p:cNvPr>
                <p:cNvCxnSpPr>
                  <a:cxnSpLocks/>
                  <a:endCxn id="3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820D6BE-3D90-DAEB-C547-D93719098E16}"/>
                    </a:ext>
                  </a:extLst>
                </p:cNvPr>
                <p:cNvCxnSpPr>
                  <a:cxnSpLocks/>
                  <a:stCxn id="3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51497803-13B3-CD2B-25A9-6AAC7372EC2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F572CF6C-3086-866E-68A3-044DEC427E6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0BB8DAFC-0EFD-1612-170C-EAE95BB1FB7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E60DA38-7781-9D43-03EF-F8CAA07224AF}"/>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2CCA4897-E18B-EDE7-568F-E61E98CFEB1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383140B4-8B2B-8251-5391-CBAE9454A73E}"/>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901DAA54-3FA8-15EA-7624-6C8921E284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3197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ja-JP" altLang="en-US" dirty="0"/>
              <a:t>現状の</a:t>
            </a:r>
            <a:r>
              <a:rPr lang="en-US" altLang="ja-JP" dirty="0"/>
              <a:t>NN</a:t>
            </a:r>
            <a:r>
              <a:rPr lang="ja-JP" altLang="en-US" dirty="0"/>
              <a:t>の予測結果と、実際の教師ラベルがどれだけ乖離しているかを表す関数。→小さいモデルほど優秀</a:t>
            </a:r>
            <a:endParaRPr lang="en-US" altLang="ja-JP" dirty="0"/>
          </a:p>
          <a:p>
            <a:pPr lvl="2"/>
            <a:r>
              <a:rPr lang="ja-JP" altLang="en-US" dirty="0"/>
              <a:t>入力</a:t>
            </a:r>
            <a:r>
              <a:rPr lang="en-US" altLang="ja-JP" dirty="0"/>
              <a:t>: NN</a:t>
            </a:r>
            <a:r>
              <a:rPr lang="ja-JP" altLang="en-US" dirty="0"/>
              <a:t>の出力と教師データ</a:t>
            </a:r>
            <a:endParaRPr lang="en-US" altLang="ja-JP" dirty="0"/>
          </a:p>
          <a:p>
            <a:pPr lvl="1"/>
            <a:r>
              <a:rPr lang="ja-JP" altLang="en-US" dirty="0"/>
              <a:t>回帰か分類かによって使うべきものが異なる。以下はよく使う。</a:t>
            </a:r>
            <a:endParaRPr lang="en-US" altLang="ja-JP" dirty="0"/>
          </a:p>
          <a:p>
            <a:pPr lvl="2"/>
            <a:r>
              <a:rPr lang="ja-JP" altLang="en-US" dirty="0"/>
              <a:t>回帰</a:t>
            </a:r>
            <a:r>
              <a:rPr lang="en-US" altLang="ja-JP" dirty="0"/>
              <a:t>: MSE Loss</a:t>
            </a:r>
          </a:p>
          <a:p>
            <a:pPr lvl="2"/>
            <a:r>
              <a:rPr lang="ja-JP" altLang="en-US" dirty="0"/>
              <a:t>分類</a:t>
            </a:r>
            <a:r>
              <a:rPr lang="en-US" altLang="ja-JP" dirty="0"/>
              <a:t>: Cross-entropy Loss</a:t>
            </a:r>
          </a:p>
          <a:p>
            <a:pPr lvl="2"/>
            <a:endParaRPr lang="ja-JP" altLang="en-US" dirty="0"/>
          </a:p>
        </p:txBody>
      </p:sp>
      <p:grpSp>
        <p:nvGrpSpPr>
          <p:cNvPr id="28" name="グループ化 27">
            <a:extLst>
              <a:ext uri="{FF2B5EF4-FFF2-40B4-BE49-F238E27FC236}">
                <a16:creationId xmlns:a16="http://schemas.microsoft.com/office/drawing/2014/main" id="{38FC0AF1-D7E9-D12C-6041-5263517AE287}"/>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8DA3F-C307-237B-9F52-901B37FC729B}"/>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ED26F99-66D2-8F87-DDF9-7DF28C33E01C}"/>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5ECAC2C7-C92F-7383-A370-AF8671FB82E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9976B70-9E37-1115-A18F-47CF00D25BD1}"/>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B38D86A-5465-F0D3-48DB-BAB9B40CC2C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2DA3FF6-D962-87CB-CFCC-E716A4FA456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E9AE3BDA-3CBD-629B-3670-AA6D02A2371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2538B15-428F-1560-84B4-FBC4337D59EF}"/>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F21C002-0A43-ADE4-900F-F3885A33D402}"/>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4FD0ABD1-BE57-19D6-605F-86719CCFB47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38962C67-F12C-5AE3-7DBD-25A1F9EF44B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358C3F68-C52F-8CCE-6B13-F1D1187442A0}"/>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93879E41-4B12-A2A8-FA1E-82EBDECCECA2}"/>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748B3F1-8EEB-877C-F065-52C2BAA761B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16D50525-F624-A0C5-7C85-939B276F692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0D7F56A-D475-B741-D57E-0C40A860C71A}"/>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C1599FA2-B252-771A-733E-13C4933B2F4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299546ED-A435-45E1-8851-9A75A358DAB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8E341EED-33E8-3A80-2D0A-748A60C46AF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4C5CD47-3394-C2CC-A2D3-B7D9CD1A5C9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D171814B-957A-D95A-7D4C-FF05E336F7B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310F0F6B-BB6B-C212-7501-4E26839D429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0847C66-45C1-F50B-99DB-AB06EE03E2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4D0C-4760-2871-41DC-6B241960865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0C23578-DE8A-CA25-33CA-67EE6CBE11D3}"/>
              </a:ext>
            </a:extLst>
          </p:cNvPr>
          <p:cNvSpPr>
            <a:spLocks noGrp="1"/>
          </p:cNvSpPr>
          <p:nvPr>
            <p:ph idx="1"/>
          </p:nvPr>
        </p:nvSpPr>
        <p:spPr/>
        <p:txBody>
          <a:bodyPr>
            <a:normAutofit fontScale="92500" lnSpcReduction="20000"/>
          </a:bodyPr>
          <a:lstStyle/>
          <a:p>
            <a:r>
              <a:rPr kumimoji="1" lang="ja-JP" altLang="en-US" dirty="0"/>
              <a:t>理論編</a:t>
            </a:r>
            <a:endParaRPr kumimoji="1" lang="en-US" altLang="ja-JP" dirty="0"/>
          </a:p>
          <a:p>
            <a:r>
              <a:rPr lang="ja-JP" altLang="en-US" dirty="0"/>
              <a:t>実装編</a:t>
            </a:r>
            <a:endParaRPr lang="en-US" altLang="ja-JP" dirty="0"/>
          </a:p>
          <a:p>
            <a:r>
              <a:rPr kumimoji="1" lang="ja-JP" altLang="en-US" dirty="0"/>
              <a:t>環境構築編</a:t>
            </a:r>
            <a:endParaRPr kumimoji="1" lang="en-US" altLang="ja-JP" dirty="0"/>
          </a:p>
          <a:p>
            <a:r>
              <a:rPr kumimoji="1" lang="en-US" altLang="ja-JP" dirty="0"/>
              <a:t>GPU</a:t>
            </a:r>
            <a:r>
              <a:rPr kumimoji="1" lang="ja-JP" altLang="en-US" dirty="0"/>
              <a:t>利用編</a:t>
            </a:r>
            <a:endParaRPr kumimoji="1" lang="en-US" altLang="ja-JP" dirty="0"/>
          </a:p>
          <a:p>
            <a:r>
              <a:rPr kumimoji="1" lang="en-US" altLang="ja-JP" dirty="0"/>
              <a:t>TensorFlow v2 </a:t>
            </a:r>
            <a:r>
              <a:rPr kumimoji="1" lang="ja-JP" altLang="en-US" dirty="0"/>
              <a:t>編</a:t>
            </a:r>
            <a:endParaRPr kumimoji="1" lang="en-US" altLang="ja-JP" dirty="0"/>
          </a:p>
          <a:p>
            <a:r>
              <a:rPr lang="en-US" altLang="ja-JP" dirty="0"/>
              <a:t>TensorFlow v1 </a:t>
            </a:r>
            <a:r>
              <a:rPr lang="ja-JP" altLang="en-US" dirty="0"/>
              <a:t>編</a:t>
            </a:r>
            <a:endParaRPr kumimoji="1" lang="ja-JP" altLang="en-US" dirty="0"/>
          </a:p>
        </p:txBody>
      </p:sp>
      <p:sp>
        <p:nvSpPr>
          <p:cNvPr id="4" name="スライド番号プレースホルダー 3">
            <a:extLst>
              <a:ext uri="{FF2B5EF4-FFF2-40B4-BE49-F238E27FC236}">
                <a16:creationId xmlns:a16="http://schemas.microsoft.com/office/drawing/2014/main" id="{A5C07BEF-16B8-AFD0-5EA5-8ED6851301E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Tree>
    <p:extLst>
      <p:ext uri="{BB962C8B-B14F-4D97-AF65-F5344CB8AC3E}">
        <p14:creationId xmlns:p14="http://schemas.microsoft.com/office/powerpoint/2010/main" val="8447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Mean Squared Error (MSE) Loss…</a:t>
                </a:r>
                <a:r>
                  <a:rPr lang="ja-JP" altLang="en-US" dirty="0"/>
                  <a:t>平均二乗誤差</a:t>
                </a:r>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に対して、</a:t>
                </a:r>
                <a:endParaRPr lang="en-US" altLang="ja-JP" dirty="0"/>
              </a:p>
              <a:p>
                <a:pPr marL="783000" lvl="2"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smtClean="0">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b="0" i="1">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𝑦</m:t>
                              </m:r>
                            </m:e>
                          </m:d>
                        </m:e>
                        <m:sup>
                          <m:r>
                            <a:rPr lang="en-US" altLang="ja-JP" i="1">
                              <a:latin typeface="Cambria Math" panose="02040503050406030204" pitchFamily="18" charset="0"/>
                              <a:ea typeface="Cambria Math" panose="02040503050406030204" pitchFamily="18" charset="0"/>
                            </a:rPr>
                            <m:t>2</m:t>
                          </m:r>
                        </m:sup>
                      </m:sSup>
                    </m:oMath>
                  </m:oMathPara>
                </a14:m>
                <a:endParaRPr lang="en-US" altLang="ja-JP" i="1" dirty="0">
                  <a:latin typeface="Cambria Math" panose="02040503050406030204" pitchFamily="18" charset="0"/>
                  <a:ea typeface="Cambria Math" panose="02040503050406030204" pitchFamily="18" charset="0"/>
                </a:endParaRPr>
              </a:p>
              <a:p>
                <a:pPr lvl="2"/>
                <a:r>
                  <a:rPr lang="ja-JP" altLang="en-US" dirty="0"/>
                  <a:t>ミニバッチ学習では、各出力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5E6D51E3-9833-F287-5993-6B89D303018A}"/>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A75FD09A-9607-DECC-BCBB-C7F9DBB0215C}"/>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4F919AB1-D4FF-23E8-DC0D-1EA67504E464}"/>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0BD2E7FC-797A-2314-03B1-DCCB9F6658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69855C0-52AF-2414-BCF9-E02A68A2FC08}"/>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ED18309-42E2-CD6B-F921-B3FC40EB9B2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705DC9CF-4CE2-C0A6-CFD7-CF90D3FD46F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BA473829-A01D-6D7C-B34B-F3FDD491486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53902511-BBE6-256F-6D46-3CCD51C71434}"/>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AC6A770-4E1F-5694-07B3-28B59E54520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74F3055-58E7-F580-9FFF-F2D5E972C0D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111ABE87-B12C-2587-8D89-0F62DDB5CC18}"/>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291D1BAF-CC2C-723B-20F8-C96F4F0E0DCF}"/>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8BDE6DD-62F2-9D87-2C9A-8BB6F333F9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F19F8AF-E334-A541-9745-7F9BBCE73ED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62305453-12D0-0242-8C3D-217D704FC1ED}"/>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F3D9056-BB0A-D953-C0DE-BA1F0007291D}"/>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4CA8C1FF-3575-C47F-7CA2-AC76D10F2C6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87E09206-EF5A-64F8-2257-2CF2D518955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7D391F59-1103-E017-C734-7E88E186FA0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87A5C639-E7D8-37FE-60A7-14A75DC224B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1BD41B19-9728-5025-9F24-FB77ACA8A61D}"/>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059B4FF7-70B8-52AC-12E9-33BE18EE4EB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CED8E66-ABA0-D1D2-0E20-EF378C22A0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68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5"/>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、クラス数</a:t>
                </a:r>
                <a:r>
                  <a:rPr lang="en-US" altLang="ja-JP" dirty="0"/>
                  <a:t>n</a:t>
                </a:r>
                <a:r>
                  <a:rPr lang="ja-JP" altLang="en-US" dirty="0"/>
                  <a:t>の場合、</a:t>
                </a:r>
                <a14:m>
                  <m:oMath xmlns:m="http://schemas.openxmlformats.org/officeDocument/2006/math">
                    <m:r>
                      <a:rPr lang="en-US" altLang="ja-JP" b="1" i="1">
                        <a:latin typeface="Cambria Math" panose="02040503050406030204" pitchFamily="18" charset="0"/>
                      </a:rPr>
                      <m:t>𝒚</m:t>
                    </m:r>
                  </m:oMath>
                </a14:m>
                <a:r>
                  <a:rPr lang="ja-JP" altLang="en-US" dirty="0"/>
                  <a:t>が</a:t>
                </a:r>
                <a:r>
                  <a:rPr lang="en-US" altLang="ja-JP" b="1" dirty="0">
                    <a:solidFill>
                      <a:srgbClr val="FF0000"/>
                    </a:solidFill>
                  </a:rPr>
                  <a:t>one-hot</a:t>
                </a:r>
                <a:r>
                  <a:rPr lang="ja-JP" altLang="en-US" b="1" dirty="0">
                    <a:solidFill>
                      <a:srgbClr val="FF0000"/>
                    </a:solidFill>
                  </a:rPr>
                  <a:t>コーディング</a:t>
                </a:r>
                <a:r>
                  <a:rPr lang="ja-JP" altLang="en-US" dirty="0"/>
                  <a:t>されている前提で、</a:t>
                </a:r>
                <a:endParaRPr lang="en-US" altLang="ja-JP" dirty="0"/>
              </a:p>
              <a:p>
                <a:pPr lvl="2"/>
                <a:endParaRPr lang="en-US" altLang="ja-JP" dirty="0"/>
              </a:p>
              <a:p>
                <a:pPr lvl="2"/>
                <a:r>
                  <a:rPr lang="ja-JP" altLang="en-US" dirty="0"/>
                  <a:t>ミニバッチ学習では、各出力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en-US" altLang="ja-JP" dirty="0"/>
                  <a:t>, </a:t>
                </a:r>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8171E-1C04-8FFB-62A5-4515612704FB}"/>
                  </a:ext>
                </a:extLst>
              </p:cNvPr>
              <p:cNvSpPr txBox="1"/>
              <p:nvPr/>
            </p:nvSpPr>
            <p:spPr>
              <a:xfrm>
                <a:off x="1874861" y="2350018"/>
                <a:ext cx="9790665" cy="369332"/>
              </a:xfrm>
              <a:prstGeom prst="rect">
                <a:avLst/>
              </a:prstGeom>
              <a:noFill/>
            </p:spPr>
            <p:txBody>
              <a:bodyPr wrap="square">
                <a:spAutoFit/>
              </a:bodyPr>
              <a:lstStyle/>
              <a:p>
                <a:pPr lvl="2"/>
                <a:r>
                  <a:rPr lang="ja-JP" altLang="en-US" dirty="0"/>
                  <a:t>↓今</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a:latin typeface="Cambria Math" panose="02040503050406030204" pitchFamily="18" charset="0"/>
                          </a:rPr>
                          <m:t>𝒚</m:t>
                        </m:r>
                      </m:e>
                    </m:acc>
                  </m:oMath>
                </a14:m>
                <a:r>
                  <a:rPr lang="ja-JP" altLang="en-US" dirty="0"/>
                  <a:t>は</a:t>
                </a:r>
                <a:r>
                  <a:rPr lang="en-US" altLang="ja-JP" dirty="0" err="1"/>
                  <a:t>Softmax</a:t>
                </a:r>
                <a:r>
                  <a:rPr lang="ja-JP" altLang="en-US" dirty="0"/>
                  <a:t>関数を通って各値が</a:t>
                </a:r>
                <a:r>
                  <a:rPr lang="en-US" altLang="ja-JP" dirty="0"/>
                  <a:t>[0,1]</a:t>
                </a:r>
                <a:r>
                  <a:rPr lang="ja-JP" altLang="en-US" dirty="0"/>
                  <a:t>の実数で合計が</a:t>
                </a:r>
                <a:r>
                  <a:rPr lang="en-US" altLang="ja-JP" dirty="0"/>
                  <a:t>1</a:t>
                </a:r>
                <a:r>
                  <a:rPr lang="ja-JP" altLang="en-US" dirty="0"/>
                  <a:t>である</a:t>
                </a:r>
                <a:r>
                  <a:rPr lang="en-US" altLang="ja-JP" dirty="0"/>
                  <a:t>n</a:t>
                </a:r>
                <a:r>
                  <a:rPr lang="ja-JP" altLang="en-US" dirty="0"/>
                  <a:t>次元のベクトル</a:t>
                </a:r>
                <a:endParaRPr lang="en-US" altLang="ja-JP" i="1" dirty="0">
                  <a:ea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7E38171E-1C04-8FFB-62A5-4515612704FB}"/>
                  </a:ext>
                </a:extLst>
              </p:cNvPr>
              <p:cNvSpPr txBox="1">
                <a:spLocks noRot="1" noChangeAspect="1" noMove="1" noResize="1" noEditPoints="1" noAdjustHandles="1" noChangeArrowheads="1" noChangeShapeType="1" noTextEdit="1"/>
              </p:cNvSpPr>
              <p:nvPr/>
            </p:nvSpPr>
            <p:spPr>
              <a:xfrm>
                <a:off x="1874861" y="2350018"/>
                <a:ext cx="9790665"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F4FF4-CE74-8152-826B-5F67EE3CDCB6}"/>
                  </a:ext>
                </a:extLst>
              </p:cNvPr>
              <p:cNvSpPr txBox="1"/>
              <p:nvPr/>
            </p:nvSpPr>
            <p:spPr>
              <a:xfrm>
                <a:off x="3071091" y="3090152"/>
                <a:ext cx="6142182"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a:latin typeface="Cambria Math" panose="02040503050406030204" pitchFamily="18" charset="0"/>
                              <a:ea typeface="Cambria Math" panose="02040503050406030204" pitchFamily="18" charset="0"/>
                            </a:rPr>
                          </m:ctrlPr>
                        </m:d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0" i="1" smtClean="0">
                                  <a:latin typeface="Cambria Math" panose="02040503050406030204" pitchFamily="18" charset="0"/>
                                </a:rPr>
                                <m:t>𝑖</m:t>
                              </m:r>
                            </m:sub>
                          </m:sSub>
                        </m:e>
                      </m:nary>
                      <m:r>
                        <m:rPr>
                          <m:sty m:val="p"/>
                        </m:rPr>
                        <a:rPr lang="en-US" altLang="ja-JP" b="0" i="1" smtClean="0">
                          <a:latin typeface="Cambria Math" panose="02040503050406030204" pitchFamily="18" charset="0"/>
                        </a:rPr>
                        <m:t>ln</m:t>
                      </m:r>
                      <m:d>
                        <m:dPr>
                          <m:ctrlPr>
                            <a:rPr lang="en-US" altLang="ja-JP" b="0"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e>
                            <m:sub>
                              <m:r>
                                <a:rPr lang="en-US" altLang="ja-JP" b="1" i="1" smtClean="0">
                                  <a:latin typeface="Cambria Math" panose="02040503050406030204" pitchFamily="18" charset="0"/>
                                </a:rPr>
                                <m:t>𝒊</m:t>
                              </m:r>
                            </m:sub>
                          </m:sSub>
                        </m:e>
                      </m:d>
                    </m:oMath>
                  </m:oMathPara>
                </a14:m>
                <a:endParaRPr lang="ja-JP" altLang="en-US" dirty="0"/>
              </a:p>
            </p:txBody>
          </p:sp>
        </mc:Choice>
        <mc:Fallback xmlns="">
          <p:sp>
            <p:nvSpPr>
              <p:cNvPr id="7" name="テキスト ボックス 6">
                <a:extLst>
                  <a:ext uri="{FF2B5EF4-FFF2-40B4-BE49-F238E27FC236}">
                    <a16:creationId xmlns:a16="http://schemas.microsoft.com/office/drawing/2014/main" id="{24DF4FF4-CE74-8152-826B-5F67EE3CDCB6}"/>
                  </a:ext>
                </a:extLst>
              </p:cNvPr>
              <p:cNvSpPr txBox="1">
                <a:spLocks noRot="1" noChangeAspect="1" noMove="1" noResize="1" noEditPoints="1" noAdjustHandles="1" noChangeArrowheads="1" noChangeShapeType="1" noTextEdit="1"/>
              </p:cNvSpPr>
              <p:nvPr/>
            </p:nvSpPr>
            <p:spPr>
              <a:xfrm>
                <a:off x="3071091" y="3090152"/>
                <a:ext cx="6142182" cy="848566"/>
              </a:xfrm>
              <a:prstGeom prst="rect">
                <a:avLst/>
              </a:prstGeom>
              <a:blipFill>
                <a:blip r:embed="rId4"/>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6702EC67-DC4C-7383-C571-F82F72FA8325}"/>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30950-A35D-862D-E26D-358478ECB61A}"/>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DCAF455-20C6-21BE-D141-CD972B1296CB}"/>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C135BC1F-3133-457C-196E-160DC82F4BA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69825E35-F6A0-0237-CFBA-620EC9A17756}"/>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9D2F7F8-F00D-E538-DE78-6FC748FE7D6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81E8656F-264D-13A0-3EC6-291E8854F08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3B9C3F26-EF24-3FD1-B15A-F4EAD5932DF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DBA28AF4-FA45-E058-F012-33EC998DB921}"/>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D1017C88-5652-C45C-B45A-0529ADBD26C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87FC1DD7-2A0E-EF85-D24E-53AC093D2ED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A0698A8B-926D-7A97-E0C1-EDFF5FFD0F7B}"/>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88D5F2D8-1DBF-6794-128C-8FD1781FC14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9CDFA239-3AD4-D658-CCC4-9AC3E217DCB7}"/>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91372766-0E62-FB18-7EE1-087619EB2350}"/>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1E197BFD-A7E4-34E1-541A-32343A781BEC}"/>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08ED40F3-6258-3B4B-64B2-70BB2D6FDAF1}"/>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90C50DBF-2591-F71F-7F60-B4D09D5B246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819E9EA3-8C40-DB8F-F354-10CF297FD6E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968F32D8-7258-7CB8-28C9-3302BCB61CF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B2E7C602-4F68-8DBB-A895-485A9EC3697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E802C89-D2FB-86D0-BF98-FF75B17D4C3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0A7E72C-4D95-F1A1-330F-7370A11C727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C0EEDDC3-9922-483B-B8FB-1DD552F06DD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66629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2"/>
                <a:r>
                  <a:rPr lang="en-US" altLang="ja-JP" dirty="0"/>
                  <a:t>one-hot</a:t>
                </a:r>
                <a:r>
                  <a:rPr lang="ja-JP" altLang="en-US" dirty="0"/>
                  <a:t>コーディング</a:t>
                </a:r>
                <a:endParaRPr lang="en-US" altLang="ja-JP" dirty="0"/>
              </a:p>
              <a:p>
                <a:pPr lvl="3"/>
                <a:r>
                  <a:rPr lang="en-US" altLang="ja-JP" dirty="0"/>
                  <a:t>4</a:t>
                </a:r>
                <a:r>
                  <a:rPr lang="ja-JP" altLang="en-US" dirty="0"/>
                  <a:t>クラスあって、クラス</a:t>
                </a:r>
                <a:r>
                  <a:rPr lang="en-US" altLang="ja-JP" dirty="0"/>
                  <a:t>3</a:t>
                </a:r>
                <a:r>
                  <a:rPr lang="ja-JP" altLang="en-US" dirty="0"/>
                  <a:t>が正解のとき、正解ラベル「</a:t>
                </a:r>
                <a:r>
                  <a:rPr lang="en-US" altLang="ja-JP" dirty="0"/>
                  <a:t>3</a:t>
                </a:r>
                <a:r>
                  <a:rPr lang="ja-JP" altLang="en-US" dirty="0"/>
                  <a:t>」を「</a:t>
                </a:r>
                <a14:m>
                  <m:oMath xmlns:m="http://schemas.openxmlformats.org/officeDocument/2006/math">
                    <m:d>
                      <m:dPr>
                        <m:begChr m:val="["/>
                        <m:endChr m:val="]"/>
                        <m:ctrlPr>
                          <a:rPr lang="en-US" altLang="ja-JP" sz="900" b="0" i="1" smtClean="0">
                            <a:latin typeface="Cambria Math" panose="02040503050406030204" pitchFamily="18" charset="0"/>
                          </a:rPr>
                        </m:ctrlPr>
                      </m:dPr>
                      <m:e>
                        <m:m>
                          <m:mPr>
                            <m:mcs>
                              <m:mc>
                                <m:mcPr>
                                  <m:count m:val="1"/>
                                  <m:mcJc m:val="center"/>
                                </m:mcPr>
                              </m:mc>
                            </m:mcs>
                            <m:ctrlPr>
                              <a:rPr lang="en-US" altLang="ja-JP" sz="900" b="0" i="1" smtClean="0">
                                <a:latin typeface="Cambria Math" panose="02040503050406030204" pitchFamily="18" charset="0"/>
                              </a:rPr>
                            </m:ctrlPr>
                          </m:mP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mr>
                        </m:m>
                      </m:e>
                    </m:d>
                  </m:oMath>
                </a14:m>
                <a:r>
                  <a:rPr lang="ja-JP" altLang="en-US" dirty="0"/>
                  <a:t>」のように「正解の位置だけ</a:t>
                </a:r>
                <a:r>
                  <a:rPr lang="en-US" altLang="ja-JP" dirty="0"/>
                  <a:t>1</a:t>
                </a:r>
                <a:r>
                  <a:rPr lang="ja-JP" altLang="en-US" dirty="0"/>
                  <a:t>、ほかは</a:t>
                </a:r>
                <a:r>
                  <a:rPr lang="en-US" altLang="ja-JP" dirty="0"/>
                  <a:t>0</a:t>
                </a:r>
                <a:r>
                  <a:rPr lang="ja-JP" altLang="en-US" dirty="0"/>
                  <a:t>」のベクトルにすること</a:t>
                </a:r>
                <a:endParaRPr lang="en-US" altLang="ja-JP" dirty="0"/>
              </a:p>
              <a:p>
                <a:pPr marL="1240200" lvl="3" indent="0">
                  <a:buNone/>
                </a:pPr>
                <a:r>
                  <a:rPr lang="ja-JP" altLang="en-US" sz="2000" dirty="0">
                    <a:solidFill>
                      <a:srgbClr val="FF0000"/>
                    </a:solidFill>
                  </a:rPr>
                  <a:t>→こうしておくと正解ラベルが</a:t>
                </a:r>
                <a:r>
                  <a:rPr lang="en-US" altLang="ja-JP" sz="2000" dirty="0">
                    <a:solidFill>
                      <a:srgbClr val="FF0000"/>
                    </a:solidFill>
                  </a:rPr>
                  <a:t>c</a:t>
                </a:r>
                <a:r>
                  <a:rPr lang="ja-JP" altLang="en-US" sz="2000" dirty="0">
                    <a:solidFill>
                      <a:srgbClr val="FF0000"/>
                    </a:solidFill>
                  </a:rPr>
                  <a:t>のとき</a:t>
                </a:r>
                <a14:m>
                  <m:oMath xmlns:m="http://schemas.openxmlformats.org/officeDocument/2006/math">
                    <m:r>
                      <m:rPr>
                        <m:sty m:val="p"/>
                      </m:rPr>
                      <a:rPr lang="en-US" altLang="ja-JP" sz="2000" b="0" i="1" smtClean="0">
                        <a:solidFill>
                          <a:srgbClr val="FF0000"/>
                        </a:solidFill>
                        <a:latin typeface="Cambria Math" panose="02040503050406030204" pitchFamily="18" charset="0"/>
                      </a:rPr>
                      <m:t>ln</m:t>
                    </m:r>
                    <m:d>
                      <m:dPr>
                        <m:ctrlPr>
                          <a:rPr lang="en-US" altLang="ja-JP" sz="2000" b="0" i="1" smtClean="0">
                            <a:solidFill>
                              <a:srgbClr val="FF0000"/>
                            </a:solidFill>
                            <a:latin typeface="Cambria Math" panose="02040503050406030204" pitchFamily="18" charset="0"/>
                          </a:rPr>
                        </m:ctrlPr>
                      </m:dPr>
                      <m:e>
                        <m:sSub>
                          <m:sSubPr>
                            <m:ctrlPr>
                              <a:rPr lang="en-US" altLang="ja-JP" sz="2000" b="1" i="1" smtClean="0">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1" i="1" smtClean="0">
                                <a:solidFill>
                                  <a:srgbClr val="FF0000"/>
                                </a:solidFill>
                                <a:latin typeface="Cambria Math" panose="02040503050406030204" pitchFamily="18" charset="0"/>
                              </a:rPr>
                              <m:t>𝒄</m:t>
                            </m:r>
                          </m:sub>
                        </m:sSub>
                      </m:e>
                    </m:d>
                  </m:oMath>
                </a14:m>
                <a:r>
                  <a:rPr lang="ja-JP" altLang="en-US" sz="2000" dirty="0">
                    <a:solidFill>
                      <a:srgbClr val="FF0000"/>
                    </a:solidFill>
                  </a:rPr>
                  <a:t>だけを足し合わせることになり、</a:t>
                </a:r>
                <a14:m>
                  <m:oMath xmlns:m="http://schemas.openxmlformats.org/officeDocument/2006/math">
                    <m:sSub>
                      <m:sSubPr>
                        <m:ctrlPr>
                          <a:rPr lang="en-US" altLang="ja-JP" sz="2000" b="1" i="1">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0" i="1" smtClean="0">
                            <a:solidFill>
                              <a:srgbClr val="FF0000"/>
                            </a:solidFill>
                            <a:latin typeface="Cambria Math" panose="02040503050406030204" pitchFamily="18" charset="0"/>
                          </a:rPr>
                          <m:t>𝑐</m:t>
                        </m:r>
                      </m:sub>
                    </m:sSub>
                    <m:r>
                      <a:rPr lang="en-US" altLang="ja-JP" sz="2000" b="0" i="1" smtClean="0">
                        <a:solidFill>
                          <a:srgbClr val="FF0000"/>
                        </a:solidFill>
                        <a:latin typeface="Cambria Math" panose="02040503050406030204" pitchFamily="18" charset="0"/>
                      </a:rPr>
                      <m:t>=1</m:t>
                    </m:r>
                  </m:oMath>
                </a14:m>
                <a:r>
                  <a:rPr lang="ja-JP" altLang="en-US" sz="2000" dirty="0">
                    <a:solidFill>
                      <a:srgbClr val="FF0000"/>
                    </a:solidFill>
                  </a:rPr>
                  <a:t>のとき</a:t>
                </a:r>
                <a:r>
                  <a:rPr lang="en-US" altLang="ja-JP" sz="2000" dirty="0">
                    <a:solidFill>
                      <a:srgbClr val="FF0000"/>
                    </a:solidFill>
                  </a:rPr>
                  <a:t>(</a:t>
                </a:r>
                <a:r>
                  <a:rPr lang="ja-JP" altLang="en-US" sz="2000" dirty="0">
                    <a:solidFill>
                      <a:srgbClr val="FF0000"/>
                    </a:solidFill>
                  </a:rPr>
                  <a:t>すなわち正解を</a:t>
                </a:r>
                <a:r>
                  <a:rPr lang="en-US" altLang="ja-JP" sz="2000" dirty="0">
                    <a:solidFill>
                      <a:srgbClr val="FF0000"/>
                    </a:solidFill>
                  </a:rPr>
                  <a:t>100%</a:t>
                </a:r>
                <a:r>
                  <a:rPr lang="ja-JP" altLang="en-US" sz="2000" dirty="0">
                    <a:solidFill>
                      <a:srgbClr val="FF0000"/>
                    </a:solidFill>
                  </a:rPr>
                  <a:t>の確信度で選んだとき</a:t>
                </a:r>
                <a:r>
                  <a:rPr lang="en-US" altLang="ja-JP" sz="2000" dirty="0">
                    <a:solidFill>
                      <a:srgbClr val="FF0000"/>
                    </a:solidFill>
                  </a:rPr>
                  <a:t>)</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ℒ</m:t>
                    </m:r>
                    <m:r>
                      <a:rPr lang="en-US" altLang="ja-JP" sz="2000" b="0" i="1" smtClean="0">
                        <a:solidFill>
                          <a:srgbClr val="FF0000"/>
                        </a:solidFill>
                        <a:latin typeface="Cambria Math" panose="02040503050406030204" pitchFamily="18" charset="0"/>
                        <a:ea typeface="Cambria Math" panose="02040503050406030204" pitchFamily="18" charset="0"/>
                      </a:rPr>
                      <m:t>=0</m:t>
                    </m:r>
                  </m:oMath>
                </a14:m>
                <a:r>
                  <a:rPr lang="en-US" altLang="ja-JP" sz="2000" dirty="0">
                    <a:solidFill>
                      <a:srgbClr val="FF0000"/>
                    </a:solidFill>
                  </a:rPr>
                  <a:t>(</a:t>
                </a:r>
                <a:r>
                  <a:rPr lang="ja-JP" altLang="en-US" sz="2000" dirty="0">
                    <a:solidFill>
                      <a:srgbClr val="FF0000"/>
                    </a:solidFill>
                  </a:rPr>
                  <a:t>すなわち最高のモデル</a:t>
                </a:r>
                <a:r>
                  <a:rPr lang="en-US" altLang="ja-JP" sz="2000" dirty="0">
                    <a:solidFill>
                      <a:srgbClr val="FF0000"/>
                    </a:solidFill>
                  </a:rPr>
                  <a:t>)</a:t>
                </a:r>
                <a:r>
                  <a:rPr lang="ja-JP" altLang="en-US" sz="2000" dirty="0">
                    <a:solidFill>
                      <a:srgbClr val="FF0000"/>
                    </a:solidFill>
                  </a:rPr>
                  <a:t>となる</a:t>
                </a:r>
                <a:endParaRPr lang="en-US" altLang="ja-JP" sz="2000"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68F004-C807-EF64-B03E-7DD467DEC47A}"/>
                  </a:ext>
                </a:extLst>
              </p:cNvPr>
              <p:cNvSpPr txBox="1"/>
              <p:nvPr/>
            </p:nvSpPr>
            <p:spPr>
              <a:xfrm>
                <a:off x="8234861" y="1514825"/>
                <a:ext cx="307109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ea typeface="Cambria Math" panose="02040503050406030204" pitchFamily="18" charset="0"/>
                        </a:rPr>
                        <m:t>ℒ</m:t>
                      </m:r>
                      <m:d>
                        <m:dPr>
                          <m:ctrlPr>
                            <a:rPr lang="en-US" altLang="ja-JP" sz="1800" i="1">
                              <a:latin typeface="Cambria Math" panose="02040503050406030204" pitchFamily="18" charset="0"/>
                              <a:ea typeface="Cambria Math" panose="02040503050406030204" pitchFamily="18" charset="0"/>
                            </a:rPr>
                          </m:ctrlPr>
                        </m:d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r>
                            <a:rPr lang="en-US" altLang="ja-JP" sz="1800" i="1">
                              <a:latin typeface="Cambria Math" panose="02040503050406030204" pitchFamily="18" charset="0"/>
                            </a:rPr>
                            <m:t>,</m:t>
                          </m:r>
                          <m:r>
                            <a:rPr lang="en-US" altLang="ja-JP" sz="1800" b="1" i="1">
                              <a:latin typeface="Cambria Math" panose="02040503050406030204" pitchFamily="18" charset="0"/>
                            </a:rPr>
                            <m:t>𝒚</m:t>
                          </m:r>
                        </m:e>
                      </m:d>
                      <m:r>
                        <a:rPr lang="en-US" altLang="ja-JP" sz="1800" b="0" i="1" smtClean="0">
                          <a:latin typeface="Cambria Math" panose="02040503050406030204" pitchFamily="18" charset="0"/>
                        </a:rPr>
                        <m:t>=−</m:t>
                      </m:r>
                      <m:nary>
                        <m:naryPr>
                          <m:chr m:val="∑"/>
                          <m:ctrlPr>
                            <a:rPr lang="en-US" altLang="ja-JP" sz="1800" b="0" i="1" smtClean="0">
                              <a:latin typeface="Cambria Math" panose="02040503050406030204" pitchFamily="18" charset="0"/>
                            </a:rPr>
                          </m:ctrlPr>
                        </m:naryPr>
                        <m:sub>
                          <m:r>
                            <m:rPr>
                              <m:brk m:alnAt="23"/>
                            </m:rP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=1</m:t>
                          </m:r>
                        </m:sub>
                        <m:sup>
                          <m:r>
                            <a:rPr lang="en-US" altLang="ja-JP" sz="1800" b="0" i="1" smtClean="0">
                              <a:latin typeface="Cambria Math" panose="02040503050406030204" pitchFamily="18" charset="0"/>
                            </a:rPr>
                            <m:t>𝑛</m:t>
                          </m:r>
                        </m:sup>
                        <m:e>
                          <m:sSub>
                            <m:sSubPr>
                              <m:ctrlPr>
                                <a:rPr lang="en-US" altLang="ja-JP" sz="1800" b="0" i="1" smtClean="0">
                                  <a:latin typeface="Cambria Math" panose="02040503050406030204" pitchFamily="18" charset="0"/>
                                </a:rPr>
                              </m:ctrlPr>
                            </m:sSubPr>
                            <m:e>
                              <m:r>
                                <a:rPr lang="en-US" altLang="ja-JP" sz="1800" b="1" i="1">
                                  <a:latin typeface="Cambria Math" panose="02040503050406030204" pitchFamily="18" charset="0"/>
                                </a:rPr>
                                <m:t>𝒚</m:t>
                              </m:r>
                            </m:e>
                            <m:sub>
                              <m:r>
                                <a:rPr lang="en-US" altLang="ja-JP" sz="1800" b="0" i="1" smtClean="0">
                                  <a:latin typeface="Cambria Math" panose="02040503050406030204" pitchFamily="18" charset="0"/>
                                </a:rPr>
                                <m:t>𝑖</m:t>
                              </m:r>
                            </m:sub>
                          </m:sSub>
                        </m:e>
                      </m:nary>
                      <m:r>
                        <m:rPr>
                          <m:sty m:val="p"/>
                        </m:rPr>
                        <a:rPr lang="en-US" altLang="ja-JP" sz="1800" b="0" i="1" smtClean="0">
                          <a:latin typeface="Cambria Math" panose="02040503050406030204" pitchFamily="18" charset="0"/>
                        </a:rPr>
                        <m:t>ln</m:t>
                      </m:r>
                      <m:d>
                        <m:dPr>
                          <m:ctrlPr>
                            <a:rPr lang="en-US" altLang="ja-JP" sz="1800" b="0" i="1" smtClean="0">
                              <a:latin typeface="Cambria Math" panose="02040503050406030204" pitchFamily="18" charset="0"/>
                            </a:rPr>
                          </m:ctrlPr>
                        </m:dPr>
                        <m:e>
                          <m:sSub>
                            <m:sSubPr>
                              <m:ctrlPr>
                                <a:rPr lang="en-US" altLang="ja-JP" sz="1800" b="1" i="1" smtClean="0">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e>
                            <m:sub>
                              <m:r>
                                <a:rPr lang="en-US" altLang="ja-JP" sz="1800" b="1" i="1" smtClean="0">
                                  <a:latin typeface="Cambria Math" panose="02040503050406030204" pitchFamily="18" charset="0"/>
                                </a:rPr>
                                <m:t>𝒊</m:t>
                              </m:r>
                            </m:sub>
                          </m:sSub>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C768F004-C807-EF64-B03E-7DD467DEC47A}"/>
                  </a:ext>
                </a:extLst>
              </p:cNvPr>
              <p:cNvSpPr txBox="1">
                <a:spLocks noRot="1" noChangeAspect="1" noMove="1" noResize="1" noEditPoints="1" noAdjustHandles="1" noChangeArrowheads="1" noChangeShapeType="1" noTextEdit="1"/>
              </p:cNvSpPr>
              <p:nvPr/>
            </p:nvSpPr>
            <p:spPr>
              <a:xfrm>
                <a:off x="8234861" y="1514825"/>
                <a:ext cx="3071091" cy="84856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A3E6E3-A06B-1E1E-D974-4760CBBDB2F4}"/>
                  </a:ext>
                </a:extLst>
              </p:cNvPr>
              <p:cNvSpPr txBox="1"/>
              <p:nvPr/>
            </p:nvSpPr>
            <p:spPr>
              <a:xfrm>
                <a:off x="7719167" y="1274069"/>
                <a:ext cx="3865662" cy="307777"/>
              </a:xfrm>
              <a:prstGeom prst="rect">
                <a:avLst/>
              </a:prstGeom>
              <a:noFill/>
            </p:spPr>
            <p:txBody>
              <a:bodyPr wrap="square">
                <a:spAutoFit/>
              </a:bodyPr>
              <a:lstStyle/>
              <a:p>
                <a:pPr lvl="2"/>
                <a:r>
                  <a:rPr lang="en-US" altLang="ja-JP" sz="1400" dirty="0">
                    <a:solidFill>
                      <a:schemeClr val="tx1"/>
                    </a:solidFill>
                  </a:rPr>
                  <a:t>(</a:t>
                </a:r>
                <a:r>
                  <a:rPr lang="ja-JP" altLang="en-US" sz="1400" dirty="0">
                    <a:solidFill>
                      <a:schemeClr val="tx1"/>
                    </a:solidFill>
                  </a:rPr>
                  <a:t>↓</a:t>
                </a:r>
                <a:r>
                  <a:rPr lang="ja-JP" altLang="en-US" sz="1400" b="1" dirty="0">
                    <a:solidFill>
                      <a:schemeClr val="tx1"/>
                    </a:solidFill>
                  </a:rPr>
                  <a:t> </a:t>
                </a:r>
                <a14:m>
                  <m:oMath xmlns:m="http://schemas.openxmlformats.org/officeDocument/2006/math">
                    <m:acc>
                      <m:accPr>
                        <m:chr m:val="̂"/>
                        <m:ctrlPr>
                          <a:rPr lang="ja-JP" altLang="en-US"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𝒚</m:t>
                        </m:r>
                      </m:e>
                    </m:acc>
                  </m:oMath>
                </a14:m>
                <a:r>
                  <a:rPr lang="ja-JP" altLang="en-US" sz="1400" dirty="0">
                    <a:solidFill>
                      <a:schemeClr val="tx1"/>
                    </a:solidFill>
                  </a:rPr>
                  <a:t>が教師、</a:t>
                </a:r>
                <a14:m>
                  <m:oMath xmlns:m="http://schemas.openxmlformats.org/officeDocument/2006/math">
                    <m:r>
                      <a:rPr lang="en-US" altLang="ja-JP" sz="1400" b="1" i="1" smtClean="0">
                        <a:solidFill>
                          <a:schemeClr val="tx1"/>
                        </a:solidFill>
                        <a:latin typeface="Cambria Math" panose="02040503050406030204" pitchFamily="18" charset="0"/>
                      </a:rPr>
                      <m:t>𝒚</m:t>
                    </m:r>
                  </m:oMath>
                </a14:m>
                <a:r>
                  <a:rPr lang="ja-JP" altLang="en-US" sz="1400" dirty="0">
                    <a:solidFill>
                      <a:schemeClr val="tx1"/>
                    </a:solidFill>
                  </a:rPr>
                  <a:t>が</a:t>
                </a:r>
                <a:r>
                  <a:rPr lang="en-US" altLang="ja-JP" sz="1400" dirty="0">
                    <a:solidFill>
                      <a:schemeClr val="tx1"/>
                    </a:solidFill>
                  </a:rPr>
                  <a:t>NN</a:t>
                </a:r>
                <a:r>
                  <a:rPr lang="ja-JP" altLang="en-US" sz="1400" dirty="0">
                    <a:solidFill>
                      <a:schemeClr val="tx1"/>
                    </a:solidFill>
                  </a:rPr>
                  <a:t>の出力</a:t>
                </a:r>
                <a:r>
                  <a:rPr lang="en-US" altLang="ja-JP" sz="1400" dirty="0">
                    <a:solidFill>
                      <a:schemeClr val="tx1"/>
                    </a:solidFill>
                  </a:rPr>
                  <a:t>)</a:t>
                </a:r>
                <a:endParaRPr lang="en-US" altLang="ja-JP" sz="1400" i="1" dirty="0">
                  <a:solidFill>
                    <a:schemeClr val="tx1"/>
                  </a:solidFill>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4A3E6E3-A06B-1E1E-D974-4760CBBDB2F4}"/>
                  </a:ext>
                </a:extLst>
              </p:cNvPr>
              <p:cNvSpPr txBox="1">
                <a:spLocks noRot="1" noChangeAspect="1" noMove="1" noResize="1" noEditPoints="1" noAdjustHandles="1" noChangeArrowheads="1" noChangeShapeType="1" noTextEdit="1"/>
              </p:cNvSpPr>
              <p:nvPr/>
            </p:nvSpPr>
            <p:spPr>
              <a:xfrm>
                <a:off x="7719167" y="1274069"/>
                <a:ext cx="3865662" cy="307777"/>
              </a:xfrm>
              <a:prstGeom prst="rect">
                <a:avLst/>
              </a:prstGeom>
              <a:blipFill>
                <a:blip r:embed="rId4"/>
                <a:stretch>
                  <a:fillRect t="-4000" b="-20000"/>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469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ここまでの復習</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計算グラフが完成</a:t>
            </a:r>
            <a:r>
              <a:rPr lang="ja-JP" altLang="en-US" sz="2800" b="0" dirty="0"/>
              <a:t> </a:t>
            </a:r>
            <a:r>
              <a:rPr lang="en-US" altLang="ja-JP" sz="2800" b="0" dirty="0"/>
              <a:t>(</a:t>
            </a:r>
            <a:r>
              <a:rPr lang="ja-JP" altLang="en-US" sz="2800" b="0" dirty="0"/>
              <a:t>以下分類問題用</a:t>
            </a:r>
            <a:r>
              <a:rPr lang="en-US" altLang="ja-JP" sz="2800" b="0" dirty="0"/>
              <a:t>MLP</a:t>
            </a:r>
            <a:r>
              <a:rPr lang="ja-JP" altLang="en-US" sz="2800" b="0" dirty="0"/>
              <a:t>の例</a:t>
            </a:r>
            <a:r>
              <a:rPr lang="en-US" altLang="ja-JP" sz="2800" b="0" dirty="0"/>
              <a:t>)</a:t>
            </a:r>
            <a:endParaRPr lang="en-US" altLang="ja-JP" b="0" dirty="0"/>
          </a:p>
          <a:p>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B73912F-CE80-0BFB-249B-823103A04F08}"/>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0FC770FE-79CD-6274-B58D-CAB4A64FDA79}"/>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FE48BEA4-6F28-CF7B-7985-D92E9D90E2A8}"/>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A9A0A197-631C-4A2C-AC1B-720429B1538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4C3FFAC-B7F6-75AD-D2E4-E075C511E027}"/>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0C58C40B-7A9A-074E-43A8-4692AF8D0913}"/>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EC7C34E5-D7B9-1110-F919-7399C306B9B2}"/>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4B1A67E3-69A7-324A-4B1F-56BAC88D1E6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0B219C4F-DB93-5303-1D44-7C4AEFC3BD4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ABD86DA0-6D71-9BD1-4A5A-BAC7A622FE6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3AB0E9E1-B709-3514-548B-833DC516D4E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0ABEE926-046B-79D2-B815-8E4D74CE9D50}"/>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F4E224D6-4D7B-3E0A-F05A-1DDEC9CFE1D3}"/>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44B86BF6-F103-989A-0293-552D04899FB5}"/>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4C868900-0435-1210-1FFD-64438CC76B9E}"/>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F7AD9007-5BA6-DA1E-5E48-E31AC79E0930}"/>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4429B23B-95A1-B168-1C91-5A9D81B3872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0BCAF926-806C-E2AD-8E3E-9875CFD84A3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DF08B8D4-8420-5631-7E30-7D3BFA18B1F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491ED82-9350-094A-2623-12A80FE6884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30190AC1-005C-0174-FB22-F8352834A63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4E4495A-42B0-2F62-AC94-397A20A50A4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688626D4-F81B-0C26-5278-D98915D4EEA7}"/>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DEE5602A-77D2-2886-0CE0-92D01C790F9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6447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目標</a:t>
            </a:r>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7" name="矢印: 右 146">
            <a:extLst>
              <a:ext uri="{FF2B5EF4-FFF2-40B4-BE49-F238E27FC236}">
                <a16:creationId xmlns:a16="http://schemas.microsoft.com/office/drawing/2014/main" id="{AB47684A-280F-1D8E-61B3-8129BC9D3F5E}"/>
              </a:ext>
            </a:extLst>
          </p:cNvPr>
          <p:cNvSpPr/>
          <p:nvPr/>
        </p:nvSpPr>
        <p:spPr>
          <a:xfrm>
            <a:off x="249812" y="2339883"/>
            <a:ext cx="1746511" cy="233908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①ミニバッチ</a:t>
            </a:r>
            <a:br>
              <a:rPr kumimoji="1" lang="en-US" altLang="ja-JP" dirty="0"/>
            </a:br>
            <a:r>
              <a:rPr kumimoji="1" lang="ja-JP" altLang="en-US" dirty="0"/>
              <a:t>入力に対して</a:t>
            </a:r>
          </a:p>
        </p:txBody>
      </p:sp>
      <p:sp>
        <p:nvSpPr>
          <p:cNvPr id="153" name="正方形/長方形 152">
            <a:extLst>
              <a:ext uri="{FF2B5EF4-FFF2-40B4-BE49-F238E27FC236}">
                <a16:creationId xmlns:a16="http://schemas.microsoft.com/office/drawing/2014/main" id="{4E05B379-35A8-5533-B2C1-53D2604D3042}"/>
              </a:ext>
            </a:extLst>
          </p:cNvPr>
          <p:cNvSpPr/>
          <p:nvPr/>
        </p:nvSpPr>
        <p:spPr>
          <a:xfrm>
            <a:off x="10195674" y="280667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ja-JP" altLang="en-US"/>
              <a:t>②</a:t>
            </a:r>
            <a:r>
              <a:rPr kumimoji="1" lang="en-US" altLang="ja-JP"/>
              <a:t>Loss</a:t>
            </a:r>
            <a:r>
              <a:rPr kumimoji="1" lang="ja-JP" altLang="en-US"/>
              <a:t>がなるべく小さくなるように</a:t>
            </a:r>
            <a:endParaRPr kumimoji="1" lang="ja-JP" altLang="en-US" dirty="0"/>
          </a:p>
        </p:txBody>
      </p:sp>
      <p:sp>
        <p:nvSpPr>
          <p:cNvPr id="154" name="正方形/長方形 153">
            <a:extLst>
              <a:ext uri="{FF2B5EF4-FFF2-40B4-BE49-F238E27FC236}">
                <a16:creationId xmlns:a16="http://schemas.microsoft.com/office/drawing/2014/main" id="{72C939F8-3A11-3465-E5DF-EF0BFB598666}"/>
              </a:ext>
            </a:extLst>
          </p:cNvPr>
          <p:cNvSpPr/>
          <p:nvPr/>
        </p:nvSpPr>
        <p:spPr>
          <a:xfrm>
            <a:off x="9186060" y="59198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③</a:t>
            </a:r>
            <a:r>
              <a:rPr lang="en-US" altLang="ja-JP" dirty="0"/>
              <a:t>weight</a:t>
            </a:r>
            <a:r>
              <a:rPr lang="ja-JP" altLang="en-US" dirty="0"/>
              <a:t>と</a:t>
            </a:r>
            <a:r>
              <a:rPr lang="en-US" altLang="ja-JP" dirty="0"/>
              <a:t>bias</a:t>
            </a:r>
            <a:r>
              <a:rPr lang="ja-JP" altLang="en-US" dirty="0"/>
              <a:t>を最適化</a:t>
            </a:r>
            <a:r>
              <a:rPr lang="en-US" altLang="ja-JP" dirty="0"/>
              <a:t>(</a:t>
            </a:r>
            <a:r>
              <a:rPr lang="ja-JP" altLang="en-US" dirty="0"/>
              <a:t>更新</a:t>
            </a:r>
            <a:r>
              <a:rPr lang="en-US" altLang="ja-JP" dirty="0"/>
              <a:t>)</a:t>
            </a:r>
            <a:r>
              <a:rPr lang="ja-JP" altLang="en-US" dirty="0"/>
              <a:t>したい！</a:t>
            </a:r>
            <a:endParaRPr kumimoji="1" lang="ja-JP" altLang="en-US" dirty="0"/>
          </a:p>
        </p:txBody>
      </p:sp>
      <p:cxnSp>
        <p:nvCxnSpPr>
          <p:cNvPr id="156" name="直線矢印コネクタ 155">
            <a:extLst>
              <a:ext uri="{FF2B5EF4-FFF2-40B4-BE49-F238E27FC236}">
                <a16:creationId xmlns:a16="http://schemas.microsoft.com/office/drawing/2014/main" id="{3BB1B8EA-1952-9122-0F6D-FF765FC2F475}"/>
              </a:ext>
            </a:extLst>
          </p:cNvPr>
          <p:cNvCxnSpPr>
            <a:endCxn id="33" idx="0"/>
          </p:cNvCxnSpPr>
          <p:nvPr/>
        </p:nvCxnSpPr>
        <p:spPr>
          <a:xfrm flipH="1">
            <a:off x="3661048" y="1618781"/>
            <a:ext cx="5525012" cy="7440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7" name="直線矢印コネクタ 156">
            <a:extLst>
              <a:ext uri="{FF2B5EF4-FFF2-40B4-BE49-F238E27FC236}">
                <a16:creationId xmlns:a16="http://schemas.microsoft.com/office/drawing/2014/main" id="{FA77E167-759F-627E-2695-96B5B5F41E05}"/>
              </a:ext>
            </a:extLst>
          </p:cNvPr>
          <p:cNvCxnSpPr>
            <a:cxnSpLocks/>
            <a:endCxn id="142" idx="0"/>
          </p:cNvCxnSpPr>
          <p:nvPr/>
        </p:nvCxnSpPr>
        <p:spPr>
          <a:xfrm flipH="1">
            <a:off x="6703336" y="1614617"/>
            <a:ext cx="2482724" cy="7700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5" name="グループ化 4">
            <a:extLst>
              <a:ext uri="{FF2B5EF4-FFF2-40B4-BE49-F238E27FC236}">
                <a16:creationId xmlns:a16="http://schemas.microsoft.com/office/drawing/2014/main" id="{DBCF3382-0D34-7303-2284-6A4B067E6DB7}"/>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B7811A77-6A76-FB21-274D-4144640C5FA7}"/>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9B9A71C8-AE96-C4AB-2F62-798593002481}"/>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737F1CB3-648C-3333-5ECE-881A4416181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A348D965-F0FE-A7F0-36BC-128AB1E44A4C}"/>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B04BDB9E-6973-5D41-FC83-5D83AD47C00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A25BA46D-0830-9E26-1E23-B44AAB5E689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A26969E3-D888-8219-1C60-D18652AB288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684EB351-97CB-440B-5A0C-0832A81471E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939004AB-DD91-B1F0-6153-F408B39D92D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5A777B8C-FFB1-C8D9-29F6-9D27C80749E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1D8EAECA-5771-3254-E0CA-CFB2508D43F2}"/>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5C6506F8-1D30-AD49-94FE-18132B0F295C}"/>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F3E685BD-A21B-95DA-79C5-1F9AAE9733D8}"/>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95DC2747-91CE-DB44-6627-992694113342}"/>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048DA0D5-D627-CC2C-EB7E-9E0205CF06A6}"/>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61299F74-FC48-63EE-A260-AFF89F2E336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C2FD8C5A-940B-AB8B-ADF3-FA435A00F4A6}"/>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9C11323C-3544-C7AF-D9A8-348F9DB130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9DFE6D5-3FB9-BC3C-3D1E-9937C32532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86CE710-B021-805D-FD7D-D1D90105599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EF0F2D58-73D2-273B-96AE-AB7C7C042FD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E55E7A0-EDCE-1033-BC6B-A33A0C08403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2EA5A6F-92B1-CF9B-94F5-871265B8A7A8}"/>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1988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(Stochastic Gradient Descent: SGD)</a:t>
                </a:r>
              </a:p>
              <a:p>
                <a:pPr lvl="1"/>
                <a:r>
                  <a:rPr kumimoji="1" lang="en-US" altLang="ja-JP" dirty="0"/>
                  <a:t>loss(</a:t>
                </a:r>
                <a14:m>
                  <m:oMath xmlns:m="http://schemas.openxmlformats.org/officeDocument/2006/math">
                    <m:r>
                      <a:rPr kumimoji="1" lang="en-US" altLang="ja-JP" i="1" dirty="0"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oMath>
                </a14:m>
                <a:r>
                  <a:rPr kumimoji="1" lang="en-US" altLang="ja-JP" dirty="0"/>
                  <a:t>)</a:t>
                </a:r>
                <a:r>
                  <a:rPr kumimoji="1" lang="ja-JP" altLang="en-US" dirty="0"/>
                  <a:t>に対する各パラメータ</a:t>
                </a:r>
                <a:r>
                  <a:rPr kumimoji="1" lang="en-US" altLang="ja-JP" dirty="0"/>
                  <a:t>(</a:t>
                </a:r>
                <a14:m>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𝒘</m:t>
                    </m:r>
                  </m:oMath>
                </a14:m>
                <a:r>
                  <a:rPr kumimoji="1" lang="en-US" altLang="ja-JP" dirty="0"/>
                  <a:t>)</a:t>
                </a:r>
                <a:r>
                  <a:rPr kumimoji="1" lang="ja-JP" altLang="en-US" dirty="0"/>
                  <a:t>の</a:t>
                </a:r>
                <a:br>
                  <a:rPr kumimoji="1" lang="en-US" altLang="ja-JP" dirty="0"/>
                </a:br>
                <a:r>
                  <a:rPr kumimoji="1" lang="ja-JP" altLang="en-US" dirty="0"/>
                  <a:t>勾配</a:t>
                </a:r>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t> </a:t>
                </a:r>
                <a:r>
                  <a:rPr kumimoji="1" lang="en-US" altLang="ja-JP" dirty="0"/>
                  <a:t>)</a:t>
                </a:r>
                <a:r>
                  <a:rPr kumimoji="1" lang="ja-JP" altLang="en-US" dirty="0"/>
                  <a:t>を用いて、</a:t>
                </a:r>
                <a:br>
                  <a:rPr lang="en-US" altLang="ja-JP" dirty="0"/>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kumimoji="1" lang="ja-JP" altLang="en-US" dirty="0"/>
                  <a:t> 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a:t>
                </a:r>
                <a:r>
                  <a:rPr lang="en-US" altLang="ja-JP" dirty="0"/>
                  <a:t>, 0-1</a:t>
                </a:r>
                <a:r>
                  <a:rPr kumimoji="1" lang="en-US" altLang="ja-JP" dirty="0"/>
                  <a:t>)</a:t>
                </a:r>
                <a:br>
                  <a:rPr kumimoji="1" lang="en-US" altLang="ja-JP" dirty="0"/>
                </a:br>
                <a:r>
                  <a:rPr lang="ja-JP" altLang="en-US" dirty="0">
                    <a:solidFill>
                      <a:srgbClr val="FF0000"/>
                    </a:solidFill>
                  </a:rPr>
                  <a:t>↑</a:t>
                </a:r>
                <a:r>
                  <a:rPr kumimoji="1" lang="ja-JP" altLang="en-US" dirty="0">
                    <a:solidFill>
                      <a:srgbClr val="FF0000"/>
                    </a:solidFill>
                  </a:rPr>
                  <a:t>これを繰り返して</a:t>
                </a:r>
                <a:r>
                  <a:rPr lang="en-US" altLang="ja-JP" dirty="0">
                    <a:solidFill>
                      <a:srgbClr val="FF0000"/>
                    </a:solidFill>
                  </a:rPr>
                  <a:t>loss</a:t>
                </a:r>
                <a:r>
                  <a:rPr lang="ja-JP" altLang="en-US" dirty="0">
                    <a:solidFill>
                      <a:srgbClr val="FF0000"/>
                    </a:solidFill>
                  </a:rPr>
                  <a:t>の最小値を探索</a:t>
                </a:r>
                <a:endParaRPr lang="en-US" altLang="ja-JP" dirty="0">
                  <a:solidFill>
                    <a:srgbClr val="FF0000"/>
                  </a:solidFill>
                </a:endParaRPr>
              </a:p>
              <a:p>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606B44-E3C6-4951-2B85-081EA60E525E}"/>
                  </a:ext>
                </a:extLst>
              </p:cNvPr>
              <p:cNvSpPr txBox="1"/>
              <p:nvPr/>
            </p:nvSpPr>
            <p:spPr>
              <a:xfrm>
                <a:off x="4263671" y="2460129"/>
                <a:ext cx="4012112" cy="763799"/>
              </a:xfrm>
              <a:prstGeom prst="rect">
                <a:avLst/>
              </a:prstGeom>
              <a:noFill/>
            </p:spPr>
            <p:txBody>
              <a:bodyPr wrap="square">
                <a:spAutoFit/>
              </a:bodyPr>
              <a:lstStyle/>
              <a:p>
                <a:pPr lvl="2"/>
                <a:r>
                  <a:rPr lang="ja-JP" altLang="en-US" sz="1400" dirty="0">
                    <a:solidFill>
                      <a:schemeClr val="tx1"/>
                    </a:solidFill>
                  </a:rPr>
                  <a:t>↓</a:t>
                </a:r>
                <a:r>
                  <a:rPr lang="ja-JP" altLang="en-US" sz="1400" b="1" dirty="0">
                    <a:solidFill>
                      <a:schemeClr val="tx1"/>
                    </a:solidFill>
                  </a:rPr>
                  <a:t> </a:t>
                </a:r>
                <a14:m>
                  <m:oMath xmlns:m="http://schemas.openxmlformats.org/officeDocument/2006/math">
                    <m:r>
                      <a:rPr lang="en-US" altLang="ja-JP" sz="1400" b="0" i="1" smtClean="0">
                        <a:solidFill>
                          <a:schemeClr val="tx1"/>
                        </a:solidFill>
                        <a:latin typeface="Cambria Math" panose="02040503050406030204" pitchFamily="18" charset="0"/>
                      </a:rPr>
                      <m:t>𝛾</m:t>
                    </m:r>
                  </m:oMath>
                </a14:m>
                <a:r>
                  <a:rPr lang="ja-JP" altLang="en-US" sz="1400" dirty="0">
                    <a:solidFill>
                      <a:schemeClr val="tx1"/>
                    </a:solidFill>
                  </a:rPr>
                  <a:t>はハイパーパラメータ</a:t>
                </a:r>
                <a:endParaRPr lang="en-US" altLang="ja-JP" sz="1400" dirty="0">
                  <a:solidFill>
                    <a:schemeClr val="tx1"/>
                  </a:solidFill>
                </a:endParaRPr>
              </a:p>
              <a:p>
                <a:pPr lvl="2"/>
                <a:r>
                  <a:rPr lang="ja-JP" altLang="en-US" sz="1400" dirty="0">
                    <a:solidFill>
                      <a:schemeClr val="tx1"/>
                    </a:solidFill>
                  </a:rPr>
                  <a:t>大きいと</a:t>
                </a: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ℒ</m:t>
                    </m:r>
                  </m:oMath>
                </a14:m>
                <a:r>
                  <a:rPr lang="ja-JP" altLang="en-US" sz="1400" dirty="0"/>
                  <a:t>が収束しない</a:t>
                </a:r>
                <a:endParaRPr lang="en-US" altLang="ja-JP" sz="1400" dirty="0">
                  <a:solidFill>
                    <a:schemeClr val="tx1"/>
                  </a:solidFill>
                </a:endParaRPr>
              </a:p>
              <a:p>
                <a:pPr lvl="2"/>
                <a:r>
                  <a:rPr lang="ja-JP" altLang="en-US" sz="1400" dirty="0"/>
                  <a:t>小さいとローカルミニマムにはまる</a:t>
                </a:r>
                <a:endParaRPr lang="en-US" altLang="ja-JP" sz="1400" dirty="0">
                  <a:solidFill>
                    <a:schemeClr val="tx1"/>
                  </a:solidFill>
                </a:endParaRPr>
              </a:p>
            </p:txBody>
          </p:sp>
        </mc:Choice>
        <mc:Fallback xmlns="">
          <p:sp>
            <p:nvSpPr>
              <p:cNvPr id="6" name="テキスト ボックス 5">
                <a:extLst>
                  <a:ext uri="{FF2B5EF4-FFF2-40B4-BE49-F238E27FC236}">
                    <a16:creationId xmlns:a16="http://schemas.microsoft.com/office/drawing/2014/main" id="{7C606B44-E3C6-4951-2B85-081EA60E525E}"/>
                  </a:ext>
                </a:extLst>
              </p:cNvPr>
              <p:cNvSpPr txBox="1">
                <a:spLocks noRot="1" noChangeAspect="1" noMove="1" noResize="1" noEditPoints="1" noAdjustHandles="1" noChangeArrowheads="1" noChangeShapeType="1" noTextEdit="1"/>
              </p:cNvSpPr>
              <p:nvPr/>
            </p:nvSpPr>
            <p:spPr>
              <a:xfrm>
                <a:off x="4263671" y="2460129"/>
                <a:ext cx="4012112" cy="763799"/>
              </a:xfrm>
              <a:prstGeom prst="rect">
                <a:avLst/>
              </a:prstGeom>
              <a:blipFill>
                <a:blip r:embed="rId4"/>
                <a:stretch>
                  <a:fillRect t="-1600" b="-40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8788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さまざまな</a:t>
            </a:r>
            <a:r>
              <a:rPr lang="ja-JP" altLang="en-US" dirty="0"/>
              <a:t>最適化アルゴリズム</a:t>
            </a:r>
            <a:r>
              <a:rPr lang="en-US" altLang="ja-JP" dirty="0"/>
              <a:t>(optimizer)</a:t>
            </a:r>
            <a:endParaRPr kumimoji="1" lang="en-US" altLang="ja-JP" dirty="0"/>
          </a:p>
          <a:p>
            <a:pPr lvl="1"/>
            <a:r>
              <a:rPr kumimoji="1" lang="en-US" altLang="ja-JP" dirty="0"/>
              <a:t>SGD</a:t>
            </a:r>
          </a:p>
          <a:p>
            <a:pPr lvl="2"/>
            <a:r>
              <a:rPr lang="ja-JP" altLang="en-US" dirty="0"/>
              <a:t>最も基本的な</a:t>
            </a:r>
            <a:r>
              <a:rPr lang="en-US" altLang="ja-JP" dirty="0"/>
              <a:t>optimizer</a:t>
            </a:r>
            <a:endParaRPr kumimoji="1" lang="en-US" altLang="ja-JP" dirty="0"/>
          </a:p>
          <a:p>
            <a:pPr lvl="1"/>
            <a:r>
              <a:rPr kumimoji="1" lang="en-US" altLang="ja-JP" dirty="0"/>
              <a:t>Adam</a:t>
            </a:r>
          </a:p>
          <a:p>
            <a:pPr lvl="2"/>
            <a:r>
              <a:rPr lang="ja-JP" altLang="en-US" dirty="0"/>
              <a:t>とりあえずこれ使っとけ</a:t>
            </a:r>
            <a:endParaRPr lang="en-US" altLang="ja-JP" dirty="0"/>
          </a:p>
          <a:p>
            <a:pPr lvl="2"/>
            <a:r>
              <a:rPr kumimoji="1" lang="ja-JP" altLang="en-US" dirty="0"/>
              <a:t>移動平均を導入</a:t>
            </a:r>
            <a:r>
              <a:rPr kumimoji="1" lang="en-US" altLang="ja-JP" dirty="0"/>
              <a:t>+</a:t>
            </a:r>
            <a:r>
              <a:rPr kumimoji="1" lang="ja-JP" altLang="en-US" dirty="0"/>
              <a:t>勾配に応じて学習率を調整</a:t>
            </a:r>
            <a:br>
              <a:rPr kumimoji="1" lang="en-US" altLang="ja-JP" dirty="0"/>
            </a:br>
            <a:r>
              <a:rPr kumimoji="1" lang="ja-JP" altLang="en-US" dirty="0"/>
              <a:t>することで探索時の振動を軽減</a:t>
            </a:r>
            <a:endParaRPr kumimoji="1" lang="en-US" altLang="ja-JP" dirty="0"/>
          </a:p>
          <a:p>
            <a:pPr lvl="2"/>
            <a:endParaRPr kumimoji="1" lang="en-US" altLang="ja-JP" dirty="0"/>
          </a:p>
        </p:txBody>
      </p:sp>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sp>
        <p:nvSpPr>
          <p:cNvPr id="3" name="テキスト ボックス 2">
            <a:extLst>
              <a:ext uri="{FF2B5EF4-FFF2-40B4-BE49-F238E27FC236}">
                <a16:creationId xmlns:a16="http://schemas.microsoft.com/office/drawing/2014/main" id="{C426C74A-1707-CD4E-7232-365F927CF040}"/>
              </a:ext>
            </a:extLst>
          </p:cNvPr>
          <p:cNvSpPr txBox="1"/>
          <p:nvPr/>
        </p:nvSpPr>
        <p:spPr>
          <a:xfrm>
            <a:off x="3334760" y="248404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4B845CA7-DC39-1C1B-610C-E97B6C5499F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2EC2A2C-AC2D-4550-26DF-94E79777A7E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FF1DA94E-5EEF-EBC2-3477-867E31384B20}"/>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3C2A315B-A8F8-D0D3-6642-A96B0CA9C9F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BEBCC57-1665-B619-282B-F0B93D72A780}"/>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AE06D669-3911-9AAE-1018-B3ADC5D0A19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1886302C-986D-6A2C-2C45-FCCA8EFC8BC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08FF2A89-1388-1393-5CB1-408F604680B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529F6B41-D7E9-6535-2DC1-00E98BF0AF5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19E8963A-F3B5-6797-2082-0089C81DAA7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6F366D34-56B4-8B3A-51F3-5E7174792A9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BCB1706-B237-E3E8-2B8C-127168A1BC86}"/>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AC324E3-1C20-2808-E242-73A1D048447F}"/>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0511E91-E89F-E961-1BE7-7DDE5420F0BA}"/>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E3294AD0-E712-9196-9AD1-60135374B6FF}"/>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661BB051-7459-1FC4-002F-AE1062532F3F}"/>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C9538A42-E355-AB92-2717-84EE7C3049F8}"/>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F0D5D94E-ED0B-C0E1-ED9E-11CFEC5D3BA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4945435A-EF8A-3879-65C7-02B7F20BCDF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577D58B4-56F7-2462-B335-6A216606A40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56A710A-18F4-47DE-E199-582CF387E4D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750B19AD-D6BD-2F95-ABE2-4F801EA494F0}"/>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D229E72-C365-7702-5B9B-2194D0FF3EB9}"/>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02EF6173-D62B-ACAA-CEF8-A20764EA40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92657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勾配の計算</a:t>
                </a:r>
                <a:r>
                  <a:rPr kumimoji="1" lang="en-US" altLang="ja-JP" dirty="0"/>
                  <a:t>: NN</a:t>
                </a:r>
                <a:r>
                  <a:rPr kumimoji="1" lang="ja-JP" altLang="en-US" dirty="0"/>
                  <a:t>の</a:t>
                </a:r>
                <a:r>
                  <a:rPr kumimoji="1" lang="ja-JP" altLang="en-US" dirty="0">
                    <a:solidFill>
                      <a:srgbClr val="FF0000"/>
                    </a:solidFill>
                  </a:rPr>
                  <a:t>全</a:t>
                </a:r>
                <a:r>
                  <a:rPr kumimoji="1" lang="ja-JP" altLang="en-US" dirty="0"/>
                  <a:t>パラメータ</a:t>
                </a:r>
                <a14:m>
                  <m:oMath xmlns:m="http://schemas.openxmlformats.org/officeDocument/2006/math">
                    <m:r>
                      <a:rPr kumimoji="1" lang="en-US" altLang="ja-JP" b="1" i="1" smtClean="0">
                        <a:latin typeface="Cambria Math" panose="02040503050406030204" pitchFamily="18" charset="0"/>
                      </a:rPr>
                      <m:t>𝒘</m:t>
                    </m:r>
                  </m:oMath>
                </a14:m>
                <a:r>
                  <a:rPr kumimoji="1" lang="ja-JP" altLang="en-US" dirty="0"/>
                  <a:t>に対して</a:t>
                </a:r>
                <a14:m>
                  <m:oMath xmlns:m="http://schemas.openxmlformats.org/officeDocument/2006/math">
                    <m:f>
                      <m:fPr>
                        <m:ctrlPr>
                          <a:rPr lang="en-US" altLang="ja-JP" sz="2400" i="1">
                            <a:latin typeface="Cambria Math" panose="02040503050406030204" pitchFamily="18" charset="0"/>
                          </a:rPr>
                        </m:ctrlPr>
                      </m:fPr>
                      <m:num>
                        <m:r>
                          <a:rPr lang="ja-JP" altLang="en-US"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ℒ</m:t>
                        </m:r>
                      </m:num>
                      <m:den>
                        <m:r>
                          <a:rPr lang="ja-JP" altLang="en-US" sz="2400" i="1">
                            <a:latin typeface="Cambria Math" panose="02040503050406030204" pitchFamily="18" charset="0"/>
                          </a:rPr>
                          <m:t>𝝏</m:t>
                        </m:r>
                        <m:r>
                          <a:rPr lang="en-US" altLang="ja-JP" sz="2400" b="0" i="1">
                            <a:latin typeface="Cambria Math" panose="02040503050406030204" pitchFamily="18" charset="0"/>
                          </a:rPr>
                          <m:t>𝑤</m:t>
                        </m:r>
                      </m:den>
                    </m:f>
                  </m:oMath>
                </a14:m>
                <a:r>
                  <a:rPr kumimoji="1" lang="ja-JP" altLang="en-US" dirty="0"/>
                  <a:t>を計算</a:t>
                </a:r>
                <a:r>
                  <a:rPr kumimoji="1" lang="en-US" altLang="ja-JP" dirty="0"/>
                  <a:t>…</a:t>
                </a: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33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EE1FE37E-04D2-CB21-94E6-36679BF0E1E4}"/>
              </a:ext>
            </a:extLst>
          </p:cNvPr>
          <p:cNvGrpSpPr/>
          <p:nvPr/>
        </p:nvGrpSpPr>
        <p:grpSpPr>
          <a:xfrm>
            <a:off x="2135165" y="1853382"/>
            <a:ext cx="7921668" cy="2831980"/>
            <a:chOff x="3875607" y="1753566"/>
            <a:chExt cx="7921668" cy="2831980"/>
          </a:xfrm>
        </p:grpSpPr>
        <p:grpSp>
          <p:nvGrpSpPr>
            <p:cNvPr id="7" name="グループ化 6">
              <a:extLst>
                <a:ext uri="{FF2B5EF4-FFF2-40B4-BE49-F238E27FC236}">
                  <a16:creationId xmlns:a16="http://schemas.microsoft.com/office/drawing/2014/main" id="{603268CE-7D8E-CCB7-BAB1-1AC03FF5B1AF}"/>
                </a:ext>
              </a:extLst>
            </p:cNvPr>
            <p:cNvGrpSpPr/>
            <p:nvPr/>
          </p:nvGrpSpPr>
          <p:grpSpPr>
            <a:xfrm>
              <a:off x="4093027" y="2236032"/>
              <a:ext cx="720000" cy="2349514"/>
              <a:chOff x="4396507" y="1749461"/>
              <a:chExt cx="720000" cy="2349514"/>
            </a:xfrm>
          </p:grpSpPr>
          <p:sp>
            <p:nvSpPr>
              <p:cNvPr id="84" name="楕円 83">
                <a:extLst>
                  <a:ext uri="{FF2B5EF4-FFF2-40B4-BE49-F238E27FC236}">
                    <a16:creationId xmlns:a16="http://schemas.microsoft.com/office/drawing/2014/main" id="{EE0CE849-218E-3092-9A76-E7052958044F}"/>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5" name="楕円 84">
                <a:extLst>
                  <a:ext uri="{FF2B5EF4-FFF2-40B4-BE49-F238E27FC236}">
                    <a16:creationId xmlns:a16="http://schemas.microsoft.com/office/drawing/2014/main" id="{D4C2F427-B2D6-ABA3-C75F-6D66AC21B421}"/>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6" name="楕円 85">
                <a:extLst>
                  <a:ext uri="{FF2B5EF4-FFF2-40B4-BE49-F238E27FC236}">
                    <a16:creationId xmlns:a16="http://schemas.microsoft.com/office/drawing/2014/main" id="{72634D04-D780-2781-0909-2EB1FD82FEC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8" name="グループ化 7">
              <a:extLst>
                <a:ext uri="{FF2B5EF4-FFF2-40B4-BE49-F238E27FC236}">
                  <a16:creationId xmlns:a16="http://schemas.microsoft.com/office/drawing/2014/main" id="{2AE149F3-6179-788A-0AA7-C0A70601C8F0}"/>
                </a:ext>
              </a:extLst>
            </p:cNvPr>
            <p:cNvGrpSpPr/>
            <p:nvPr/>
          </p:nvGrpSpPr>
          <p:grpSpPr>
            <a:xfrm>
              <a:off x="5792519" y="2643410"/>
              <a:ext cx="720000" cy="1534757"/>
              <a:chOff x="6355495" y="2170452"/>
              <a:chExt cx="720000" cy="1534757"/>
            </a:xfrm>
          </p:grpSpPr>
          <p:sp>
            <p:nvSpPr>
              <p:cNvPr id="82" name="楕円 81">
                <a:extLst>
                  <a:ext uri="{FF2B5EF4-FFF2-40B4-BE49-F238E27FC236}">
                    <a16:creationId xmlns:a16="http://schemas.microsoft.com/office/drawing/2014/main" id="{C330CD9F-5326-220A-DB35-1145A6DD174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3" name="楕円 82">
                <a:extLst>
                  <a:ext uri="{FF2B5EF4-FFF2-40B4-BE49-F238E27FC236}">
                    <a16:creationId xmlns:a16="http://schemas.microsoft.com/office/drawing/2014/main" id="{DEA2F74D-2815-33DA-D8ED-AFE926083733}"/>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9" name="直線コネクタ 8">
              <a:extLst>
                <a:ext uri="{FF2B5EF4-FFF2-40B4-BE49-F238E27FC236}">
                  <a16:creationId xmlns:a16="http://schemas.microsoft.com/office/drawing/2014/main" id="{3C3D0188-74FF-5831-4137-818405668810}"/>
                </a:ext>
              </a:extLst>
            </p:cNvPr>
            <p:cNvCxnSpPr>
              <a:stCxn id="84" idx="6"/>
              <a:endCxn id="82"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C7BF3ABF-7774-1C2F-8D03-05125B478B2C}"/>
                </a:ext>
              </a:extLst>
            </p:cNvPr>
            <p:cNvCxnSpPr>
              <a:cxnSpLocks/>
              <a:stCxn id="84" idx="6"/>
              <a:endCxn id="83"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A5B309EA-EF8A-675E-3154-B5BDEBF3E41E}"/>
                </a:ext>
              </a:extLst>
            </p:cNvPr>
            <p:cNvCxnSpPr>
              <a:cxnSpLocks/>
              <a:stCxn id="85" idx="6"/>
              <a:endCxn id="82"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D920FA76-AB61-6A1B-B551-39DF4E8C3644}"/>
                </a:ext>
              </a:extLst>
            </p:cNvPr>
            <p:cNvCxnSpPr>
              <a:cxnSpLocks/>
              <a:stCxn id="85" idx="6"/>
              <a:endCxn id="83"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BF20CC7-C031-66C3-C78F-11BA98124CC3}"/>
                </a:ext>
              </a:extLst>
            </p:cNvPr>
            <p:cNvCxnSpPr>
              <a:cxnSpLocks/>
              <a:stCxn id="86" idx="6"/>
              <a:endCxn id="83"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21DEAFF-8D2E-95A8-5DD3-E5C843FCE8ED}"/>
                </a:ext>
              </a:extLst>
            </p:cNvPr>
            <p:cNvCxnSpPr>
              <a:cxnSpLocks/>
              <a:stCxn id="86" idx="6"/>
              <a:endCxn id="82"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4BDDB3C-399D-EA87-FD36-D6DABC0EF732}"/>
                    </a:ext>
                  </a:extLst>
                </p:cNvPr>
                <p:cNvSpPr txBox="1"/>
                <p:nvPr/>
              </p:nvSpPr>
              <p:spPr>
                <a:xfrm>
                  <a:off x="4873578" y="3093759"/>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15" name="テキスト ボックス 14">
                  <a:extLst>
                    <a:ext uri="{FF2B5EF4-FFF2-40B4-BE49-F238E27FC236}">
                      <a16:creationId xmlns:a16="http://schemas.microsoft.com/office/drawing/2014/main" id="{A4BDDB3C-399D-EA87-FD36-D6DABC0EF732}"/>
                    </a:ext>
                  </a:extLst>
                </p:cNvPr>
                <p:cNvSpPr txBox="1">
                  <a:spLocks noRot="1" noChangeAspect="1" noMove="1" noResize="1" noEditPoints="1" noAdjustHandles="1" noChangeArrowheads="1" noChangeShapeType="1" noTextEdit="1"/>
                </p:cNvSpPr>
                <p:nvPr/>
              </p:nvSpPr>
              <p:spPr>
                <a:xfrm>
                  <a:off x="4873578" y="3093759"/>
                  <a:ext cx="1176926" cy="584775"/>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9F874B7-0691-1516-21E4-A6968FA848FD}"/>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17" name="正方形/長方形 16">
              <a:extLst>
                <a:ext uri="{FF2B5EF4-FFF2-40B4-BE49-F238E27FC236}">
                  <a16:creationId xmlns:a16="http://schemas.microsoft.com/office/drawing/2014/main" id="{8679CF78-9D71-B43A-FF9F-2C718FE74290}"/>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18" name="直線コネクタ 17">
              <a:extLst>
                <a:ext uri="{FF2B5EF4-FFF2-40B4-BE49-F238E27FC236}">
                  <a16:creationId xmlns:a16="http://schemas.microsoft.com/office/drawing/2014/main" id="{FC84E2A3-1C13-02F7-2262-3F582C425479}"/>
                </a:ext>
              </a:extLst>
            </p:cNvPr>
            <p:cNvCxnSpPr>
              <a:cxnSpLocks/>
              <a:stCxn id="82" idx="6"/>
              <a:endCxn id="16"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682FFC5-8492-AEE7-318D-94FA218444F3}"/>
                </a:ext>
              </a:extLst>
            </p:cNvPr>
            <p:cNvCxnSpPr>
              <a:cxnSpLocks/>
              <a:stCxn id="83" idx="6"/>
              <a:endCxn id="17"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0267CF05-379F-2B10-2E6A-62D5AF55EC6D}"/>
                </a:ext>
              </a:extLst>
            </p:cNvPr>
            <p:cNvGrpSpPr/>
            <p:nvPr/>
          </p:nvGrpSpPr>
          <p:grpSpPr>
            <a:xfrm>
              <a:off x="7366580" y="2643410"/>
              <a:ext cx="720000" cy="1534757"/>
              <a:chOff x="6355495" y="2170452"/>
              <a:chExt cx="720000" cy="1534757"/>
            </a:xfrm>
          </p:grpSpPr>
          <p:sp>
            <p:nvSpPr>
              <p:cNvPr id="80" name="楕円 79">
                <a:extLst>
                  <a:ext uri="{FF2B5EF4-FFF2-40B4-BE49-F238E27FC236}">
                    <a16:creationId xmlns:a16="http://schemas.microsoft.com/office/drawing/2014/main" id="{C96C7414-8E19-AE52-FEF2-0BB9E4E8E997}"/>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1" name="楕円 80">
                <a:extLst>
                  <a:ext uri="{FF2B5EF4-FFF2-40B4-BE49-F238E27FC236}">
                    <a16:creationId xmlns:a16="http://schemas.microsoft.com/office/drawing/2014/main" id="{6A59A588-9AE6-4645-29D2-69B837A16C42}"/>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21" name="直線コネクタ 20">
              <a:extLst>
                <a:ext uri="{FF2B5EF4-FFF2-40B4-BE49-F238E27FC236}">
                  <a16:creationId xmlns:a16="http://schemas.microsoft.com/office/drawing/2014/main" id="{87D06539-BAA4-2A37-0506-7070F1467654}"/>
                </a:ext>
              </a:extLst>
            </p:cNvPr>
            <p:cNvCxnSpPr>
              <a:cxnSpLocks/>
              <a:stCxn id="80" idx="2"/>
              <a:endCxn id="16"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AE057E30-BAEE-7F9C-3204-98EE6BC91658}"/>
                </a:ext>
              </a:extLst>
            </p:cNvPr>
            <p:cNvCxnSpPr>
              <a:cxnSpLocks/>
              <a:stCxn id="17" idx="3"/>
              <a:endCxn id="81"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1A562DB-809F-94DD-7718-AEF1F0AA9963}"/>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24" name="直線コネクタ 23">
              <a:extLst>
                <a:ext uri="{FF2B5EF4-FFF2-40B4-BE49-F238E27FC236}">
                  <a16:creationId xmlns:a16="http://schemas.microsoft.com/office/drawing/2014/main" id="{C43D6028-10D0-611A-B2FA-33D5DCC6B264}"/>
                </a:ext>
              </a:extLst>
            </p:cNvPr>
            <p:cNvCxnSpPr>
              <a:cxnSpLocks/>
              <a:endCxn id="84"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7A13D5B-DD76-8F10-547D-6AE0CADFA5DF}"/>
                </a:ext>
              </a:extLst>
            </p:cNvPr>
            <p:cNvCxnSpPr>
              <a:cxnSpLocks/>
              <a:endCxn id="85"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E33EDFC-9341-8798-3CAE-FB13AD9C396C}"/>
                </a:ext>
              </a:extLst>
            </p:cNvPr>
            <p:cNvCxnSpPr>
              <a:cxnSpLocks/>
              <a:endCxn id="86"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4C93FED5-5BF8-7899-D0AC-1BE70CF743B9}"/>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28" name="テキスト ボックス 27">
              <a:extLst>
                <a:ext uri="{FF2B5EF4-FFF2-40B4-BE49-F238E27FC236}">
                  <a16:creationId xmlns:a16="http://schemas.microsoft.com/office/drawing/2014/main" id="{669F23AE-29D7-82BD-B8B4-338BC005FF47}"/>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29" name="テキスト ボックス 28">
              <a:extLst>
                <a:ext uri="{FF2B5EF4-FFF2-40B4-BE49-F238E27FC236}">
                  <a16:creationId xmlns:a16="http://schemas.microsoft.com/office/drawing/2014/main" id="{3807848C-910A-6170-9902-4BA253777E12}"/>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30" name="グループ化 29">
              <a:extLst>
                <a:ext uri="{FF2B5EF4-FFF2-40B4-BE49-F238E27FC236}">
                  <a16:creationId xmlns:a16="http://schemas.microsoft.com/office/drawing/2014/main" id="{1958451A-3A94-ACE0-07B9-7A0F90B49587}"/>
                </a:ext>
              </a:extLst>
            </p:cNvPr>
            <p:cNvGrpSpPr/>
            <p:nvPr/>
          </p:nvGrpSpPr>
          <p:grpSpPr>
            <a:xfrm>
              <a:off x="8580641" y="2643058"/>
              <a:ext cx="720000" cy="1534757"/>
              <a:chOff x="6355495" y="2170452"/>
              <a:chExt cx="720000" cy="1534757"/>
            </a:xfrm>
          </p:grpSpPr>
          <p:sp>
            <p:nvSpPr>
              <p:cNvPr id="54" name="楕円 53">
                <a:extLst>
                  <a:ext uri="{FF2B5EF4-FFF2-40B4-BE49-F238E27FC236}">
                    <a16:creationId xmlns:a16="http://schemas.microsoft.com/office/drawing/2014/main" id="{8486C4A2-0448-1FAF-8628-AD495DB32908}"/>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9" name="楕円 78">
                <a:extLst>
                  <a:ext uri="{FF2B5EF4-FFF2-40B4-BE49-F238E27FC236}">
                    <a16:creationId xmlns:a16="http://schemas.microsoft.com/office/drawing/2014/main" id="{691935D9-C9F2-AA20-887C-8AF3D514A6E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31" name="正方形/長方形 30">
              <a:extLst>
                <a:ext uri="{FF2B5EF4-FFF2-40B4-BE49-F238E27FC236}">
                  <a16:creationId xmlns:a16="http://schemas.microsoft.com/office/drawing/2014/main" id="{79F4BE9E-D520-5263-3265-D2415037C757}"/>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32" name="直線コネクタ 31">
              <a:extLst>
                <a:ext uri="{FF2B5EF4-FFF2-40B4-BE49-F238E27FC236}">
                  <a16:creationId xmlns:a16="http://schemas.microsoft.com/office/drawing/2014/main" id="{768855A2-6014-C8F1-610D-39C2DAAEC220}"/>
                </a:ext>
              </a:extLst>
            </p:cNvPr>
            <p:cNvCxnSpPr>
              <a:cxnSpLocks/>
              <a:stCxn id="54"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0150BD6B-B6D1-407C-2492-5CE0319B0755}"/>
                </a:ext>
              </a:extLst>
            </p:cNvPr>
            <p:cNvCxnSpPr>
              <a:cxnSpLocks/>
              <a:stCxn id="7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674B03F8-310F-D308-A9C4-E8CA0677CB91}"/>
                </a:ext>
              </a:extLst>
            </p:cNvPr>
            <p:cNvGrpSpPr/>
            <p:nvPr/>
          </p:nvGrpSpPr>
          <p:grpSpPr>
            <a:xfrm>
              <a:off x="10154702" y="2643058"/>
              <a:ext cx="720000" cy="1534757"/>
              <a:chOff x="6355495" y="2170452"/>
              <a:chExt cx="720000" cy="1534757"/>
            </a:xfrm>
          </p:grpSpPr>
          <p:sp>
            <p:nvSpPr>
              <p:cNvPr id="51" name="楕円 50">
                <a:extLst>
                  <a:ext uri="{FF2B5EF4-FFF2-40B4-BE49-F238E27FC236}">
                    <a16:creationId xmlns:a16="http://schemas.microsoft.com/office/drawing/2014/main" id="{2E727091-A1CC-06B7-9504-B9BEFC17788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52" name="楕円 51">
                <a:extLst>
                  <a:ext uri="{FF2B5EF4-FFF2-40B4-BE49-F238E27FC236}">
                    <a16:creationId xmlns:a16="http://schemas.microsoft.com/office/drawing/2014/main" id="{5DD5E31F-52C8-7EA9-BA68-087B7343E76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35" name="直線コネクタ 34">
              <a:extLst>
                <a:ext uri="{FF2B5EF4-FFF2-40B4-BE49-F238E27FC236}">
                  <a16:creationId xmlns:a16="http://schemas.microsoft.com/office/drawing/2014/main" id="{94C2924E-9B75-A505-DB5A-D3677CD19FB7}"/>
                </a:ext>
              </a:extLst>
            </p:cNvPr>
            <p:cNvCxnSpPr>
              <a:cxnSpLocks/>
              <a:stCxn id="51"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6FE308B-260C-5AB4-EEA5-ECE8CC0F322F}"/>
                </a:ext>
              </a:extLst>
            </p:cNvPr>
            <p:cNvCxnSpPr>
              <a:cxnSpLocks/>
              <a:endCxn id="52"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375C472-C64C-FA89-CCFF-FE85CCE1E909}"/>
                </a:ext>
              </a:extLst>
            </p:cNvPr>
            <p:cNvCxnSpPr>
              <a:stCxn id="80" idx="6"/>
              <a:endCxn id="7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703BEFC-A658-7362-990C-32F94DA46979}"/>
                </a:ext>
              </a:extLst>
            </p:cNvPr>
            <p:cNvCxnSpPr>
              <a:cxnSpLocks/>
              <a:stCxn id="80" idx="6"/>
              <a:endCxn id="54"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F628E3E-E680-4A94-D883-8424BD5E9CEE}"/>
                </a:ext>
              </a:extLst>
            </p:cNvPr>
            <p:cNvCxnSpPr>
              <a:cxnSpLocks/>
              <a:stCxn id="81" idx="6"/>
              <a:endCxn id="54"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12676EB-85E6-655D-3AE0-8727CBB0E6CE}"/>
                </a:ext>
              </a:extLst>
            </p:cNvPr>
            <p:cNvCxnSpPr>
              <a:cxnSpLocks/>
              <a:stCxn id="81" idx="6"/>
              <a:endCxn id="7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A4F31D3F-CC68-F79E-AC58-854DE57793F9}"/>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42" name="直線コネクタ 41">
              <a:extLst>
                <a:ext uri="{FF2B5EF4-FFF2-40B4-BE49-F238E27FC236}">
                  <a16:creationId xmlns:a16="http://schemas.microsoft.com/office/drawing/2014/main" id="{9109597A-578C-0775-D661-6650A3324535}"/>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624C220-7BC6-6A84-C616-464A0EDA6627}"/>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780CAEA-F7DE-BAF7-89E9-BD20039AE00B}"/>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45" name="テキスト ボックス 44">
              <a:extLst>
                <a:ext uri="{FF2B5EF4-FFF2-40B4-BE49-F238E27FC236}">
                  <a16:creationId xmlns:a16="http://schemas.microsoft.com/office/drawing/2014/main" id="{0EDE0930-04B6-1776-8A03-630B7EEC9615}"/>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46" name="直線コネクタ 45">
              <a:extLst>
                <a:ext uri="{FF2B5EF4-FFF2-40B4-BE49-F238E27FC236}">
                  <a16:creationId xmlns:a16="http://schemas.microsoft.com/office/drawing/2014/main" id="{1206AEA2-20E9-EA60-28EA-A7519481F4B9}"/>
                </a:ext>
              </a:extLst>
            </p:cNvPr>
            <p:cNvCxnSpPr>
              <a:cxnSpLocks/>
              <a:stCxn id="44"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48" name="左中かっこ 47">
              <a:extLst>
                <a:ext uri="{FF2B5EF4-FFF2-40B4-BE49-F238E27FC236}">
                  <a16:creationId xmlns:a16="http://schemas.microsoft.com/office/drawing/2014/main" id="{A4FDC7CF-B59A-739C-5D29-0D4CDE4CF1C5}"/>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左中かっこ 48">
              <a:extLst>
                <a:ext uri="{FF2B5EF4-FFF2-40B4-BE49-F238E27FC236}">
                  <a16:creationId xmlns:a16="http://schemas.microsoft.com/office/drawing/2014/main" id="{6AE35758-8C56-53D1-44A6-DBEEC4987C95}"/>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55FAFB0D-5BB7-907B-69A5-93ACDC42E7C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242AEC7-A5D5-6608-5957-21D69A34766F}"/>
                  </a:ext>
                </a:extLst>
              </p:cNvPr>
              <p:cNvSpPr txBox="1"/>
              <p:nvPr/>
            </p:nvSpPr>
            <p:spPr>
              <a:xfrm>
                <a:off x="6019248" y="3198924"/>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87" name="テキスト ボックス 86">
                <a:extLst>
                  <a:ext uri="{FF2B5EF4-FFF2-40B4-BE49-F238E27FC236}">
                    <a16:creationId xmlns:a16="http://schemas.microsoft.com/office/drawing/2014/main" id="{9242AEC7-A5D5-6608-5957-21D69A34766F}"/>
                  </a:ext>
                </a:extLst>
              </p:cNvPr>
              <p:cNvSpPr txBox="1">
                <a:spLocks noRot="1" noChangeAspect="1" noMove="1" noResize="1" noEditPoints="1" noAdjustHandles="1" noChangeArrowheads="1" noChangeShapeType="1" noTextEdit="1"/>
              </p:cNvSpPr>
              <p:nvPr/>
            </p:nvSpPr>
            <p:spPr>
              <a:xfrm>
                <a:off x="6019248" y="3198924"/>
                <a:ext cx="1176926"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A79039C-9C3D-3A1E-5756-8075AFC765A8}"/>
                  </a:ext>
                </a:extLst>
              </p:cNvPr>
              <p:cNvSpPr txBox="1"/>
              <p:nvPr/>
            </p:nvSpPr>
            <p:spPr>
              <a:xfrm>
                <a:off x="9774623" y="3193575"/>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srgbClr val="FF0000"/>
                          </a:solidFill>
                          <a:latin typeface="Cambria Math" panose="02040503050406030204" pitchFamily="18" charset="0"/>
                          <a:ea typeface="Cambria Math" panose="02040503050406030204" pitchFamily="18" charset="0"/>
                        </a:rPr>
                        <m:t>ℒ</m:t>
                      </m:r>
                    </m:oMath>
                  </m:oMathPara>
                </a14:m>
                <a:endParaRPr lang="ja-JP" altLang="en-US" sz="3200" dirty="0">
                  <a:solidFill>
                    <a:srgbClr val="FF0000"/>
                  </a:solidFill>
                </a:endParaRPr>
              </a:p>
            </p:txBody>
          </p:sp>
        </mc:Choice>
        <mc:Fallback xmlns="">
          <p:sp>
            <p:nvSpPr>
              <p:cNvPr id="88" name="テキスト ボックス 87">
                <a:extLst>
                  <a:ext uri="{FF2B5EF4-FFF2-40B4-BE49-F238E27FC236}">
                    <a16:creationId xmlns:a16="http://schemas.microsoft.com/office/drawing/2014/main" id="{5A79039C-9C3D-3A1E-5756-8075AFC765A8}"/>
                  </a:ext>
                </a:extLst>
              </p:cNvPr>
              <p:cNvSpPr txBox="1">
                <a:spLocks noRot="1" noChangeAspect="1" noMove="1" noResize="1" noEditPoints="1" noAdjustHandles="1" noChangeArrowheads="1" noChangeShapeType="1" noTextEdit="1"/>
              </p:cNvSpPr>
              <p:nvPr/>
            </p:nvSpPr>
            <p:spPr>
              <a:xfrm>
                <a:off x="9774623" y="3193575"/>
                <a:ext cx="1176926" cy="584775"/>
              </a:xfrm>
              <a:prstGeom prst="rect">
                <a:avLst/>
              </a:prstGeom>
              <a:blipFill>
                <a:blip r:embed="rId5"/>
                <a:stretch>
                  <a:fillRect/>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8DB8555A-2108-6BFE-F6F1-8B5176DDA55D}"/>
              </a:ext>
            </a:extLst>
          </p:cNvPr>
          <p:cNvSpPr txBox="1"/>
          <p:nvPr/>
        </p:nvSpPr>
        <p:spPr>
          <a:xfrm>
            <a:off x="9912674" y="1757258"/>
            <a:ext cx="2247427"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1400" dirty="0"/>
              <a:t>NN</a:t>
            </a:r>
            <a:r>
              <a:rPr lang="ja-JP" altLang="en-US" sz="1400" dirty="0"/>
              <a:t>全体の合成関数の導出</a:t>
            </a:r>
            <a:endParaRPr lang="en-US" altLang="ja-JP" sz="1400" dirty="0"/>
          </a:p>
          <a:p>
            <a:r>
              <a:rPr kumimoji="1" lang="ja-JP" altLang="en-US" sz="1400" dirty="0"/>
              <a:t>→変数が多すぎて無理</a:t>
            </a:r>
            <a:endParaRPr kumimoji="1" lang="en-US" altLang="ja-JP" sz="1400" dirty="0"/>
          </a:p>
          <a:p>
            <a:endParaRPr kumimoji="1" lang="en-US" altLang="ja-JP" sz="1400" dirty="0"/>
          </a:p>
          <a:p>
            <a:r>
              <a:rPr kumimoji="1" lang="ja-JP" altLang="en-US" sz="1400" dirty="0"/>
              <a:t>数値微分</a:t>
            </a:r>
            <a:endParaRPr kumimoji="1" lang="en-US" altLang="ja-JP" sz="1400" dirty="0"/>
          </a:p>
          <a:p>
            <a:r>
              <a:rPr lang="ja-JP" altLang="en-US" sz="1400" dirty="0"/>
              <a:t>→誤差が出る</a:t>
            </a:r>
            <a:r>
              <a:rPr lang="en-US" altLang="ja-JP" sz="1400" dirty="0"/>
              <a:t>+2</a:t>
            </a:r>
            <a:r>
              <a:rPr lang="ja-JP" altLang="en-US" sz="1400" dirty="0"/>
              <a:t>回流す必要あり</a:t>
            </a:r>
            <a:endParaRPr lang="en-US" altLang="ja-JP" sz="1400" dirty="0"/>
          </a:p>
        </p:txBody>
      </p:sp>
      <p:grpSp>
        <p:nvGrpSpPr>
          <p:cNvPr id="3" name="グループ化 2">
            <a:extLst>
              <a:ext uri="{FF2B5EF4-FFF2-40B4-BE49-F238E27FC236}">
                <a16:creationId xmlns:a16="http://schemas.microsoft.com/office/drawing/2014/main" id="{A85DE455-2E16-4322-C5E5-1C712FCB983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06643085-B8D8-BB8F-E0E9-8CEA03A85FEF}"/>
                </a:ext>
              </a:extLst>
            </p:cNvPr>
            <p:cNvGrpSpPr/>
            <p:nvPr/>
          </p:nvGrpSpPr>
          <p:grpSpPr>
            <a:xfrm>
              <a:off x="192945" y="4559019"/>
              <a:ext cx="11806107" cy="1971097"/>
              <a:chOff x="192945" y="2647085"/>
              <a:chExt cx="11806107" cy="1971097"/>
            </a:xfrm>
          </p:grpSpPr>
          <p:grpSp>
            <p:nvGrpSpPr>
              <p:cNvPr id="93" name="グループ化 92">
                <a:extLst>
                  <a:ext uri="{FF2B5EF4-FFF2-40B4-BE49-F238E27FC236}">
                    <a16:creationId xmlns:a16="http://schemas.microsoft.com/office/drawing/2014/main" id="{909C8315-59BA-63FA-B4BD-FAEBAB6491B5}"/>
                  </a:ext>
                </a:extLst>
              </p:cNvPr>
              <p:cNvGrpSpPr/>
              <p:nvPr/>
            </p:nvGrpSpPr>
            <p:grpSpPr>
              <a:xfrm>
                <a:off x="192945" y="2647085"/>
                <a:ext cx="11806107" cy="1971097"/>
                <a:chOff x="293834" y="2570482"/>
                <a:chExt cx="11806107" cy="1971097"/>
              </a:xfrm>
            </p:grpSpPr>
            <p:sp>
              <p:nvSpPr>
                <p:cNvPr id="95" name="正方形/長方形 94">
                  <a:extLst>
                    <a:ext uri="{FF2B5EF4-FFF2-40B4-BE49-F238E27FC236}">
                      <a16:creationId xmlns:a16="http://schemas.microsoft.com/office/drawing/2014/main" id="{856D5A03-5779-68DD-1A12-887BB874973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A2C0063-F0F5-AD21-53A0-D2C6603736E3}"/>
                    </a:ext>
                  </a:extLst>
                </p:cNvPr>
                <p:cNvGrpSpPr/>
                <p:nvPr/>
              </p:nvGrpSpPr>
              <p:grpSpPr>
                <a:xfrm>
                  <a:off x="293834" y="3059642"/>
                  <a:ext cx="11604330" cy="927515"/>
                  <a:chOff x="181002" y="3039977"/>
                  <a:chExt cx="11604330" cy="927515"/>
                </a:xfrm>
              </p:grpSpPr>
              <p:sp>
                <p:nvSpPr>
                  <p:cNvPr id="105" name="正方形/長方形 104">
                    <a:extLst>
                      <a:ext uri="{FF2B5EF4-FFF2-40B4-BE49-F238E27FC236}">
                        <a16:creationId xmlns:a16="http://schemas.microsoft.com/office/drawing/2014/main" id="{3A2028B5-CBF9-B546-E294-A2839DF1670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6" name="正方形/長方形 105">
                    <a:extLst>
                      <a:ext uri="{FF2B5EF4-FFF2-40B4-BE49-F238E27FC236}">
                        <a16:creationId xmlns:a16="http://schemas.microsoft.com/office/drawing/2014/main" id="{C5B420FB-BA95-595A-C84A-E9B168862DFA}"/>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7" name="正方形/長方形 106">
                    <a:extLst>
                      <a:ext uri="{FF2B5EF4-FFF2-40B4-BE49-F238E27FC236}">
                        <a16:creationId xmlns:a16="http://schemas.microsoft.com/office/drawing/2014/main" id="{00A119A1-B6E1-14AF-B3FF-5CDFFD4850FA}"/>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8" name="正方形/長方形 107">
                    <a:extLst>
                      <a:ext uri="{FF2B5EF4-FFF2-40B4-BE49-F238E27FC236}">
                        <a16:creationId xmlns:a16="http://schemas.microsoft.com/office/drawing/2014/main" id="{48411FED-FD0B-D902-E8DE-1546DB732A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9" name="正方形/長方形 108">
                    <a:extLst>
                      <a:ext uri="{FF2B5EF4-FFF2-40B4-BE49-F238E27FC236}">
                        <a16:creationId xmlns:a16="http://schemas.microsoft.com/office/drawing/2014/main" id="{7933ED7C-4A83-E406-7BB9-E3B2630CBB7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0" name="正方形/長方形 109">
                    <a:extLst>
                      <a:ext uri="{FF2B5EF4-FFF2-40B4-BE49-F238E27FC236}">
                        <a16:creationId xmlns:a16="http://schemas.microsoft.com/office/drawing/2014/main" id="{3F387D91-0B6C-F238-0FB8-34D7ABBBBCF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7" name="直線矢印コネクタ 96">
                  <a:extLst>
                    <a:ext uri="{FF2B5EF4-FFF2-40B4-BE49-F238E27FC236}">
                      <a16:creationId xmlns:a16="http://schemas.microsoft.com/office/drawing/2014/main" id="{798BD8DA-D621-228D-0FFF-290282A0F2CB}"/>
                    </a:ext>
                  </a:extLst>
                </p:cNvPr>
                <p:cNvCxnSpPr>
                  <a:stCxn id="105" idx="3"/>
                  <a:endCxn id="10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0D5B9F01-BF73-0F98-77CC-485E7BC2407F}"/>
                    </a:ext>
                  </a:extLst>
                </p:cNvPr>
                <p:cNvCxnSpPr>
                  <a:cxnSpLocks/>
                  <a:stCxn id="106" idx="3"/>
                  <a:endCxn id="10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794108BE-4473-41EA-D14C-2B5026FB309D}"/>
                    </a:ext>
                  </a:extLst>
                </p:cNvPr>
                <p:cNvCxnSpPr>
                  <a:cxnSpLocks/>
                  <a:endCxn id="10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ED23FF82-2E41-2728-BDC4-0620344C2E5B}"/>
                    </a:ext>
                  </a:extLst>
                </p:cNvPr>
                <p:cNvCxnSpPr>
                  <a:cxnSpLocks/>
                  <a:endCxn id="10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4D92B247-4057-09D6-0713-D20D32BE35DC}"/>
                    </a:ext>
                  </a:extLst>
                </p:cNvPr>
                <p:cNvCxnSpPr>
                  <a:cxnSpLocks/>
                  <a:endCxn id="1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コネクタ: カギ線 101">
                  <a:extLst>
                    <a:ext uri="{FF2B5EF4-FFF2-40B4-BE49-F238E27FC236}">
                      <a16:creationId xmlns:a16="http://schemas.microsoft.com/office/drawing/2014/main" id="{ECA89650-50C4-6683-A5AF-FB7F066D3A0B}"/>
                    </a:ext>
                  </a:extLst>
                </p:cNvPr>
                <p:cNvCxnSpPr>
                  <a:cxnSpLocks/>
                  <a:stCxn id="11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D2150889-B298-784A-8C45-F4CD4AECA8DB}"/>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3D15B393-1351-6783-F769-11D7E61C8CC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4" name="テキスト ボックス 93">
                <a:extLst>
                  <a:ext uri="{FF2B5EF4-FFF2-40B4-BE49-F238E27FC236}">
                    <a16:creationId xmlns:a16="http://schemas.microsoft.com/office/drawing/2014/main" id="{FC5A92D8-A1C5-AEA3-AB41-6EA5630155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47" name="直線矢印コネクタ 46">
              <a:extLst>
                <a:ext uri="{FF2B5EF4-FFF2-40B4-BE49-F238E27FC236}">
                  <a16:creationId xmlns:a16="http://schemas.microsoft.com/office/drawing/2014/main" id="{B1EF5906-2F89-F18E-01E6-1DE9A6C7158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89AB5CA2-52DB-8C73-E2A0-913FCE45CA7F}"/>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327C3D32-ED2B-11A4-5A13-A831066CF0D5}"/>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67C64FDD-A991-79D6-CE12-032C2839BF2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56342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marL="840150" lvl="1" indent="-514350">
                  <a:buFont typeface="+mj-lt"/>
                  <a:buAutoNum type="circleNumDbPlain"/>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a:t>
                </a:r>
                <a:endParaRPr kumimoji="1" lang="en-US" altLang="ja-JP" dirty="0"/>
              </a:p>
              <a:p>
                <a:pPr marL="840150" lvl="1" indent="-514350">
                  <a:buFont typeface="+mj-lt"/>
                  <a:buAutoNum type="circleNumDbPlain"/>
                </a:pPr>
                <a:r>
                  <a:rPr kumimoji="1" lang="ja-JP" altLang="en-US" dirty="0"/>
                  <a:t>出力側から順に勾配を求め、</a:t>
                </a:r>
                <a:r>
                  <a:rPr lang="ja-JP" altLang="en-US" dirty="0"/>
                  <a:t>入力側に向けて勾配を伝搬させる</a:t>
                </a:r>
                <a:endParaRPr kumimoji="1" lang="en-US" altLang="ja-JP" dirty="0"/>
              </a:p>
              <a:p>
                <a:pPr lvl="2"/>
                <a:r>
                  <a:rPr kumimoji="1" lang="ja-JP" altLang="en-US" dirty="0"/>
                  <a:t>各ノードに記録した勾配値と微分の連鎖律を用いて計算効率</a:t>
                </a:r>
                <a:r>
                  <a:rPr kumimoji="1" lang="en-US" altLang="ja-JP" dirty="0"/>
                  <a:t>UP</a:t>
                </a:r>
              </a:p>
              <a:p>
                <a:pPr lvl="2"/>
                <a:r>
                  <a:rPr kumimoji="1" lang="ja-JP" altLang="en-US" dirty="0">
                    <a:solidFill>
                      <a:srgbClr val="FF0000"/>
                    </a:solidFill>
                  </a:rPr>
                  <a:t>ノードによる勾配とパラメータによる勾配は異なるので混同に注意</a:t>
                </a:r>
                <a:endParaRPr kumimoji="1" lang="en-US" altLang="ja-JP" dirty="0">
                  <a:solidFill>
                    <a:srgbClr val="FF0000"/>
                  </a:solidFill>
                </a:endParaRP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34225DB-4B0F-2E70-6C14-AB73C75FEB25}"/>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85E2C0A-BD0A-F3CF-B20A-547BEE986C6F}"/>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429FBEFD-9B0B-81EF-A126-EAB385A9CD98}"/>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B2A61F4-374B-63EE-2BED-45BD29B20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1721C55-EB34-C814-8147-5C1DCF2CDB6F}"/>
                    </a:ext>
                  </a:extLst>
                </p:cNvPr>
                <p:cNvGrpSpPr/>
                <p:nvPr/>
              </p:nvGrpSpPr>
              <p:grpSpPr>
                <a:xfrm>
                  <a:off x="293834" y="3059642"/>
                  <a:ext cx="11604330" cy="927515"/>
                  <a:chOff x="181002" y="3039977"/>
                  <a:chExt cx="11604330" cy="927515"/>
                </a:xfrm>
              </p:grpSpPr>
              <p:sp>
                <p:nvSpPr>
                  <p:cNvPr id="22" name="正方形/長方形 21">
                    <a:extLst>
                      <a:ext uri="{FF2B5EF4-FFF2-40B4-BE49-F238E27FC236}">
                        <a16:creationId xmlns:a16="http://schemas.microsoft.com/office/drawing/2014/main" id="{DD026B2A-3C59-9CB5-6AF5-3F4E42B1ECC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3" name="正方形/長方形 22">
                    <a:extLst>
                      <a:ext uri="{FF2B5EF4-FFF2-40B4-BE49-F238E27FC236}">
                        <a16:creationId xmlns:a16="http://schemas.microsoft.com/office/drawing/2014/main" id="{981E4E2D-9FA5-595B-856C-5AEDF9B9F70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4" name="正方形/長方形 23">
                    <a:extLst>
                      <a:ext uri="{FF2B5EF4-FFF2-40B4-BE49-F238E27FC236}">
                        <a16:creationId xmlns:a16="http://schemas.microsoft.com/office/drawing/2014/main" id="{CE600DBD-9170-DC83-AEE6-B518AF2908F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5" name="正方形/長方形 24">
                    <a:extLst>
                      <a:ext uri="{FF2B5EF4-FFF2-40B4-BE49-F238E27FC236}">
                        <a16:creationId xmlns:a16="http://schemas.microsoft.com/office/drawing/2014/main" id="{ABEEC3A4-E84F-1D6E-7925-5C25CF90E3B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6" name="正方形/長方形 25">
                    <a:extLst>
                      <a:ext uri="{FF2B5EF4-FFF2-40B4-BE49-F238E27FC236}">
                        <a16:creationId xmlns:a16="http://schemas.microsoft.com/office/drawing/2014/main" id="{D5717783-96BD-DE98-F53F-54AC4F0F510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7" name="正方形/長方形 26">
                    <a:extLst>
                      <a:ext uri="{FF2B5EF4-FFF2-40B4-BE49-F238E27FC236}">
                        <a16:creationId xmlns:a16="http://schemas.microsoft.com/office/drawing/2014/main" id="{CF5758FF-1F29-60C8-FEA5-E589011B73F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6165CE13-A1FA-3F0C-163B-442A55035B9C}"/>
                    </a:ext>
                  </a:extLst>
                </p:cNvPr>
                <p:cNvCxnSpPr>
                  <a:stCxn id="22" idx="3"/>
                  <a:endCxn id="2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5149C514-AE20-B045-566B-07AF341FF009}"/>
                    </a:ext>
                  </a:extLst>
                </p:cNvPr>
                <p:cNvCxnSpPr>
                  <a:cxnSpLocks/>
                  <a:stCxn id="23" idx="3"/>
                  <a:endCxn id="2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4A3EAD10-2816-4434-2160-41913CD8EA02}"/>
                    </a:ext>
                  </a:extLst>
                </p:cNvPr>
                <p:cNvCxnSpPr>
                  <a:cxnSpLocks/>
                  <a:endCxn id="2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AC67F52F-187E-C869-6426-800BA4206AA5}"/>
                    </a:ext>
                  </a:extLst>
                </p:cNvPr>
                <p:cNvCxnSpPr>
                  <a:cxnSpLocks/>
                  <a:endCxn id="2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690585A-E46D-0450-1C7A-41E0B2B9051F}"/>
                    </a:ext>
                  </a:extLst>
                </p:cNvPr>
                <p:cNvCxnSpPr>
                  <a:cxnSpLocks/>
                  <a:endCxn id="2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コネクタ: カギ線 18">
                  <a:extLst>
                    <a:ext uri="{FF2B5EF4-FFF2-40B4-BE49-F238E27FC236}">
                      <a16:creationId xmlns:a16="http://schemas.microsoft.com/office/drawing/2014/main" id="{DEA3CDD1-F1E9-A6C3-03B9-D5DEF07292AC}"/>
                    </a:ext>
                  </a:extLst>
                </p:cNvPr>
                <p:cNvCxnSpPr>
                  <a:cxnSpLocks/>
                  <a:stCxn id="2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A25CC79E-31D1-4D24-E1F2-3BD483B27B0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31D39EE-CEF3-F633-C07F-641ABC9C87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AE0371CE-3BA2-5B2F-E359-9355277DDB4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EAE84DC9-FB0E-712B-F071-EED6995CDEE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E8DFFB-C9A8-9292-C40E-E859EE89A53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4DDC18E9-A253-5D74-25F3-850449A50B7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5E55887B-1FC8-48EA-369F-2D8A67C531AC}"/>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09335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lvl="1"/>
                <a:r>
                  <a:rPr lang="ja-JP" altLang="en-US" dirty="0"/>
                  <a:t>例</a:t>
                </a:r>
                <a:r>
                  <a:rPr lang="en-US" altLang="ja-JP" dirty="0"/>
                  <a:t> (</a:t>
                </a:r>
                <a:r>
                  <a:rPr lang="ja-JP" altLang="en-US" dirty="0"/>
                  <a:t>バイアスと活性化関数は無視、正解ラベル</a:t>
                </a:r>
                <a14:m>
                  <m:oMath xmlns:m="http://schemas.openxmlformats.org/officeDocument/2006/math">
                    <m:r>
                      <a:rPr lang="en-US" altLang="ja-JP" b="0" i="1" smtClean="0">
                        <a:latin typeface="Cambria Math" panose="02040503050406030204" pitchFamily="18" charset="0"/>
                      </a:rPr>
                      <m:t>𝑦</m:t>
                    </m:r>
                  </m:oMath>
                </a14:m>
                <a:r>
                  <a:rPr lang="en-US" altLang="ja-JP" dirty="0"/>
                  <a:t>)</a:t>
                </a:r>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38A7D078-7AAB-67D9-675C-1D225F4163B1}"/>
              </a:ext>
            </a:extLst>
          </p:cNvPr>
          <p:cNvGrpSpPr/>
          <p:nvPr/>
        </p:nvGrpSpPr>
        <p:grpSpPr>
          <a:xfrm>
            <a:off x="3852348" y="2287583"/>
            <a:ext cx="4560814" cy="2349514"/>
            <a:chOff x="3852348" y="2287583"/>
            <a:chExt cx="4560814" cy="2349514"/>
          </a:xfrm>
        </p:grpSpPr>
        <p:grpSp>
          <p:nvGrpSpPr>
            <p:cNvPr id="116" name="グループ化 115">
              <a:extLst>
                <a:ext uri="{FF2B5EF4-FFF2-40B4-BE49-F238E27FC236}">
                  <a16:creationId xmlns:a16="http://schemas.microsoft.com/office/drawing/2014/main" id="{1174F6BF-9A35-8784-FA0F-DE6F4D137535}"/>
                </a:ext>
              </a:extLst>
            </p:cNvPr>
            <p:cNvGrpSpPr/>
            <p:nvPr/>
          </p:nvGrpSpPr>
          <p:grpSpPr>
            <a:xfrm>
              <a:off x="3852348" y="2287583"/>
              <a:ext cx="4487301" cy="2349514"/>
              <a:chOff x="4445955" y="2277098"/>
              <a:chExt cx="4487301" cy="2349514"/>
            </a:xfrm>
          </p:grpSpPr>
          <p:grpSp>
            <p:nvGrpSpPr>
              <p:cNvPr id="110" name="グループ化 109">
                <a:extLst>
                  <a:ext uri="{FF2B5EF4-FFF2-40B4-BE49-F238E27FC236}">
                    <a16:creationId xmlns:a16="http://schemas.microsoft.com/office/drawing/2014/main" id="{58639AA5-9CE7-F149-A8DF-46DFC0CE9202}"/>
                  </a:ext>
                </a:extLst>
              </p:cNvPr>
              <p:cNvGrpSpPr/>
              <p:nvPr/>
            </p:nvGrpSpPr>
            <p:grpSpPr>
              <a:xfrm>
                <a:off x="4445955" y="2277098"/>
                <a:ext cx="3514479" cy="2349514"/>
                <a:chOff x="2352585" y="2335848"/>
                <a:chExt cx="3514479" cy="2349514"/>
              </a:xfrm>
            </p:grpSpPr>
            <p:grpSp>
              <p:nvGrpSpPr>
                <p:cNvPr id="20" name="グループ化 19">
                  <a:extLst>
                    <a:ext uri="{FF2B5EF4-FFF2-40B4-BE49-F238E27FC236}">
                      <a16:creationId xmlns:a16="http://schemas.microsoft.com/office/drawing/2014/main" id="{D9D23C54-8409-FD67-B263-CB5627B865D7}"/>
                    </a:ext>
                  </a:extLst>
                </p:cNvPr>
                <p:cNvGrpSpPr/>
                <p:nvPr/>
              </p:nvGrpSpPr>
              <p:grpSpPr>
                <a:xfrm>
                  <a:off x="2352585" y="2335848"/>
                  <a:ext cx="3514479" cy="2349514"/>
                  <a:chOff x="4093027" y="2236032"/>
                  <a:chExt cx="3514479" cy="2349514"/>
                </a:xfrm>
              </p:grpSpPr>
              <p:grpSp>
                <p:nvGrpSpPr>
                  <p:cNvPr id="25" name="グループ化 24">
                    <a:extLst>
                      <a:ext uri="{FF2B5EF4-FFF2-40B4-BE49-F238E27FC236}">
                        <a16:creationId xmlns:a16="http://schemas.microsoft.com/office/drawing/2014/main" id="{9E95FEFC-6D4D-BC6F-A745-E8532A20BB8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E6807BEE-8049-15B0-E443-C692DB57DBCE}"/>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101" name="楕円 100">
                          <a:extLst>
                            <a:ext uri="{FF2B5EF4-FFF2-40B4-BE49-F238E27FC236}">
                              <a16:creationId xmlns:a16="http://schemas.microsoft.com/office/drawing/2014/main" id="{E6807BEE-8049-15B0-E443-C692DB57DBCE}"/>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D8755024-9D2A-902A-692E-01B76B5E4600}"/>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102" name="楕円 101">
                          <a:extLst>
                            <a:ext uri="{FF2B5EF4-FFF2-40B4-BE49-F238E27FC236}">
                              <a16:creationId xmlns:a16="http://schemas.microsoft.com/office/drawing/2014/main" id="{D8755024-9D2A-902A-692E-01B76B5E4600}"/>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76D250A7-C30C-3F21-A8AD-D90CBB91EA3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103" name="楕円 102">
                          <a:extLst>
                            <a:ext uri="{FF2B5EF4-FFF2-40B4-BE49-F238E27FC236}">
                              <a16:creationId xmlns:a16="http://schemas.microsoft.com/office/drawing/2014/main" id="{76D250A7-C30C-3F21-A8AD-D90CBB91EA3E}"/>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DA2CF3BD-166F-0905-FA7E-BF58890D5F81}"/>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99" name="楕円 98">
                          <a:extLst>
                            <a:ext uri="{FF2B5EF4-FFF2-40B4-BE49-F238E27FC236}">
                              <a16:creationId xmlns:a16="http://schemas.microsoft.com/office/drawing/2014/main" id="{6597C312-4D3B-93C3-7E46-BB55C591D8C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99" name="楕円 98">
                          <a:extLst>
                            <a:ext uri="{FF2B5EF4-FFF2-40B4-BE49-F238E27FC236}">
                              <a16:creationId xmlns:a16="http://schemas.microsoft.com/office/drawing/2014/main" id="{6597C312-4D3B-93C3-7E46-BB55C591D8CD}"/>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楕円 99">
                          <a:extLst>
                            <a:ext uri="{FF2B5EF4-FFF2-40B4-BE49-F238E27FC236}">
                              <a16:creationId xmlns:a16="http://schemas.microsoft.com/office/drawing/2014/main" id="{9B4FBD15-969F-A697-1894-4DC4672CE7F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100" name="楕円 99">
                          <a:extLst>
                            <a:ext uri="{FF2B5EF4-FFF2-40B4-BE49-F238E27FC236}">
                              <a16:creationId xmlns:a16="http://schemas.microsoft.com/office/drawing/2014/main" id="{9B4FBD15-969F-A697-1894-4DC4672CE7FF}"/>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27" name="直線コネクタ 26">
                    <a:extLst>
                      <a:ext uri="{FF2B5EF4-FFF2-40B4-BE49-F238E27FC236}">
                        <a16:creationId xmlns:a16="http://schemas.microsoft.com/office/drawing/2014/main" id="{F5366BB9-B258-1EC9-6DAF-197AF7F357B5}"/>
                      </a:ext>
                    </a:extLst>
                  </p:cNvPr>
                  <p:cNvCxnSpPr>
                    <a:stCxn id="101" idx="6"/>
                    <a:endCxn id="99"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0AEED61-C94E-3E9D-601C-23528FEA1C41}"/>
                      </a:ext>
                    </a:extLst>
                  </p:cNvPr>
                  <p:cNvCxnSpPr>
                    <a:cxnSpLocks/>
                    <a:stCxn id="101" idx="6"/>
                    <a:endCxn id="100"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06E1885F-C841-4338-0469-C0F9E39A6216}"/>
                      </a:ext>
                    </a:extLst>
                  </p:cNvPr>
                  <p:cNvCxnSpPr>
                    <a:cxnSpLocks/>
                    <a:stCxn id="102" idx="6"/>
                    <a:endCxn id="99"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5AE4B284-5EA9-8EF7-A2C7-73F778096D95}"/>
                      </a:ext>
                    </a:extLst>
                  </p:cNvPr>
                  <p:cNvCxnSpPr>
                    <a:cxnSpLocks/>
                    <a:stCxn id="102" idx="6"/>
                    <a:endCxn id="100"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90A0D957-FBF0-1B03-702D-1011AFF0A6C1}"/>
                      </a:ext>
                    </a:extLst>
                  </p:cNvPr>
                  <p:cNvCxnSpPr>
                    <a:cxnSpLocks/>
                    <a:stCxn id="103" idx="6"/>
                    <a:endCxn id="100"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D2DAB9AA-D2CA-4A0E-F5B2-A0A103B92C44}"/>
                      </a:ext>
                    </a:extLst>
                  </p:cNvPr>
                  <p:cNvCxnSpPr>
                    <a:cxnSpLocks/>
                    <a:stCxn id="103" idx="6"/>
                    <a:endCxn id="99"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楕円 95">
                        <a:extLst>
                          <a:ext uri="{FF2B5EF4-FFF2-40B4-BE49-F238E27FC236}">
                            <a16:creationId xmlns:a16="http://schemas.microsoft.com/office/drawing/2014/main" id="{351B70DB-11DD-601C-51AA-1A384861AC71}"/>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96" name="楕円 95">
                        <a:extLst>
                          <a:ext uri="{FF2B5EF4-FFF2-40B4-BE49-F238E27FC236}">
                            <a16:creationId xmlns:a16="http://schemas.microsoft.com/office/drawing/2014/main" id="{351B70DB-11DD-601C-51AA-1A384861AC71}"/>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104" name="直線コネクタ 103">
                  <a:extLst>
                    <a:ext uri="{FF2B5EF4-FFF2-40B4-BE49-F238E27FC236}">
                      <a16:creationId xmlns:a16="http://schemas.microsoft.com/office/drawing/2014/main" id="{0821B05D-555F-0ABF-2AB2-6C24AB9D50CA}"/>
                    </a:ext>
                  </a:extLst>
                </p:cNvPr>
                <p:cNvCxnSpPr>
                  <a:cxnSpLocks/>
                  <a:stCxn id="99" idx="6"/>
                  <a:endCxn id="96"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1794009-8142-80F3-E81D-9FD8FF1D0BBC}"/>
                    </a:ext>
                  </a:extLst>
                </p:cNvPr>
                <p:cNvCxnSpPr>
                  <a:cxnSpLocks/>
                  <a:stCxn id="100" idx="6"/>
                  <a:endCxn id="96"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2" name="楕円 111">
                    <a:extLst>
                      <a:ext uri="{FF2B5EF4-FFF2-40B4-BE49-F238E27FC236}">
                        <a16:creationId xmlns:a16="http://schemas.microsoft.com/office/drawing/2014/main" id="{D2CD2FFF-3AD0-B510-6313-A4CF1FFFFC99}"/>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12" name="楕円 111">
                    <a:extLst>
                      <a:ext uri="{FF2B5EF4-FFF2-40B4-BE49-F238E27FC236}">
                        <a16:creationId xmlns:a16="http://schemas.microsoft.com/office/drawing/2014/main" id="{D2CD2FFF-3AD0-B510-6313-A4CF1FFFFC99}"/>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13" name="直線コネクタ 112">
                <a:extLst>
                  <a:ext uri="{FF2B5EF4-FFF2-40B4-BE49-F238E27FC236}">
                    <a16:creationId xmlns:a16="http://schemas.microsoft.com/office/drawing/2014/main" id="{24719C99-7DC1-7E9B-AC30-77D7F61141A6}"/>
                  </a:ext>
                </a:extLst>
              </p:cNvPr>
              <p:cNvCxnSpPr>
                <a:cxnSpLocks/>
                <a:stCxn id="112" idx="2"/>
                <a:endCxn id="96"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563C7F7-17AF-9469-E651-1AC19215E5B2}"/>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563C7F7-17AF-9469-E651-1AC19215E5B2}"/>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744C841-C766-7AAC-AAA5-5107358EDDC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3" name="テキスト ボックス 122">
                  <a:extLst>
                    <a:ext uri="{FF2B5EF4-FFF2-40B4-BE49-F238E27FC236}">
                      <a16:creationId xmlns:a16="http://schemas.microsoft.com/office/drawing/2014/main" id="{8744C841-C766-7AAC-AAA5-5107358EDDC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CF4BE02B-A383-C8DF-E76E-25860C157797}"/>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4" name="テキスト ボックス 123">
                  <a:extLst>
                    <a:ext uri="{FF2B5EF4-FFF2-40B4-BE49-F238E27FC236}">
                      <a16:creationId xmlns:a16="http://schemas.microsoft.com/office/drawing/2014/main" id="{CF4BE02B-A383-C8DF-E76E-25860C157797}"/>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51F57C-C27A-A454-D4DB-7489B258CF2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B51F57C-C27A-A454-D4DB-7489B258CF2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5963F5D9-91D6-2F84-E9B2-40509DDEEFC6}"/>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5963F5D9-91D6-2F84-E9B2-40509DDEEFC6}"/>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3717B44-2875-0623-E36B-EA1544074089}"/>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7" name="テキスト ボックス 126">
                  <a:extLst>
                    <a:ext uri="{FF2B5EF4-FFF2-40B4-BE49-F238E27FC236}">
                      <a16:creationId xmlns:a16="http://schemas.microsoft.com/office/drawing/2014/main" id="{A3717B44-2875-0623-E36B-EA1544074089}"/>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7FC99D83-B35A-3546-1A57-993B65DF4121}"/>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8" name="テキスト ボックス 127">
                  <a:extLst>
                    <a:ext uri="{FF2B5EF4-FFF2-40B4-BE49-F238E27FC236}">
                      <a16:creationId xmlns:a16="http://schemas.microsoft.com/office/drawing/2014/main" id="{7FC99D83-B35A-3546-1A57-993B65DF4121}"/>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8B1AF9CD-9C3D-3FD2-304B-EF21B014C85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8B1AF9CD-9C3D-3FD2-304B-EF21B014C85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7CCE0CBA-0AC1-10DF-BEF6-082DA47CA2D5}"/>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31" name="テキスト ボックス 130">
                  <a:extLst>
                    <a:ext uri="{FF2B5EF4-FFF2-40B4-BE49-F238E27FC236}">
                      <a16:creationId xmlns:a16="http://schemas.microsoft.com/office/drawing/2014/main" id="{7CCE0CBA-0AC1-10DF-BEF6-082DA47CA2D5}"/>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138" name="グループ化 137">
            <a:extLst>
              <a:ext uri="{FF2B5EF4-FFF2-40B4-BE49-F238E27FC236}">
                <a16:creationId xmlns:a16="http://schemas.microsoft.com/office/drawing/2014/main" id="{067D71FF-13BB-CD85-2338-D537E4303F4B}"/>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CD472A32-5E9E-0946-97CF-B34F922C79BD}"/>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136" name="テキスト ボックス 135">
                  <a:extLst>
                    <a:ext uri="{FF2B5EF4-FFF2-40B4-BE49-F238E27FC236}">
                      <a16:creationId xmlns:a16="http://schemas.microsoft.com/office/drawing/2014/main" id="{CD472A32-5E9E-0946-97CF-B34F922C79BD}"/>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B3D1D796-A186-B074-EFE1-C33CA110758D}"/>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137" name="テキスト ボックス 136">
                  <a:extLst>
                    <a:ext uri="{FF2B5EF4-FFF2-40B4-BE49-F238E27FC236}">
                      <a16:creationId xmlns:a16="http://schemas.microsoft.com/office/drawing/2014/main" id="{B3D1D796-A186-B074-EFE1-C33CA110758D}"/>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0"/>
                  <a:stretch>
                    <a:fillRect b="-1974"/>
                  </a:stretch>
                </a:blipFill>
              </p:spPr>
              <p:txBody>
                <a:bodyPr/>
                <a:lstStyle/>
                <a:p>
                  <a:r>
                    <a:rPr lang="ja-JP" altLang="en-US">
                      <a:noFill/>
                    </a:rPr>
                    <a:t> </a:t>
                  </a:r>
                </a:p>
              </p:txBody>
            </p:sp>
          </mc:Fallback>
        </mc:AlternateContent>
      </p:grpSp>
      <p:grpSp>
        <p:nvGrpSpPr>
          <p:cNvPr id="139" name="グループ化 138">
            <a:extLst>
              <a:ext uri="{FF2B5EF4-FFF2-40B4-BE49-F238E27FC236}">
                <a16:creationId xmlns:a16="http://schemas.microsoft.com/office/drawing/2014/main" id="{0704B6C2-4CDB-5785-0624-B02A4AF4FADA}"/>
              </a:ext>
            </a:extLst>
          </p:cNvPr>
          <p:cNvGrpSpPr/>
          <p:nvPr/>
        </p:nvGrpSpPr>
        <p:grpSpPr>
          <a:xfrm>
            <a:off x="192945" y="4559019"/>
            <a:ext cx="11806107" cy="1971097"/>
            <a:chOff x="192945" y="4559019"/>
            <a:chExt cx="11806107" cy="1971097"/>
          </a:xfrm>
        </p:grpSpPr>
        <p:grpSp>
          <p:nvGrpSpPr>
            <p:cNvPr id="140" name="グループ化 139">
              <a:extLst>
                <a:ext uri="{FF2B5EF4-FFF2-40B4-BE49-F238E27FC236}">
                  <a16:creationId xmlns:a16="http://schemas.microsoft.com/office/drawing/2014/main" id="{23E953F6-4EFA-360B-2446-F4D34AF8745E}"/>
                </a:ext>
              </a:extLst>
            </p:cNvPr>
            <p:cNvGrpSpPr/>
            <p:nvPr/>
          </p:nvGrpSpPr>
          <p:grpSpPr>
            <a:xfrm>
              <a:off x="192945" y="4559019"/>
              <a:ext cx="11806107" cy="1971097"/>
              <a:chOff x="192945" y="2647085"/>
              <a:chExt cx="11806107" cy="1971097"/>
            </a:xfrm>
          </p:grpSpPr>
          <p:grpSp>
            <p:nvGrpSpPr>
              <p:cNvPr id="145" name="グループ化 144">
                <a:extLst>
                  <a:ext uri="{FF2B5EF4-FFF2-40B4-BE49-F238E27FC236}">
                    <a16:creationId xmlns:a16="http://schemas.microsoft.com/office/drawing/2014/main" id="{10805E45-6FC7-A27D-E2BD-EF3CE4A836E1}"/>
                  </a:ext>
                </a:extLst>
              </p:cNvPr>
              <p:cNvGrpSpPr/>
              <p:nvPr/>
            </p:nvGrpSpPr>
            <p:grpSpPr>
              <a:xfrm>
                <a:off x="192945" y="2647085"/>
                <a:ext cx="11806107" cy="1971097"/>
                <a:chOff x="293834" y="2570482"/>
                <a:chExt cx="11806107" cy="1971097"/>
              </a:xfrm>
            </p:grpSpPr>
            <p:sp>
              <p:nvSpPr>
                <p:cNvPr id="147" name="正方形/長方形 146">
                  <a:extLst>
                    <a:ext uri="{FF2B5EF4-FFF2-40B4-BE49-F238E27FC236}">
                      <a16:creationId xmlns:a16="http://schemas.microsoft.com/office/drawing/2014/main" id="{1C6588A1-F3BD-81DF-3DA8-0D384C9762B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4E9CDCAF-E6C2-EB8D-A61C-AA88774CB4E5}"/>
                    </a:ext>
                  </a:extLst>
                </p:cNvPr>
                <p:cNvGrpSpPr/>
                <p:nvPr/>
              </p:nvGrpSpPr>
              <p:grpSpPr>
                <a:xfrm>
                  <a:off x="293834" y="3059642"/>
                  <a:ext cx="11604330" cy="927515"/>
                  <a:chOff x="181002" y="3039977"/>
                  <a:chExt cx="11604330" cy="927515"/>
                </a:xfrm>
              </p:grpSpPr>
              <p:sp>
                <p:nvSpPr>
                  <p:cNvPr id="157" name="正方形/長方形 156">
                    <a:extLst>
                      <a:ext uri="{FF2B5EF4-FFF2-40B4-BE49-F238E27FC236}">
                        <a16:creationId xmlns:a16="http://schemas.microsoft.com/office/drawing/2014/main" id="{56A572D0-ACC8-BD89-78B0-60F1D8E4F67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58" name="正方形/長方形 157">
                    <a:extLst>
                      <a:ext uri="{FF2B5EF4-FFF2-40B4-BE49-F238E27FC236}">
                        <a16:creationId xmlns:a16="http://schemas.microsoft.com/office/drawing/2014/main" id="{966557AF-888A-4467-E557-DFB2BE75C61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59" name="正方形/長方形 158">
                    <a:extLst>
                      <a:ext uri="{FF2B5EF4-FFF2-40B4-BE49-F238E27FC236}">
                        <a16:creationId xmlns:a16="http://schemas.microsoft.com/office/drawing/2014/main" id="{2CBF48D8-02E9-1F4A-9247-C35ACF9C272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60" name="正方形/長方形 159">
                    <a:extLst>
                      <a:ext uri="{FF2B5EF4-FFF2-40B4-BE49-F238E27FC236}">
                        <a16:creationId xmlns:a16="http://schemas.microsoft.com/office/drawing/2014/main" id="{06BEC60E-9F9D-D0E0-3ED2-12611F0D87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61" name="正方形/長方形 160">
                    <a:extLst>
                      <a:ext uri="{FF2B5EF4-FFF2-40B4-BE49-F238E27FC236}">
                        <a16:creationId xmlns:a16="http://schemas.microsoft.com/office/drawing/2014/main" id="{2F2841FA-D59B-0B7B-9A3C-0232D63973DE}"/>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62" name="正方形/長方形 161">
                    <a:extLst>
                      <a:ext uri="{FF2B5EF4-FFF2-40B4-BE49-F238E27FC236}">
                        <a16:creationId xmlns:a16="http://schemas.microsoft.com/office/drawing/2014/main" id="{4FB6EDBF-478F-3375-661F-475F5FAEEBB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9" name="直線矢印コネクタ 148">
                  <a:extLst>
                    <a:ext uri="{FF2B5EF4-FFF2-40B4-BE49-F238E27FC236}">
                      <a16:creationId xmlns:a16="http://schemas.microsoft.com/office/drawing/2014/main" id="{78FD8931-D30D-E210-1015-38F419B0304C}"/>
                    </a:ext>
                  </a:extLst>
                </p:cNvPr>
                <p:cNvCxnSpPr>
                  <a:stCxn id="157" idx="3"/>
                  <a:endCxn id="15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EB15E474-4832-C2CB-68B2-1FE65FC5BF2C}"/>
                    </a:ext>
                  </a:extLst>
                </p:cNvPr>
                <p:cNvCxnSpPr>
                  <a:cxnSpLocks/>
                  <a:stCxn id="158" idx="3"/>
                  <a:endCxn id="15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直線矢印コネクタ 150">
                  <a:extLst>
                    <a:ext uri="{FF2B5EF4-FFF2-40B4-BE49-F238E27FC236}">
                      <a16:creationId xmlns:a16="http://schemas.microsoft.com/office/drawing/2014/main" id="{64E0B964-85CB-657F-E883-C5859F4D0763}"/>
                    </a:ext>
                  </a:extLst>
                </p:cNvPr>
                <p:cNvCxnSpPr>
                  <a:cxnSpLocks/>
                  <a:endCxn id="16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直線矢印コネクタ 151">
                  <a:extLst>
                    <a:ext uri="{FF2B5EF4-FFF2-40B4-BE49-F238E27FC236}">
                      <a16:creationId xmlns:a16="http://schemas.microsoft.com/office/drawing/2014/main" id="{C81B0A41-B063-B786-F69C-51CAE85A47A6}"/>
                    </a:ext>
                  </a:extLst>
                </p:cNvPr>
                <p:cNvCxnSpPr>
                  <a:cxnSpLocks/>
                  <a:endCxn id="16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線矢印コネクタ 152">
                  <a:extLst>
                    <a:ext uri="{FF2B5EF4-FFF2-40B4-BE49-F238E27FC236}">
                      <a16:creationId xmlns:a16="http://schemas.microsoft.com/office/drawing/2014/main" id="{66ED317A-AC1D-ECF0-3ED6-D1BA7C0DFF02}"/>
                    </a:ext>
                  </a:extLst>
                </p:cNvPr>
                <p:cNvCxnSpPr>
                  <a:cxnSpLocks/>
                  <a:endCxn id="16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コネクタ: カギ線 153">
                  <a:extLst>
                    <a:ext uri="{FF2B5EF4-FFF2-40B4-BE49-F238E27FC236}">
                      <a16:creationId xmlns:a16="http://schemas.microsoft.com/office/drawing/2014/main" id="{AF070D95-9789-6F8F-8574-DF83F8BA4AE7}"/>
                    </a:ext>
                  </a:extLst>
                </p:cNvPr>
                <p:cNvCxnSpPr>
                  <a:cxnSpLocks/>
                  <a:stCxn id="16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614D1159-18AD-0F6C-31FF-9D1D3AAE688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テキスト ボックス 155">
                  <a:extLst>
                    <a:ext uri="{FF2B5EF4-FFF2-40B4-BE49-F238E27FC236}">
                      <a16:creationId xmlns:a16="http://schemas.microsoft.com/office/drawing/2014/main" id="{AAF36CBD-F548-B9D8-0277-311165949F0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46" name="テキスト ボックス 145">
                <a:extLst>
                  <a:ext uri="{FF2B5EF4-FFF2-40B4-BE49-F238E27FC236}">
                    <a16:creationId xmlns:a16="http://schemas.microsoft.com/office/drawing/2014/main" id="{A42CC80B-7AFD-ECDE-BBD3-E0BFECE5BC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41" name="直線矢印コネクタ 140">
              <a:extLst>
                <a:ext uri="{FF2B5EF4-FFF2-40B4-BE49-F238E27FC236}">
                  <a16:creationId xmlns:a16="http://schemas.microsoft.com/office/drawing/2014/main" id="{01B481F9-E8BD-CAB1-DC1C-6F4D97B804A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10FB7B78-EDBB-E5CD-337D-C9BB4C92117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663540F4-C5FB-6734-BF6D-457610BBBCC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4" name="テキスト ボックス 143">
              <a:extLst>
                <a:ext uri="{FF2B5EF4-FFF2-40B4-BE49-F238E27FC236}">
                  <a16:creationId xmlns:a16="http://schemas.microsoft.com/office/drawing/2014/main" id="{9A5063EF-8DE7-DC70-D5CB-752F3BA0285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690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A6BB6-09B6-7FAA-F035-0084F5D97E10}"/>
              </a:ext>
            </a:extLst>
          </p:cNvPr>
          <p:cNvSpPr>
            <a:spLocks noGrp="1"/>
          </p:cNvSpPr>
          <p:nvPr>
            <p:ph type="title"/>
          </p:nvPr>
        </p:nvSpPr>
        <p:spPr/>
        <p:txBody>
          <a:bodyPr/>
          <a:lstStyle/>
          <a:p>
            <a:r>
              <a:rPr kumimoji="1" lang="en-US" altLang="ja-JP" dirty="0"/>
              <a:t>1. </a:t>
            </a:r>
            <a:r>
              <a:rPr kumimoji="1" lang="ja-JP" altLang="en-US" dirty="0"/>
              <a:t>理論編</a:t>
            </a:r>
          </a:p>
        </p:txBody>
      </p:sp>
      <p:sp>
        <p:nvSpPr>
          <p:cNvPr id="3" name="テキスト プレースホルダー 2">
            <a:extLst>
              <a:ext uri="{FF2B5EF4-FFF2-40B4-BE49-F238E27FC236}">
                <a16:creationId xmlns:a16="http://schemas.microsoft.com/office/drawing/2014/main" id="{FE5FE0F7-16C0-C46B-1980-90BB2D38C1A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C88D2F-B4C4-19DB-A408-F9514797DC6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Tree>
    <p:extLst>
      <p:ext uri="{BB962C8B-B14F-4D97-AF65-F5344CB8AC3E}">
        <p14:creationId xmlns:p14="http://schemas.microsoft.com/office/powerpoint/2010/main" val="358021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lvl="1"/>
            <a:endParaRPr kumimoji="1" lang="en-US" altLang="ja-JP" dirty="0"/>
          </a:p>
        </p:txBody>
      </p:sp>
      <p:grpSp>
        <p:nvGrpSpPr>
          <p:cNvPr id="3" name="グループ化 2">
            <a:extLst>
              <a:ext uri="{FF2B5EF4-FFF2-40B4-BE49-F238E27FC236}">
                <a16:creationId xmlns:a16="http://schemas.microsoft.com/office/drawing/2014/main" id="{ACA2EEF0-BE7F-F96F-F7FD-A491BEF12271}"/>
              </a:ext>
            </a:extLst>
          </p:cNvPr>
          <p:cNvGrpSpPr/>
          <p:nvPr/>
        </p:nvGrpSpPr>
        <p:grpSpPr>
          <a:xfrm>
            <a:off x="3852348" y="2287583"/>
            <a:ext cx="4560814" cy="2349514"/>
            <a:chOff x="3852348" y="2287583"/>
            <a:chExt cx="4560814" cy="2349514"/>
          </a:xfrm>
        </p:grpSpPr>
        <p:grpSp>
          <p:nvGrpSpPr>
            <p:cNvPr id="5" name="グループ化 4">
              <a:extLst>
                <a:ext uri="{FF2B5EF4-FFF2-40B4-BE49-F238E27FC236}">
                  <a16:creationId xmlns:a16="http://schemas.microsoft.com/office/drawing/2014/main" id="{DFE772B4-6FD5-3645-BBC0-663AFD34D724}"/>
                </a:ext>
              </a:extLst>
            </p:cNvPr>
            <p:cNvGrpSpPr/>
            <p:nvPr/>
          </p:nvGrpSpPr>
          <p:grpSpPr>
            <a:xfrm>
              <a:off x="3852348" y="2287583"/>
              <a:ext cx="4487301" cy="2349514"/>
              <a:chOff x="4445955" y="2277098"/>
              <a:chExt cx="4487301" cy="2349514"/>
            </a:xfrm>
          </p:grpSpPr>
          <p:grpSp>
            <p:nvGrpSpPr>
              <p:cNvPr id="15" name="グループ化 14">
                <a:extLst>
                  <a:ext uri="{FF2B5EF4-FFF2-40B4-BE49-F238E27FC236}">
                    <a16:creationId xmlns:a16="http://schemas.microsoft.com/office/drawing/2014/main" id="{5CF87FA6-33AB-F4C6-C565-1D6522E84895}"/>
                  </a:ext>
                </a:extLst>
              </p:cNvPr>
              <p:cNvGrpSpPr/>
              <p:nvPr/>
            </p:nvGrpSpPr>
            <p:grpSpPr>
              <a:xfrm>
                <a:off x="4445955" y="2277098"/>
                <a:ext cx="3514479" cy="2349514"/>
                <a:chOff x="2352585" y="2335848"/>
                <a:chExt cx="3514479" cy="2349514"/>
              </a:xfrm>
            </p:grpSpPr>
            <p:grpSp>
              <p:nvGrpSpPr>
                <p:cNvPr id="18" name="グループ化 17">
                  <a:extLst>
                    <a:ext uri="{FF2B5EF4-FFF2-40B4-BE49-F238E27FC236}">
                      <a16:creationId xmlns:a16="http://schemas.microsoft.com/office/drawing/2014/main" id="{770F69E9-D4B8-B553-C488-11C8392B9B51}"/>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09E2CC88-8E33-1CAF-2B5A-7582FBE1097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CBE7C29C-97A7-BAD9-BB9D-D4BE78F286E4}"/>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50" name="楕円 49">
                          <a:extLst>
                            <a:ext uri="{FF2B5EF4-FFF2-40B4-BE49-F238E27FC236}">
                              <a16:creationId xmlns:a16="http://schemas.microsoft.com/office/drawing/2014/main" id="{CBE7C29C-97A7-BAD9-BB9D-D4BE78F286E4}"/>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5761640-1F96-A915-9ECA-2F400193410F}"/>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51" name="楕円 50">
                          <a:extLst>
                            <a:ext uri="{FF2B5EF4-FFF2-40B4-BE49-F238E27FC236}">
                              <a16:creationId xmlns:a16="http://schemas.microsoft.com/office/drawing/2014/main" id="{65761640-1F96-A915-9ECA-2F400193410F}"/>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C87B11A2-9968-0A7D-6811-42A9F66FE7DF}"/>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52" name="楕円 51">
                          <a:extLst>
                            <a:ext uri="{FF2B5EF4-FFF2-40B4-BE49-F238E27FC236}">
                              <a16:creationId xmlns:a16="http://schemas.microsoft.com/office/drawing/2014/main" id="{C87B11A2-9968-0A7D-6811-42A9F66FE7DF}"/>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2286AA59-9F42-3F3A-11E7-1D4D8766144F}"/>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823CDA61-143E-C720-5565-4777090B74E2}"/>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823CDA61-143E-C720-5565-4777090B74E2}"/>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01762435-8E22-36AF-EB13-1DFA7B3386C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01762435-8E22-36AF-EB13-1DFA7B3386C4}"/>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DDE73CA0-C68F-CFB5-9A85-855FA53E2BC7}"/>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F802777-E91C-026E-0071-EA69837945CE}"/>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56079A-95EE-3EF3-E47C-CDF35DC9817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A78442ED-E57A-B4B3-9353-5880E449D336}"/>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BA6494C-3966-B016-6B02-3FC4030F162E}"/>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62236061-B50E-48C9-E16E-7C02FD580089}"/>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4F40603C-4D1D-F205-CD0B-C400BAD6DFCB}"/>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4F40603C-4D1D-F205-CD0B-C400BAD6DFCB}"/>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19" name="直線コネクタ 18">
                  <a:extLst>
                    <a:ext uri="{FF2B5EF4-FFF2-40B4-BE49-F238E27FC236}">
                      <a16:creationId xmlns:a16="http://schemas.microsoft.com/office/drawing/2014/main" id="{DAFDA3C7-47CF-7C18-959D-49C1165D2E7F}"/>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C296C11E-01D2-11E0-B8F7-438E3AD708E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7241D317-71AF-EFEC-A955-D629EFA11DA4}"/>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6" name="楕円 15">
                    <a:extLst>
                      <a:ext uri="{FF2B5EF4-FFF2-40B4-BE49-F238E27FC236}">
                        <a16:creationId xmlns:a16="http://schemas.microsoft.com/office/drawing/2014/main" id="{7241D317-71AF-EFEC-A955-D629EFA11DA4}"/>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72180A8C-EFFD-526A-9D08-6C03BD13A385}"/>
                  </a:ext>
                </a:extLst>
              </p:cNvPr>
              <p:cNvCxnSpPr>
                <a:cxnSpLocks/>
                <a:stCxn id="16"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937CAE8-3A05-3C72-2AF5-40341A171B28}"/>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6" name="テキスト ボックス 5">
                  <a:extLst>
                    <a:ext uri="{FF2B5EF4-FFF2-40B4-BE49-F238E27FC236}">
                      <a16:creationId xmlns:a16="http://schemas.microsoft.com/office/drawing/2014/main" id="{A937CAE8-3A05-3C72-2AF5-40341A171B28}"/>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2D79697-BF49-F66D-81F5-2600C95C1D7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7" name="テキスト ボックス 6">
                  <a:extLst>
                    <a:ext uri="{FF2B5EF4-FFF2-40B4-BE49-F238E27FC236}">
                      <a16:creationId xmlns:a16="http://schemas.microsoft.com/office/drawing/2014/main" id="{E2D79697-BF49-F66D-81F5-2600C95C1D7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25C249-D5AB-F945-6D37-179FF76B7D8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8" name="テキスト ボックス 7">
                  <a:extLst>
                    <a:ext uri="{FF2B5EF4-FFF2-40B4-BE49-F238E27FC236}">
                      <a16:creationId xmlns:a16="http://schemas.microsoft.com/office/drawing/2014/main" id="{7825C249-D5AB-F945-6D37-179FF76B7D8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0381F5-B44B-5AD5-029E-756FD8C2621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9" name="テキスト ボックス 8">
                  <a:extLst>
                    <a:ext uri="{FF2B5EF4-FFF2-40B4-BE49-F238E27FC236}">
                      <a16:creationId xmlns:a16="http://schemas.microsoft.com/office/drawing/2014/main" id="{490381F5-B44B-5AD5-029E-756FD8C2621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6BB10-B501-0EBD-9A48-F4836DD1FFAE}"/>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966BB10-B501-0EBD-9A48-F4836DD1FFAE}"/>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7DF9C2-F966-CB04-78F0-62CA839252EC}"/>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027DF9C2-F966-CB04-78F0-62CA839252EC}"/>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A4084EC-21BF-2115-3EB7-7D1E044027BD}"/>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A4084EC-21BF-2115-3EB7-7D1E044027BD}"/>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ECC44B8-5C2E-6A7E-D01C-DEDDE79BE34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DECC44B8-5C2E-6A7E-D01C-DEDDE79BE34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7567F9C-49C8-D2D6-59E6-EF6A77E5841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A7567F9C-49C8-D2D6-59E6-EF6A77E5841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85" name="グループ化 84">
            <a:extLst>
              <a:ext uri="{FF2B5EF4-FFF2-40B4-BE49-F238E27FC236}">
                <a16:creationId xmlns:a16="http://schemas.microsoft.com/office/drawing/2014/main" id="{E6A5996D-4F25-8CCC-CC3E-59AB67A95927}"/>
              </a:ext>
            </a:extLst>
          </p:cNvPr>
          <p:cNvGrpSpPr/>
          <p:nvPr/>
        </p:nvGrpSpPr>
        <p:grpSpPr>
          <a:xfrm>
            <a:off x="8059202" y="2215109"/>
            <a:ext cx="3985466" cy="2454039"/>
            <a:chOff x="8059201" y="2215109"/>
            <a:chExt cx="4117623" cy="2454039"/>
          </a:xfrm>
        </p:grpSpPr>
        <p:grpSp>
          <p:nvGrpSpPr>
            <p:cNvPr id="54" name="グループ化 53">
              <a:extLst>
                <a:ext uri="{FF2B5EF4-FFF2-40B4-BE49-F238E27FC236}">
                  <a16:creationId xmlns:a16="http://schemas.microsoft.com/office/drawing/2014/main" id="{CBF45109-7B59-6F9E-4449-87D748220D02}"/>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DD8721E-4297-7AAE-2EB5-43C2ED6750D7}"/>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den>
                          </m:f>
                          <m:r>
                            <a:rPr lang="en-US" altLang="ja-JP" sz="1400" b="0" i="1" smtClean="0">
                              <a:solidFill>
                                <a:srgbClr val="FF0000"/>
                              </a:solidFill>
                              <a:latin typeface="Cambria Math" panose="02040503050406030204" pitchFamily="18" charset="0"/>
                            </a:rPr>
                            <m:t>=2</m:t>
                          </m:r>
                          <m:d>
                            <m:dPr>
                              <m:ctrlPr>
                                <a:rPr lang="en-US" altLang="ja-JP" sz="1400" i="1">
                                  <a:solidFill>
                                    <a:srgbClr val="FF0000"/>
                                  </a:solidFill>
                                  <a:latin typeface="Cambria Math" panose="02040503050406030204" pitchFamily="18" charset="0"/>
                                  <a:ea typeface="Cambria Math" panose="02040503050406030204" pitchFamily="18" charset="0"/>
                                </a:rPr>
                              </m:ctrlPr>
                            </m:dPr>
                            <m:e>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10</m:t>
                              </m:r>
                            </m:e>
                          </m:d>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=3</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den>
                          </m:f>
                          <m:r>
                            <a:rPr lang="en-US" altLang="ja-JP"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=2</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den>
                          </m:f>
                          <m:r>
                            <a:rPr lang="en-US" altLang="ja-JP" sz="1400" b="0" i="1" smtClean="0">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oMath>
                      </m:oMathPara>
                    </a14:m>
                    <a:endParaRPr lang="en-US" altLang="ja-JP" sz="1400" dirty="0">
                      <a:solidFill>
                        <a:srgbClr val="FF0000"/>
                      </a:solidFill>
                    </a:endParaRPr>
                  </a:p>
                </p:txBody>
              </p:sp>
            </mc:Choice>
            <mc:Fallback xmlns="">
              <p:sp>
                <p:nvSpPr>
                  <p:cNvPr id="79" name="テキスト ボックス 78">
                    <a:extLst>
                      <a:ext uri="{FF2B5EF4-FFF2-40B4-BE49-F238E27FC236}">
                        <a16:creationId xmlns:a16="http://schemas.microsoft.com/office/drawing/2014/main" id="{4DD8721E-4297-7AAE-2EB5-43C2ED6750D7}"/>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BF60928-21AB-76CC-3521-B1E08D953FE0}"/>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0" name="テキスト ボックス 79">
                    <a:extLst>
                      <a:ext uri="{FF2B5EF4-FFF2-40B4-BE49-F238E27FC236}">
                        <a16:creationId xmlns:a16="http://schemas.microsoft.com/office/drawing/2014/main" id="{ABF60928-21AB-76CC-3521-B1E08D953FE0}"/>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BE457FCC-6EFA-4C98-45C2-071EC1CBD996}"/>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4" name="テキスト ボックス 83">
                  <a:extLst>
                    <a:ext uri="{FF2B5EF4-FFF2-40B4-BE49-F238E27FC236}">
                      <a16:creationId xmlns:a16="http://schemas.microsoft.com/office/drawing/2014/main" id="{BE457FCC-6EFA-4C98-45C2-071EC1CBD996}"/>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7F0F2C6A-EA60-5C1F-8C6E-54E62A81277A}"/>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C2AB307-86CD-DBDD-50A4-5457AB66D74E}"/>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87" name="テキスト ボックス 86">
                  <a:extLst>
                    <a:ext uri="{FF2B5EF4-FFF2-40B4-BE49-F238E27FC236}">
                      <a16:creationId xmlns:a16="http://schemas.microsoft.com/office/drawing/2014/main" id="{2C2AB307-86CD-DBDD-50A4-5457AB66D74E}"/>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D6E22BB-3B4B-719A-88C0-BD2DA087AABB}"/>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88" name="テキスト ボックス 87">
                  <a:extLst>
                    <a:ext uri="{FF2B5EF4-FFF2-40B4-BE49-F238E27FC236}">
                      <a16:creationId xmlns:a16="http://schemas.microsoft.com/office/drawing/2014/main" id="{5D6E22BB-3B4B-719A-88C0-BD2DA087AABB}"/>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2"/>
                  <a:stretch>
                    <a:fillRect b="-1974"/>
                  </a:stretch>
                </a:blipFill>
              </p:spPr>
              <p:txBody>
                <a:bodyPr/>
                <a:lstStyle/>
                <a:p>
                  <a:r>
                    <a:rPr lang="ja-JP" altLang="en-US">
                      <a:noFill/>
                    </a:rPr>
                    <a:t> </a:t>
                  </a:r>
                </a:p>
              </p:txBody>
            </p:sp>
          </mc:Fallback>
        </mc:AlternateContent>
      </p:grpSp>
      <p:grpSp>
        <p:nvGrpSpPr>
          <p:cNvPr id="89" name="グループ化 88">
            <a:extLst>
              <a:ext uri="{FF2B5EF4-FFF2-40B4-BE49-F238E27FC236}">
                <a16:creationId xmlns:a16="http://schemas.microsoft.com/office/drawing/2014/main" id="{523A9DC7-04C0-A863-1BFE-1515994C0585}"/>
              </a:ext>
            </a:extLst>
          </p:cNvPr>
          <p:cNvGrpSpPr/>
          <p:nvPr/>
        </p:nvGrpSpPr>
        <p:grpSpPr>
          <a:xfrm>
            <a:off x="192945" y="4559019"/>
            <a:ext cx="11806107" cy="1971097"/>
            <a:chOff x="192945" y="4559019"/>
            <a:chExt cx="11806107" cy="1971097"/>
          </a:xfrm>
        </p:grpSpPr>
        <p:grpSp>
          <p:nvGrpSpPr>
            <p:cNvPr id="90" name="グループ化 89">
              <a:extLst>
                <a:ext uri="{FF2B5EF4-FFF2-40B4-BE49-F238E27FC236}">
                  <a16:creationId xmlns:a16="http://schemas.microsoft.com/office/drawing/2014/main" id="{AC70F7DC-43D6-5D7D-CC01-57E01BBD080E}"/>
                </a:ext>
              </a:extLst>
            </p:cNvPr>
            <p:cNvGrpSpPr/>
            <p:nvPr/>
          </p:nvGrpSpPr>
          <p:grpSpPr>
            <a:xfrm>
              <a:off x="192945" y="4559019"/>
              <a:ext cx="11806107" cy="1971097"/>
              <a:chOff x="192945" y="2647085"/>
              <a:chExt cx="11806107" cy="1971097"/>
            </a:xfrm>
          </p:grpSpPr>
          <p:grpSp>
            <p:nvGrpSpPr>
              <p:cNvPr id="95" name="グループ化 94">
                <a:extLst>
                  <a:ext uri="{FF2B5EF4-FFF2-40B4-BE49-F238E27FC236}">
                    <a16:creationId xmlns:a16="http://schemas.microsoft.com/office/drawing/2014/main" id="{1578778A-7431-178E-3AAE-A470B45C67C3}"/>
                  </a:ext>
                </a:extLst>
              </p:cNvPr>
              <p:cNvGrpSpPr/>
              <p:nvPr/>
            </p:nvGrpSpPr>
            <p:grpSpPr>
              <a:xfrm>
                <a:off x="192945" y="2647085"/>
                <a:ext cx="11806107" cy="1971097"/>
                <a:chOff x="293834" y="2570482"/>
                <a:chExt cx="11806107" cy="1971097"/>
              </a:xfrm>
            </p:grpSpPr>
            <p:sp>
              <p:nvSpPr>
                <p:cNvPr id="97" name="正方形/長方形 96">
                  <a:extLst>
                    <a:ext uri="{FF2B5EF4-FFF2-40B4-BE49-F238E27FC236}">
                      <a16:creationId xmlns:a16="http://schemas.microsoft.com/office/drawing/2014/main" id="{328AE1B3-7508-0C1E-856C-65467996A7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 name="グループ化 97">
                  <a:extLst>
                    <a:ext uri="{FF2B5EF4-FFF2-40B4-BE49-F238E27FC236}">
                      <a16:creationId xmlns:a16="http://schemas.microsoft.com/office/drawing/2014/main" id="{9F501017-5424-5260-6E8F-9252C4E3BADB}"/>
                    </a:ext>
                  </a:extLst>
                </p:cNvPr>
                <p:cNvGrpSpPr/>
                <p:nvPr/>
              </p:nvGrpSpPr>
              <p:grpSpPr>
                <a:xfrm>
                  <a:off x="293834" y="3059642"/>
                  <a:ext cx="11604330" cy="927515"/>
                  <a:chOff x="181002" y="3039977"/>
                  <a:chExt cx="11604330" cy="927515"/>
                </a:xfrm>
              </p:grpSpPr>
              <p:sp>
                <p:nvSpPr>
                  <p:cNvPr id="107" name="正方形/長方形 106">
                    <a:extLst>
                      <a:ext uri="{FF2B5EF4-FFF2-40B4-BE49-F238E27FC236}">
                        <a16:creationId xmlns:a16="http://schemas.microsoft.com/office/drawing/2014/main" id="{E07FE1F7-3E7B-0015-1901-89B406DD620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8" name="正方形/長方形 107">
                    <a:extLst>
                      <a:ext uri="{FF2B5EF4-FFF2-40B4-BE49-F238E27FC236}">
                        <a16:creationId xmlns:a16="http://schemas.microsoft.com/office/drawing/2014/main" id="{F868E0EF-4FCA-E053-6439-16EB09BED8E1}"/>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9" name="正方形/長方形 108">
                    <a:extLst>
                      <a:ext uri="{FF2B5EF4-FFF2-40B4-BE49-F238E27FC236}">
                        <a16:creationId xmlns:a16="http://schemas.microsoft.com/office/drawing/2014/main" id="{82F03552-D87B-8E5E-EA5C-811E56974F9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0" name="正方形/長方形 109">
                    <a:extLst>
                      <a:ext uri="{FF2B5EF4-FFF2-40B4-BE49-F238E27FC236}">
                        <a16:creationId xmlns:a16="http://schemas.microsoft.com/office/drawing/2014/main" id="{ECC952AD-23B9-1503-30A1-8A64F9161762}"/>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1" name="正方形/長方形 110">
                    <a:extLst>
                      <a:ext uri="{FF2B5EF4-FFF2-40B4-BE49-F238E27FC236}">
                        <a16:creationId xmlns:a16="http://schemas.microsoft.com/office/drawing/2014/main" id="{3547D34A-3BA4-C796-DBBB-F632381B38F6}"/>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2" name="正方形/長方形 111">
                    <a:extLst>
                      <a:ext uri="{FF2B5EF4-FFF2-40B4-BE49-F238E27FC236}">
                        <a16:creationId xmlns:a16="http://schemas.microsoft.com/office/drawing/2014/main" id="{C5602496-33CC-84A4-8037-31B1EE31F6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9" name="直線矢印コネクタ 98">
                  <a:extLst>
                    <a:ext uri="{FF2B5EF4-FFF2-40B4-BE49-F238E27FC236}">
                      <a16:creationId xmlns:a16="http://schemas.microsoft.com/office/drawing/2014/main" id="{C27DCFCB-150C-02AC-8E28-3F8518A26836}"/>
                    </a:ext>
                  </a:extLst>
                </p:cNvPr>
                <p:cNvCxnSpPr>
                  <a:stCxn id="107" idx="3"/>
                  <a:endCxn id="10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3A6C8E27-1E43-1047-6F23-4B62E0BB263E}"/>
                    </a:ext>
                  </a:extLst>
                </p:cNvPr>
                <p:cNvCxnSpPr>
                  <a:cxnSpLocks/>
                  <a:stCxn id="108" idx="3"/>
                  <a:endCxn id="10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91F924CD-41E5-8628-9EA4-3527C14873A1}"/>
                    </a:ext>
                  </a:extLst>
                </p:cNvPr>
                <p:cNvCxnSpPr>
                  <a:cxnSpLocks/>
                  <a:endCxn id="11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332511A4-DE05-9730-70DB-1798CE92E563}"/>
                    </a:ext>
                  </a:extLst>
                </p:cNvPr>
                <p:cNvCxnSpPr>
                  <a:cxnSpLocks/>
                  <a:endCxn id="11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959E24CE-1A23-2E69-44D3-31687789817C}"/>
                    </a:ext>
                  </a:extLst>
                </p:cNvPr>
                <p:cNvCxnSpPr>
                  <a:cxnSpLocks/>
                  <a:endCxn id="11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コネクタ: カギ線 103">
                  <a:extLst>
                    <a:ext uri="{FF2B5EF4-FFF2-40B4-BE49-F238E27FC236}">
                      <a16:creationId xmlns:a16="http://schemas.microsoft.com/office/drawing/2014/main" id="{7C097DB9-72C8-07D6-57DE-B7395AA08613}"/>
                    </a:ext>
                  </a:extLst>
                </p:cNvPr>
                <p:cNvCxnSpPr>
                  <a:cxnSpLocks/>
                  <a:stCxn id="11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4F56928F-81F0-931C-4987-CEB0E2ECB3D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テキスト ボックス 105">
                  <a:extLst>
                    <a:ext uri="{FF2B5EF4-FFF2-40B4-BE49-F238E27FC236}">
                      <a16:creationId xmlns:a16="http://schemas.microsoft.com/office/drawing/2014/main" id="{8F373D3D-C6C4-5ACC-0591-8391F442A49E}"/>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6" name="テキスト ボックス 95">
                <a:extLst>
                  <a:ext uri="{FF2B5EF4-FFF2-40B4-BE49-F238E27FC236}">
                    <a16:creationId xmlns:a16="http://schemas.microsoft.com/office/drawing/2014/main" id="{6527E86D-36E8-D759-5C29-895A999F635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1" name="直線矢印コネクタ 90">
              <a:extLst>
                <a:ext uri="{FF2B5EF4-FFF2-40B4-BE49-F238E27FC236}">
                  <a16:creationId xmlns:a16="http://schemas.microsoft.com/office/drawing/2014/main" id="{F0C0A602-0D88-78CF-4EC7-A9C83AEE407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FAE10E7B-781A-2C61-DFFE-BCB41A40AE9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D8C91F1-8EC4-FE77-396C-DCAA8E87EFA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4" name="テキスト ボックス 93">
              <a:extLst>
                <a:ext uri="{FF2B5EF4-FFF2-40B4-BE49-F238E27FC236}">
                  <a16:creationId xmlns:a16="http://schemas.microsoft.com/office/drawing/2014/main" id="{A2C52662-8B0D-1268-855A-A48586BD0AE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546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BB8B2440-991F-D84C-4A41-C2981CE6148B}"/>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1</m:t>
                                    </m:r>
                                  </m:sub>
                                </m:sSub>
                                <m:r>
                                  <a:rPr lang="en-US" altLang="ja-JP" b="0" i="0" smtClean="0">
                                    <a:solidFill>
                                      <a:srgbClr val="FF0000"/>
                                    </a:solidFill>
                                    <a:latin typeface="Cambria Math" panose="02040503050406030204" pitchFamily="18" charset="0"/>
                                  </a:rPr>
                                  <m:t>=1</m:t>
                                </m:r>
                              </m:oMath>
                            </m:oMathPara>
                          </a14:m>
                          <a:endParaRPr lang="ja-JP" altLang="en-US" dirty="0">
                            <a:solidFill>
                              <a:srgbClr val="FF0000"/>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=2</m:t>
                                </m:r>
                              </m:oMath>
                            </m:oMathPara>
                          </a14:m>
                          <a:endParaRPr lang="ja-JP" altLang="en-US" dirty="0">
                            <a:solidFill>
                              <a:srgbClr val="FF0000"/>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=3</m:t>
                                </m:r>
                              </m:oMath>
                            </m:oMathPara>
                          </a14:m>
                          <a:endParaRPr lang="ja-JP" altLang="en-US" dirty="0">
                            <a:solidFill>
                              <a:srgbClr val="FF0000"/>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E4DE95-2C73-995A-2DE3-421796844FD7}"/>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9FE4DE95-2C73-995A-2DE3-421796844FD7}"/>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550C85-7A34-69BC-AFE8-2E47E0E81B3A}"/>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DE550C85-7A34-69BC-AFE8-2E47E0E81B3A}"/>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F5CE14-69E8-1A70-971A-78D8BAAC8E6D}"/>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AAF5CE14-69E8-1A70-971A-78D8BAAC8E6D}"/>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563B479-5AF2-1F08-1C03-0B29FBB299AB}"/>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1563B479-5AF2-1F08-1C03-0B29FBB299AB}"/>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6C8C794-36E5-0FA9-EB39-7B568B15C3C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A6C8C794-36E5-0FA9-EB39-7B568B15C3C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DE6BACA-4656-CC6F-BC4B-80F643EB2F1B}"/>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FDE6BACA-4656-CC6F-BC4B-80F643EB2F1B}"/>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D3C6309-4193-D6B3-DC3A-A5C097EB0217}"/>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6D3C6309-4193-D6B3-DC3A-A5C097EB0217}"/>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D156D7-9FA3-5DF8-626C-597ADC07FC83}"/>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CDD156D7-9FA3-5DF8-626C-597ADC07FC83}"/>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7295F16-9932-4CCE-E7E1-54AA5C3B4809}"/>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7295F16-9932-4CCE-E7E1-54AA5C3B4809}"/>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68F584EF-BA23-1CBD-9AD0-BD097ECE5875}"/>
              </a:ext>
            </a:extLst>
          </p:cNvPr>
          <p:cNvGrpSpPr/>
          <p:nvPr/>
        </p:nvGrpSpPr>
        <p:grpSpPr>
          <a:xfrm>
            <a:off x="192945" y="4559019"/>
            <a:ext cx="11806107" cy="1971097"/>
            <a:chOff x="192945" y="4559019"/>
            <a:chExt cx="11806107" cy="1971097"/>
          </a:xfrm>
        </p:grpSpPr>
        <p:grpSp>
          <p:nvGrpSpPr>
            <p:cNvPr id="87" name="グループ化 86">
              <a:extLst>
                <a:ext uri="{FF2B5EF4-FFF2-40B4-BE49-F238E27FC236}">
                  <a16:creationId xmlns:a16="http://schemas.microsoft.com/office/drawing/2014/main" id="{76E7B6F1-8233-C82B-099C-35BB12E7E9CE}"/>
                </a:ext>
              </a:extLst>
            </p:cNvPr>
            <p:cNvGrpSpPr/>
            <p:nvPr/>
          </p:nvGrpSpPr>
          <p:grpSpPr>
            <a:xfrm>
              <a:off x="192945" y="4559019"/>
              <a:ext cx="11806107" cy="1971097"/>
              <a:chOff x="192945" y="2647085"/>
              <a:chExt cx="11806107" cy="1971097"/>
            </a:xfrm>
          </p:grpSpPr>
          <p:grpSp>
            <p:nvGrpSpPr>
              <p:cNvPr id="92" name="グループ化 91">
                <a:extLst>
                  <a:ext uri="{FF2B5EF4-FFF2-40B4-BE49-F238E27FC236}">
                    <a16:creationId xmlns:a16="http://schemas.microsoft.com/office/drawing/2014/main" id="{836F29BF-F619-816A-81FD-9186153A906D}"/>
                  </a:ext>
                </a:extLst>
              </p:cNvPr>
              <p:cNvGrpSpPr/>
              <p:nvPr/>
            </p:nvGrpSpPr>
            <p:grpSpPr>
              <a:xfrm>
                <a:off x="192945" y="2647085"/>
                <a:ext cx="11806107" cy="1971097"/>
                <a:chOff x="293834" y="2570482"/>
                <a:chExt cx="11806107" cy="1971097"/>
              </a:xfrm>
            </p:grpSpPr>
            <p:sp>
              <p:nvSpPr>
                <p:cNvPr id="94" name="正方形/長方形 93">
                  <a:extLst>
                    <a:ext uri="{FF2B5EF4-FFF2-40B4-BE49-F238E27FC236}">
                      <a16:creationId xmlns:a16="http://schemas.microsoft.com/office/drawing/2014/main" id="{83724EA0-3591-5529-CF30-7D14DE2CA92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75E12481-1CD1-DACF-CB3C-FA2E3AF2C171}"/>
                    </a:ext>
                  </a:extLst>
                </p:cNvPr>
                <p:cNvGrpSpPr/>
                <p:nvPr/>
              </p:nvGrpSpPr>
              <p:grpSpPr>
                <a:xfrm>
                  <a:off x="293834" y="3059642"/>
                  <a:ext cx="11604330" cy="927515"/>
                  <a:chOff x="181002" y="3039977"/>
                  <a:chExt cx="11604330" cy="927515"/>
                </a:xfrm>
              </p:grpSpPr>
              <p:sp>
                <p:nvSpPr>
                  <p:cNvPr id="104" name="正方形/長方形 103">
                    <a:extLst>
                      <a:ext uri="{FF2B5EF4-FFF2-40B4-BE49-F238E27FC236}">
                        <a16:creationId xmlns:a16="http://schemas.microsoft.com/office/drawing/2014/main" id="{9C7873AB-2D70-D861-1D37-59AE32A0E14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5" name="正方形/長方形 104">
                    <a:extLst>
                      <a:ext uri="{FF2B5EF4-FFF2-40B4-BE49-F238E27FC236}">
                        <a16:creationId xmlns:a16="http://schemas.microsoft.com/office/drawing/2014/main" id="{57E20C49-931E-6F00-4EBC-82B02EE759C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6" name="正方形/長方形 105">
                    <a:extLst>
                      <a:ext uri="{FF2B5EF4-FFF2-40B4-BE49-F238E27FC236}">
                        <a16:creationId xmlns:a16="http://schemas.microsoft.com/office/drawing/2014/main" id="{0DD75146-2A6C-07F9-83ED-031EDBD49087}"/>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7" name="正方形/長方形 106">
                    <a:extLst>
                      <a:ext uri="{FF2B5EF4-FFF2-40B4-BE49-F238E27FC236}">
                        <a16:creationId xmlns:a16="http://schemas.microsoft.com/office/drawing/2014/main" id="{F2A63F51-44A8-D0F5-81A2-DCDD47F2934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8" name="正方形/長方形 107">
                    <a:extLst>
                      <a:ext uri="{FF2B5EF4-FFF2-40B4-BE49-F238E27FC236}">
                        <a16:creationId xmlns:a16="http://schemas.microsoft.com/office/drawing/2014/main" id="{5FC250E1-1E68-062E-A17D-8839F4EB5B4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9" name="正方形/長方形 108">
                    <a:extLst>
                      <a:ext uri="{FF2B5EF4-FFF2-40B4-BE49-F238E27FC236}">
                        <a16:creationId xmlns:a16="http://schemas.microsoft.com/office/drawing/2014/main" id="{8F1CEF5D-BD59-B23B-C8B6-3892D8C9C97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6" name="直線矢印コネクタ 95">
                  <a:extLst>
                    <a:ext uri="{FF2B5EF4-FFF2-40B4-BE49-F238E27FC236}">
                      <a16:creationId xmlns:a16="http://schemas.microsoft.com/office/drawing/2014/main" id="{341BA600-A6D5-7CE1-ABFF-9997557C3F0F}"/>
                    </a:ext>
                  </a:extLst>
                </p:cNvPr>
                <p:cNvCxnSpPr>
                  <a:stCxn id="104" idx="3"/>
                  <a:endCxn id="10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228B4553-457E-FEDB-152D-8575C6E254EC}"/>
                    </a:ext>
                  </a:extLst>
                </p:cNvPr>
                <p:cNvCxnSpPr>
                  <a:cxnSpLocks/>
                  <a:stCxn id="105" idx="3"/>
                  <a:endCxn id="10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A18E2452-8E81-7399-9B89-AC6125E20F59}"/>
                    </a:ext>
                  </a:extLst>
                </p:cNvPr>
                <p:cNvCxnSpPr>
                  <a:cxnSpLocks/>
                  <a:endCxn id="10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663B55C9-E82F-9797-2C12-58C35934F9FE}"/>
                    </a:ext>
                  </a:extLst>
                </p:cNvPr>
                <p:cNvCxnSpPr>
                  <a:cxnSpLocks/>
                  <a:endCxn id="10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8747CB24-6513-899D-CEE5-A1B660DDD504}"/>
                    </a:ext>
                  </a:extLst>
                </p:cNvPr>
                <p:cNvCxnSpPr>
                  <a:cxnSpLocks/>
                  <a:endCxn id="10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コネクタ: カギ線 100">
                  <a:extLst>
                    <a:ext uri="{FF2B5EF4-FFF2-40B4-BE49-F238E27FC236}">
                      <a16:creationId xmlns:a16="http://schemas.microsoft.com/office/drawing/2014/main" id="{AF37B0E8-4B9C-77D9-817F-FB333C48A445}"/>
                    </a:ext>
                  </a:extLst>
                </p:cNvPr>
                <p:cNvCxnSpPr>
                  <a:cxnSpLocks/>
                  <a:stCxn id="10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D46B74A3-4BBC-4E54-2D06-03742492B02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テキスト ボックス 102">
                  <a:extLst>
                    <a:ext uri="{FF2B5EF4-FFF2-40B4-BE49-F238E27FC236}">
                      <a16:creationId xmlns:a16="http://schemas.microsoft.com/office/drawing/2014/main" id="{F7E082E9-306A-B7AB-A2C7-EFB829EB4E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3" name="テキスト ボックス 92">
                <a:extLst>
                  <a:ext uri="{FF2B5EF4-FFF2-40B4-BE49-F238E27FC236}">
                    <a16:creationId xmlns:a16="http://schemas.microsoft.com/office/drawing/2014/main" id="{7EEFD582-74E7-AE61-8B05-B737876C30C0}"/>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8" name="直線矢印コネクタ 87">
              <a:extLst>
                <a:ext uri="{FF2B5EF4-FFF2-40B4-BE49-F238E27FC236}">
                  <a16:creationId xmlns:a16="http://schemas.microsoft.com/office/drawing/2014/main" id="{2DF7C926-F65B-A6BC-F4BD-CF19BD2BECB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F39D6C77-76CE-1E7D-465D-38DB978344B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004F7170-F590-B86F-D895-03128D4491D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1" name="テキスト ボックス 90">
              <a:extLst>
                <a:ext uri="{FF2B5EF4-FFF2-40B4-BE49-F238E27FC236}">
                  <a16:creationId xmlns:a16="http://schemas.microsoft.com/office/drawing/2014/main" id="{2D4A6619-73B5-3924-CB06-1730B0DFD9F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950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C1BBEA78-1048-F447-7662-2D39B7EBFD63}"/>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1</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rgbClr val="FF0000"/>
                                      </a:solidFill>
                                      <a:latin typeface="Cambria Math" panose="02040503050406030204" pitchFamily="18" charset="0"/>
                                    </a:rPr>
                                  </m:ctrlPr>
                                </m:accPr>
                                <m:e>
                                  <m:r>
                                    <a:rPr lang="en-US" altLang="ja-JP" b="0" i="1" smtClean="0">
                                      <a:solidFill>
                                        <a:srgbClr val="FF0000"/>
                                      </a:solidFill>
                                      <a:latin typeface="Cambria Math" panose="02040503050406030204" pitchFamily="18" charset="0"/>
                                    </a:rPr>
                                    <m:t>𝑦</m:t>
                                  </m:r>
                                </m:e>
                              </m:acc>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ℒ</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m:t>
                          </m:r>
                        </m:oMath>
                      </m:oMathPara>
                    </a14:m>
                    <a:endParaRPr lang="ja-JP" altLang="en-US" dirty="0">
                      <a:solidFill>
                        <a:srgbClr val="FF0000"/>
                      </a:solidFill>
                    </a:endParaRPr>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25E9B-4C41-2819-DE53-DF3FF0ABFA4D}"/>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3" name="テキスト ボックス 2">
                  <a:extLst>
                    <a:ext uri="{FF2B5EF4-FFF2-40B4-BE49-F238E27FC236}">
                      <a16:creationId xmlns:a16="http://schemas.microsoft.com/office/drawing/2014/main" id="{25825E9B-4C41-2819-DE53-DF3FF0ABFA4D}"/>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91B3E6-8EB9-2571-F67D-0D1CC0E60313}"/>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3491B3E6-8EB9-2571-F67D-0D1CC0E60313}"/>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E13E8A-033C-264F-F067-5641C996B17E}"/>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94E13E8A-033C-264F-F067-5641C996B17E}"/>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B240CC8-B83F-E70B-622D-BF6A73276825}"/>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CB240CC8-B83F-E70B-622D-BF6A73276825}"/>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68445A2-7EC4-AEB9-B501-227B3CDE7E6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268445A2-7EC4-AEB9-B501-227B3CDE7E6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4FD8C8E-5210-B472-D3CD-2A01D771412F}"/>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54FD8C8E-5210-B472-D3CD-2A01D771412F}"/>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4670C0-2CDE-F498-286E-53DB24230C5B}"/>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704670C0-2CDE-F498-286E-53DB24230C5B}"/>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DF008BB-F98A-9A40-806E-283F1E37B2D7}"/>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DF008BB-F98A-9A40-806E-283F1E37B2D7}"/>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801D60F-0CD4-C83F-D0EA-1DCF6EF21D3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8801D60F-0CD4-C83F-D0EA-1DCF6EF21D3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8" name="グループ化 27">
            <a:extLst>
              <a:ext uri="{FF2B5EF4-FFF2-40B4-BE49-F238E27FC236}">
                <a16:creationId xmlns:a16="http://schemas.microsoft.com/office/drawing/2014/main" id="{F7E75E6C-5F39-8F3F-8BEA-7A5DCBB2A3A5}"/>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E6100-1797-59C7-6DCE-E97560E6DC28}"/>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CAD62602-DCC2-3F9E-37FE-D612CE515ADE}"/>
                  </a:ext>
                </a:extLst>
              </p:cNvPr>
              <p:cNvGrpSpPr/>
              <p:nvPr/>
            </p:nvGrpSpPr>
            <p:grpSpPr>
              <a:xfrm>
                <a:off x="192945" y="2647085"/>
                <a:ext cx="11806107" cy="1971097"/>
                <a:chOff x="293834" y="2570482"/>
                <a:chExt cx="11806107" cy="1971097"/>
              </a:xfrm>
            </p:grpSpPr>
            <p:sp>
              <p:nvSpPr>
                <p:cNvPr id="86" name="正方形/長方形 85">
                  <a:extLst>
                    <a:ext uri="{FF2B5EF4-FFF2-40B4-BE49-F238E27FC236}">
                      <a16:creationId xmlns:a16="http://schemas.microsoft.com/office/drawing/2014/main" id="{7A35DF03-27F3-1706-D1A6-439A1582FB8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CEBFA710-BDBE-8052-DB21-D07F7997C172}"/>
                    </a:ext>
                  </a:extLst>
                </p:cNvPr>
                <p:cNvGrpSpPr/>
                <p:nvPr/>
              </p:nvGrpSpPr>
              <p:grpSpPr>
                <a:xfrm>
                  <a:off x="293834" y="3059642"/>
                  <a:ext cx="11604330" cy="927515"/>
                  <a:chOff x="181002" y="3039977"/>
                  <a:chExt cx="11604330" cy="927515"/>
                </a:xfrm>
              </p:grpSpPr>
              <p:sp>
                <p:nvSpPr>
                  <p:cNvPr id="96" name="正方形/長方形 95">
                    <a:extLst>
                      <a:ext uri="{FF2B5EF4-FFF2-40B4-BE49-F238E27FC236}">
                        <a16:creationId xmlns:a16="http://schemas.microsoft.com/office/drawing/2014/main" id="{A57B3B88-DF6E-C6AC-E915-B93AD6D06C2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7" name="正方形/長方形 96">
                    <a:extLst>
                      <a:ext uri="{FF2B5EF4-FFF2-40B4-BE49-F238E27FC236}">
                        <a16:creationId xmlns:a16="http://schemas.microsoft.com/office/drawing/2014/main" id="{7EBBC296-3320-0D3F-6450-2973C79CF59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8" name="正方形/長方形 97">
                    <a:extLst>
                      <a:ext uri="{FF2B5EF4-FFF2-40B4-BE49-F238E27FC236}">
                        <a16:creationId xmlns:a16="http://schemas.microsoft.com/office/drawing/2014/main" id="{E13DA2E2-19D2-7E0C-A261-03D79A23EF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9" name="正方形/長方形 98">
                    <a:extLst>
                      <a:ext uri="{FF2B5EF4-FFF2-40B4-BE49-F238E27FC236}">
                        <a16:creationId xmlns:a16="http://schemas.microsoft.com/office/drawing/2014/main" id="{F712270B-E024-0A87-9105-03BA2ABF92B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0" name="正方形/長方形 99">
                    <a:extLst>
                      <a:ext uri="{FF2B5EF4-FFF2-40B4-BE49-F238E27FC236}">
                        <a16:creationId xmlns:a16="http://schemas.microsoft.com/office/drawing/2014/main" id="{EC80BCDD-3384-FA54-7857-87F739A0EEC7}"/>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1" name="正方形/長方形 100">
                    <a:extLst>
                      <a:ext uri="{FF2B5EF4-FFF2-40B4-BE49-F238E27FC236}">
                        <a16:creationId xmlns:a16="http://schemas.microsoft.com/office/drawing/2014/main" id="{3BCD7AA7-09F9-BFC3-97E7-32537110F66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8" name="直線矢印コネクタ 87">
                  <a:extLst>
                    <a:ext uri="{FF2B5EF4-FFF2-40B4-BE49-F238E27FC236}">
                      <a16:creationId xmlns:a16="http://schemas.microsoft.com/office/drawing/2014/main" id="{87E1FDF9-9542-3FF2-C575-358FA1ABA485}"/>
                    </a:ext>
                  </a:extLst>
                </p:cNvPr>
                <p:cNvCxnSpPr>
                  <a:stCxn id="96" idx="3"/>
                  <a:endCxn id="9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5F4DAE49-D05A-96F5-B6C6-5D9927BCA919}"/>
                    </a:ext>
                  </a:extLst>
                </p:cNvPr>
                <p:cNvCxnSpPr>
                  <a:cxnSpLocks/>
                  <a:stCxn id="97" idx="3"/>
                  <a:endCxn id="9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E02C90A7-CB60-5DE3-AC23-D0229E661D75}"/>
                    </a:ext>
                  </a:extLst>
                </p:cNvPr>
                <p:cNvCxnSpPr>
                  <a:cxnSpLocks/>
                  <a:endCxn id="9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0AC755D0-8EE3-A393-C63B-C999F1F05648}"/>
                    </a:ext>
                  </a:extLst>
                </p:cNvPr>
                <p:cNvCxnSpPr>
                  <a:cxnSpLocks/>
                  <a:endCxn id="10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81DB4506-1955-5D49-F7C1-30B067AA88EC}"/>
                    </a:ext>
                  </a:extLst>
                </p:cNvPr>
                <p:cNvCxnSpPr>
                  <a:cxnSpLocks/>
                  <a:endCxn id="10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コネクタ: カギ線 92">
                  <a:extLst>
                    <a:ext uri="{FF2B5EF4-FFF2-40B4-BE49-F238E27FC236}">
                      <a16:creationId xmlns:a16="http://schemas.microsoft.com/office/drawing/2014/main" id="{0852DF4D-07B0-F4BB-3F75-B150F7E218DD}"/>
                    </a:ext>
                  </a:extLst>
                </p:cNvPr>
                <p:cNvCxnSpPr>
                  <a:cxnSpLocks/>
                  <a:stCxn id="10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F062680D-C0B1-0CE7-594C-3687564DB3A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テキスト ボックス 94">
                  <a:extLst>
                    <a:ext uri="{FF2B5EF4-FFF2-40B4-BE49-F238E27FC236}">
                      <a16:creationId xmlns:a16="http://schemas.microsoft.com/office/drawing/2014/main" id="{7879AAEC-D2C3-4EB6-6698-0C7E5863466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E25ADA6F-B025-32DB-E8AB-E97E06621F5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3214AB9-42F2-4BF4-8069-8343A2D1DA0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7678D7C2-AEDC-4DB3-C7A7-A437A46C383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56D8677C-842B-170C-2DD9-D156F63E819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C6DC84E-3E20-0BC8-2E87-69934738E26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4013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66633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r>
                        <a:rPr lang="en-US" altLang="ja-JP" b="0" i="1" smtClean="0">
                          <a:solidFill>
                            <a:srgbClr val="FF0000"/>
                          </a:solidFill>
                          <a:latin typeface="Cambria Math" panose="02040503050406030204" pitchFamily="18" charset="0"/>
                        </a:rPr>
                        <m:t>=2</m:t>
                      </m:r>
                      <m:d>
                        <m:dPr>
                          <m:ctrlPr>
                            <a:rPr lang="en-US" altLang="ja-JP" i="1">
                              <a:solidFill>
                                <a:srgbClr val="FF0000"/>
                              </a:solidFill>
                              <a:latin typeface="Cambria Math" panose="02040503050406030204" pitchFamily="18" charset="0"/>
                              <a:ea typeface="Cambria Math" panose="02040503050406030204" pitchFamily="18" charset="0"/>
                            </a:rPr>
                          </m:ctrlPr>
                        </m:d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10</m:t>
                          </m:r>
                        </m:e>
                      </m:d>
                      <m:r>
                        <a:rPr lang="en-US" altLang="ja-JP" b="0" i="1" smtClean="0">
                          <a:solidFill>
                            <a:srgbClr val="FF0000"/>
                          </a:solidFill>
                          <a:latin typeface="Cambria Math" panose="02040503050406030204" pitchFamily="18" charset="0"/>
                        </a:rPr>
                        <m:t>=2</m:t>
                      </m:r>
                    </m:oMath>
                  </m:oMathPara>
                </a14:m>
                <a:endParaRPr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666336"/>
              </a:xfrm>
              <a:prstGeom prst="rect">
                <a:avLst/>
              </a:prstGeom>
              <a:blipFill>
                <a:blip r:embed="rId2"/>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9AA2875C-5C00-1483-860B-39E60F89DFC1}"/>
              </a:ext>
            </a:extLst>
          </p:cNvPr>
          <p:cNvGrpSpPr/>
          <p:nvPr/>
        </p:nvGrpSpPr>
        <p:grpSpPr>
          <a:xfrm>
            <a:off x="192945" y="4559019"/>
            <a:ext cx="11806107" cy="1971097"/>
            <a:chOff x="192945" y="4559019"/>
            <a:chExt cx="11806107" cy="1971097"/>
          </a:xfrm>
        </p:grpSpPr>
        <p:grpSp>
          <p:nvGrpSpPr>
            <p:cNvPr id="94" name="グループ化 93">
              <a:extLst>
                <a:ext uri="{FF2B5EF4-FFF2-40B4-BE49-F238E27FC236}">
                  <a16:creationId xmlns:a16="http://schemas.microsoft.com/office/drawing/2014/main" id="{B0257D70-0CBD-AF2B-F42E-C3A6DC9164A6}"/>
                </a:ext>
              </a:extLst>
            </p:cNvPr>
            <p:cNvGrpSpPr/>
            <p:nvPr/>
          </p:nvGrpSpPr>
          <p:grpSpPr>
            <a:xfrm>
              <a:off x="192945" y="4559019"/>
              <a:ext cx="11806107" cy="1971097"/>
              <a:chOff x="192945" y="2647085"/>
              <a:chExt cx="11806107" cy="1971097"/>
            </a:xfrm>
          </p:grpSpPr>
          <p:grpSp>
            <p:nvGrpSpPr>
              <p:cNvPr id="99" name="グループ化 98">
                <a:extLst>
                  <a:ext uri="{FF2B5EF4-FFF2-40B4-BE49-F238E27FC236}">
                    <a16:creationId xmlns:a16="http://schemas.microsoft.com/office/drawing/2014/main" id="{4EE20F1A-9238-D6FC-E0B5-08A3EACB934C}"/>
                  </a:ext>
                </a:extLst>
              </p:cNvPr>
              <p:cNvGrpSpPr/>
              <p:nvPr/>
            </p:nvGrpSpPr>
            <p:grpSpPr>
              <a:xfrm>
                <a:off x="192945" y="2647085"/>
                <a:ext cx="11806107" cy="1971097"/>
                <a:chOff x="293834" y="2570482"/>
                <a:chExt cx="11806107" cy="1971097"/>
              </a:xfrm>
            </p:grpSpPr>
            <p:sp>
              <p:nvSpPr>
                <p:cNvPr id="101" name="正方形/長方形 100">
                  <a:extLst>
                    <a:ext uri="{FF2B5EF4-FFF2-40B4-BE49-F238E27FC236}">
                      <a16:creationId xmlns:a16="http://schemas.microsoft.com/office/drawing/2014/main" id="{57EDCE46-97C9-8480-1757-BF3BBB3A73C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940007F3-8BA6-C0A3-7B7F-22B9C3715154}"/>
                    </a:ext>
                  </a:extLst>
                </p:cNvPr>
                <p:cNvGrpSpPr/>
                <p:nvPr/>
              </p:nvGrpSpPr>
              <p:grpSpPr>
                <a:xfrm>
                  <a:off x="293834" y="3059642"/>
                  <a:ext cx="11604330" cy="927515"/>
                  <a:chOff x="181002" y="3039977"/>
                  <a:chExt cx="11604330" cy="927515"/>
                </a:xfrm>
              </p:grpSpPr>
              <p:sp>
                <p:nvSpPr>
                  <p:cNvPr id="111" name="正方形/長方形 110">
                    <a:extLst>
                      <a:ext uri="{FF2B5EF4-FFF2-40B4-BE49-F238E27FC236}">
                        <a16:creationId xmlns:a16="http://schemas.microsoft.com/office/drawing/2014/main" id="{C2E5529E-FBCB-95AC-DA4B-E9035B00DE8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12" name="正方形/長方形 111">
                    <a:extLst>
                      <a:ext uri="{FF2B5EF4-FFF2-40B4-BE49-F238E27FC236}">
                        <a16:creationId xmlns:a16="http://schemas.microsoft.com/office/drawing/2014/main" id="{E5623A67-DE09-B52D-12C4-E3DBA309FC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13" name="正方形/長方形 112">
                    <a:extLst>
                      <a:ext uri="{FF2B5EF4-FFF2-40B4-BE49-F238E27FC236}">
                        <a16:creationId xmlns:a16="http://schemas.microsoft.com/office/drawing/2014/main" id="{8C962F0F-882B-8C61-18C9-2C602079EBC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4" name="正方形/長方形 113">
                    <a:extLst>
                      <a:ext uri="{FF2B5EF4-FFF2-40B4-BE49-F238E27FC236}">
                        <a16:creationId xmlns:a16="http://schemas.microsoft.com/office/drawing/2014/main" id="{E7B3A9E9-BF2B-9A76-D375-96A0C7FD9F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5" name="正方形/長方形 114">
                    <a:extLst>
                      <a:ext uri="{FF2B5EF4-FFF2-40B4-BE49-F238E27FC236}">
                        <a16:creationId xmlns:a16="http://schemas.microsoft.com/office/drawing/2014/main" id="{D0D0C56C-878C-903B-5FB5-5719D620FF8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6" name="正方形/長方形 115">
                    <a:extLst>
                      <a:ext uri="{FF2B5EF4-FFF2-40B4-BE49-F238E27FC236}">
                        <a16:creationId xmlns:a16="http://schemas.microsoft.com/office/drawing/2014/main" id="{88C14532-0F47-C2DE-4359-80234F0EAE5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3" name="直線矢印コネクタ 102">
                  <a:extLst>
                    <a:ext uri="{FF2B5EF4-FFF2-40B4-BE49-F238E27FC236}">
                      <a16:creationId xmlns:a16="http://schemas.microsoft.com/office/drawing/2014/main" id="{2B69D2DD-60E6-2763-2FD6-981707C901B7}"/>
                    </a:ext>
                  </a:extLst>
                </p:cNvPr>
                <p:cNvCxnSpPr>
                  <a:stCxn id="111" idx="3"/>
                  <a:endCxn id="11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直線矢印コネクタ 103">
                  <a:extLst>
                    <a:ext uri="{FF2B5EF4-FFF2-40B4-BE49-F238E27FC236}">
                      <a16:creationId xmlns:a16="http://schemas.microsoft.com/office/drawing/2014/main" id="{EBD99DFB-628F-9356-84F4-0A6704867EBE}"/>
                    </a:ext>
                  </a:extLst>
                </p:cNvPr>
                <p:cNvCxnSpPr>
                  <a:cxnSpLocks/>
                  <a:stCxn id="112" idx="3"/>
                  <a:endCxn id="11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95110B9F-FAEB-18AC-D6B3-223A69EBF25F}"/>
                    </a:ext>
                  </a:extLst>
                </p:cNvPr>
                <p:cNvCxnSpPr>
                  <a:cxnSpLocks/>
                  <a:endCxn id="11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直線矢印コネクタ 105">
                  <a:extLst>
                    <a:ext uri="{FF2B5EF4-FFF2-40B4-BE49-F238E27FC236}">
                      <a16:creationId xmlns:a16="http://schemas.microsoft.com/office/drawing/2014/main" id="{F8A91E08-256C-8FCF-3E75-499BE7682978}"/>
                    </a:ext>
                  </a:extLst>
                </p:cNvPr>
                <p:cNvCxnSpPr>
                  <a:cxnSpLocks/>
                  <a:endCxn id="11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a:extLst>
                    <a:ext uri="{FF2B5EF4-FFF2-40B4-BE49-F238E27FC236}">
                      <a16:creationId xmlns:a16="http://schemas.microsoft.com/office/drawing/2014/main" id="{B69E97B3-FB75-1196-C228-C4EC72CB065F}"/>
                    </a:ext>
                  </a:extLst>
                </p:cNvPr>
                <p:cNvCxnSpPr>
                  <a:cxnSpLocks/>
                  <a:endCxn id="11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コネクタ: カギ線 107">
                  <a:extLst>
                    <a:ext uri="{FF2B5EF4-FFF2-40B4-BE49-F238E27FC236}">
                      <a16:creationId xmlns:a16="http://schemas.microsoft.com/office/drawing/2014/main" id="{52E34259-75E5-B9E9-1826-B1F0D7F78F53}"/>
                    </a:ext>
                  </a:extLst>
                </p:cNvPr>
                <p:cNvCxnSpPr>
                  <a:cxnSpLocks/>
                  <a:stCxn id="11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D032DF34-1B49-D0CD-1572-213206A370C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テキスト ボックス 109">
                  <a:extLst>
                    <a:ext uri="{FF2B5EF4-FFF2-40B4-BE49-F238E27FC236}">
                      <a16:creationId xmlns:a16="http://schemas.microsoft.com/office/drawing/2014/main" id="{73828C65-1CC6-4D3B-90C6-874D954FB0B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0" name="テキスト ボックス 99">
                <a:extLst>
                  <a:ext uri="{FF2B5EF4-FFF2-40B4-BE49-F238E27FC236}">
                    <a16:creationId xmlns:a16="http://schemas.microsoft.com/office/drawing/2014/main" id="{ADFE40DF-80B3-6A9B-3168-84EECCB7CB0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5" name="直線矢印コネクタ 94">
              <a:extLst>
                <a:ext uri="{FF2B5EF4-FFF2-40B4-BE49-F238E27FC236}">
                  <a16:creationId xmlns:a16="http://schemas.microsoft.com/office/drawing/2014/main" id="{1228329B-8BB5-8792-336E-61901165E68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9F676447-F22D-60D4-3970-7D2E34A50BC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D9FA93D3-C705-85F6-E587-BF66452F558A}"/>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テキスト ボックス 97">
              <a:extLst>
                <a:ext uri="{FF2B5EF4-FFF2-40B4-BE49-F238E27FC236}">
                  <a16:creationId xmlns:a16="http://schemas.microsoft.com/office/drawing/2014/main" id="{BAE86561-1B11-73E6-7ABC-72DDD13B112E}"/>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18441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552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11</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11</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55298"/>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711E7375-4C42-2803-A51F-47F4678567DF}"/>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06BD1D1-0FF4-3EB9-8E96-0EE1A70D6D53}"/>
                </a:ext>
              </a:extLst>
            </p:cNvPr>
            <p:cNvGrpSpPr/>
            <p:nvPr/>
          </p:nvGrpSpPr>
          <p:grpSpPr>
            <a:xfrm>
              <a:off x="192945" y="4559019"/>
              <a:ext cx="11806107" cy="1971097"/>
              <a:chOff x="192945" y="2647085"/>
              <a:chExt cx="11806107" cy="1971097"/>
            </a:xfrm>
          </p:grpSpPr>
          <p:grpSp>
            <p:nvGrpSpPr>
              <p:cNvPr id="23" name="グループ化 22">
                <a:extLst>
                  <a:ext uri="{FF2B5EF4-FFF2-40B4-BE49-F238E27FC236}">
                    <a16:creationId xmlns:a16="http://schemas.microsoft.com/office/drawing/2014/main" id="{D5FE4374-6D82-60A1-B973-1B70CAD606C0}"/>
                  </a:ext>
                </a:extLst>
              </p:cNvPr>
              <p:cNvGrpSpPr/>
              <p:nvPr/>
            </p:nvGrpSpPr>
            <p:grpSpPr>
              <a:xfrm>
                <a:off x="192945" y="2647085"/>
                <a:ext cx="11806107" cy="1971097"/>
                <a:chOff x="293834" y="2570482"/>
                <a:chExt cx="11806107" cy="1971097"/>
              </a:xfrm>
            </p:grpSpPr>
            <p:sp>
              <p:nvSpPr>
                <p:cNvPr id="25" name="正方形/長方形 24">
                  <a:extLst>
                    <a:ext uri="{FF2B5EF4-FFF2-40B4-BE49-F238E27FC236}">
                      <a16:creationId xmlns:a16="http://schemas.microsoft.com/office/drawing/2014/main" id="{D013C1A1-46D0-5021-0DEE-6DD8160E81C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7B948DC-A567-CA35-AF7B-4EC4531A225D}"/>
                    </a:ext>
                  </a:extLst>
                </p:cNvPr>
                <p:cNvGrpSpPr/>
                <p:nvPr/>
              </p:nvGrpSpPr>
              <p:grpSpPr>
                <a:xfrm>
                  <a:off x="293834" y="3059642"/>
                  <a:ext cx="11604330" cy="927515"/>
                  <a:chOff x="181002" y="3039977"/>
                  <a:chExt cx="11604330" cy="927515"/>
                </a:xfrm>
              </p:grpSpPr>
              <p:sp>
                <p:nvSpPr>
                  <p:cNvPr id="35" name="正方形/長方形 34">
                    <a:extLst>
                      <a:ext uri="{FF2B5EF4-FFF2-40B4-BE49-F238E27FC236}">
                        <a16:creationId xmlns:a16="http://schemas.microsoft.com/office/drawing/2014/main" id="{12E828E9-1972-9A3D-DFCF-9C37867DC96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80" name="正方形/長方形 79">
                    <a:extLst>
                      <a:ext uri="{FF2B5EF4-FFF2-40B4-BE49-F238E27FC236}">
                        <a16:creationId xmlns:a16="http://schemas.microsoft.com/office/drawing/2014/main" id="{E04226B1-AB7A-60B6-A6D5-4ACF3AE73BC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81" name="正方形/長方形 80">
                    <a:extLst>
                      <a:ext uri="{FF2B5EF4-FFF2-40B4-BE49-F238E27FC236}">
                        <a16:creationId xmlns:a16="http://schemas.microsoft.com/office/drawing/2014/main" id="{0F30E2EF-DA2D-97AF-CC1A-9D414C26D9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2" name="正方形/長方形 81">
                    <a:extLst>
                      <a:ext uri="{FF2B5EF4-FFF2-40B4-BE49-F238E27FC236}">
                        <a16:creationId xmlns:a16="http://schemas.microsoft.com/office/drawing/2014/main" id="{CA7B806C-8E3A-7FF7-9364-D0DECEC6B494}"/>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83" name="正方形/長方形 82">
                    <a:extLst>
                      <a:ext uri="{FF2B5EF4-FFF2-40B4-BE49-F238E27FC236}">
                        <a16:creationId xmlns:a16="http://schemas.microsoft.com/office/drawing/2014/main" id="{9DB6C9F8-AAB6-8EEA-7EDE-9E0DB575125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84" name="正方形/長方形 83">
                    <a:extLst>
                      <a:ext uri="{FF2B5EF4-FFF2-40B4-BE49-F238E27FC236}">
                        <a16:creationId xmlns:a16="http://schemas.microsoft.com/office/drawing/2014/main" id="{85C0942B-2D48-3CBC-C919-922E4290B12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7" name="直線矢印コネクタ 26">
                  <a:extLst>
                    <a:ext uri="{FF2B5EF4-FFF2-40B4-BE49-F238E27FC236}">
                      <a16:creationId xmlns:a16="http://schemas.microsoft.com/office/drawing/2014/main" id="{E5525B05-1DDA-6B61-64C9-F52A2B880748}"/>
                    </a:ext>
                  </a:extLst>
                </p:cNvPr>
                <p:cNvCxnSpPr>
                  <a:stCxn id="35" idx="3"/>
                  <a:endCxn id="8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A9C5B7F5-E842-AE80-CEB0-978DC0CDD403}"/>
                    </a:ext>
                  </a:extLst>
                </p:cNvPr>
                <p:cNvCxnSpPr>
                  <a:cxnSpLocks/>
                  <a:stCxn id="80" idx="3"/>
                  <a:endCxn id="8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C438C0E-6219-D33F-485E-C60731A7B750}"/>
                    </a:ext>
                  </a:extLst>
                </p:cNvPr>
                <p:cNvCxnSpPr>
                  <a:cxnSpLocks/>
                  <a:endCxn id="8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B109FAF1-174F-B1B3-B819-08C5C8F9190B}"/>
                    </a:ext>
                  </a:extLst>
                </p:cNvPr>
                <p:cNvCxnSpPr>
                  <a:cxnSpLocks/>
                  <a:endCxn id="8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64ECBB99-7C43-860E-06EE-A8C6545B9B36}"/>
                    </a:ext>
                  </a:extLst>
                </p:cNvPr>
                <p:cNvCxnSpPr>
                  <a:cxnSpLocks/>
                  <a:endCxn id="8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EB223022-3DC3-E074-04F1-2B9775362593}"/>
                    </a:ext>
                  </a:extLst>
                </p:cNvPr>
                <p:cNvCxnSpPr>
                  <a:cxnSpLocks/>
                  <a:stCxn id="8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24C090-46BA-B169-0D47-6E9D3F1C8D2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DEC9916-5025-235B-53EC-38A7D0A38B1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4" name="テキスト ボックス 23">
                <a:extLst>
                  <a:ext uri="{FF2B5EF4-FFF2-40B4-BE49-F238E27FC236}">
                    <a16:creationId xmlns:a16="http://schemas.microsoft.com/office/drawing/2014/main" id="{5C682261-F4A6-3665-69B5-EFF8D5DC972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D9CB6356-285B-4A9A-9A2D-610ED2E4FA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458E5BE9-89D4-0089-DF54-58C3A5731DE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B5B3C455-E6EC-A4BE-F49D-E20252CEC29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96C90D95-1F86-47B5-C735-58D6C6314A5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1997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349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den>
                      </m:f>
                      <m:r>
                        <a:rPr lang="en-US" altLang="ja-JP" b="0" i="1" smtClean="0">
                          <a:solidFill>
                            <a:schemeClr val="tx1"/>
                          </a:solidFill>
                          <a:latin typeface="Cambria Math" panose="02040503050406030204" pitchFamily="18" charset="0"/>
                        </a:rPr>
                        <m:t>=3</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=6</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34907"/>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3"/>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B836756B-3D58-7703-B106-523F7D6D24D7}"/>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D3C1C-3C97-3065-3B99-CD66092A34CB}"/>
                </a:ext>
              </a:extLst>
            </p:cNvPr>
            <p:cNvGrpSpPr/>
            <p:nvPr/>
          </p:nvGrpSpPr>
          <p:grpSpPr>
            <a:xfrm>
              <a:off x="192945" y="4559019"/>
              <a:ext cx="11806107" cy="1971097"/>
              <a:chOff x="192945" y="2647085"/>
              <a:chExt cx="11806107" cy="1971097"/>
            </a:xfrm>
          </p:grpSpPr>
          <p:grpSp>
            <p:nvGrpSpPr>
              <p:cNvPr id="85" name="グループ化 84">
                <a:extLst>
                  <a:ext uri="{FF2B5EF4-FFF2-40B4-BE49-F238E27FC236}">
                    <a16:creationId xmlns:a16="http://schemas.microsoft.com/office/drawing/2014/main" id="{A6FCC8DD-5C71-358D-C0B6-4C62E12FF084}"/>
                  </a:ext>
                </a:extLst>
              </p:cNvPr>
              <p:cNvGrpSpPr/>
              <p:nvPr/>
            </p:nvGrpSpPr>
            <p:grpSpPr>
              <a:xfrm>
                <a:off x="192945" y="2647085"/>
                <a:ext cx="11806107" cy="1971097"/>
                <a:chOff x="293834" y="2570482"/>
                <a:chExt cx="11806107" cy="1971097"/>
              </a:xfrm>
            </p:grpSpPr>
            <p:sp>
              <p:nvSpPr>
                <p:cNvPr id="88" name="正方形/長方形 87">
                  <a:extLst>
                    <a:ext uri="{FF2B5EF4-FFF2-40B4-BE49-F238E27FC236}">
                      <a16:creationId xmlns:a16="http://schemas.microsoft.com/office/drawing/2014/main" id="{B88C89F0-7DA4-C3C7-3C27-AF1A999CF8C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a:extLst>
                    <a:ext uri="{FF2B5EF4-FFF2-40B4-BE49-F238E27FC236}">
                      <a16:creationId xmlns:a16="http://schemas.microsoft.com/office/drawing/2014/main" id="{8CECF3AA-A76D-5348-F891-3C211C48018D}"/>
                    </a:ext>
                  </a:extLst>
                </p:cNvPr>
                <p:cNvGrpSpPr/>
                <p:nvPr/>
              </p:nvGrpSpPr>
              <p:grpSpPr>
                <a:xfrm>
                  <a:off x="293834" y="3059642"/>
                  <a:ext cx="11604330" cy="927515"/>
                  <a:chOff x="181002" y="3039977"/>
                  <a:chExt cx="11604330" cy="927515"/>
                </a:xfrm>
              </p:grpSpPr>
              <p:sp>
                <p:nvSpPr>
                  <p:cNvPr id="98" name="正方形/長方形 97">
                    <a:extLst>
                      <a:ext uri="{FF2B5EF4-FFF2-40B4-BE49-F238E27FC236}">
                        <a16:creationId xmlns:a16="http://schemas.microsoft.com/office/drawing/2014/main" id="{CE6C908C-5B57-A616-58AD-344B5B73F8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9" name="正方形/長方形 98">
                    <a:extLst>
                      <a:ext uri="{FF2B5EF4-FFF2-40B4-BE49-F238E27FC236}">
                        <a16:creationId xmlns:a16="http://schemas.microsoft.com/office/drawing/2014/main" id="{5BDA45A0-967E-E9C1-6BA9-AEAB3879A57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0" name="正方形/長方形 99">
                    <a:extLst>
                      <a:ext uri="{FF2B5EF4-FFF2-40B4-BE49-F238E27FC236}">
                        <a16:creationId xmlns:a16="http://schemas.microsoft.com/office/drawing/2014/main" id="{9B58F7FB-D1D8-6E86-DC84-2F1B5EB4C67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1" name="正方形/長方形 100">
                    <a:extLst>
                      <a:ext uri="{FF2B5EF4-FFF2-40B4-BE49-F238E27FC236}">
                        <a16:creationId xmlns:a16="http://schemas.microsoft.com/office/drawing/2014/main" id="{721FC380-E5C4-6E0B-3A61-107C361A60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2" name="正方形/長方形 101">
                    <a:extLst>
                      <a:ext uri="{FF2B5EF4-FFF2-40B4-BE49-F238E27FC236}">
                        <a16:creationId xmlns:a16="http://schemas.microsoft.com/office/drawing/2014/main" id="{567CCFBF-A087-0D84-7635-C6ED12351842}"/>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3" name="正方形/長方形 102">
                    <a:extLst>
                      <a:ext uri="{FF2B5EF4-FFF2-40B4-BE49-F238E27FC236}">
                        <a16:creationId xmlns:a16="http://schemas.microsoft.com/office/drawing/2014/main" id="{704AF436-A0B9-C5D6-14A8-A3E2CAF567D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0" name="直線矢印コネクタ 89">
                  <a:extLst>
                    <a:ext uri="{FF2B5EF4-FFF2-40B4-BE49-F238E27FC236}">
                      <a16:creationId xmlns:a16="http://schemas.microsoft.com/office/drawing/2014/main" id="{EB6507E8-08ED-5174-B68D-49D2C30073B7}"/>
                    </a:ext>
                  </a:extLst>
                </p:cNvPr>
                <p:cNvCxnSpPr>
                  <a:stCxn id="98" idx="3"/>
                  <a:endCxn id="9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4E199099-0FD7-7E5B-3295-D6061315CF54}"/>
                    </a:ext>
                  </a:extLst>
                </p:cNvPr>
                <p:cNvCxnSpPr>
                  <a:cxnSpLocks/>
                  <a:stCxn id="99" idx="3"/>
                  <a:endCxn id="10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BA6D8A15-6A8D-E22C-DA81-B3CDCDAD7F20}"/>
                    </a:ext>
                  </a:extLst>
                </p:cNvPr>
                <p:cNvCxnSpPr>
                  <a:cxnSpLocks/>
                  <a:endCxn id="10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8602C71-4B56-268A-9ABE-A538A5C47974}"/>
                    </a:ext>
                  </a:extLst>
                </p:cNvPr>
                <p:cNvCxnSpPr>
                  <a:cxnSpLocks/>
                  <a:endCxn id="10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1AE5023F-EA29-E7B0-4B3E-5A909F7A2A7E}"/>
                    </a:ext>
                  </a:extLst>
                </p:cNvPr>
                <p:cNvCxnSpPr>
                  <a:cxnSpLocks/>
                  <a:endCxn id="10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コネクタ: カギ線 94">
                  <a:extLst>
                    <a:ext uri="{FF2B5EF4-FFF2-40B4-BE49-F238E27FC236}">
                      <a16:creationId xmlns:a16="http://schemas.microsoft.com/office/drawing/2014/main" id="{1BB3BB2A-EC23-1F97-9F04-9FABE8941761}"/>
                    </a:ext>
                  </a:extLst>
                </p:cNvPr>
                <p:cNvCxnSpPr>
                  <a:cxnSpLocks/>
                  <a:stCxn id="10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6C997A5F-D74C-B50D-5A79-EA9B5946827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5D3439AF-F2D7-1A68-5010-A4DA437E39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7" name="テキスト ボックス 86">
                <a:extLst>
                  <a:ext uri="{FF2B5EF4-FFF2-40B4-BE49-F238E27FC236}">
                    <a16:creationId xmlns:a16="http://schemas.microsoft.com/office/drawing/2014/main" id="{50635E53-D87E-9832-D06C-53D641051EC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8F2DBB30-2AE0-7E0D-AA1A-0EBDD8C8F51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28A8F235-CE38-F30E-D015-42C22017E55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6E829F5-6490-AC23-9106-CB78DDD0E53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BDD84737-606F-5AE7-E4FF-E7E3EB94B1C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7553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1016813" y="2465290"/>
                <a:ext cx="2395982" cy="18326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12</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1016813" y="2465290"/>
                <a:ext cx="2395982" cy="1832618"/>
              </a:xfrm>
              <a:prstGeom prst="rect">
                <a:avLst/>
              </a:prstGeom>
              <a:blipFill>
                <a:blip r:embed="rId23"/>
                <a:stretch>
                  <a:fillRect l="-2284"/>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F146952-3226-51C7-3D85-2C5C603ECCBB}"/>
              </a:ext>
            </a:extLst>
          </p:cNvPr>
          <p:cNvGrpSpPr/>
          <p:nvPr/>
        </p:nvGrpSpPr>
        <p:grpSpPr>
          <a:xfrm>
            <a:off x="192945" y="4559019"/>
            <a:ext cx="11806107" cy="1971097"/>
            <a:chOff x="192945" y="4559019"/>
            <a:chExt cx="11806107" cy="1971097"/>
          </a:xfrm>
        </p:grpSpPr>
        <p:grpSp>
          <p:nvGrpSpPr>
            <p:cNvPr id="20" name="グループ化 19">
              <a:extLst>
                <a:ext uri="{FF2B5EF4-FFF2-40B4-BE49-F238E27FC236}">
                  <a16:creationId xmlns:a16="http://schemas.microsoft.com/office/drawing/2014/main" id="{F6393764-C5CB-09A2-C912-6615DF61D54C}"/>
                </a:ext>
              </a:extLst>
            </p:cNvPr>
            <p:cNvGrpSpPr/>
            <p:nvPr/>
          </p:nvGrpSpPr>
          <p:grpSpPr>
            <a:xfrm>
              <a:off x="192945" y="4559019"/>
              <a:ext cx="11806107" cy="1971097"/>
              <a:chOff x="192945" y="2647085"/>
              <a:chExt cx="11806107" cy="1971097"/>
            </a:xfrm>
          </p:grpSpPr>
          <p:grpSp>
            <p:nvGrpSpPr>
              <p:cNvPr id="33" name="グループ化 32">
                <a:extLst>
                  <a:ext uri="{FF2B5EF4-FFF2-40B4-BE49-F238E27FC236}">
                    <a16:creationId xmlns:a16="http://schemas.microsoft.com/office/drawing/2014/main" id="{32C0156C-6D1D-F21F-82E9-2524065A4058}"/>
                  </a:ext>
                </a:extLst>
              </p:cNvPr>
              <p:cNvGrpSpPr/>
              <p:nvPr/>
            </p:nvGrpSpPr>
            <p:grpSpPr>
              <a:xfrm>
                <a:off x="192945" y="2647085"/>
                <a:ext cx="11806107" cy="1971097"/>
                <a:chOff x="293834" y="2570482"/>
                <a:chExt cx="11806107" cy="1971097"/>
              </a:xfrm>
            </p:grpSpPr>
            <p:sp>
              <p:nvSpPr>
                <p:cNvPr id="35" name="正方形/長方形 34">
                  <a:extLst>
                    <a:ext uri="{FF2B5EF4-FFF2-40B4-BE49-F238E27FC236}">
                      <a16:creationId xmlns:a16="http://schemas.microsoft.com/office/drawing/2014/main" id="{689CCF76-9B2A-1770-EC8D-7AA96C9CCCD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5EF8D809-3FF8-BD9A-07B6-0BA71A0B59C0}"/>
                    </a:ext>
                  </a:extLst>
                </p:cNvPr>
                <p:cNvGrpSpPr/>
                <p:nvPr/>
              </p:nvGrpSpPr>
              <p:grpSpPr>
                <a:xfrm>
                  <a:off x="293834" y="3059642"/>
                  <a:ext cx="11604330" cy="927515"/>
                  <a:chOff x="181002" y="3039977"/>
                  <a:chExt cx="11604330" cy="927515"/>
                </a:xfrm>
              </p:grpSpPr>
              <p:sp>
                <p:nvSpPr>
                  <p:cNvPr id="89" name="正方形/長方形 88">
                    <a:extLst>
                      <a:ext uri="{FF2B5EF4-FFF2-40B4-BE49-F238E27FC236}">
                        <a16:creationId xmlns:a16="http://schemas.microsoft.com/office/drawing/2014/main" id="{6543F74F-B3D2-CB5C-CB41-2722E71A5DD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0" name="正方形/長方形 89">
                    <a:extLst>
                      <a:ext uri="{FF2B5EF4-FFF2-40B4-BE49-F238E27FC236}">
                        <a16:creationId xmlns:a16="http://schemas.microsoft.com/office/drawing/2014/main" id="{EAA51024-2D03-A5D1-276A-09DC63F5D0E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1" name="正方形/長方形 90">
                    <a:extLst>
                      <a:ext uri="{FF2B5EF4-FFF2-40B4-BE49-F238E27FC236}">
                        <a16:creationId xmlns:a16="http://schemas.microsoft.com/office/drawing/2014/main" id="{B2AC6A7B-5CEF-EB54-7E1E-664042F533B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2" name="正方形/長方形 91">
                    <a:extLst>
                      <a:ext uri="{FF2B5EF4-FFF2-40B4-BE49-F238E27FC236}">
                        <a16:creationId xmlns:a16="http://schemas.microsoft.com/office/drawing/2014/main" id="{764BBAC5-F9F2-DC63-BD95-7E618A35C5B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3" name="正方形/長方形 92">
                    <a:extLst>
                      <a:ext uri="{FF2B5EF4-FFF2-40B4-BE49-F238E27FC236}">
                        <a16:creationId xmlns:a16="http://schemas.microsoft.com/office/drawing/2014/main" id="{EE746C94-B4DF-AB53-135D-06703E07678B}"/>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4" name="正方形/長方形 93">
                    <a:extLst>
                      <a:ext uri="{FF2B5EF4-FFF2-40B4-BE49-F238E27FC236}">
                        <a16:creationId xmlns:a16="http://schemas.microsoft.com/office/drawing/2014/main" id="{C14D5838-3885-6F24-A427-66477A4FC4E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1" name="直線矢印コネクタ 80">
                  <a:extLst>
                    <a:ext uri="{FF2B5EF4-FFF2-40B4-BE49-F238E27FC236}">
                      <a16:creationId xmlns:a16="http://schemas.microsoft.com/office/drawing/2014/main" id="{ABB358DA-8610-9377-240B-C085EE03812A}"/>
                    </a:ext>
                  </a:extLst>
                </p:cNvPr>
                <p:cNvCxnSpPr>
                  <a:stCxn id="89" idx="3"/>
                  <a:endCxn id="9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a:extLst>
                    <a:ext uri="{FF2B5EF4-FFF2-40B4-BE49-F238E27FC236}">
                      <a16:creationId xmlns:a16="http://schemas.microsoft.com/office/drawing/2014/main" id="{7C8947F6-05A6-B2E9-CC22-198F67CEBFD0}"/>
                    </a:ext>
                  </a:extLst>
                </p:cNvPr>
                <p:cNvCxnSpPr>
                  <a:cxnSpLocks/>
                  <a:stCxn id="90" idx="3"/>
                  <a:endCxn id="9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2716020-B05E-041F-20B5-30C505EC78C9}"/>
                    </a:ext>
                  </a:extLst>
                </p:cNvPr>
                <p:cNvCxnSpPr>
                  <a:cxnSpLocks/>
                  <a:endCxn id="9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B6534D4A-C5D4-29E0-C9AC-9C3AEEDDED99}"/>
                    </a:ext>
                  </a:extLst>
                </p:cNvPr>
                <p:cNvCxnSpPr>
                  <a:cxnSpLocks/>
                  <a:endCxn id="9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DC4DD07E-42B4-3FC5-1FA4-739A6BBDE388}"/>
                    </a:ext>
                  </a:extLst>
                </p:cNvPr>
                <p:cNvCxnSpPr>
                  <a:cxnSpLocks/>
                  <a:endCxn id="9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コネクタ: カギ線 85">
                  <a:extLst>
                    <a:ext uri="{FF2B5EF4-FFF2-40B4-BE49-F238E27FC236}">
                      <a16:creationId xmlns:a16="http://schemas.microsoft.com/office/drawing/2014/main" id="{5B3F6937-6C41-F4EB-CCAB-297CA0C75C88}"/>
                    </a:ext>
                  </a:extLst>
                </p:cNvPr>
                <p:cNvCxnSpPr>
                  <a:cxnSpLocks/>
                  <a:stCxn id="9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EB413BE4-E729-0F46-E0C1-38B3587A233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テキスト ボックス 87">
                  <a:extLst>
                    <a:ext uri="{FF2B5EF4-FFF2-40B4-BE49-F238E27FC236}">
                      <a16:creationId xmlns:a16="http://schemas.microsoft.com/office/drawing/2014/main" id="{0C034221-C7F0-F182-5329-11B5CE49354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4" name="テキスト ボックス 33">
                <a:extLst>
                  <a:ext uri="{FF2B5EF4-FFF2-40B4-BE49-F238E27FC236}">
                    <a16:creationId xmlns:a16="http://schemas.microsoft.com/office/drawing/2014/main" id="{99F79076-196B-E53D-97AC-411D19781FA2}"/>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21" name="直線矢印コネクタ 20">
              <a:extLst>
                <a:ext uri="{FF2B5EF4-FFF2-40B4-BE49-F238E27FC236}">
                  <a16:creationId xmlns:a16="http://schemas.microsoft.com/office/drawing/2014/main" id="{0E8483D3-1AFE-BCA2-4008-7A84DEEE357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AA01AFF9-33B0-2BF2-DD73-7C39C047E1B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C89B8B4D-16BC-BBF9-5870-2D6408D69E3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D3C5970B-8D75-EA7B-0F11-B23EE176B71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542193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CAC5AA-B3DE-3D73-D665-77594C6B4448}"/>
                  </a:ext>
                </a:extLst>
              </p:cNvPr>
              <p:cNvSpPr txBox="1"/>
              <p:nvPr/>
            </p:nvSpPr>
            <p:spPr>
              <a:xfrm>
                <a:off x="1016813" y="2465290"/>
                <a:ext cx="2395982" cy="15165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den>
                      </m:f>
                      <m:r>
                        <a:rPr lang="en-US" altLang="ja-JP" b="0" i="1" smtClean="0">
                          <a:solidFill>
                            <a:schemeClr val="tx1"/>
                          </a:solidFill>
                          <a:latin typeface="Cambria Math" panose="02040503050406030204" pitchFamily="18" charset="0"/>
                        </a:rPr>
                        <m:t>=</m:t>
                      </m:r>
                      <m:r>
                        <a:rPr lang="en-US" altLang="ja-JP" b="0" i="0" smtClean="0">
                          <a:solidFill>
                            <a:schemeClr val="tx1"/>
                          </a:solidFill>
                          <a:latin typeface="Cambria Math" panose="02040503050406030204" pitchFamily="18" charset="0"/>
                        </a:rPr>
                        <m:t>2</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=4</m:t>
                      </m:r>
                    </m:oMath>
                  </m:oMathPara>
                </a14:m>
                <a:endParaRPr kumimoji="1" lang="en-US" altLang="ja-JP" dirty="0">
                  <a:solidFill>
                    <a:srgbClr val="FF0000"/>
                  </a:solidFill>
                </a:endParaRPr>
              </a:p>
            </p:txBody>
          </p:sp>
        </mc:Choice>
        <mc:Fallback xmlns="">
          <p:sp>
            <p:nvSpPr>
              <p:cNvPr id="7" name="テキスト ボックス 6">
                <a:extLst>
                  <a:ext uri="{FF2B5EF4-FFF2-40B4-BE49-F238E27FC236}">
                    <a16:creationId xmlns:a16="http://schemas.microsoft.com/office/drawing/2014/main" id="{0DCAC5AA-B3DE-3D73-D665-77594C6B4448}"/>
                  </a:ext>
                </a:extLst>
              </p:cNvPr>
              <p:cNvSpPr txBox="1">
                <a:spLocks noRot="1" noChangeAspect="1" noMove="1" noResize="1" noEditPoints="1" noAdjustHandles="1" noChangeArrowheads="1" noChangeShapeType="1" noTextEdit="1"/>
              </p:cNvSpPr>
              <p:nvPr/>
            </p:nvSpPr>
            <p:spPr>
              <a:xfrm>
                <a:off x="1016813" y="2465290"/>
                <a:ext cx="2395982" cy="1516505"/>
              </a:xfrm>
              <a:prstGeom prst="rect">
                <a:avLst/>
              </a:prstGeom>
              <a:blipFill>
                <a:blip r:embed="rId23"/>
                <a:stretch>
                  <a:fillRect l="-22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E2709D-4943-FEA7-B17D-A2FA8611926F}"/>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8" name="テキスト ボックス 7">
                <a:extLst>
                  <a:ext uri="{FF2B5EF4-FFF2-40B4-BE49-F238E27FC236}">
                    <a16:creationId xmlns:a16="http://schemas.microsoft.com/office/drawing/2014/main" id="{28E2709D-4943-FEA7-B17D-A2FA8611926F}"/>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3846C9DA-596C-6B28-7403-70A17433766F}"/>
              </a:ext>
            </a:extLst>
          </p:cNvPr>
          <p:cNvGrpSpPr/>
          <p:nvPr/>
        </p:nvGrpSpPr>
        <p:grpSpPr>
          <a:xfrm>
            <a:off x="192945" y="4559019"/>
            <a:ext cx="11806107" cy="1971097"/>
            <a:chOff x="192945" y="4559019"/>
            <a:chExt cx="11806107" cy="1971097"/>
          </a:xfrm>
        </p:grpSpPr>
        <p:grpSp>
          <p:nvGrpSpPr>
            <p:cNvPr id="21" name="グループ化 20">
              <a:extLst>
                <a:ext uri="{FF2B5EF4-FFF2-40B4-BE49-F238E27FC236}">
                  <a16:creationId xmlns:a16="http://schemas.microsoft.com/office/drawing/2014/main" id="{669A15AE-CE6D-77D1-2501-53DC2BFCD927}"/>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A50A551-EEDD-E796-767E-B6BB820C8FCF}"/>
                  </a:ext>
                </a:extLst>
              </p:cNvPr>
              <p:cNvGrpSpPr/>
              <p:nvPr/>
            </p:nvGrpSpPr>
            <p:grpSpPr>
              <a:xfrm>
                <a:off x="192945" y="2647085"/>
                <a:ext cx="11806107" cy="1971097"/>
                <a:chOff x="293834" y="2570482"/>
                <a:chExt cx="11806107" cy="1971097"/>
              </a:xfrm>
            </p:grpSpPr>
            <p:sp>
              <p:nvSpPr>
                <p:cNvPr id="80" name="正方形/長方形 79">
                  <a:extLst>
                    <a:ext uri="{FF2B5EF4-FFF2-40B4-BE49-F238E27FC236}">
                      <a16:creationId xmlns:a16="http://schemas.microsoft.com/office/drawing/2014/main" id="{424CFB78-C93E-9630-8D86-24B3DF59623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0F75C095-E89E-F86C-D050-A9F68567E2CA}"/>
                    </a:ext>
                  </a:extLst>
                </p:cNvPr>
                <p:cNvGrpSpPr/>
                <p:nvPr/>
              </p:nvGrpSpPr>
              <p:grpSpPr>
                <a:xfrm>
                  <a:off x="293834" y="3059642"/>
                  <a:ext cx="11604330" cy="927515"/>
                  <a:chOff x="181002" y="3039977"/>
                  <a:chExt cx="11604330" cy="927515"/>
                </a:xfrm>
              </p:grpSpPr>
              <p:sp>
                <p:nvSpPr>
                  <p:cNvPr id="90" name="正方形/長方形 89">
                    <a:extLst>
                      <a:ext uri="{FF2B5EF4-FFF2-40B4-BE49-F238E27FC236}">
                        <a16:creationId xmlns:a16="http://schemas.microsoft.com/office/drawing/2014/main" id="{A22EAA55-2162-88B2-34ED-C5199E396E2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1" name="正方形/長方形 90">
                    <a:extLst>
                      <a:ext uri="{FF2B5EF4-FFF2-40B4-BE49-F238E27FC236}">
                        <a16:creationId xmlns:a16="http://schemas.microsoft.com/office/drawing/2014/main" id="{30DE4390-A62A-0DAE-62E0-AC49F6A6203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2" name="正方形/長方形 91">
                    <a:extLst>
                      <a:ext uri="{FF2B5EF4-FFF2-40B4-BE49-F238E27FC236}">
                        <a16:creationId xmlns:a16="http://schemas.microsoft.com/office/drawing/2014/main" id="{2A923667-79FE-0DFF-E169-AE5807C23DB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3" name="正方形/長方形 92">
                    <a:extLst>
                      <a:ext uri="{FF2B5EF4-FFF2-40B4-BE49-F238E27FC236}">
                        <a16:creationId xmlns:a16="http://schemas.microsoft.com/office/drawing/2014/main" id="{CD942DB9-C022-521E-9467-DACD628B59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4" name="正方形/長方形 93">
                    <a:extLst>
                      <a:ext uri="{FF2B5EF4-FFF2-40B4-BE49-F238E27FC236}">
                        <a16:creationId xmlns:a16="http://schemas.microsoft.com/office/drawing/2014/main" id="{EA79DEB7-4B81-0D8A-1DA1-87C920EF046C}"/>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5" name="正方形/長方形 94">
                    <a:extLst>
                      <a:ext uri="{FF2B5EF4-FFF2-40B4-BE49-F238E27FC236}">
                        <a16:creationId xmlns:a16="http://schemas.microsoft.com/office/drawing/2014/main" id="{787534FE-7021-A101-CC22-7FB80ABDC7E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2" name="直線矢印コネクタ 81">
                  <a:extLst>
                    <a:ext uri="{FF2B5EF4-FFF2-40B4-BE49-F238E27FC236}">
                      <a16:creationId xmlns:a16="http://schemas.microsoft.com/office/drawing/2014/main" id="{308F1764-28C7-B441-951C-0FAB91DBF82A}"/>
                    </a:ext>
                  </a:extLst>
                </p:cNvPr>
                <p:cNvCxnSpPr>
                  <a:stCxn id="90" idx="3"/>
                  <a:endCxn id="9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963E782-322C-AAEC-4625-BDF09E41A75B}"/>
                    </a:ext>
                  </a:extLst>
                </p:cNvPr>
                <p:cNvCxnSpPr>
                  <a:cxnSpLocks/>
                  <a:stCxn id="91" idx="3"/>
                  <a:endCxn id="9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5C194FA5-8B2B-43AA-A014-28DAC099F30D}"/>
                    </a:ext>
                  </a:extLst>
                </p:cNvPr>
                <p:cNvCxnSpPr>
                  <a:cxnSpLocks/>
                  <a:endCxn id="9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443B7AFE-613A-88E8-F781-E2899DAFDAD4}"/>
                    </a:ext>
                  </a:extLst>
                </p:cNvPr>
                <p:cNvCxnSpPr>
                  <a:cxnSpLocks/>
                  <a:endCxn id="9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C92083BE-7154-D098-B68A-D667125AFBEC}"/>
                    </a:ext>
                  </a:extLst>
                </p:cNvPr>
                <p:cNvCxnSpPr>
                  <a:cxnSpLocks/>
                  <a:endCxn id="9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コネクタ: カギ線 86">
                  <a:extLst>
                    <a:ext uri="{FF2B5EF4-FFF2-40B4-BE49-F238E27FC236}">
                      <a16:creationId xmlns:a16="http://schemas.microsoft.com/office/drawing/2014/main" id="{161C41F4-F6E9-0906-28DC-E366AE87EAC0}"/>
                    </a:ext>
                  </a:extLst>
                </p:cNvPr>
                <p:cNvCxnSpPr>
                  <a:cxnSpLocks/>
                  <a:stCxn id="9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A5BD24B4-0489-A50F-E335-11202992DF1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テキスト ボックス 88">
                  <a:extLst>
                    <a:ext uri="{FF2B5EF4-FFF2-40B4-BE49-F238E27FC236}">
                      <a16:creationId xmlns:a16="http://schemas.microsoft.com/office/drawing/2014/main" id="{BB8EF60E-C110-E29A-C53D-1A286C6860D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1C7C9D62-250F-D40E-022F-D31A19F72CD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EFD37CC-7ECB-5D9F-37F6-ECDAA3DCDC13}"/>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5FD142D6-76F8-B48D-92EA-E2E036F326D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93DCFD-92CC-1FE8-30FC-E0E661A7B9D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F44951C-38F4-D8A9-833A-DCCDFC515A8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1800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84343" y="2337288"/>
                <a:ext cx="3640655" cy="115743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=6</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smtClean="0">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4</m:t>
                    </m:r>
                  </m:oMath>
                </a14:m>
                <a:endParaRPr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=12</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8</m:t>
                    </m:r>
                  </m:oMath>
                </a14:m>
                <a:endParaRPr kumimoji="1"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=18</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12</m:t>
                    </m:r>
                  </m:oMath>
                </a14:m>
                <a:endParaRPr lang="en-US" altLang="ja-JP" sz="1400"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84343" y="2337288"/>
                <a:ext cx="3640655" cy="115743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CF9343-EE6F-3F76-ADD6-CE91380F8EE6}"/>
                  </a:ext>
                </a:extLst>
              </p:cNvPr>
              <p:cNvSpPr txBox="1"/>
              <p:nvPr/>
            </p:nvSpPr>
            <p:spPr>
              <a:xfrm>
                <a:off x="77982" y="3590633"/>
                <a:ext cx="3640655" cy="1236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18+</m:t>
                      </m:r>
                      <m:d>
                        <m:dPr>
                          <m:ctrlPr>
                            <a:rPr lang="en-US" altLang="ja-JP" sz="1200" b="0" i="1" smtClean="0">
                              <a:solidFill>
                                <a:srgbClr val="FF0000"/>
                              </a:solidFill>
                              <a:latin typeface="Cambria Math" panose="02040503050406030204" pitchFamily="18" charset="0"/>
                            </a:rPr>
                          </m:ctrlPr>
                        </m:dPr>
                        <m:e>
                          <m:r>
                            <a:rPr lang="en-US" altLang="ja-JP" sz="1200" b="0" i="1" smtClean="0">
                              <a:solidFill>
                                <a:srgbClr val="FF0000"/>
                              </a:solidFill>
                              <a:latin typeface="Cambria Math" panose="02040503050406030204" pitchFamily="18" charset="0"/>
                            </a:rPr>
                            <m:t>−8</m:t>
                          </m:r>
                        </m:e>
                      </m:d>
                      <m:r>
                        <a:rPr lang="en-US" altLang="ja-JP" sz="1200" b="0" i="1" smtClean="0">
                          <a:solidFill>
                            <a:srgbClr val="FF0000"/>
                          </a:solidFill>
                          <a:latin typeface="Cambria Math" panose="02040503050406030204" pitchFamily="18" charset="0"/>
                        </a:rPr>
                        <m:t>=10</m:t>
                      </m:r>
                    </m:oMath>
                  </m:oMathPara>
                </a14:m>
                <a:endParaRPr lang="en-US" altLang="ja-JP" sz="12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oMath>
                  </m:oMathPara>
                </a14:m>
                <a:endParaRPr lang="en-US" altLang="ja-JP" sz="1200" b="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4</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8</m:t>
                      </m:r>
                    </m:oMath>
                  </m:oMathPara>
                </a14:m>
                <a:endParaRPr lang="en-US" altLang="ja-JP" sz="1200" i="1" dirty="0">
                  <a:solidFill>
                    <a:srgbClr val="FF0000"/>
                  </a:solidFill>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FFCF9343-EE6F-3F76-ADD6-CE91380F8EE6}"/>
                  </a:ext>
                </a:extLst>
              </p:cNvPr>
              <p:cNvSpPr txBox="1">
                <a:spLocks noRot="1" noChangeAspect="1" noMove="1" noResize="1" noEditPoints="1" noAdjustHandles="1" noChangeArrowheads="1" noChangeShapeType="1" noTextEdit="1"/>
              </p:cNvSpPr>
              <p:nvPr/>
            </p:nvSpPr>
            <p:spPr>
              <a:xfrm>
                <a:off x="77982" y="3590633"/>
                <a:ext cx="3640655" cy="123630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8"/>
                <a:stretch>
                  <a:fillRect/>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E18978F-C76B-C2BF-5DD6-6B589B06C096}"/>
              </a:ext>
            </a:extLst>
          </p:cNvPr>
          <p:cNvGrpSpPr/>
          <p:nvPr/>
        </p:nvGrpSpPr>
        <p:grpSpPr>
          <a:xfrm>
            <a:off x="192945" y="4559019"/>
            <a:ext cx="11806107" cy="1971097"/>
            <a:chOff x="192945" y="4559019"/>
            <a:chExt cx="11806107" cy="1971097"/>
          </a:xfrm>
        </p:grpSpPr>
        <p:grpSp>
          <p:nvGrpSpPr>
            <p:cNvPr id="32" name="グループ化 31">
              <a:extLst>
                <a:ext uri="{FF2B5EF4-FFF2-40B4-BE49-F238E27FC236}">
                  <a16:creationId xmlns:a16="http://schemas.microsoft.com/office/drawing/2014/main" id="{17C7219E-164A-A498-5065-5BF508194FDA}"/>
                </a:ext>
              </a:extLst>
            </p:cNvPr>
            <p:cNvGrpSpPr/>
            <p:nvPr/>
          </p:nvGrpSpPr>
          <p:grpSpPr>
            <a:xfrm>
              <a:off x="192945" y="4559019"/>
              <a:ext cx="11806107" cy="1971097"/>
              <a:chOff x="192945" y="2647085"/>
              <a:chExt cx="11806107" cy="1971097"/>
            </a:xfrm>
          </p:grpSpPr>
          <p:grpSp>
            <p:nvGrpSpPr>
              <p:cNvPr id="81" name="グループ化 80">
                <a:extLst>
                  <a:ext uri="{FF2B5EF4-FFF2-40B4-BE49-F238E27FC236}">
                    <a16:creationId xmlns:a16="http://schemas.microsoft.com/office/drawing/2014/main" id="{751202AD-945E-78C5-F557-79DBED20D7FE}"/>
                  </a:ext>
                </a:extLst>
              </p:cNvPr>
              <p:cNvGrpSpPr/>
              <p:nvPr/>
            </p:nvGrpSpPr>
            <p:grpSpPr>
              <a:xfrm>
                <a:off x="192945" y="2647085"/>
                <a:ext cx="11806107" cy="1971097"/>
                <a:chOff x="293834" y="2570482"/>
                <a:chExt cx="11806107" cy="1971097"/>
              </a:xfrm>
            </p:grpSpPr>
            <p:sp>
              <p:nvSpPr>
                <p:cNvPr id="83" name="正方形/長方形 82">
                  <a:extLst>
                    <a:ext uri="{FF2B5EF4-FFF2-40B4-BE49-F238E27FC236}">
                      <a16:creationId xmlns:a16="http://schemas.microsoft.com/office/drawing/2014/main" id="{B726D0FC-BA1C-CC49-8444-1675CA2FF5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288DC24D-2FAC-1814-1269-14C87DDE1ECF}"/>
                    </a:ext>
                  </a:extLst>
                </p:cNvPr>
                <p:cNvGrpSpPr/>
                <p:nvPr/>
              </p:nvGrpSpPr>
              <p:grpSpPr>
                <a:xfrm>
                  <a:off x="293834" y="3059642"/>
                  <a:ext cx="11604330" cy="927515"/>
                  <a:chOff x="181002" y="3039977"/>
                  <a:chExt cx="11604330" cy="927515"/>
                </a:xfrm>
              </p:grpSpPr>
              <p:sp>
                <p:nvSpPr>
                  <p:cNvPr id="93" name="正方形/長方形 92">
                    <a:extLst>
                      <a:ext uri="{FF2B5EF4-FFF2-40B4-BE49-F238E27FC236}">
                        <a16:creationId xmlns:a16="http://schemas.microsoft.com/office/drawing/2014/main" id="{D1875602-10E1-7B6C-C1FA-707948EE2E5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4" name="正方形/長方形 93">
                    <a:extLst>
                      <a:ext uri="{FF2B5EF4-FFF2-40B4-BE49-F238E27FC236}">
                        <a16:creationId xmlns:a16="http://schemas.microsoft.com/office/drawing/2014/main" id="{2F27A82C-7303-093D-200C-B68308625C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5" name="正方形/長方形 94">
                    <a:extLst>
                      <a:ext uri="{FF2B5EF4-FFF2-40B4-BE49-F238E27FC236}">
                        <a16:creationId xmlns:a16="http://schemas.microsoft.com/office/drawing/2014/main" id="{2E136E8E-85D7-B889-4660-7E0E73B8C1A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6" name="正方形/長方形 95">
                    <a:extLst>
                      <a:ext uri="{FF2B5EF4-FFF2-40B4-BE49-F238E27FC236}">
                        <a16:creationId xmlns:a16="http://schemas.microsoft.com/office/drawing/2014/main" id="{BA953E3A-8144-08A5-C983-04AC6FF8A5B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7" name="正方形/長方形 96">
                    <a:extLst>
                      <a:ext uri="{FF2B5EF4-FFF2-40B4-BE49-F238E27FC236}">
                        <a16:creationId xmlns:a16="http://schemas.microsoft.com/office/drawing/2014/main" id="{0CB2F63B-7121-C11D-8794-373CDBB2433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8" name="正方形/長方形 97">
                    <a:extLst>
                      <a:ext uri="{FF2B5EF4-FFF2-40B4-BE49-F238E27FC236}">
                        <a16:creationId xmlns:a16="http://schemas.microsoft.com/office/drawing/2014/main" id="{D0659C0B-9602-A378-22FE-1967D9FE84B1}"/>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5" name="直線矢印コネクタ 84">
                  <a:extLst>
                    <a:ext uri="{FF2B5EF4-FFF2-40B4-BE49-F238E27FC236}">
                      <a16:creationId xmlns:a16="http://schemas.microsoft.com/office/drawing/2014/main" id="{D96F333F-FD2D-B68B-898E-35D431ACD01B}"/>
                    </a:ext>
                  </a:extLst>
                </p:cNvPr>
                <p:cNvCxnSpPr>
                  <a:stCxn id="93" idx="3"/>
                  <a:endCxn id="9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A3E58700-2D92-6A76-050A-BD1FAD4006A5}"/>
                    </a:ext>
                  </a:extLst>
                </p:cNvPr>
                <p:cNvCxnSpPr>
                  <a:cxnSpLocks/>
                  <a:stCxn id="94" idx="3"/>
                  <a:endCxn id="9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593AC683-3065-9951-7EF6-3D198809D77C}"/>
                    </a:ext>
                  </a:extLst>
                </p:cNvPr>
                <p:cNvCxnSpPr>
                  <a:cxnSpLocks/>
                  <a:endCxn id="9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6DA476BC-B751-92BA-C345-A45B889A1A75}"/>
                    </a:ext>
                  </a:extLst>
                </p:cNvPr>
                <p:cNvCxnSpPr>
                  <a:cxnSpLocks/>
                  <a:endCxn id="9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A4A450F3-0501-AD9C-4613-6FF7C08E67ED}"/>
                    </a:ext>
                  </a:extLst>
                </p:cNvPr>
                <p:cNvCxnSpPr>
                  <a:cxnSpLocks/>
                  <a:endCxn id="9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コネクタ: カギ線 89">
                  <a:extLst>
                    <a:ext uri="{FF2B5EF4-FFF2-40B4-BE49-F238E27FC236}">
                      <a16:creationId xmlns:a16="http://schemas.microsoft.com/office/drawing/2014/main" id="{EEDE9CA6-EA43-B521-B267-B009C9A49BCF}"/>
                    </a:ext>
                  </a:extLst>
                </p:cNvPr>
                <p:cNvCxnSpPr>
                  <a:cxnSpLocks/>
                  <a:stCxn id="9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1910EE2C-041C-4FCC-B2CA-26EF1A1EE2A3}"/>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D5C3F78C-E860-2158-8103-9254EB8CA99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2" name="テキスト ボックス 81">
                <a:extLst>
                  <a:ext uri="{FF2B5EF4-FFF2-40B4-BE49-F238E27FC236}">
                    <a16:creationId xmlns:a16="http://schemas.microsoft.com/office/drawing/2014/main" id="{76C80A13-5A29-C474-69DE-26B1363690C3}"/>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3" name="直線矢印コネクタ 32">
              <a:extLst>
                <a:ext uri="{FF2B5EF4-FFF2-40B4-BE49-F238E27FC236}">
                  <a16:creationId xmlns:a16="http://schemas.microsoft.com/office/drawing/2014/main" id="{3DBC7AB8-FFB7-B8D4-622D-AE35C849947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B86B8EB-2117-8136-96F4-95AB53E99393}"/>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0D0E8B0-B186-539B-85CB-E75468CC4578}"/>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0" name="テキスト ボックス 79">
              <a:extLst>
                <a:ext uri="{FF2B5EF4-FFF2-40B4-BE49-F238E27FC236}">
                  <a16:creationId xmlns:a16="http://schemas.microsoft.com/office/drawing/2014/main" id="{4E571C6A-3B0A-C49A-90B7-B7C6B7F5BE2F}"/>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5475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0B7B16-FC83-D78B-81E4-3C0EEA7F3227}"/>
                  </a:ext>
                </a:extLst>
              </p:cNvPr>
              <p:cNvSpPr txBox="1"/>
              <p:nvPr/>
            </p:nvSpPr>
            <p:spPr>
              <a:xfrm>
                <a:off x="613070" y="2348154"/>
                <a:ext cx="2705900" cy="24021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000" dirty="0">
                    <a:solidFill>
                      <a:srgbClr val="FF0000"/>
                    </a:solidFill>
                  </a:rPr>
                  <a:t>結局、</a:t>
                </a:r>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=6</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m:t>
                            </m:r>
                            <m:r>
                              <a:rPr lang="en-US" altLang="ja-JP" sz="2000" i="1">
                                <a:solidFill>
                                  <a:srgbClr val="FF0000"/>
                                </a:solidFill>
                                <a:latin typeface="Cambria Math" panose="02040503050406030204" pitchFamily="18" charset="0"/>
                              </a:rPr>
                              <m:t>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4</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12</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22</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8</m:t>
                    </m:r>
                  </m:oMath>
                </a14:m>
                <a:endParaRPr kumimoji="1"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13</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=18</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23</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12</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11</m:t>
                            </m:r>
                          </m:sub>
                          <m:sup>
                            <m:r>
                              <a:rPr lang="en-US" altLang="ja-JP" sz="2000" b="0" i="1" smtClean="0">
                                <a:solidFill>
                                  <a:srgbClr val="FF0000"/>
                                </a:solidFill>
                                <a:latin typeface="Cambria Math" panose="02040503050406030204" pitchFamily="18" charset="0"/>
                              </a:rPr>
                              <m:t>1</m:t>
                            </m:r>
                          </m:sup>
                        </m:sSubSup>
                      </m:den>
                    </m:f>
                    <m:r>
                      <a:rPr lang="en-US" altLang="ja-JP" sz="2000" b="0" i="1" smtClean="0">
                        <a:solidFill>
                          <a:srgbClr val="FF0000"/>
                        </a:solidFill>
                        <a:latin typeface="Cambria Math" panose="02040503050406030204" pitchFamily="18" charset="0"/>
                      </a:rPr>
                      <m:t>=22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m:t>
                            </m:r>
                            <m:r>
                              <a:rPr lang="en-US" altLang="ja-JP" sz="2000" b="0" i="1" smtClean="0">
                                <a:solidFill>
                                  <a:srgbClr val="FF0000"/>
                                </a:solidFill>
                                <a:latin typeface="Cambria Math" panose="02040503050406030204" pitchFamily="18" charset="0"/>
                              </a:rPr>
                              <m:t>2</m:t>
                            </m:r>
                          </m:sub>
                          <m:sup>
                            <m:r>
                              <a:rPr lang="en-US" altLang="ja-JP" sz="2000" i="1">
                                <a:solidFill>
                                  <a:srgbClr val="FF0000"/>
                                </a:solidFill>
                                <a:latin typeface="Cambria Math" panose="02040503050406030204" pitchFamily="18" charset="0"/>
                              </a:rPr>
                              <m:t>1</m:t>
                            </m:r>
                          </m:sup>
                        </m:sSubSup>
                      </m:den>
                    </m:f>
                    <m:r>
                      <a:rPr lang="en-US" altLang="ja-JP" sz="2000" i="1">
                        <a:solidFill>
                          <a:srgbClr val="FF0000"/>
                        </a:solidFill>
                        <a:latin typeface="Cambria Math" panose="02040503050406030204" pitchFamily="18" charset="0"/>
                      </a:rPr>
                      <m:t>=−22</m:t>
                    </m:r>
                  </m:oMath>
                </a14:m>
                <a:endParaRPr lang="en-US" altLang="ja-JP" sz="2000" dirty="0">
                  <a:solidFill>
                    <a:srgbClr val="FF0000"/>
                  </a:solidFill>
                </a:endParaRPr>
              </a:p>
            </p:txBody>
          </p:sp>
        </mc:Choice>
        <mc:Fallback xmlns="">
          <p:sp>
            <p:nvSpPr>
              <p:cNvPr id="5" name="テキスト ボックス 4">
                <a:extLst>
                  <a:ext uri="{FF2B5EF4-FFF2-40B4-BE49-F238E27FC236}">
                    <a16:creationId xmlns:a16="http://schemas.microsoft.com/office/drawing/2014/main" id="{720B7B16-FC83-D78B-81E4-3C0EEA7F3227}"/>
                  </a:ext>
                </a:extLst>
              </p:cNvPr>
              <p:cNvSpPr txBox="1">
                <a:spLocks noRot="1" noChangeAspect="1" noMove="1" noResize="1" noEditPoints="1" noAdjustHandles="1" noChangeArrowheads="1" noChangeShapeType="1" noTextEdit="1"/>
              </p:cNvSpPr>
              <p:nvPr/>
            </p:nvSpPr>
            <p:spPr>
              <a:xfrm>
                <a:off x="613070" y="2348154"/>
                <a:ext cx="2705900" cy="2402196"/>
              </a:xfrm>
              <a:prstGeom prst="rect">
                <a:avLst/>
              </a:prstGeom>
              <a:blipFill>
                <a:blip r:embed="rId24"/>
                <a:stretch>
                  <a:fillRect l="-2477" t="-126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5158C4F-CF5D-8220-AD10-F38AF32547EE}"/>
              </a:ext>
            </a:extLst>
          </p:cNvPr>
          <p:cNvSpPr txBox="1"/>
          <p:nvPr/>
        </p:nvSpPr>
        <p:spPr>
          <a:xfrm>
            <a:off x="8155745" y="3834186"/>
            <a:ext cx="3900642" cy="646331"/>
          </a:xfrm>
          <a:prstGeom prst="rect">
            <a:avLst/>
          </a:prstGeom>
          <a:noFill/>
        </p:spPr>
        <p:txBody>
          <a:bodyPr wrap="square">
            <a:spAutoFit/>
          </a:bodyPr>
          <a:lstStyle/>
          <a:p>
            <a:r>
              <a:rPr lang="en-US" altLang="ja-JP" dirty="0"/>
              <a:t>※</a:t>
            </a:r>
            <a:r>
              <a:rPr kumimoji="1" lang="ja-JP" altLang="en-US" dirty="0"/>
              <a:t>ノードによる勾配とパラメータによる勾配は異なるので混同に注意</a:t>
            </a:r>
            <a:endParaRPr kumimoji="1" lang="en-US" altLang="ja-JP" dirty="0"/>
          </a:p>
        </p:txBody>
      </p:sp>
      <p:grpSp>
        <p:nvGrpSpPr>
          <p:cNvPr id="32" name="グループ化 31">
            <a:extLst>
              <a:ext uri="{FF2B5EF4-FFF2-40B4-BE49-F238E27FC236}">
                <a16:creationId xmlns:a16="http://schemas.microsoft.com/office/drawing/2014/main" id="{0D2246A1-3F64-172D-30D0-67D2886C1C43}"/>
              </a:ext>
            </a:extLst>
          </p:cNvPr>
          <p:cNvGrpSpPr/>
          <p:nvPr/>
        </p:nvGrpSpPr>
        <p:grpSpPr>
          <a:xfrm>
            <a:off x="192945" y="4559019"/>
            <a:ext cx="11806107" cy="1971097"/>
            <a:chOff x="192945" y="4559019"/>
            <a:chExt cx="11806107" cy="1971097"/>
          </a:xfrm>
        </p:grpSpPr>
        <p:grpSp>
          <p:nvGrpSpPr>
            <p:cNvPr id="33" name="グループ化 32">
              <a:extLst>
                <a:ext uri="{FF2B5EF4-FFF2-40B4-BE49-F238E27FC236}">
                  <a16:creationId xmlns:a16="http://schemas.microsoft.com/office/drawing/2014/main" id="{27BBAF97-7AC2-A11F-80D9-B295B1DB6E1D}"/>
                </a:ext>
              </a:extLst>
            </p:cNvPr>
            <p:cNvGrpSpPr/>
            <p:nvPr/>
          </p:nvGrpSpPr>
          <p:grpSpPr>
            <a:xfrm>
              <a:off x="192945" y="4559019"/>
              <a:ext cx="11806107" cy="1971097"/>
              <a:chOff x="192945" y="2647085"/>
              <a:chExt cx="11806107" cy="1971097"/>
            </a:xfrm>
          </p:grpSpPr>
          <p:grpSp>
            <p:nvGrpSpPr>
              <p:cNvPr id="82" name="グループ化 81">
                <a:extLst>
                  <a:ext uri="{FF2B5EF4-FFF2-40B4-BE49-F238E27FC236}">
                    <a16:creationId xmlns:a16="http://schemas.microsoft.com/office/drawing/2014/main" id="{43D4ADA8-A6E0-A0E0-3793-26874807014B}"/>
                  </a:ext>
                </a:extLst>
              </p:cNvPr>
              <p:cNvGrpSpPr/>
              <p:nvPr/>
            </p:nvGrpSpPr>
            <p:grpSpPr>
              <a:xfrm>
                <a:off x="192945" y="2647085"/>
                <a:ext cx="11806107" cy="1971097"/>
                <a:chOff x="293834" y="2570482"/>
                <a:chExt cx="11806107" cy="1971097"/>
              </a:xfrm>
            </p:grpSpPr>
            <p:sp>
              <p:nvSpPr>
                <p:cNvPr id="84" name="正方形/長方形 83">
                  <a:extLst>
                    <a:ext uri="{FF2B5EF4-FFF2-40B4-BE49-F238E27FC236}">
                      <a16:creationId xmlns:a16="http://schemas.microsoft.com/office/drawing/2014/main" id="{2FF826A2-2B3C-F5F5-E843-7DDCF29D10F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C47F8D4-734E-09F2-1116-452B0A91B656}"/>
                    </a:ext>
                  </a:extLst>
                </p:cNvPr>
                <p:cNvGrpSpPr/>
                <p:nvPr/>
              </p:nvGrpSpPr>
              <p:grpSpPr>
                <a:xfrm>
                  <a:off x="293834" y="3059642"/>
                  <a:ext cx="11604330" cy="927515"/>
                  <a:chOff x="181002" y="3039977"/>
                  <a:chExt cx="11604330" cy="927515"/>
                </a:xfrm>
              </p:grpSpPr>
              <p:sp>
                <p:nvSpPr>
                  <p:cNvPr id="94" name="正方形/長方形 93">
                    <a:extLst>
                      <a:ext uri="{FF2B5EF4-FFF2-40B4-BE49-F238E27FC236}">
                        <a16:creationId xmlns:a16="http://schemas.microsoft.com/office/drawing/2014/main" id="{DE2AE7F0-3C2D-4090-8EBB-80A337A99001}"/>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5" name="正方形/長方形 94">
                    <a:extLst>
                      <a:ext uri="{FF2B5EF4-FFF2-40B4-BE49-F238E27FC236}">
                        <a16:creationId xmlns:a16="http://schemas.microsoft.com/office/drawing/2014/main" id="{4DD94F5F-7C35-27A1-3F04-D97043E22317}"/>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6" name="正方形/長方形 95">
                    <a:extLst>
                      <a:ext uri="{FF2B5EF4-FFF2-40B4-BE49-F238E27FC236}">
                        <a16:creationId xmlns:a16="http://schemas.microsoft.com/office/drawing/2014/main" id="{74E84D1B-D08E-8D51-A397-B06C06346FC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7" name="正方形/長方形 96">
                    <a:extLst>
                      <a:ext uri="{FF2B5EF4-FFF2-40B4-BE49-F238E27FC236}">
                        <a16:creationId xmlns:a16="http://schemas.microsoft.com/office/drawing/2014/main" id="{03AE7CCF-81DD-E78C-EB48-2422E58818B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8" name="正方形/長方形 97">
                    <a:extLst>
                      <a:ext uri="{FF2B5EF4-FFF2-40B4-BE49-F238E27FC236}">
                        <a16:creationId xmlns:a16="http://schemas.microsoft.com/office/drawing/2014/main" id="{646ADB46-8F6D-0087-120B-26D797F8D87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9" name="正方形/長方形 98">
                    <a:extLst>
                      <a:ext uri="{FF2B5EF4-FFF2-40B4-BE49-F238E27FC236}">
                        <a16:creationId xmlns:a16="http://schemas.microsoft.com/office/drawing/2014/main" id="{F1EC8599-0C7E-6618-063E-12ECCC00E30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6" name="直線矢印コネクタ 85">
                  <a:extLst>
                    <a:ext uri="{FF2B5EF4-FFF2-40B4-BE49-F238E27FC236}">
                      <a16:creationId xmlns:a16="http://schemas.microsoft.com/office/drawing/2014/main" id="{38018A04-55EA-E9CC-C1EE-BBBED4E85F53}"/>
                    </a:ext>
                  </a:extLst>
                </p:cNvPr>
                <p:cNvCxnSpPr>
                  <a:stCxn id="94" idx="3"/>
                  <a:endCxn id="9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BD329BAA-3F63-C46E-D73F-F4C9C078C6B1}"/>
                    </a:ext>
                  </a:extLst>
                </p:cNvPr>
                <p:cNvCxnSpPr>
                  <a:cxnSpLocks/>
                  <a:stCxn id="95" idx="3"/>
                  <a:endCxn id="9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3E3977F2-2791-BD85-2353-66A574661A95}"/>
                    </a:ext>
                  </a:extLst>
                </p:cNvPr>
                <p:cNvCxnSpPr>
                  <a:cxnSpLocks/>
                  <a:endCxn id="9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C8B6A0B9-FA56-F95A-BAD6-1A1FAABBB954}"/>
                    </a:ext>
                  </a:extLst>
                </p:cNvPr>
                <p:cNvCxnSpPr>
                  <a:cxnSpLocks/>
                  <a:endCxn id="9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9AB71A8D-6F5B-2B82-92CA-B5E96F2BC0A3}"/>
                    </a:ext>
                  </a:extLst>
                </p:cNvPr>
                <p:cNvCxnSpPr>
                  <a:cxnSpLocks/>
                  <a:endCxn id="9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コネクタ: カギ線 90">
                  <a:extLst>
                    <a:ext uri="{FF2B5EF4-FFF2-40B4-BE49-F238E27FC236}">
                      <a16:creationId xmlns:a16="http://schemas.microsoft.com/office/drawing/2014/main" id="{46B2F6D4-2E90-EEB6-61B0-CBD43810CFD9}"/>
                    </a:ext>
                  </a:extLst>
                </p:cNvPr>
                <p:cNvCxnSpPr>
                  <a:cxnSpLocks/>
                  <a:stCxn id="9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4EFA8453-C08F-9476-DFF9-5F7FBF7AB8D8}"/>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テキスト ボックス 92">
                  <a:extLst>
                    <a:ext uri="{FF2B5EF4-FFF2-40B4-BE49-F238E27FC236}">
                      <a16:creationId xmlns:a16="http://schemas.microsoft.com/office/drawing/2014/main" id="{04869299-FC20-6726-B341-6DFE13B476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3" name="テキスト ボックス 82">
                <a:extLst>
                  <a:ext uri="{FF2B5EF4-FFF2-40B4-BE49-F238E27FC236}">
                    <a16:creationId xmlns:a16="http://schemas.microsoft.com/office/drawing/2014/main" id="{34232A99-B6B9-7374-D83A-331C1A34D39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4" name="直線矢印コネクタ 33">
              <a:extLst>
                <a:ext uri="{FF2B5EF4-FFF2-40B4-BE49-F238E27FC236}">
                  <a16:creationId xmlns:a16="http://schemas.microsoft.com/office/drawing/2014/main" id="{80F79502-560E-9BC1-4AC3-C7D5F410A5C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F61D1F-FC10-E815-9F47-49673E68747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7F5A99FF-7531-769E-3B0C-40A99ED899C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1" name="テキスト ボックス 80">
              <a:extLst>
                <a:ext uri="{FF2B5EF4-FFF2-40B4-BE49-F238E27FC236}">
                  <a16:creationId xmlns:a16="http://schemas.microsoft.com/office/drawing/2014/main" id="{2D7FCC9E-D99D-92BC-7690-786A0B5350B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1437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lang="ja-JP" altLang="en-US" dirty="0"/>
              <a:t>概要</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機械学習のフェーズ</a:t>
            </a:r>
            <a:endParaRPr kumimoji="1" lang="en-US" altLang="ja-JP" dirty="0"/>
          </a:p>
          <a:p>
            <a:pPr marL="840150" lvl="1" indent="-514350">
              <a:buFont typeface="+mj-lt"/>
              <a:buAutoNum type="arabicPeriod"/>
            </a:pPr>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2"/>
            <a:r>
              <a:rPr kumimoji="1" lang="ja-JP" altLang="en-US" dirty="0"/>
              <a:t>大量のデータと教師ラベルを用いてモデルを訓練し、既知のデータの特徴を学習させる</a:t>
            </a:r>
            <a:endParaRPr kumimoji="1" lang="en-US" altLang="ja-JP" dirty="0"/>
          </a:p>
          <a:p>
            <a:pPr marL="840150" lvl="1" indent="-514350">
              <a:buFont typeface="+mj-lt"/>
              <a:buAutoNum type="arabicPeriod"/>
            </a:pPr>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2"/>
            <a:r>
              <a:rPr kumimoji="1" lang="ja-JP" altLang="en-US" dirty="0"/>
              <a:t>訓練が終わったモデルを、別に取っておいた未知のデータで評価する</a:t>
            </a:r>
            <a:endParaRPr kumimoji="1" lang="en-US" altLang="ja-JP" dirty="0"/>
          </a:p>
        </p:txBody>
      </p:sp>
    </p:spTree>
    <p:extLst>
      <p:ext uri="{BB962C8B-B14F-4D97-AF65-F5344CB8AC3E}">
        <p14:creationId xmlns:p14="http://schemas.microsoft.com/office/powerpoint/2010/main" val="3746059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a:t>
                </a:r>
                <a:r>
                  <a:rPr kumimoji="1" lang="ja-JP" altLang="en-US" dirty="0"/>
                  <a:t>再掲</a:t>
                </a:r>
                <a:r>
                  <a:rPr kumimoji="1" lang="en-US" altLang="ja-JP" dirty="0"/>
                  <a:t>)</a:t>
                </a:r>
              </a:p>
              <a:p>
                <a:pPr lvl="1"/>
                <a:r>
                  <a:rPr lang="ja-JP" altLang="en-US" dirty="0"/>
                  <a:t>誤差逆伝播法で全パラメータ</a:t>
                </a:r>
                <a14:m>
                  <m:oMath xmlns:m="http://schemas.openxmlformats.org/officeDocument/2006/math">
                    <m:r>
                      <a:rPr lang="en-US" altLang="ja-JP" i="1">
                        <a:latin typeface="Cambria Math" panose="02040503050406030204" pitchFamily="18" charset="0"/>
                      </a:rPr>
                      <m:t>𝑤</m:t>
                    </m:r>
                  </m:oMath>
                </a14:m>
                <a:r>
                  <a:rPr lang="ja-JP" altLang="en-US" dirty="0"/>
                  <a:t>における</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latin typeface="Cambria Math" panose="02040503050406030204" pitchFamily="18" charset="0"/>
                  </a:rPr>
                  <a:t>が求まったら、それぞれ</a:t>
                </a:r>
                <a:br>
                  <a:rPr lang="en-US" altLang="ja-JP" dirty="0">
                    <a:latin typeface="Cambria Math" panose="02040503050406030204" pitchFamily="18" charset="0"/>
                  </a:rPr>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br>
                  <a:rPr kumimoji="1" lang="en-US" altLang="ja-JP" dirty="0"/>
                </a:br>
                <a:r>
                  <a:rPr kumimoji="1" lang="ja-JP" altLang="en-US" dirty="0"/>
                  <a:t>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は学習率で</a:t>
                </a:r>
                <a:r>
                  <a:rPr lang="en-US" altLang="ja-JP" dirty="0"/>
                  <a:t>0-1</a:t>
                </a:r>
                <a:r>
                  <a:rPr lang="ja-JP" altLang="en-US" dirty="0"/>
                  <a:t>の実数</a:t>
                </a:r>
                <a:r>
                  <a:rPr kumimoji="1" lang="en-US" altLang="ja-JP" dirty="0"/>
                  <a:t>)</a:t>
                </a:r>
                <a:r>
                  <a:rPr kumimoji="1" lang="ja-JP" altLang="en-US" dirty="0"/>
                  <a:t>。</a:t>
                </a:r>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grpSp>
        <p:nvGrpSpPr>
          <p:cNvPr id="3" name="グループ化 2">
            <a:extLst>
              <a:ext uri="{FF2B5EF4-FFF2-40B4-BE49-F238E27FC236}">
                <a16:creationId xmlns:a16="http://schemas.microsoft.com/office/drawing/2014/main" id="{029C50E4-3B64-0601-46F1-46235405CD59}"/>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F3FB252-777A-DB38-99D6-8DADA4F18E5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7C040D0-9501-8DF9-4332-095BF08945CE}"/>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FD43E640-150B-CD63-5EB9-486A36BB2C9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61BCBF8-A502-3C3A-7E15-FFDBE71AB892}"/>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1A2FBBAD-83FA-181F-D2E0-EB716D2A10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A51E4798-1BCB-471C-33E6-62C9A1828DD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AE0114E9-97ED-2301-6B9C-CD2DFC091E1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9756A779-D1FB-F757-623E-21BB8E586A7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497A442-CBCF-AE25-BA85-2F3CFF874D0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30B0309E-060A-5A00-906B-2B68A748141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3753E31E-9A65-0A7E-5534-713730ADCA30}"/>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1E6C0B1-01C2-503B-3033-676328A2E6B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4F86781E-120E-9C86-EE85-4E47DE3DE071}"/>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11D1373-E70B-CDA8-B1FE-920CB9B5117D}"/>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AB757E8-EB53-3DF1-1720-A011738C9B86}"/>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51F563D8-B066-0C24-2B52-BAB9F2998FB7}"/>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8EBB9BE7-762B-A46A-5FAB-196E534827F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2717882D-80FD-3E4B-0A9F-5F35BA3066F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BA02F517-111D-A988-EE2E-297D9A5FD0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C19B5B4-43BF-F530-A88B-A27CB30165A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846FAE96-E145-2124-22CB-7C4C0E3E698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B69F624-E7C3-58FD-D956-F278783D05A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75412369-065B-1B8D-F139-D7A6E8EC274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8859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 </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50</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pPr lvl="1"/>
            <a:r>
              <a:rPr lang="ja-JP" altLang="en-US" dirty="0"/>
              <a:t>一般的に各エポックの最後に行う</a:t>
            </a:r>
            <a:r>
              <a:rPr lang="en-US" altLang="ja-JP" dirty="0"/>
              <a:t>(</a:t>
            </a:r>
            <a:r>
              <a:rPr lang="ja-JP" altLang="en-US" dirty="0"/>
              <a:t>訓練データを全て使ったあと</a:t>
            </a:r>
            <a:r>
              <a:rPr lang="en-US" altLang="ja-JP" dirty="0"/>
              <a:t>)</a:t>
            </a:r>
          </a:p>
          <a:p>
            <a:pPr lvl="1"/>
            <a:r>
              <a:rPr lang="ja-JP" altLang="en-US" dirty="0"/>
              <a:t>検証</a:t>
            </a:r>
            <a:r>
              <a:rPr lang="en-US" altLang="ja-JP" dirty="0"/>
              <a:t>(validation)</a:t>
            </a:r>
            <a:r>
              <a:rPr lang="ja-JP" altLang="en-US" dirty="0"/>
              <a:t>データ</a:t>
            </a:r>
            <a:r>
              <a:rPr lang="en-US" altLang="ja-JP" dirty="0"/>
              <a:t> </a:t>
            </a:r>
            <a:r>
              <a:rPr kumimoji="1" lang="en-US" altLang="ja-JP" dirty="0"/>
              <a:t>(</a:t>
            </a:r>
            <a:r>
              <a:rPr kumimoji="1" lang="ja-JP" altLang="en-US" dirty="0"/>
              <a:t>再掲</a:t>
            </a:r>
            <a:r>
              <a:rPr kumimoji="1" lang="en-US" altLang="ja-JP" dirty="0"/>
              <a:t>)</a:t>
            </a:r>
          </a:p>
          <a:p>
            <a:pPr lvl="2"/>
            <a:r>
              <a:rPr lang="ja-JP" altLang="en-US" dirty="0"/>
              <a:t>テストに用いるモデルを選んだり、ハイパーパラメータを更新したりするためのデータ。模試。</a:t>
            </a:r>
            <a:endParaRPr lang="en-US" altLang="ja-JP" dirty="0"/>
          </a:p>
          <a:p>
            <a:pPr lvl="1"/>
            <a:r>
              <a:rPr kumimoji="1" lang="ja-JP" altLang="en-US" dirty="0"/>
              <a:t>主に行うこと</a:t>
            </a:r>
            <a:endParaRPr kumimoji="1" lang="en-US" altLang="ja-JP" dirty="0"/>
          </a:p>
          <a:p>
            <a:pPr lvl="2"/>
            <a:r>
              <a:rPr lang="ja-JP" altLang="en-US" dirty="0"/>
              <a:t>検証データによる</a:t>
            </a:r>
            <a:r>
              <a:rPr kumimoji="1" lang="ja-JP" altLang="en-US" dirty="0"/>
              <a:t>モデルの評価・記録</a:t>
            </a:r>
            <a:r>
              <a:rPr kumimoji="1" lang="en-US" altLang="ja-JP" dirty="0"/>
              <a:t>(Loss</a:t>
            </a:r>
            <a:r>
              <a:rPr kumimoji="1" lang="ja-JP" altLang="en-US" dirty="0"/>
              <a:t>、正答率など</a:t>
            </a:r>
            <a:r>
              <a:rPr kumimoji="1" lang="en-US" altLang="ja-JP" dirty="0"/>
              <a:t>)</a:t>
            </a:r>
          </a:p>
          <a:p>
            <a:pPr lvl="2"/>
            <a:r>
              <a:rPr kumimoji="1" lang="ja-JP" altLang="en-US" dirty="0"/>
              <a:t>学習率の調整 </a:t>
            </a:r>
            <a:r>
              <a:rPr kumimoji="1" lang="en-US" altLang="ja-JP" dirty="0"/>
              <a:t>(</a:t>
            </a:r>
            <a:r>
              <a:rPr kumimoji="1" lang="ja-JP" altLang="en-US" dirty="0"/>
              <a:t>例</a:t>
            </a:r>
            <a:r>
              <a:rPr kumimoji="1" lang="en-US" altLang="ja-JP" dirty="0"/>
              <a:t>) 5</a:t>
            </a:r>
            <a:r>
              <a:rPr kumimoji="1" lang="ja-JP" altLang="en-US" dirty="0"/>
              <a:t>エポック</a:t>
            </a:r>
            <a:r>
              <a:rPr kumimoji="1" lang="en-US" altLang="ja-JP" dirty="0"/>
              <a:t>Loss</a:t>
            </a:r>
            <a:r>
              <a:rPr kumimoji="1" lang="ja-JP" altLang="en-US" dirty="0"/>
              <a:t>が下がらなかったら学習率を半分にする</a:t>
            </a:r>
            <a:endParaRPr lang="en-US" altLang="ja-JP" dirty="0"/>
          </a:p>
          <a:p>
            <a:pPr marL="783000" lvl="2" indent="0">
              <a:buNone/>
            </a:pPr>
            <a:r>
              <a:rPr kumimoji="1" lang="ja-JP" altLang="en-US" dirty="0"/>
              <a:t>　など</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8085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機械学習のフェーズ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51</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1"/>
            <a:r>
              <a:rPr kumimoji="1" lang="en-US" altLang="ja-JP" dirty="0" err="1"/>
              <a:t>iii~vi</a:t>
            </a:r>
            <a:r>
              <a:rPr kumimoji="1" lang="ja-JP" altLang="en-US" dirty="0"/>
              <a:t>を決められたエポック数だけ繰り返すことが最も一般的</a:t>
            </a:r>
            <a:endParaRPr kumimoji="1" lang="en-US" altLang="ja-JP" dirty="0"/>
          </a:p>
          <a:p>
            <a:pPr lvl="2"/>
            <a:r>
              <a:rPr kumimoji="1" lang="ja-JP" altLang="en-US" dirty="0"/>
              <a:t>バリデーション結果により途中で打ち切る</a:t>
            </a:r>
            <a:r>
              <a:rPr kumimoji="1" lang="en-US" altLang="ja-JP" dirty="0"/>
              <a:t>(</a:t>
            </a:r>
            <a:r>
              <a:rPr kumimoji="1" lang="en-US" altLang="ja-JP" dirty="0" err="1"/>
              <a:t>earlystop</a:t>
            </a:r>
            <a:r>
              <a:rPr kumimoji="1" lang="en-US" altLang="ja-JP" dirty="0"/>
              <a:t>)</a:t>
            </a:r>
            <a:r>
              <a:rPr kumimoji="1" lang="ja-JP" altLang="en-US" dirty="0"/>
              <a:t>こともある</a:t>
            </a:r>
            <a:endParaRPr kumimoji="1" lang="en-US" altLang="ja-JP" dirty="0"/>
          </a:p>
          <a:p>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1"/>
            <a:r>
              <a:rPr kumimoji="1" lang="ja-JP" altLang="en-US" dirty="0"/>
              <a:t>訓練</a:t>
            </a:r>
            <a:r>
              <a:rPr kumimoji="1" lang="en-US" altLang="ja-JP" dirty="0"/>
              <a:t>(</a:t>
            </a:r>
            <a:r>
              <a:rPr kumimoji="1" lang="ja-JP" altLang="en-US" dirty="0"/>
              <a:t>学習</a:t>
            </a:r>
            <a:r>
              <a:rPr kumimoji="1" lang="en-US" altLang="ja-JP" dirty="0"/>
              <a:t>)</a:t>
            </a:r>
            <a:r>
              <a:rPr kumimoji="1" lang="ja-JP" altLang="en-US" dirty="0"/>
              <a:t>が終わったら、テストデータを使ってモデルを評価する</a:t>
            </a:r>
            <a:endParaRPr kumimoji="1" lang="en-US" altLang="ja-JP" dirty="0"/>
          </a:p>
          <a:p>
            <a:pPr lvl="2"/>
            <a:r>
              <a:rPr kumimoji="1" lang="ja-JP" altLang="en-US" dirty="0"/>
              <a:t>バリデーション結果によりどのエポック時点のモデルを使うか選ぶ</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10218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過学習</a:t>
            </a:r>
            <a:r>
              <a:rPr kumimoji="1" lang="en-US" altLang="ja-JP" dirty="0"/>
              <a:t>(overfitting)</a:t>
            </a:r>
          </a:p>
          <a:p>
            <a:pPr lvl="1"/>
            <a:r>
              <a:rPr kumimoji="1" lang="ja-JP" altLang="en-US" dirty="0"/>
              <a:t>モデルが訓練データに過剰にフィッティングし、未知のテストデータに対して性能が悪い</a:t>
            </a:r>
            <a:r>
              <a:rPr kumimoji="1" lang="en-US" altLang="ja-JP" dirty="0"/>
              <a:t>(=</a:t>
            </a:r>
            <a:r>
              <a:rPr kumimoji="1" lang="ja-JP" altLang="en-US" dirty="0"/>
              <a:t>汎化性能がない</a:t>
            </a:r>
            <a:r>
              <a:rPr kumimoji="1" lang="en-US" altLang="ja-JP" dirty="0"/>
              <a:t>)</a:t>
            </a:r>
            <a:r>
              <a:rPr kumimoji="1" lang="ja-JP" altLang="en-US" dirty="0"/>
              <a:t>状態</a:t>
            </a:r>
            <a:endParaRPr kumimoji="1" lang="en-US" altLang="ja-JP" dirty="0"/>
          </a:p>
          <a:p>
            <a:pPr lvl="2"/>
            <a:r>
              <a:rPr kumimoji="1" lang="ja-JP" altLang="en-US" dirty="0"/>
              <a:t>主な原因</a:t>
            </a:r>
            <a:endParaRPr kumimoji="1" lang="en-US" altLang="ja-JP" dirty="0"/>
          </a:p>
          <a:p>
            <a:pPr lvl="3"/>
            <a:r>
              <a:rPr kumimoji="1" lang="ja-JP" altLang="en-US" dirty="0"/>
              <a:t>データの分散が大きすぎる</a:t>
            </a:r>
            <a:endParaRPr lang="en-US" altLang="ja-JP" dirty="0"/>
          </a:p>
          <a:p>
            <a:pPr lvl="3"/>
            <a:r>
              <a:rPr kumimoji="1" lang="en-US" altLang="ja-JP" dirty="0"/>
              <a:t>NN</a:t>
            </a:r>
            <a:r>
              <a:rPr kumimoji="1" lang="ja-JP" altLang="en-US" dirty="0"/>
              <a:t>のパラメータが多すぎる</a:t>
            </a:r>
            <a:endParaRPr kumimoji="1" lang="en-US" altLang="ja-JP" dirty="0"/>
          </a:p>
          <a:p>
            <a:pPr lvl="2"/>
            <a:r>
              <a:rPr kumimoji="1" lang="ja-JP" altLang="en-US" dirty="0"/>
              <a:t>主な解決策</a:t>
            </a:r>
            <a:endParaRPr lang="en-US" altLang="ja-JP" dirty="0"/>
          </a:p>
          <a:p>
            <a:pPr lvl="3"/>
            <a:r>
              <a:rPr kumimoji="1" lang="ja-JP" altLang="en-US" dirty="0"/>
              <a:t>データ数を増やす</a:t>
            </a:r>
            <a:r>
              <a:rPr kumimoji="1" lang="en-US" altLang="ja-JP" dirty="0"/>
              <a:t>(</a:t>
            </a:r>
            <a:r>
              <a:rPr kumimoji="1" lang="ja-JP" altLang="en-US" dirty="0"/>
              <a:t>データ拡張など</a:t>
            </a:r>
            <a:r>
              <a:rPr kumimoji="1" lang="en-US" altLang="ja-JP" dirty="0"/>
              <a:t>)</a:t>
            </a:r>
          </a:p>
          <a:p>
            <a:pPr lvl="3"/>
            <a:r>
              <a:rPr kumimoji="1" lang="en-US" altLang="ja-JP" dirty="0"/>
              <a:t>drop-out</a:t>
            </a:r>
            <a:r>
              <a:rPr kumimoji="1" lang="ja-JP" altLang="en-US" dirty="0"/>
              <a:t>や</a:t>
            </a:r>
            <a:r>
              <a:rPr kumimoji="1" lang="en-US" altLang="ja-JP" dirty="0"/>
              <a:t>batch normalization(</a:t>
            </a:r>
            <a:r>
              <a:rPr kumimoji="1" lang="ja-JP" altLang="en-US" dirty="0"/>
              <a:t>正則化</a:t>
            </a:r>
            <a:r>
              <a:rPr kumimoji="1" lang="en-US" altLang="ja-JP" dirty="0"/>
              <a:t>)</a:t>
            </a:r>
            <a:r>
              <a:rPr kumimoji="1" lang="ja-JP" altLang="en-US" dirty="0"/>
              <a:t>を使用する</a:t>
            </a:r>
            <a:endParaRPr kumimoji="1" lang="en-US" altLang="ja-JP" dirty="0"/>
          </a:p>
          <a:p>
            <a:pPr lvl="3"/>
            <a:r>
              <a:rPr kumimoji="1" lang="ja-JP" altLang="en-US" dirty="0"/>
              <a:t>層数を少なくする</a:t>
            </a:r>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52</a:t>
            </a:fld>
            <a:endParaRPr kumimoji="1" lang="ja-JP" altLang="en-US"/>
          </a:p>
        </p:txBody>
      </p:sp>
      <p:sp>
        <p:nvSpPr>
          <p:cNvPr id="5" name="テキスト ボックス 4">
            <a:extLst>
              <a:ext uri="{FF2B5EF4-FFF2-40B4-BE49-F238E27FC236}">
                <a16:creationId xmlns:a16="http://schemas.microsoft.com/office/drawing/2014/main" id="{E55566FB-53C3-7138-CB43-D343F1EA288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Tree>
    <p:extLst>
      <p:ext uri="{BB962C8B-B14F-4D97-AF65-F5344CB8AC3E}">
        <p14:creationId xmlns:p14="http://schemas.microsoft.com/office/powerpoint/2010/main" val="2523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勾配消失</a:t>
            </a:r>
            <a:r>
              <a:rPr kumimoji="1" lang="en-US" altLang="ja-JP" dirty="0"/>
              <a:t>(gradient vanishment)</a:t>
            </a:r>
          </a:p>
          <a:p>
            <a:pPr lvl="1"/>
            <a:r>
              <a:rPr kumimoji="1" lang="ja-JP" altLang="en-US" dirty="0"/>
              <a:t>あるノードで勾配が</a:t>
            </a:r>
            <a:r>
              <a:rPr kumimoji="1" lang="en-US" altLang="ja-JP" dirty="0"/>
              <a:t>0</a:t>
            </a:r>
            <a:r>
              <a:rPr kumimoji="1" lang="ja-JP" altLang="en-US" dirty="0"/>
              <a:t>に近くなると、その前の全てのノードの勾配も</a:t>
            </a:r>
            <a:r>
              <a:rPr kumimoji="1" lang="en-US" altLang="ja-JP" dirty="0"/>
              <a:t>0</a:t>
            </a:r>
            <a:r>
              <a:rPr kumimoji="1" lang="ja-JP" altLang="en-US" dirty="0"/>
              <a:t>に近くなり、学習がうまく進まなくなってしまう状態</a:t>
            </a:r>
            <a:endParaRPr kumimoji="1" lang="en-US" altLang="ja-JP" dirty="0"/>
          </a:p>
          <a:p>
            <a:pPr lvl="2"/>
            <a:r>
              <a:rPr kumimoji="1" lang="ja-JP" altLang="en-US" dirty="0"/>
              <a:t>主な原因</a:t>
            </a:r>
            <a:endParaRPr kumimoji="1" lang="en-US" altLang="ja-JP" dirty="0"/>
          </a:p>
          <a:p>
            <a:pPr lvl="3"/>
            <a:r>
              <a:rPr kumimoji="1" lang="en-US" altLang="ja-JP" dirty="0"/>
              <a:t>NN</a:t>
            </a:r>
            <a:r>
              <a:rPr kumimoji="1" lang="ja-JP" altLang="en-US" dirty="0"/>
              <a:t>の層数が多すぎる</a:t>
            </a:r>
            <a:endParaRPr kumimoji="1" lang="en-US" altLang="ja-JP" dirty="0"/>
          </a:p>
          <a:p>
            <a:pPr lvl="3"/>
            <a:r>
              <a:rPr kumimoji="1" lang="ja-JP" altLang="en-US" dirty="0"/>
              <a:t>勾配消失が起こりやすい活性化関数を使っている</a:t>
            </a:r>
            <a:endParaRPr kumimoji="1" lang="en-US" altLang="ja-JP" dirty="0"/>
          </a:p>
          <a:p>
            <a:pPr lvl="2"/>
            <a:r>
              <a:rPr kumimoji="1" lang="ja-JP" altLang="en-US" dirty="0"/>
              <a:t>主な解決策</a:t>
            </a:r>
            <a:endParaRPr kumimoji="1" lang="en-US" altLang="ja-JP" dirty="0"/>
          </a:p>
          <a:p>
            <a:pPr lvl="3"/>
            <a:r>
              <a:rPr kumimoji="1" lang="ja-JP" altLang="en-US" dirty="0"/>
              <a:t>層数を少なくする</a:t>
            </a:r>
          </a:p>
          <a:p>
            <a:pPr lvl="3"/>
            <a:r>
              <a:rPr kumimoji="1" lang="ja-JP" altLang="en-US" dirty="0"/>
              <a:t>勾配消失が起こりにくい活性化関数を使う</a:t>
            </a:r>
            <a:endParaRPr kumimoji="1" lang="en-US" altLang="ja-JP" dirty="0"/>
          </a:p>
          <a:p>
            <a:pPr lvl="3"/>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53</a:t>
            </a:fld>
            <a:endParaRPr kumimoji="1" lang="ja-JP" altLang="en-US"/>
          </a:p>
        </p:txBody>
      </p:sp>
      <p:sp>
        <p:nvSpPr>
          <p:cNvPr id="5" name="テキスト ボックス 4">
            <a:extLst>
              <a:ext uri="{FF2B5EF4-FFF2-40B4-BE49-F238E27FC236}">
                <a16:creationId xmlns:a16="http://schemas.microsoft.com/office/drawing/2014/main" id="{A939AF29-83B3-B68C-F9FE-B56C5A36634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0D90748-0B81-1A11-39AF-5AFDDF5AF470}"/>
                  </a:ext>
                </a:extLst>
              </p:cNvPr>
              <p:cNvSpPr txBox="1"/>
              <p:nvPr/>
            </p:nvSpPr>
            <p:spPr>
              <a:xfrm>
                <a:off x="6985277" y="3053760"/>
                <a:ext cx="3631923" cy="497059"/>
              </a:xfrm>
              <a:prstGeom prst="rect">
                <a:avLst/>
              </a:prstGeom>
              <a:noFill/>
            </p:spPr>
            <p:txBody>
              <a:bodyPr wrap="square">
                <a:spAutoFit/>
              </a:bodyPr>
              <a:lstStyle/>
              <a:p>
                <a:r>
                  <a:rPr lang="en-US" altLang="ja-JP" b="1" dirty="0"/>
                  <a:t>SGD</a:t>
                </a:r>
                <a:r>
                  <a:rPr lang="ja-JP" altLang="en-US" b="1" dirty="0"/>
                  <a:t>の更新式</a:t>
                </a:r>
                <a:r>
                  <a:rPr lang="en-US" altLang="ja-JP" b="1" dirty="0"/>
                  <a:t>: </a:t>
                </a:r>
                <a14:m>
                  <m:oMath xmlns:m="http://schemas.openxmlformats.org/officeDocument/2006/math">
                    <m:r>
                      <a:rPr lang="en-US" altLang="ja-JP" b="1" i="1" smtClean="0">
                        <a:latin typeface="Cambria Math" panose="02040503050406030204" pitchFamily="18" charset="0"/>
                      </a:rPr>
                      <m:t>𝒘</m:t>
                    </m:r>
                    <m:r>
                      <a:rPr lang="en-US" altLang="ja-JP" b="1" i="1" smtClean="0">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endParaRPr lang="ja-JP" altLang="en-US" dirty="0"/>
              </a:p>
            </p:txBody>
          </p:sp>
        </mc:Choice>
        <mc:Fallback xmlns="">
          <p:sp>
            <p:nvSpPr>
              <p:cNvPr id="7" name="テキスト ボックス 6">
                <a:extLst>
                  <a:ext uri="{FF2B5EF4-FFF2-40B4-BE49-F238E27FC236}">
                    <a16:creationId xmlns:a16="http://schemas.microsoft.com/office/drawing/2014/main" id="{20D90748-0B81-1A11-39AF-5AFDDF5AF470}"/>
                  </a:ext>
                </a:extLst>
              </p:cNvPr>
              <p:cNvSpPr txBox="1">
                <a:spLocks noRot="1" noChangeAspect="1" noMove="1" noResize="1" noEditPoints="1" noAdjustHandles="1" noChangeArrowheads="1" noChangeShapeType="1" noTextEdit="1"/>
              </p:cNvSpPr>
              <p:nvPr/>
            </p:nvSpPr>
            <p:spPr>
              <a:xfrm>
                <a:off x="6985277" y="3053760"/>
                <a:ext cx="3631923" cy="497059"/>
              </a:xfrm>
              <a:prstGeom prst="rect">
                <a:avLst/>
              </a:prstGeom>
              <a:blipFill>
                <a:blip r:embed="rId2"/>
                <a:stretch>
                  <a:fillRect l="-1510" b="-86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321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898C-4214-A678-AB9E-DFC023FFAF26}"/>
              </a:ext>
            </a:extLst>
          </p:cNvPr>
          <p:cNvSpPr>
            <a:spLocks noGrp="1"/>
          </p:cNvSpPr>
          <p:nvPr>
            <p:ph type="title"/>
          </p:nvPr>
        </p:nvSpPr>
        <p:spPr/>
        <p:txBody>
          <a:bodyPr/>
          <a:lstStyle/>
          <a:p>
            <a:r>
              <a:rPr kumimoji="1" lang="ja-JP" altLang="en-US" dirty="0"/>
              <a:t>理論編 おわりに</a:t>
            </a:r>
          </a:p>
        </p:txBody>
      </p:sp>
      <p:sp>
        <p:nvSpPr>
          <p:cNvPr id="3" name="コンテンツ プレースホルダー 2">
            <a:extLst>
              <a:ext uri="{FF2B5EF4-FFF2-40B4-BE49-F238E27FC236}">
                <a16:creationId xmlns:a16="http://schemas.microsoft.com/office/drawing/2014/main" id="{D67C4EF3-C43C-9A23-2199-2DD3D5DBADD5}"/>
              </a:ext>
            </a:extLst>
          </p:cNvPr>
          <p:cNvSpPr>
            <a:spLocks noGrp="1"/>
          </p:cNvSpPr>
          <p:nvPr>
            <p:ph idx="1"/>
          </p:nvPr>
        </p:nvSpPr>
        <p:spPr/>
        <p:txBody>
          <a:bodyPr/>
          <a:lstStyle/>
          <a:p>
            <a:r>
              <a:rPr kumimoji="1" lang="en-US" altLang="ja-JP" dirty="0"/>
              <a:t>DNN</a:t>
            </a:r>
            <a:r>
              <a:rPr kumimoji="1" lang="ja-JP" altLang="en-US" dirty="0"/>
              <a:t>の学習の一連の流れ、やってきました</a:t>
            </a:r>
            <a:endParaRPr kumimoji="1" lang="en-US" altLang="ja-JP" dirty="0"/>
          </a:p>
          <a:p>
            <a:pPr lvl="1"/>
            <a:r>
              <a:rPr lang="ja-JP" altLang="en-US" dirty="0"/>
              <a:t>一回で理解するのはなかなか難しいので、さっさと実装編に入って、問題に当たったときに理論の未定着が原因なら、そこでもう一回勉強しましょう</a:t>
            </a:r>
            <a:endParaRPr lang="en-US" altLang="ja-JP" dirty="0"/>
          </a:p>
          <a:p>
            <a:r>
              <a:rPr lang="ja-JP" altLang="en-US" dirty="0"/>
              <a:t>理論が複雑だから、当然その実装もかなり複雑</a:t>
            </a:r>
            <a:r>
              <a:rPr lang="en-US" altLang="ja-JP" dirty="0"/>
              <a:t>…</a:t>
            </a:r>
          </a:p>
          <a:p>
            <a:pPr lvl="1"/>
            <a:r>
              <a:rPr lang="ja-JP" altLang="en-US" dirty="0"/>
              <a:t>ゆっくり理解していきましょう</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ACC2185-7AEA-8D2A-7418-B760FBAF61AD}"/>
              </a:ext>
            </a:extLst>
          </p:cNvPr>
          <p:cNvSpPr>
            <a:spLocks noGrp="1"/>
          </p:cNvSpPr>
          <p:nvPr>
            <p:ph type="sldNum" sz="quarter" idx="12"/>
          </p:nvPr>
        </p:nvSpPr>
        <p:spPr/>
        <p:txBody>
          <a:bodyPr/>
          <a:lstStyle/>
          <a:p>
            <a:fld id="{6A637921-7D9C-44EA-B157-1EF279BDBC5D}" type="slidenum">
              <a:rPr kumimoji="1" lang="ja-JP" altLang="en-US" smtClean="0"/>
              <a:t>54</a:t>
            </a:fld>
            <a:endParaRPr kumimoji="1" lang="ja-JP" altLang="en-US"/>
          </a:p>
        </p:txBody>
      </p:sp>
      <p:sp>
        <p:nvSpPr>
          <p:cNvPr id="6" name="テキスト ボックス 5">
            <a:extLst>
              <a:ext uri="{FF2B5EF4-FFF2-40B4-BE49-F238E27FC236}">
                <a16:creationId xmlns:a16="http://schemas.microsoft.com/office/drawing/2014/main" id="{2F844ACD-F3D9-B5D7-575A-AD086F869479}"/>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90403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2C554-6435-2F58-A797-1F2D50DECA55}"/>
              </a:ext>
            </a:extLst>
          </p:cNvPr>
          <p:cNvSpPr>
            <a:spLocks noGrp="1"/>
          </p:cNvSpPr>
          <p:nvPr>
            <p:ph type="title"/>
          </p:nvPr>
        </p:nvSpPr>
        <p:spPr/>
        <p:txBody>
          <a:bodyPr/>
          <a:lstStyle/>
          <a:p>
            <a:r>
              <a:rPr kumimoji="1" lang="en-US" altLang="ja-JP" dirty="0"/>
              <a:t>2. </a:t>
            </a:r>
            <a:r>
              <a:rPr kumimoji="1" lang="ja-JP" altLang="en-US" dirty="0"/>
              <a:t>実装編</a:t>
            </a:r>
          </a:p>
        </p:txBody>
      </p:sp>
      <p:sp>
        <p:nvSpPr>
          <p:cNvPr id="3" name="テキスト プレースホルダー 2">
            <a:extLst>
              <a:ext uri="{FF2B5EF4-FFF2-40B4-BE49-F238E27FC236}">
                <a16:creationId xmlns:a16="http://schemas.microsoft.com/office/drawing/2014/main" id="{B94C84CA-A053-76D9-9DD7-C4920139960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DFD95D-6703-A3DF-0172-C8EF5BC74601}"/>
              </a:ext>
            </a:extLst>
          </p:cNvPr>
          <p:cNvSpPr>
            <a:spLocks noGrp="1"/>
          </p:cNvSpPr>
          <p:nvPr>
            <p:ph type="sldNum" sz="quarter" idx="12"/>
          </p:nvPr>
        </p:nvSpPr>
        <p:spPr/>
        <p:txBody>
          <a:bodyPr/>
          <a:lstStyle/>
          <a:p>
            <a:fld id="{6A637921-7D9C-44EA-B157-1EF279BDBC5D}" type="slidenum">
              <a:rPr kumimoji="1" lang="ja-JP" altLang="en-US" smtClean="0"/>
              <a:t>55</a:t>
            </a:fld>
            <a:endParaRPr kumimoji="1" lang="ja-JP" altLang="en-US"/>
          </a:p>
        </p:txBody>
      </p:sp>
    </p:spTree>
    <p:extLst>
      <p:ext uri="{BB962C8B-B14F-4D97-AF65-F5344CB8AC3E}">
        <p14:creationId xmlns:p14="http://schemas.microsoft.com/office/powerpoint/2010/main" val="25242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r>
              <a:rPr lang="ja-JP" altLang="en-US" dirty="0">
                <a:solidFill>
                  <a:srgbClr val="FF0000"/>
                </a:solidFill>
              </a:rPr>
              <a:t>←まずこれを習得しよう！</a:t>
            </a:r>
            <a:endParaRPr lang="en-US" altLang="ja-JP" dirty="0">
              <a:solidFill>
                <a:srgbClr val="FF0000"/>
              </a:solidFill>
            </a:endParaRPr>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endParaRPr kumimoji="1" lang="en-US" altLang="ja-JP" dirty="0"/>
          </a:p>
          <a:p>
            <a:pPr lvl="2"/>
            <a:r>
              <a:rPr kumimoji="1" lang="en-US" altLang="ja-JP" dirty="0"/>
              <a:t>TensorFlow</a:t>
            </a:r>
            <a:r>
              <a:rPr kumimoji="1" lang="ja-JP" altLang="en-US" dirty="0"/>
              <a:t>で使える便利な機能を提供する。</a:t>
            </a:r>
            <a:r>
              <a:rPr lang="ja-JP" altLang="en-US" dirty="0"/>
              <a:t>便利すぎて、もはや単独のライブラリになってしまった。</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56</a:t>
            </a:fld>
            <a:endParaRPr kumimoji="1" lang="ja-JP" altLang="en-US"/>
          </a:p>
        </p:txBody>
      </p:sp>
    </p:spTree>
    <p:extLst>
      <p:ext uri="{BB962C8B-B14F-4D97-AF65-F5344CB8AC3E}">
        <p14:creationId xmlns:p14="http://schemas.microsoft.com/office/powerpoint/2010/main" val="14752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err="1"/>
              <a:t>PyTorch</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lstStyle/>
          <a:p>
            <a:r>
              <a:rPr kumimoji="1" lang="ja-JP" altLang="en-US" dirty="0"/>
              <a:t>「</a:t>
            </a:r>
            <a:r>
              <a:rPr kumimoji="1" lang="en-US" altLang="ja-JP" dirty="0"/>
              <a:t>Tensor</a:t>
            </a:r>
            <a:r>
              <a:rPr kumimoji="1" lang="ja-JP" altLang="en-US" dirty="0"/>
              <a:t>」という特殊な</a:t>
            </a:r>
            <a:r>
              <a:rPr kumimoji="1" lang="en-US" altLang="ja-JP" dirty="0"/>
              <a:t>class</a:t>
            </a:r>
            <a:r>
              <a:rPr kumimoji="1" lang="ja-JP" altLang="en-US" dirty="0"/>
              <a:t>を操作する</a:t>
            </a:r>
            <a:endParaRPr kumimoji="1" lang="en-US" altLang="ja-JP" dirty="0"/>
          </a:p>
          <a:p>
            <a:pPr lvl="1"/>
            <a:r>
              <a:rPr kumimoji="1" lang="ja-JP" altLang="en-US" dirty="0"/>
              <a:t>よく使うライブラリやメソッドの仕様を理解をしておくことが重要</a:t>
            </a:r>
            <a:endParaRPr kumimoji="1" lang="en-US" altLang="ja-JP" dirty="0"/>
          </a:p>
          <a:p>
            <a:pPr lvl="1"/>
            <a:r>
              <a:rPr kumimoji="1" lang="en-US" altLang="ja-JP" dirty="0" err="1"/>
              <a:t>numpy.ndarray</a:t>
            </a:r>
            <a:r>
              <a:rPr kumimoji="1" lang="ja-JP" altLang="en-US" dirty="0"/>
              <a:t>と似ている</a:t>
            </a:r>
            <a:endParaRPr kumimoji="1" lang="en-US" altLang="ja-JP" dirty="0"/>
          </a:p>
          <a:p>
            <a:pPr lvl="2"/>
            <a:r>
              <a:rPr kumimoji="1" lang="ja-JP" altLang="en-US" dirty="0"/>
              <a:t>決定的な違い</a:t>
            </a:r>
            <a:endParaRPr kumimoji="1" lang="en-US" altLang="ja-JP" dirty="0"/>
          </a:p>
          <a:p>
            <a:pPr lvl="3"/>
            <a:r>
              <a:rPr kumimoji="1" lang="en-US" altLang="ja-JP" dirty="0"/>
              <a:t>GPU</a:t>
            </a:r>
            <a:r>
              <a:rPr kumimoji="1" lang="ja-JP" altLang="en-US" dirty="0"/>
              <a:t>で計算するための機能が提供されている</a:t>
            </a:r>
            <a:endParaRPr kumimoji="1" lang="en-US" altLang="ja-JP" dirty="0"/>
          </a:p>
          <a:p>
            <a:pPr lvl="4"/>
            <a:r>
              <a:rPr lang="en-US" altLang="ja-JP" dirty="0"/>
              <a:t>GPU(Graphic Processing Unit): </a:t>
            </a:r>
            <a:r>
              <a:rPr lang="ja-JP" altLang="en-US" dirty="0"/>
              <a:t>行列計算を</a:t>
            </a:r>
            <a:r>
              <a:rPr lang="en-US" altLang="ja-JP" dirty="0"/>
              <a:t>CPU</a:t>
            </a:r>
            <a:r>
              <a:rPr lang="ja-JP" altLang="en-US" dirty="0"/>
              <a:t>より高速に行える</a:t>
            </a:r>
            <a:endParaRPr kumimoji="1" lang="en-US" altLang="ja-JP" dirty="0"/>
          </a:p>
          <a:p>
            <a:pPr lvl="3"/>
            <a:r>
              <a:rPr kumimoji="1" lang="ja-JP" altLang="en-US" dirty="0"/>
              <a:t>計算グラフが自動で構築される</a:t>
            </a:r>
            <a:endParaRPr kumimoji="1" lang="en-US" altLang="ja-JP" dirty="0"/>
          </a:p>
          <a:p>
            <a:pPr lvl="3"/>
            <a:r>
              <a:rPr kumimoji="1" lang="en-US" altLang="ja-JP" dirty="0"/>
              <a:t>grad</a:t>
            </a:r>
            <a:r>
              <a:rPr kumimoji="1" lang="ja-JP" altLang="en-US" dirty="0"/>
              <a:t>という属性に勾配情報を保存できる</a:t>
            </a:r>
          </a:p>
          <a:p>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57</a:t>
            </a:fld>
            <a:endParaRPr kumimoji="1" lang="ja-JP" altLang="en-US"/>
          </a:p>
        </p:txBody>
      </p:sp>
      <p:pic>
        <p:nvPicPr>
          <p:cNvPr id="1026" name="Picture 2" descr="20_1">
            <a:extLst>
              <a:ext uri="{FF2B5EF4-FFF2-40B4-BE49-F238E27FC236}">
                <a16:creationId xmlns:a16="http://schemas.microsoft.com/office/drawing/2014/main" id="{A40EF951-A550-D9EC-CA6B-397B472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865689"/>
            <a:ext cx="3889152" cy="96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./torch/requirements.txt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58</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
        <p:nvSpPr>
          <p:cNvPr id="7" name="テキスト ボックス 6">
            <a:extLst>
              <a:ext uri="{FF2B5EF4-FFF2-40B4-BE49-F238E27FC236}">
                <a16:creationId xmlns:a16="http://schemas.microsoft.com/office/drawing/2014/main" id="{E3101781-6A41-6048-8F07-ACA462B72998}"/>
              </a:ext>
            </a:extLst>
          </p:cNvPr>
          <p:cNvSpPr txBox="1"/>
          <p:nvPr/>
        </p:nvSpPr>
        <p:spPr>
          <a:xfrm>
            <a:off x="8043141" y="1070662"/>
            <a:ext cx="4008582"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409734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kumimoji="1" lang="en-US" altLang="ja-JP" dirty="0"/>
              <a:t>Deep Neural Network: DNN</a:t>
            </a:r>
            <a:endParaRPr lang="en-US" altLang="ja-JP" dirty="0"/>
          </a:p>
          <a:p>
            <a:pPr lvl="1"/>
            <a:r>
              <a:rPr kumimoji="1" lang="ja-JP" altLang="en-US" dirty="0"/>
              <a:t>多層のニューラルネットワークからなる機械学習モデルを構築し、回帰または分類タスクを解く手法</a:t>
            </a:r>
            <a:r>
              <a:rPr lang="ja-JP" altLang="en-US" dirty="0"/>
              <a:t>。教師あり学習の一種。</a:t>
            </a:r>
            <a:endParaRPr kumimoji="1" lang="en-US" altLang="ja-JP" dirty="0"/>
          </a:p>
          <a:p>
            <a:pPr lvl="2"/>
            <a:r>
              <a:rPr kumimoji="1" lang="ja-JP" altLang="en-US" dirty="0"/>
              <a:t>モデル</a:t>
            </a:r>
            <a:r>
              <a:rPr lang="en-US" altLang="ja-JP" dirty="0"/>
              <a:t>…</a:t>
            </a:r>
            <a:r>
              <a:rPr kumimoji="1" lang="ja-JP" altLang="en-US" dirty="0"/>
              <a:t>「≒関数」と思ってよい。ある入力</a:t>
            </a:r>
            <a:r>
              <a:rPr kumimoji="1" lang="en-US" altLang="ja-JP" dirty="0"/>
              <a:t>x</a:t>
            </a:r>
            <a:r>
              <a:rPr kumimoji="1" lang="ja-JP" altLang="en-US" dirty="0"/>
              <a:t>に対して、ある出力</a:t>
            </a:r>
            <a:r>
              <a:rPr kumimoji="1" lang="en-US" altLang="ja-JP" dirty="0"/>
              <a:t>y</a:t>
            </a:r>
            <a:r>
              <a:rPr kumimoji="1" lang="ja-JP" altLang="en-US" dirty="0"/>
              <a:t>を返す。</a:t>
            </a:r>
            <a:endParaRPr kumimoji="1" lang="en-US" altLang="ja-JP" dirty="0"/>
          </a:p>
          <a:p>
            <a:pPr lvl="2"/>
            <a:r>
              <a:rPr lang="ja-JP" altLang="en-US" dirty="0"/>
              <a:t>回帰の例</a:t>
            </a:r>
            <a:r>
              <a:rPr lang="en-US" altLang="ja-JP" dirty="0"/>
              <a:t>…</a:t>
            </a:r>
            <a:r>
              <a:rPr lang="ja-JP" altLang="en-US" dirty="0"/>
              <a:t>入力</a:t>
            </a:r>
            <a:r>
              <a:rPr lang="en-US" altLang="ja-JP" dirty="0"/>
              <a:t>x:</a:t>
            </a:r>
            <a:r>
              <a:rPr lang="ja-JP" altLang="en-US" dirty="0"/>
              <a:t> 顔写真</a:t>
            </a:r>
            <a:r>
              <a:rPr lang="en-US" altLang="ja-JP" dirty="0"/>
              <a:t>(3</a:t>
            </a:r>
            <a:r>
              <a:rPr lang="ja-JP" altLang="en-US" dirty="0"/>
              <a:t>次元配列</a:t>
            </a:r>
            <a:r>
              <a:rPr lang="en-US" altLang="ja-JP" dirty="0"/>
              <a:t>),</a:t>
            </a:r>
            <a:r>
              <a:rPr lang="ja-JP" altLang="en-US" dirty="0"/>
              <a:t> 出力</a:t>
            </a:r>
            <a:r>
              <a:rPr lang="en-US" altLang="ja-JP" dirty="0"/>
              <a:t>y:</a:t>
            </a:r>
            <a:r>
              <a:rPr lang="ja-JP" altLang="en-US" dirty="0"/>
              <a:t> 推定年齢</a:t>
            </a:r>
            <a:r>
              <a:rPr lang="en-US" altLang="ja-JP" dirty="0"/>
              <a:t>(</a:t>
            </a:r>
            <a:r>
              <a:rPr lang="ja-JP" altLang="en-US" dirty="0"/>
              <a:t>実数</a:t>
            </a:r>
            <a:r>
              <a:rPr lang="en-US" altLang="ja-JP" dirty="0"/>
              <a:t>)</a:t>
            </a:r>
          </a:p>
          <a:p>
            <a:pPr lvl="2"/>
            <a:r>
              <a:rPr kumimoji="1" lang="ja-JP" altLang="en-US" dirty="0"/>
              <a:t>分類</a:t>
            </a:r>
            <a:r>
              <a:rPr lang="ja-JP" altLang="en-US" dirty="0"/>
              <a:t>の例</a:t>
            </a:r>
            <a:r>
              <a:rPr lang="en-US" altLang="ja-JP" dirty="0"/>
              <a:t>…</a:t>
            </a:r>
            <a:r>
              <a:rPr kumimoji="1" lang="ja-JP" altLang="en-US" dirty="0"/>
              <a:t>入力</a:t>
            </a:r>
            <a:r>
              <a:rPr kumimoji="1" lang="en-US" altLang="ja-JP" dirty="0"/>
              <a:t>x</a:t>
            </a:r>
            <a:r>
              <a:rPr lang="en-US" altLang="ja-JP" dirty="0"/>
              <a:t>:</a:t>
            </a:r>
            <a:r>
              <a:rPr lang="ja-JP" altLang="en-US" dirty="0"/>
              <a:t> </a:t>
            </a:r>
            <a:r>
              <a:rPr kumimoji="1" lang="ja-JP" altLang="en-US" dirty="0"/>
              <a:t>名前</a:t>
            </a:r>
            <a:r>
              <a:rPr kumimoji="1" lang="en-US" altLang="ja-JP" dirty="0"/>
              <a:t>(</a:t>
            </a:r>
            <a:r>
              <a:rPr kumimoji="1" lang="ja-JP" altLang="en-US" dirty="0"/>
              <a:t>文字列</a:t>
            </a:r>
            <a:r>
              <a:rPr kumimoji="1" lang="en-US" altLang="ja-JP" dirty="0"/>
              <a:t>),</a:t>
            </a:r>
            <a:r>
              <a:rPr lang="ja-JP" altLang="en-US" dirty="0"/>
              <a:t> </a:t>
            </a:r>
            <a:r>
              <a:rPr kumimoji="1" lang="ja-JP" altLang="en-US" dirty="0"/>
              <a:t>出力</a:t>
            </a:r>
            <a:r>
              <a:rPr kumimoji="1" lang="en-US" altLang="ja-JP" dirty="0"/>
              <a:t>y: </a:t>
            </a:r>
            <a:r>
              <a:rPr kumimoji="1" lang="ja-JP" altLang="en-US" dirty="0"/>
              <a:t>男性</a:t>
            </a:r>
            <a:r>
              <a:rPr kumimoji="1" lang="en-US" altLang="ja-JP" dirty="0"/>
              <a:t>/</a:t>
            </a:r>
            <a:r>
              <a:rPr kumimoji="1" lang="ja-JP" altLang="en-US" dirty="0"/>
              <a:t>女性である確信度</a:t>
            </a:r>
            <a:r>
              <a:rPr kumimoji="1" lang="en-US" altLang="ja-JP" dirty="0"/>
              <a:t>(1</a:t>
            </a:r>
            <a:r>
              <a:rPr kumimoji="1" lang="ja-JP" altLang="en-US" dirty="0"/>
              <a:t>次元配列</a:t>
            </a:r>
            <a:r>
              <a:rPr kumimoji="1" lang="en-US" altLang="ja-JP" dirty="0"/>
              <a:t>)</a:t>
            </a:r>
          </a:p>
          <a:p>
            <a:pPr lvl="1"/>
            <a:r>
              <a:rPr kumimoji="1" lang="ja-JP" altLang="en-US" dirty="0"/>
              <a:t>訓練フェーズのフローチャート</a:t>
            </a:r>
            <a:endParaRPr kumimoji="1" lang="en-US" altLang="ja-JP" dirty="0"/>
          </a:p>
          <a:p>
            <a:pPr lvl="1"/>
            <a:endParaRPr lang="en-US" altLang="ja-JP" dirty="0"/>
          </a:p>
          <a:p>
            <a:pPr lvl="2"/>
            <a:endParaRPr kumimoji="1" lang="en-US" altLang="ja-JP" dirty="0"/>
          </a:p>
          <a:p>
            <a:pPr marL="3258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180D6C3B-C4DA-ED61-28BB-95716CAFD72B}"/>
              </a:ext>
            </a:extLst>
          </p:cNvPr>
          <p:cNvGrpSpPr/>
          <p:nvPr/>
        </p:nvGrpSpPr>
        <p:grpSpPr>
          <a:xfrm>
            <a:off x="192945" y="4559019"/>
            <a:ext cx="11806107" cy="1971097"/>
            <a:chOff x="192945" y="2647085"/>
            <a:chExt cx="11806107" cy="1971097"/>
          </a:xfrm>
        </p:grpSpPr>
        <p:grpSp>
          <p:nvGrpSpPr>
            <p:cNvPr id="35" name="グループ化 34">
              <a:extLst>
                <a:ext uri="{FF2B5EF4-FFF2-40B4-BE49-F238E27FC236}">
                  <a16:creationId xmlns:a16="http://schemas.microsoft.com/office/drawing/2014/main" id="{569EA0F0-9DFF-3DFC-CB71-2E0783E914BC}"/>
                </a:ext>
              </a:extLst>
            </p:cNvPr>
            <p:cNvGrpSpPr/>
            <p:nvPr/>
          </p:nvGrpSpPr>
          <p:grpSpPr>
            <a:xfrm>
              <a:off x="192945" y="2647085"/>
              <a:ext cx="11806107" cy="1971097"/>
              <a:chOff x="293834" y="2570482"/>
              <a:chExt cx="11806107" cy="1971097"/>
            </a:xfrm>
          </p:grpSpPr>
          <p:sp>
            <p:nvSpPr>
              <p:cNvPr id="33" name="正方形/長方形 32">
                <a:extLst>
                  <a:ext uri="{FF2B5EF4-FFF2-40B4-BE49-F238E27FC236}">
                    <a16:creationId xmlns:a16="http://schemas.microsoft.com/office/drawing/2014/main" id="{6DFF0C46-6D90-5E4B-7864-8C6ECD678A8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ADB6E034-7D21-9D51-C409-FF13C52D166B}"/>
                  </a:ext>
                </a:extLst>
              </p:cNvPr>
              <p:cNvGrpSpPr/>
              <p:nvPr/>
            </p:nvGrpSpPr>
            <p:grpSpPr>
              <a:xfrm>
                <a:off x="293834" y="3059642"/>
                <a:ext cx="11604330" cy="927515"/>
                <a:chOff x="181002" y="3039977"/>
                <a:chExt cx="11604330" cy="927515"/>
              </a:xfrm>
            </p:grpSpPr>
            <p:sp>
              <p:nvSpPr>
                <p:cNvPr id="5" name="正方形/長方形 4">
                  <a:extLst>
                    <a:ext uri="{FF2B5EF4-FFF2-40B4-BE49-F238E27FC236}">
                      <a16:creationId xmlns:a16="http://schemas.microsoft.com/office/drawing/2014/main" id="{E33AE823-9752-0711-920A-135766C999A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6" name="正方形/長方形 5">
                  <a:extLst>
                    <a:ext uri="{FF2B5EF4-FFF2-40B4-BE49-F238E27FC236}">
                      <a16:creationId xmlns:a16="http://schemas.microsoft.com/office/drawing/2014/main" id="{5B85C15B-607D-748C-9F95-E96D4AA950E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7" name="正方形/長方形 6">
                  <a:extLst>
                    <a:ext uri="{FF2B5EF4-FFF2-40B4-BE49-F238E27FC236}">
                      <a16:creationId xmlns:a16="http://schemas.microsoft.com/office/drawing/2014/main" id="{91265CB3-8C0E-8E7D-2832-BD15CD451CD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 name="正方形/長方形 7">
                  <a:extLst>
                    <a:ext uri="{FF2B5EF4-FFF2-40B4-BE49-F238E27FC236}">
                      <a16:creationId xmlns:a16="http://schemas.microsoft.com/office/drawing/2014/main" id="{2679E9AD-9C0D-0169-B22B-CE65BF78026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 name="正方形/長方形 8">
                  <a:extLst>
                    <a:ext uri="{FF2B5EF4-FFF2-40B4-BE49-F238E27FC236}">
                      <a16:creationId xmlns:a16="http://schemas.microsoft.com/office/drawing/2014/main" id="{4F039589-54C0-C2CC-FE07-FCA692DE0CE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 name="正方形/長方形 9">
                  <a:extLst>
                    <a:ext uri="{FF2B5EF4-FFF2-40B4-BE49-F238E27FC236}">
                      <a16:creationId xmlns:a16="http://schemas.microsoft.com/office/drawing/2014/main" id="{C00AE286-617F-6AD2-FC28-9634F7285D6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95802A5E-5C2A-E93C-C93B-73C8E2F7BB89}"/>
                  </a:ext>
                </a:extLst>
              </p:cNvPr>
              <p:cNvCxnSpPr>
                <a:stCxn id="5" idx="3"/>
                <a:endCxn id="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4AF38566-61C1-BB0D-3F3A-F6FECC531DDD}"/>
                  </a:ext>
                </a:extLst>
              </p:cNvPr>
              <p:cNvCxnSpPr>
                <a:cxnSpLocks/>
                <a:stCxn id="6" idx="3"/>
                <a:endCxn id="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F02B058-CB5D-9F73-C795-2FE8C48C6D85}"/>
                  </a:ext>
                </a:extLst>
              </p:cNvPr>
              <p:cNvCxnSpPr>
                <a:cxnSpLocks/>
                <a:endCxn id="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11FED4E-F53B-BC71-9C7A-EC89E2E6F094}"/>
                  </a:ext>
                </a:extLst>
              </p:cNvPr>
              <p:cNvCxnSpPr>
                <a:cxnSpLocks/>
                <a:endCxn id="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F24AD0C4-853C-E849-069B-D8D9D1F2FBC5}"/>
                  </a:ext>
                </a:extLst>
              </p:cNvPr>
              <p:cNvCxnSpPr>
                <a:cxnSpLocks/>
                <a:endCxn id="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EA1285C-0907-3491-3462-D8252469A8E6}"/>
                  </a:ext>
                </a:extLst>
              </p:cNvPr>
              <p:cNvCxnSpPr>
                <a:stCxn id="10"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4D41A46-2EAA-FF7E-071C-B4E9105F679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2EF004AD-82B1-FCEA-438C-776952BEACC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1575966C-B68D-EB6F-448C-5EA632311D9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00518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59</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“./torch/practice_tensor_1.py”!!</a:t>
            </a:r>
            <a:endParaRPr lang="ja-JP" altLang="en-US" sz="2400" b="1" dirty="0">
              <a:solidFill>
                <a:srgbClr val="FF0000"/>
              </a:solidFill>
            </a:endParaRPr>
          </a:p>
        </p:txBody>
      </p:sp>
    </p:spTree>
    <p:extLst>
      <p:ext uri="{BB962C8B-B14F-4D97-AF65-F5344CB8AC3E}">
        <p14:creationId xmlns:p14="http://schemas.microsoft.com/office/powerpoint/2010/main" val="23827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60</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“./torch/practice_tensor_2.py”!!</a:t>
            </a:r>
            <a:endParaRPr lang="ja-JP" altLang="en-US" sz="2400" b="1" dirty="0">
              <a:solidFill>
                <a:srgbClr val="FF0000"/>
              </a:solidFill>
            </a:endParaRPr>
          </a:p>
        </p:txBody>
      </p:sp>
    </p:spTree>
    <p:extLst>
      <p:ext uri="{BB962C8B-B14F-4D97-AF65-F5344CB8AC3E}">
        <p14:creationId xmlns:p14="http://schemas.microsoft.com/office/powerpoint/2010/main" val="168330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356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62</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433456" y="4028264"/>
            <a:ext cx="7640780" cy="461665"/>
          </a:xfrm>
          <a:prstGeom prst="rect">
            <a:avLst/>
          </a:prstGeom>
          <a:noFill/>
        </p:spPr>
        <p:txBody>
          <a:bodyPr wrap="square">
            <a:spAutoFit/>
          </a:bodyPr>
          <a:lstStyle/>
          <a:p>
            <a:r>
              <a:rPr lang="en-US" altLang="ja-JP" sz="2400" b="1" dirty="0">
                <a:solidFill>
                  <a:srgbClr val="FF0000"/>
                </a:solidFill>
              </a:rPr>
              <a:t>Let’s go over “./torch/</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2636587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36655" y="1288528"/>
            <a:ext cx="7437581" cy="400110"/>
          </a:xfrm>
          <a:prstGeom prst="rect">
            <a:avLst/>
          </a:prstGeom>
          <a:noFill/>
        </p:spPr>
        <p:txBody>
          <a:bodyPr wrap="square">
            <a:spAutoFit/>
          </a:bodyPr>
          <a:lstStyle/>
          <a:p>
            <a:r>
              <a:rPr lang="en-US" altLang="ja-JP" sz="2000" b="1" dirty="0">
                <a:solidFill>
                  <a:srgbClr val="FF0000"/>
                </a:solidFill>
              </a:rPr>
              <a:t>Let’s run “./torch/check_california_housing.py”!!</a:t>
            </a:r>
            <a:endParaRPr lang="ja-JP" altLang="en-US" sz="2000" b="1" dirty="0">
              <a:solidFill>
                <a:srgbClr val="FF0000"/>
              </a:solidFill>
            </a:endParaRPr>
          </a:p>
        </p:txBody>
      </p:sp>
    </p:spTree>
    <p:extLst>
      <p:ext uri="{BB962C8B-B14F-4D97-AF65-F5344CB8AC3E}">
        <p14:creationId xmlns:p14="http://schemas.microsoft.com/office/powerpoint/2010/main" val="76535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44526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347722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247738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82319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97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データの種類</a:t>
            </a:r>
            <a:endParaRPr lang="en-US" altLang="ja-JP" dirty="0"/>
          </a:p>
          <a:p>
            <a:pPr lvl="2"/>
            <a:r>
              <a:rPr kumimoji="1" lang="ja-JP" altLang="en-US" dirty="0"/>
              <a:t>訓練</a:t>
            </a:r>
            <a:r>
              <a:rPr kumimoji="1" lang="en-US" altLang="ja-JP" dirty="0"/>
              <a:t>(train)</a:t>
            </a:r>
            <a:r>
              <a:rPr kumimoji="1" lang="ja-JP" altLang="en-US" dirty="0"/>
              <a:t>データ</a:t>
            </a:r>
            <a:r>
              <a:rPr kumimoji="1" lang="en-US" altLang="ja-JP" dirty="0"/>
              <a:t>: </a:t>
            </a:r>
            <a:r>
              <a:rPr kumimoji="1" lang="ja-JP" altLang="en-US" dirty="0"/>
              <a:t>モデルのパラメータを更新するためのデータ。問題集。</a:t>
            </a:r>
            <a:endParaRPr kumimoji="1" lang="en-US" altLang="ja-JP" dirty="0"/>
          </a:p>
          <a:p>
            <a:pPr lvl="2"/>
            <a:r>
              <a:rPr lang="ja-JP" altLang="en-US" dirty="0"/>
              <a:t>検証</a:t>
            </a:r>
            <a:r>
              <a:rPr lang="en-US" altLang="ja-JP" dirty="0"/>
              <a:t>(validation)</a:t>
            </a:r>
            <a:r>
              <a:rPr lang="ja-JP" altLang="en-US" dirty="0"/>
              <a:t>データ</a:t>
            </a:r>
            <a:r>
              <a:rPr lang="en-US" altLang="ja-JP" dirty="0"/>
              <a:t>: </a:t>
            </a:r>
            <a:r>
              <a:rPr lang="ja-JP" altLang="en-US" dirty="0"/>
              <a:t>テストに用いるモデルを選んだり、ハイパーパラメータを更新したりするためのデータ。模試。</a:t>
            </a:r>
            <a:endParaRPr lang="en-US" altLang="ja-JP" dirty="0"/>
          </a:p>
          <a:p>
            <a:pPr lvl="2"/>
            <a:r>
              <a:rPr kumimoji="1" lang="ja-JP" altLang="en-US" dirty="0"/>
              <a:t>テスト</a:t>
            </a:r>
            <a:r>
              <a:rPr kumimoji="1" lang="en-US" altLang="ja-JP" dirty="0"/>
              <a:t>(test)</a:t>
            </a:r>
            <a:r>
              <a:rPr kumimoji="1" lang="ja-JP" altLang="en-US" dirty="0"/>
              <a:t>データ</a:t>
            </a:r>
            <a:r>
              <a:rPr kumimoji="1" lang="en-US" altLang="ja-JP" dirty="0"/>
              <a:t>: </a:t>
            </a:r>
            <a:r>
              <a:rPr kumimoji="1" lang="ja-JP" altLang="en-US" dirty="0"/>
              <a:t>モデルを評価するためのデータ。受験本番。</a:t>
            </a:r>
            <a:endParaRPr kumimoji="1" lang="en-US" altLang="ja-JP" dirty="0"/>
          </a:p>
          <a:p>
            <a:pPr marL="783000" lvl="2" indent="0">
              <a:buNone/>
            </a:pPr>
            <a:r>
              <a:rPr lang="ja-JP" altLang="en-US" dirty="0"/>
              <a:t>→ </a:t>
            </a:r>
            <a:r>
              <a:rPr lang="ja-JP" altLang="en-US" dirty="0">
                <a:solidFill>
                  <a:srgbClr val="FF0000"/>
                </a:solidFill>
              </a:rPr>
              <a:t>各データに重複があってはならない</a:t>
            </a:r>
            <a:r>
              <a:rPr lang="en-US" altLang="ja-JP" dirty="0">
                <a:solidFill>
                  <a:srgbClr val="FF0000"/>
                </a:solidFill>
              </a:rPr>
              <a:t>(</a:t>
            </a:r>
            <a:r>
              <a:rPr lang="ja-JP" altLang="en-US" dirty="0">
                <a:solidFill>
                  <a:srgbClr val="FF0000"/>
                </a:solidFill>
              </a:rPr>
              <a:t>カンニングの禁止</a:t>
            </a:r>
            <a:r>
              <a:rPr lang="en-US" altLang="ja-JP" dirty="0">
                <a:solidFill>
                  <a:srgbClr val="FF0000"/>
                </a:solidFill>
              </a:rPr>
              <a:t>)</a:t>
            </a:r>
            <a:r>
              <a:rPr lang="ja-JP" altLang="en-US" dirty="0">
                <a:solidFill>
                  <a:srgbClr val="FF0000"/>
                </a:solidFill>
              </a:rPr>
              <a:t>。</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643054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6878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047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“./torch/</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305367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46097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73</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“./torch/practice_dataloader.py”!!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36047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20458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“./torch/practice_only_train.py” and confirm the loss decreases as the epoch increases!!</a:t>
            </a:r>
          </a:p>
        </p:txBody>
      </p:sp>
    </p:spTree>
    <p:extLst>
      <p:ext uri="{BB962C8B-B14F-4D97-AF65-F5344CB8AC3E}">
        <p14:creationId xmlns:p14="http://schemas.microsoft.com/office/powerpoint/2010/main" val="3179609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を実行して</a:t>
            </a:r>
            <a:r>
              <a:rPr kumimoji="1" lang="en-US" altLang="ja-JP" dirty="0"/>
              <a:t>dropout</a:t>
            </a:r>
            <a:r>
              <a:rPr kumimoji="1" lang="ja-JP" altLang="en-US" dirty="0"/>
              <a:t>などの、モードによって挙動が異なる層のモードを推論モードに変更</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938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76210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“./torch/run_nn.py”!!</a:t>
            </a:r>
            <a:endParaRPr lang="ja-JP" altLang="en-US" sz="2400" b="1" dirty="0">
              <a:solidFill>
                <a:srgbClr val="FF0000"/>
              </a:solidFill>
            </a:endParaRPr>
          </a:p>
        </p:txBody>
      </p:sp>
    </p:spTree>
    <p:extLst>
      <p:ext uri="{BB962C8B-B14F-4D97-AF65-F5344CB8AC3E}">
        <p14:creationId xmlns:p14="http://schemas.microsoft.com/office/powerpoint/2010/main" val="53077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1"/>
            <a:r>
              <a:rPr lang="ja-JP" altLang="en-US" dirty="0"/>
              <a:t>人間の脳内の神経細胞</a:t>
            </a:r>
            <a:r>
              <a:rPr lang="en-US" altLang="ja-JP" dirty="0"/>
              <a:t>(</a:t>
            </a:r>
            <a:r>
              <a:rPr lang="ja-JP" altLang="en-US" dirty="0"/>
              <a:t>ニューロン</a:t>
            </a:r>
            <a:r>
              <a:rPr lang="en-US" altLang="ja-JP" dirty="0"/>
              <a:t>)</a:t>
            </a:r>
            <a:r>
              <a:rPr lang="ja-JP" altLang="en-US" dirty="0"/>
              <a:t>と</a:t>
            </a:r>
            <a:br>
              <a:rPr lang="en-US" altLang="ja-JP" dirty="0"/>
            </a:br>
            <a:r>
              <a:rPr lang="ja-JP" altLang="en-US" dirty="0"/>
              <a:t>それらの結合を計算グラフで模倣</a:t>
            </a:r>
            <a:endParaRPr lang="en-US" altLang="ja-JP" dirty="0"/>
          </a:p>
          <a:p>
            <a:pPr lvl="2"/>
            <a:r>
              <a:rPr lang="ja-JP" altLang="en-US" dirty="0"/>
              <a:t>ノードはニューロンへの入力を表現</a:t>
            </a:r>
            <a:endParaRPr lang="en-US" altLang="ja-JP" dirty="0"/>
          </a:p>
          <a:p>
            <a:pPr lvl="2"/>
            <a:r>
              <a:rPr lang="ja-JP" altLang="en-US" dirty="0"/>
              <a:t>エッジはニューロン間の接続を表現</a:t>
            </a:r>
            <a:endParaRPr lang="en-US" altLang="ja-JP" dirty="0"/>
          </a:p>
          <a:p>
            <a:pPr lvl="3"/>
            <a:r>
              <a:rPr lang="ja-JP" altLang="en-US" dirty="0">
                <a:solidFill>
                  <a:srgbClr val="FF0000"/>
                </a:solidFill>
              </a:rPr>
              <a:t>エッジが持つパラメータを訓練により</a:t>
            </a:r>
            <a:br>
              <a:rPr lang="en-US" altLang="ja-JP" dirty="0">
                <a:solidFill>
                  <a:srgbClr val="FF0000"/>
                </a:solidFill>
              </a:rPr>
            </a:br>
            <a:r>
              <a:rPr lang="ja-JP" altLang="en-US" dirty="0">
                <a:solidFill>
                  <a:srgbClr val="FF0000"/>
                </a:solidFill>
              </a:rPr>
              <a:t>更新していく</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pic>
        <p:nvPicPr>
          <p:cNvPr id="6" name="図 5">
            <a:extLst>
              <a:ext uri="{FF2B5EF4-FFF2-40B4-BE49-F238E27FC236}">
                <a16:creationId xmlns:a16="http://schemas.microsoft.com/office/drawing/2014/main" id="{9C9DE740-47E8-2662-D6D7-A606C2E31138}"/>
              </a:ext>
            </a:extLst>
          </p:cNvPr>
          <p:cNvPicPr>
            <a:picLocks noChangeAspect="1"/>
          </p:cNvPicPr>
          <p:nvPr/>
        </p:nvPicPr>
        <p:blipFill rotWithShape="1">
          <a:blip r:embed="rId2"/>
          <a:srcRect l="2845" r="53435"/>
          <a:stretch/>
        </p:blipFill>
        <p:spPr>
          <a:xfrm>
            <a:off x="7288875" y="1847273"/>
            <a:ext cx="2716383" cy="2633244"/>
          </a:xfrm>
          <a:prstGeom prst="rect">
            <a:avLst/>
          </a:prstGeom>
        </p:spPr>
      </p:pic>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r="2381"/>
          <a:stretch/>
        </p:blipFill>
        <p:spPr>
          <a:xfrm>
            <a:off x="9931371" y="1847273"/>
            <a:ext cx="2239845" cy="2633244"/>
          </a:xfrm>
          <a:prstGeom prst="rect">
            <a:avLst/>
          </a:prstGeom>
        </p:spPr>
      </p:pic>
    </p:spTree>
    <p:extLst>
      <p:ext uri="{BB962C8B-B14F-4D97-AF65-F5344CB8AC3E}">
        <p14:creationId xmlns:p14="http://schemas.microsoft.com/office/powerpoint/2010/main" val="890363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82393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33874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test</a:t>
            </a:r>
            <a:r>
              <a:rPr kumimoji="1" lang="ja-JP" altLang="en-US" dirty="0"/>
              <a:t>データ</a:t>
            </a:r>
            <a:r>
              <a:rPr lang="en-US" altLang="ja-JP" dirty="0"/>
              <a:t>: </a:t>
            </a:r>
            <a:r>
              <a:rPr lang="ja-JP" altLang="en-US" dirty="0"/>
              <a:t>インスタンス化時に引数に</a:t>
            </a:r>
            <a:r>
              <a:rPr lang="en-US" altLang="ja-JP" dirty="0"/>
              <a:t>train=False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360119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4347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369332"/>
          </a:xfrm>
          <a:prstGeom prst="rect">
            <a:avLst/>
          </a:prstGeom>
          <a:noFill/>
        </p:spPr>
        <p:txBody>
          <a:bodyPr wrap="square">
            <a:spAutoFit/>
          </a:bodyPr>
          <a:lstStyle/>
          <a:p>
            <a:r>
              <a:rPr lang="en-US" altLang="ja-JP" b="1" dirty="0">
                <a:solidFill>
                  <a:srgbClr val="FF0000"/>
                </a:solidFill>
              </a:rPr>
              <a:t>Let’s run “./torch/practice_transform.py”!!</a:t>
            </a:r>
            <a:endParaRPr lang="ja-JP" altLang="en-US" b="1" dirty="0">
              <a:solidFill>
                <a:srgbClr val="FF0000"/>
              </a:solidFill>
            </a:endParaRPr>
          </a:p>
        </p:txBody>
      </p:sp>
    </p:spTree>
    <p:extLst>
      <p:ext uri="{BB962C8B-B14F-4D97-AF65-F5344CB8AC3E}">
        <p14:creationId xmlns:p14="http://schemas.microsoft.com/office/powerpoint/2010/main" val="1313381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6411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2438537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3192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3133256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00110"/>
          </a:xfrm>
          <a:prstGeom prst="rect">
            <a:avLst/>
          </a:prstGeom>
          <a:noFill/>
        </p:spPr>
        <p:txBody>
          <a:bodyPr wrap="square">
            <a:spAutoFit/>
          </a:bodyPr>
          <a:lstStyle/>
          <a:p>
            <a:r>
              <a:rPr lang="en-US" altLang="ja-JP" sz="2000" b="1" dirty="0">
                <a:solidFill>
                  <a:srgbClr val="FF0000"/>
                </a:solidFill>
              </a:rPr>
              <a:t>Let’s run “./torch/</a:t>
            </a:r>
            <a:r>
              <a:rPr lang="en-US" altLang="ja-JP" sz="2000" b="1" dirty="0" err="1">
                <a:solidFill>
                  <a:srgbClr val="FF0000"/>
                </a:solidFill>
              </a:rPr>
              <a:t>cnn</a:t>
            </a:r>
            <a:r>
              <a:rPr lang="en-US" altLang="ja-JP" sz="2000" b="1" dirty="0">
                <a:solidFill>
                  <a:srgbClr val="FF0000"/>
                </a:solidFill>
              </a:rPr>
              <a:t>/model.py”!!</a:t>
            </a:r>
            <a:endParaRPr lang="ja-JP" altLang="en-US" sz="20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27599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5"/>
            <a:endParaRPr lang="en-US" altLang="ja-JP" dirty="0"/>
          </a:p>
          <a:p>
            <a:pPr lvl="1"/>
            <a:r>
              <a:rPr lang="en-US" altLang="ja-JP" dirty="0"/>
              <a:t>y = F(</a:t>
            </a:r>
            <a:r>
              <a:rPr lang="en-US" altLang="ja-JP" dirty="0">
                <a:solidFill>
                  <a:srgbClr val="FF0000"/>
                </a:solidFill>
              </a:rPr>
              <a:t>b</a:t>
            </a:r>
            <a:r>
              <a:rPr lang="en-US" altLang="ja-JP" dirty="0"/>
              <a:t>+</a:t>
            </a:r>
            <a:r>
              <a:rPr lang="en-US" altLang="ja-JP" dirty="0">
                <a:solidFill>
                  <a:srgbClr val="0070C0"/>
                </a:solidFill>
              </a:rPr>
              <a:t>w</a:t>
            </a:r>
            <a:r>
              <a:rPr lang="en-US" altLang="ja-JP" sz="1600" dirty="0">
                <a:solidFill>
                  <a:srgbClr val="0070C0"/>
                </a:solidFill>
              </a:rPr>
              <a:t>1</a:t>
            </a:r>
            <a:r>
              <a:rPr lang="en-US" altLang="ja-JP" dirty="0"/>
              <a:t>x</a:t>
            </a:r>
            <a:r>
              <a:rPr lang="en-US" altLang="ja-JP" sz="1600" dirty="0"/>
              <a:t>1</a:t>
            </a:r>
            <a:r>
              <a:rPr lang="en-US" altLang="ja-JP" dirty="0"/>
              <a:t>+</a:t>
            </a:r>
            <a:r>
              <a:rPr lang="en-US" altLang="ja-JP" dirty="0">
                <a:solidFill>
                  <a:srgbClr val="0070C0"/>
                </a:solidFill>
              </a:rPr>
              <a:t>w</a:t>
            </a:r>
            <a:r>
              <a:rPr lang="en-US" altLang="ja-JP" sz="1600" dirty="0">
                <a:solidFill>
                  <a:srgbClr val="0070C0"/>
                </a:solidFill>
              </a:rPr>
              <a:t>2</a:t>
            </a:r>
            <a:r>
              <a:rPr lang="en-US" altLang="ja-JP" dirty="0"/>
              <a:t>x</a:t>
            </a:r>
            <a:r>
              <a:rPr lang="en-US" altLang="ja-JP" sz="1600" dirty="0"/>
              <a:t>2</a:t>
            </a:r>
            <a:r>
              <a:rPr lang="en-US" altLang="ja-JP" dirty="0"/>
              <a:t>+</a:t>
            </a:r>
            <a:r>
              <a:rPr lang="en-US" altLang="ja-JP" dirty="0">
                <a:solidFill>
                  <a:srgbClr val="0070C0"/>
                </a:solidFill>
              </a:rPr>
              <a:t>w</a:t>
            </a:r>
            <a:r>
              <a:rPr lang="en-US" altLang="ja-JP" sz="1600" dirty="0">
                <a:solidFill>
                  <a:srgbClr val="0070C0"/>
                </a:solidFill>
              </a:rPr>
              <a:t>3</a:t>
            </a:r>
            <a:r>
              <a:rPr lang="en-US" altLang="ja-JP" dirty="0"/>
              <a:t>x</a:t>
            </a:r>
            <a:r>
              <a:rPr lang="en-US" altLang="ja-JP" sz="1600" dirty="0"/>
              <a:t>3</a:t>
            </a:r>
            <a:r>
              <a:rPr lang="en-US" altLang="ja-JP" dirty="0"/>
              <a:t>)</a:t>
            </a:r>
          </a:p>
          <a:p>
            <a:pPr lvl="2"/>
            <a:r>
              <a:rPr lang="ja-JP" altLang="en-US" dirty="0"/>
              <a:t>エッジが持つ</a:t>
            </a:r>
            <a:r>
              <a:rPr lang="ja-JP" altLang="en-US" u="sng" dirty="0"/>
              <a:t>パラメータ</a:t>
            </a:r>
            <a:r>
              <a:rPr lang="ja-JP" altLang="en-US" dirty="0"/>
              <a:t>にはバイアスと</a:t>
            </a:r>
            <a:br>
              <a:rPr lang="en-US" altLang="ja-JP" dirty="0"/>
            </a:br>
            <a:r>
              <a:rPr lang="ja-JP" altLang="en-US" dirty="0"/>
              <a:t>ウェイトの</a:t>
            </a:r>
            <a:r>
              <a:rPr lang="en-US" altLang="ja-JP" dirty="0"/>
              <a:t>2</a:t>
            </a:r>
            <a:r>
              <a:rPr lang="ja-JP" altLang="en-US" dirty="0"/>
              <a:t>つがある</a:t>
            </a:r>
            <a:endParaRPr lang="en-US" altLang="ja-JP" dirty="0"/>
          </a:p>
          <a:p>
            <a:pPr lvl="2"/>
            <a:r>
              <a:rPr lang="en-US" altLang="ja-JP" dirty="0"/>
              <a:t>F: </a:t>
            </a:r>
            <a:r>
              <a:rPr lang="ja-JP" altLang="en-US" dirty="0"/>
              <a:t>活性化関数</a:t>
            </a:r>
            <a:r>
              <a:rPr lang="en-US" altLang="ja-JP" dirty="0"/>
              <a:t>(activation function)</a:t>
            </a:r>
          </a:p>
          <a:p>
            <a:pPr lvl="3"/>
            <a:r>
              <a:rPr lang="ja-JP" altLang="en-US" dirty="0"/>
              <a:t>複雑な関数を表現するため</a:t>
            </a:r>
            <a:r>
              <a:rPr lang="en-US" altLang="ja-JP" dirty="0" err="1"/>
              <a:t>ReLU</a:t>
            </a:r>
            <a:r>
              <a:rPr lang="ja-JP" altLang="en-US" dirty="0"/>
              <a:t>などの非線形関数が用いられる</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grpSp>
        <p:nvGrpSpPr>
          <p:cNvPr id="15" name="グループ化 14">
            <a:extLst>
              <a:ext uri="{FF2B5EF4-FFF2-40B4-BE49-F238E27FC236}">
                <a16:creationId xmlns:a16="http://schemas.microsoft.com/office/drawing/2014/main" id="{E66B50DE-4A94-4026-FBA9-E67411E0E294}"/>
              </a:ext>
            </a:extLst>
          </p:cNvPr>
          <p:cNvGrpSpPr/>
          <p:nvPr/>
        </p:nvGrpSpPr>
        <p:grpSpPr>
          <a:xfrm>
            <a:off x="8383644" y="1759425"/>
            <a:ext cx="3571805" cy="2197538"/>
            <a:chOff x="8427248" y="1988957"/>
            <a:chExt cx="3571805" cy="2197538"/>
          </a:xfrm>
        </p:grpSpPr>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t="14710" r="2381" b="26128"/>
            <a:stretch/>
          </p:blipFill>
          <p:spPr>
            <a:xfrm>
              <a:off x="8839539" y="1988957"/>
              <a:ext cx="3159514" cy="2197538"/>
            </a:xfrm>
            <a:prstGeom prst="rect">
              <a:avLst/>
            </a:prstGeom>
          </p:spPr>
        </p:pic>
        <p:sp>
          <p:nvSpPr>
            <p:cNvPr id="5" name="楕円 4">
              <a:extLst>
                <a:ext uri="{FF2B5EF4-FFF2-40B4-BE49-F238E27FC236}">
                  <a16:creationId xmlns:a16="http://schemas.microsoft.com/office/drawing/2014/main" id="{F8D313DD-6233-A3FA-EE2A-A02BC2CCE5BE}"/>
                </a:ext>
              </a:extLst>
            </p:cNvPr>
            <p:cNvSpPr/>
            <p:nvPr/>
          </p:nvSpPr>
          <p:spPr>
            <a:xfrm>
              <a:off x="8427248" y="2899087"/>
              <a:ext cx="540000" cy="540000"/>
            </a:xfrm>
            <a:prstGeom prst="ellipse">
              <a:avLst/>
            </a:prstGeom>
            <a:solidFill>
              <a:schemeClr val="bg1"/>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07B6CDCE-2C36-EE5A-54B4-B312B0DBD8C3}"/>
                </a:ext>
              </a:extLst>
            </p:cNvPr>
            <p:cNvCxnSpPr>
              <a:cxnSpLocks/>
              <a:stCxn id="5" idx="0"/>
            </p:cNvCxnSpPr>
            <p:nvPr/>
          </p:nvCxnSpPr>
          <p:spPr>
            <a:xfrm flipV="1">
              <a:off x="8697248" y="2410691"/>
              <a:ext cx="1416326" cy="488396"/>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95DA244-A89C-B6C3-F3A8-1EC3F32684AF}"/>
                </a:ext>
              </a:extLst>
            </p:cNvPr>
            <p:cNvSpPr txBox="1"/>
            <p:nvPr/>
          </p:nvSpPr>
          <p:spPr>
            <a:xfrm>
              <a:off x="9011027" y="2346750"/>
              <a:ext cx="319318" cy="369332"/>
            </a:xfrm>
            <a:prstGeom prst="rect">
              <a:avLst/>
            </a:prstGeom>
            <a:noFill/>
          </p:spPr>
          <p:txBody>
            <a:bodyPr wrap="none" rtlCol="0">
              <a:spAutoFit/>
            </a:bodyPr>
            <a:lstStyle/>
            <a:p>
              <a:r>
                <a:rPr kumimoji="1" lang="en-US" altLang="ja-JP" dirty="0"/>
                <a:t>b</a:t>
              </a:r>
              <a:endParaRPr kumimoji="1" lang="ja-JP" altLang="en-US" dirty="0"/>
            </a:p>
          </p:txBody>
        </p:sp>
      </p:grpSp>
      <p:sp>
        <p:nvSpPr>
          <p:cNvPr id="17" name="テキスト ボックス 16">
            <a:extLst>
              <a:ext uri="{FF2B5EF4-FFF2-40B4-BE49-F238E27FC236}">
                <a16:creationId xmlns:a16="http://schemas.microsoft.com/office/drawing/2014/main" id="{DEAD7DE8-BF92-F690-2CA0-9450EB455C99}"/>
              </a:ext>
            </a:extLst>
          </p:cNvPr>
          <p:cNvSpPr txBox="1"/>
          <p:nvPr/>
        </p:nvSpPr>
        <p:spPr>
          <a:xfrm>
            <a:off x="1615684" y="1856844"/>
            <a:ext cx="1107996" cy="369332"/>
          </a:xfrm>
          <a:prstGeom prst="rect">
            <a:avLst/>
          </a:prstGeom>
          <a:noFill/>
        </p:spPr>
        <p:txBody>
          <a:bodyPr wrap="none" rtlCol="0">
            <a:spAutoFit/>
          </a:bodyPr>
          <a:lstStyle/>
          <a:p>
            <a:r>
              <a:rPr lang="ja-JP" altLang="en-US" dirty="0">
                <a:solidFill>
                  <a:srgbClr val="FF0000"/>
                </a:solidFill>
              </a:rPr>
              <a:t>バイアス</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5010D323-AAC7-31F2-BB81-DA7176127497}"/>
              </a:ext>
            </a:extLst>
          </p:cNvPr>
          <p:cNvSpPr txBox="1"/>
          <p:nvPr/>
        </p:nvSpPr>
        <p:spPr>
          <a:xfrm>
            <a:off x="3135971" y="1850503"/>
            <a:ext cx="1107996" cy="369332"/>
          </a:xfrm>
          <a:prstGeom prst="rect">
            <a:avLst/>
          </a:prstGeom>
          <a:noFill/>
        </p:spPr>
        <p:txBody>
          <a:bodyPr wrap="none" rtlCol="0">
            <a:spAutoFit/>
          </a:bodyPr>
          <a:lstStyle/>
          <a:p>
            <a:r>
              <a:rPr kumimoji="1" lang="ja-JP" altLang="en-US" dirty="0">
                <a:solidFill>
                  <a:srgbClr val="0070C0"/>
                </a:solidFill>
              </a:rPr>
              <a:t>ウェイト</a:t>
            </a:r>
          </a:p>
        </p:txBody>
      </p:sp>
      <p:cxnSp>
        <p:nvCxnSpPr>
          <p:cNvPr id="35" name="直線コネクタ 34">
            <a:extLst>
              <a:ext uri="{FF2B5EF4-FFF2-40B4-BE49-F238E27FC236}">
                <a16:creationId xmlns:a16="http://schemas.microsoft.com/office/drawing/2014/main" id="{B2683EA0-C89B-AEBB-EC66-10341C022AA4}"/>
              </a:ext>
            </a:extLst>
          </p:cNvPr>
          <p:cNvCxnSpPr/>
          <p:nvPr/>
        </p:nvCxnSpPr>
        <p:spPr>
          <a:xfrm>
            <a:off x="2106523" y="2549888"/>
            <a:ext cx="2918690" cy="0"/>
          </a:xfrm>
          <a:prstGeom prst="line">
            <a:avLst/>
          </a:prstGeom>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FD6FDE37-211C-CBE2-B56B-06F67BDF8618}"/>
              </a:ext>
            </a:extLst>
          </p:cNvPr>
          <p:cNvSpPr/>
          <p:nvPr/>
        </p:nvSpPr>
        <p:spPr>
          <a:xfrm>
            <a:off x="5263981" y="2319872"/>
            <a:ext cx="242205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ここまでは線形</a:t>
            </a:r>
            <a:r>
              <a:rPr lang="ja-JP" altLang="en-US" dirty="0"/>
              <a:t>関数</a:t>
            </a:r>
            <a:endParaRPr kumimoji="1" lang="ja-JP" altLang="en-US" dirty="0"/>
          </a:p>
        </p:txBody>
      </p:sp>
      <p:cxnSp>
        <p:nvCxnSpPr>
          <p:cNvPr id="45" name="直線矢印コネクタ 44">
            <a:extLst>
              <a:ext uri="{FF2B5EF4-FFF2-40B4-BE49-F238E27FC236}">
                <a16:creationId xmlns:a16="http://schemas.microsoft.com/office/drawing/2014/main" id="{ED631D9E-1477-C238-9718-77BFA0D924EB}"/>
              </a:ext>
            </a:extLst>
          </p:cNvPr>
          <p:cNvCxnSpPr>
            <a:stCxn id="43" idx="1"/>
          </p:cNvCxnSpPr>
          <p:nvPr/>
        </p:nvCxnSpPr>
        <p:spPr>
          <a:xfrm flipH="1">
            <a:off x="5025213" y="2504538"/>
            <a:ext cx="238768" cy="45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4BC13360-CB40-DA00-CF09-5FF9AA7CD736}"/>
              </a:ext>
            </a:extLst>
          </p:cNvPr>
          <p:cNvSpPr txBox="1"/>
          <p:nvPr/>
        </p:nvSpPr>
        <p:spPr>
          <a:xfrm>
            <a:off x="1172855" y="4446971"/>
            <a:ext cx="2660819" cy="369332"/>
          </a:xfrm>
          <a:prstGeom prst="rect">
            <a:avLst/>
          </a:prstGeom>
          <a:noFill/>
          <a:ln>
            <a:solidFill>
              <a:schemeClr val="tx1"/>
            </a:solidFill>
          </a:ln>
        </p:spPr>
        <p:txBody>
          <a:bodyPr wrap="square" rtlCol="0">
            <a:spAutoFit/>
          </a:bodyPr>
          <a:lstStyle/>
          <a:p>
            <a:r>
              <a:rPr kumimoji="1" lang="en-US" altLang="ja-JP" dirty="0" err="1"/>
              <a:t>ReLU</a:t>
            </a:r>
            <a:r>
              <a:rPr kumimoji="1" lang="en-US" altLang="ja-JP" dirty="0"/>
              <a:t>: f(x) = max(0, x)</a:t>
            </a:r>
            <a:endParaRPr kumimoji="1" lang="ja-JP" altLang="en-US" dirty="0"/>
          </a:p>
        </p:txBody>
      </p:sp>
      <p:sp>
        <p:nvSpPr>
          <p:cNvPr id="47" name="正方形/長方形 46">
            <a:extLst>
              <a:ext uri="{FF2B5EF4-FFF2-40B4-BE49-F238E27FC236}">
                <a16:creationId xmlns:a16="http://schemas.microsoft.com/office/drawing/2014/main" id="{E9245336-F1E8-7C5E-F76C-6423943BD09D}"/>
              </a:ext>
            </a:extLst>
          </p:cNvPr>
          <p:cNvSpPr/>
          <p:nvPr/>
        </p:nvSpPr>
        <p:spPr>
          <a:xfrm>
            <a:off x="9475395" y="1481171"/>
            <a:ext cx="271660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「単純パーセプトロン」</a:t>
            </a:r>
          </a:p>
        </p:txBody>
      </p:sp>
      <p:sp>
        <p:nvSpPr>
          <p:cNvPr id="49" name="正方形/長方形 48">
            <a:extLst>
              <a:ext uri="{FF2B5EF4-FFF2-40B4-BE49-F238E27FC236}">
                <a16:creationId xmlns:a16="http://schemas.microsoft.com/office/drawing/2014/main" id="{FE970635-AF2E-F343-D558-1FACF863743E}"/>
              </a:ext>
            </a:extLst>
          </p:cNvPr>
          <p:cNvSpPr/>
          <p:nvPr/>
        </p:nvSpPr>
        <p:spPr>
          <a:xfrm>
            <a:off x="5331612" y="3168584"/>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50" name="直線矢印コネクタ 49">
            <a:extLst>
              <a:ext uri="{FF2B5EF4-FFF2-40B4-BE49-F238E27FC236}">
                <a16:creationId xmlns:a16="http://schemas.microsoft.com/office/drawing/2014/main" id="{E2555073-B982-9496-71D0-E090547F8992}"/>
              </a:ext>
            </a:extLst>
          </p:cNvPr>
          <p:cNvCxnSpPr>
            <a:cxnSpLocks/>
          </p:cNvCxnSpPr>
          <p:nvPr/>
        </p:nvCxnSpPr>
        <p:spPr>
          <a:xfrm flipH="1" flipV="1">
            <a:off x="4655127" y="3059668"/>
            <a:ext cx="676485" cy="3239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BAFEFAEF-0EC7-E340-B740-8D934555FC34}"/>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1A05CB8D-079D-DF73-A0AE-AFCBD90FE17E}"/>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53EA3FD5-8F4C-2604-41C8-4FC0D589A5B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BC8E108-2516-99E4-2A2F-F9AC1F5C2CDB}"/>
                  </a:ext>
                </a:extLst>
              </p:cNvPr>
              <p:cNvGrpSpPr/>
              <p:nvPr/>
            </p:nvGrpSpPr>
            <p:grpSpPr>
              <a:xfrm>
                <a:off x="293834" y="3059642"/>
                <a:ext cx="11604330" cy="927515"/>
                <a:chOff x="181002" y="3039977"/>
                <a:chExt cx="11604330" cy="927515"/>
              </a:xfrm>
            </p:grpSpPr>
            <p:sp>
              <p:nvSpPr>
                <p:cNvPr id="51" name="正方形/長方形 50">
                  <a:extLst>
                    <a:ext uri="{FF2B5EF4-FFF2-40B4-BE49-F238E27FC236}">
                      <a16:creationId xmlns:a16="http://schemas.microsoft.com/office/drawing/2014/main" id="{64474E23-914E-0680-49A1-BE729CBEBAE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2" name="正方形/長方形 51">
                  <a:extLst>
                    <a:ext uri="{FF2B5EF4-FFF2-40B4-BE49-F238E27FC236}">
                      <a16:creationId xmlns:a16="http://schemas.microsoft.com/office/drawing/2014/main" id="{5D828B8D-95FA-2C19-9FAC-891E06AFEEF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3" name="正方形/長方形 52">
                  <a:extLst>
                    <a:ext uri="{FF2B5EF4-FFF2-40B4-BE49-F238E27FC236}">
                      <a16:creationId xmlns:a16="http://schemas.microsoft.com/office/drawing/2014/main" id="{C669E407-1B77-CA9E-21A8-A7F82F419A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4" name="正方形/長方形 53">
                  <a:extLst>
                    <a:ext uri="{FF2B5EF4-FFF2-40B4-BE49-F238E27FC236}">
                      <a16:creationId xmlns:a16="http://schemas.microsoft.com/office/drawing/2014/main" id="{BA477FBB-04AC-9825-E0F8-670EC3977631}"/>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5" name="正方形/長方形 54">
                  <a:extLst>
                    <a:ext uri="{FF2B5EF4-FFF2-40B4-BE49-F238E27FC236}">
                      <a16:creationId xmlns:a16="http://schemas.microsoft.com/office/drawing/2014/main" id="{8E440758-020D-9AD0-765A-5BFCEB63C93D}"/>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6" name="正方形/長方形 55">
                  <a:extLst>
                    <a:ext uri="{FF2B5EF4-FFF2-40B4-BE49-F238E27FC236}">
                      <a16:creationId xmlns:a16="http://schemas.microsoft.com/office/drawing/2014/main" id="{5BC3ED24-2849-F980-3CC6-D415EF8AE73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5BACBD93-F21B-F121-6A9B-90C484B8BDF1}"/>
                  </a:ext>
                </a:extLst>
              </p:cNvPr>
              <p:cNvCxnSpPr>
                <a:stCxn id="51" idx="3"/>
                <a:endCxn id="5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1ABAECD-646B-EA00-BB44-7D97FB56B3E6}"/>
                  </a:ext>
                </a:extLst>
              </p:cNvPr>
              <p:cNvCxnSpPr>
                <a:cxnSpLocks/>
                <a:stCxn id="52" idx="3"/>
                <a:endCxn id="5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67EC090D-24E3-DFC3-824D-D616BAA99E44}"/>
                  </a:ext>
                </a:extLst>
              </p:cNvPr>
              <p:cNvCxnSpPr>
                <a:cxnSpLocks/>
                <a:endCxn id="5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88E538E-DACA-C0B0-7915-DFA721B211CC}"/>
                  </a:ext>
                </a:extLst>
              </p:cNvPr>
              <p:cNvCxnSpPr>
                <a:cxnSpLocks/>
                <a:endCxn id="5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90D4237-B8ED-C4A0-5E71-9657B0F95083}"/>
                  </a:ext>
                </a:extLst>
              </p:cNvPr>
              <p:cNvCxnSpPr>
                <a:cxnSpLocks/>
                <a:endCxn id="5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コネクタ: カギ線 33">
                <a:extLst>
                  <a:ext uri="{FF2B5EF4-FFF2-40B4-BE49-F238E27FC236}">
                    <a16:creationId xmlns:a16="http://schemas.microsoft.com/office/drawing/2014/main" id="{B8108E2E-C773-D76F-116C-2456B54362D4}"/>
                  </a:ext>
                </a:extLst>
              </p:cNvPr>
              <p:cNvCxnSpPr>
                <a:stCxn id="56"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299844EB-B07F-54BD-1E9E-5693A91B2960}"/>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D276FA57-F4AF-AB83-AAAB-914AA77B643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4F141BD8-9C5C-99E7-F10F-4829A87A466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146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“./torch/run_cnn.py”!!</a:t>
            </a:r>
            <a:endParaRPr lang="ja-JP" altLang="en-US" sz="2400" b="1" dirty="0">
              <a:solidFill>
                <a:srgbClr val="FF0000"/>
              </a:solidFill>
            </a:endParaRPr>
          </a:p>
        </p:txBody>
      </p:sp>
    </p:spTree>
    <p:extLst>
      <p:ext uri="{BB962C8B-B14F-4D97-AF65-F5344CB8AC3E}">
        <p14:creationId xmlns:p14="http://schemas.microsoft.com/office/powerpoint/2010/main" val="3094750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90</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794438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54E1-F274-304C-9C4A-A5E441F37C5A}"/>
              </a:ext>
            </a:extLst>
          </p:cNvPr>
          <p:cNvSpPr>
            <a:spLocks noGrp="1"/>
          </p:cNvSpPr>
          <p:nvPr>
            <p:ph type="title"/>
          </p:nvPr>
        </p:nvSpPr>
        <p:spPr/>
        <p:txBody>
          <a:bodyPr/>
          <a:lstStyle/>
          <a:p>
            <a:r>
              <a:rPr kumimoji="1" lang="en-US" altLang="ja-JP" dirty="0"/>
              <a:t>3. </a:t>
            </a:r>
            <a:r>
              <a:rPr kumimoji="1" lang="ja-JP" altLang="en-US" dirty="0"/>
              <a:t>環境構築編</a:t>
            </a:r>
          </a:p>
        </p:txBody>
      </p:sp>
      <p:sp>
        <p:nvSpPr>
          <p:cNvPr id="3" name="テキスト プレースホルダー 2">
            <a:extLst>
              <a:ext uri="{FF2B5EF4-FFF2-40B4-BE49-F238E27FC236}">
                <a16:creationId xmlns:a16="http://schemas.microsoft.com/office/drawing/2014/main" id="{6DDBF5BE-A60E-1D18-A4CE-058AF7473394}"/>
              </a:ext>
            </a:extLst>
          </p:cNvPr>
          <p:cNvSpPr>
            <a:spLocks noGrp="1"/>
          </p:cNvSpPr>
          <p:nvPr>
            <p:ph type="body" idx="1"/>
          </p:nvPr>
        </p:nvSpPr>
        <p:spPr/>
        <p:txBody>
          <a:bodyPr/>
          <a:lstStyle/>
          <a:p>
            <a:r>
              <a:rPr kumimoji="1" lang="ja-JP" altLang="en-US" dirty="0"/>
              <a:t>この情報は、そのうち使い物にならなくなる可能性が高いです。その場合は、すみませんけど頑張ってください笑</a:t>
            </a:r>
          </a:p>
        </p:txBody>
      </p:sp>
      <p:sp>
        <p:nvSpPr>
          <p:cNvPr id="4" name="スライド番号プレースホルダー 3">
            <a:extLst>
              <a:ext uri="{FF2B5EF4-FFF2-40B4-BE49-F238E27FC236}">
                <a16:creationId xmlns:a16="http://schemas.microsoft.com/office/drawing/2014/main" id="{76B8F8ED-4D3E-766E-43F4-323F3BE447A6}"/>
              </a:ext>
            </a:extLst>
          </p:cNvPr>
          <p:cNvSpPr>
            <a:spLocks noGrp="1"/>
          </p:cNvSpPr>
          <p:nvPr>
            <p:ph type="sldNum" sz="quarter" idx="12"/>
          </p:nvPr>
        </p:nvSpPr>
        <p:spPr/>
        <p:txBody>
          <a:bodyPr/>
          <a:lstStyle/>
          <a:p>
            <a:fld id="{6A637921-7D9C-44EA-B157-1EF279BDBC5D}" type="slidenum">
              <a:rPr kumimoji="1" lang="ja-JP" altLang="en-US" smtClean="0"/>
              <a:t>91</a:t>
            </a:fld>
            <a:endParaRPr kumimoji="1" lang="ja-JP" altLang="en-US"/>
          </a:p>
        </p:txBody>
      </p:sp>
    </p:spTree>
    <p:extLst>
      <p:ext uri="{BB962C8B-B14F-4D97-AF65-F5344CB8AC3E}">
        <p14:creationId xmlns:p14="http://schemas.microsoft.com/office/powerpoint/2010/main" val="2426659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2F311-35D6-951E-4C09-38EE4F3E34A3}"/>
              </a:ext>
            </a:extLst>
          </p:cNvPr>
          <p:cNvSpPr>
            <a:spLocks noGrp="1"/>
          </p:cNvSpPr>
          <p:nvPr>
            <p:ph type="title"/>
          </p:nvPr>
        </p:nvSpPr>
        <p:spPr/>
        <p:txBody>
          <a:bodyPr/>
          <a:lstStyle/>
          <a:p>
            <a:r>
              <a:rPr kumimoji="1" lang="en-US" altLang="ja-JP" dirty="0"/>
              <a:t>CNN</a:t>
            </a:r>
            <a:r>
              <a:rPr kumimoji="1" lang="ja-JP" altLang="en-US" dirty="0"/>
              <a:t>の実行時間</a:t>
            </a:r>
          </a:p>
        </p:txBody>
      </p:sp>
      <p:sp>
        <p:nvSpPr>
          <p:cNvPr id="3" name="コンテンツ プレースホルダー 2">
            <a:extLst>
              <a:ext uri="{FF2B5EF4-FFF2-40B4-BE49-F238E27FC236}">
                <a16:creationId xmlns:a16="http://schemas.microsoft.com/office/drawing/2014/main" id="{9F073AD3-8766-FA50-5A9B-025983A4228A}"/>
              </a:ext>
            </a:extLst>
          </p:cNvPr>
          <p:cNvSpPr>
            <a:spLocks noGrp="1"/>
          </p:cNvSpPr>
          <p:nvPr>
            <p:ph idx="1"/>
          </p:nvPr>
        </p:nvSpPr>
        <p:spPr/>
        <p:txBody>
          <a:bodyPr>
            <a:normAutofit/>
          </a:bodyPr>
          <a:lstStyle/>
          <a:p>
            <a:r>
              <a:rPr kumimoji="1" lang="ja-JP" altLang="en-US" dirty="0"/>
              <a:t>長い</a:t>
            </a:r>
            <a:r>
              <a:rPr kumimoji="1" lang="en-US" altLang="ja-JP" dirty="0"/>
              <a:t>…</a:t>
            </a:r>
            <a:r>
              <a:rPr kumimoji="1" lang="ja-JP" altLang="en-US" dirty="0"/>
              <a:t>こんなの待ってられるか！</a:t>
            </a:r>
            <a:endParaRPr kumimoji="1" lang="en-US" altLang="ja-JP" dirty="0"/>
          </a:p>
          <a:p>
            <a:pPr lvl="1"/>
            <a:r>
              <a:rPr kumimoji="1" lang="en-US" altLang="ja-JP" dirty="0"/>
              <a:t>Tensor</a:t>
            </a:r>
            <a:r>
              <a:rPr kumimoji="1" lang="ja-JP" altLang="en-US" dirty="0"/>
              <a:t>を</a:t>
            </a:r>
            <a:r>
              <a:rPr kumimoji="1" lang="en-US" altLang="ja-JP" dirty="0"/>
              <a:t>GPU</a:t>
            </a:r>
            <a:r>
              <a:rPr kumimoji="1" lang="ja-JP" altLang="en-US" dirty="0"/>
              <a:t>に載せて高速に計算しましょう</a:t>
            </a:r>
            <a:endParaRPr kumimoji="1" lang="en-US" altLang="ja-JP" dirty="0"/>
          </a:p>
          <a:p>
            <a:pPr lvl="1"/>
            <a:r>
              <a:rPr kumimoji="1" lang="en-US" altLang="ja-JP" dirty="0"/>
              <a:t>NKTLAB</a:t>
            </a:r>
            <a:r>
              <a:rPr kumimoji="1" lang="ja-JP" altLang="en-US" dirty="0"/>
              <a:t>には</a:t>
            </a:r>
            <a:r>
              <a:rPr kumimoji="1" lang="en-US" altLang="ja-JP" dirty="0"/>
              <a:t>2023</a:t>
            </a:r>
            <a:r>
              <a:rPr kumimoji="1" lang="ja-JP" altLang="en-US" dirty="0"/>
              <a:t>月</a:t>
            </a:r>
            <a:r>
              <a:rPr kumimoji="1" lang="en-US" altLang="ja-JP" dirty="0"/>
              <a:t>10</a:t>
            </a:r>
            <a:r>
              <a:rPr kumimoji="1" lang="ja-JP" altLang="en-US" dirty="0"/>
              <a:t>月現在</a:t>
            </a:r>
            <a:r>
              <a:rPr kumimoji="1" lang="en-US" altLang="ja-JP" dirty="0"/>
              <a:t>GPU</a:t>
            </a:r>
            <a:r>
              <a:rPr kumimoji="1" lang="ja-JP" altLang="en-US" dirty="0"/>
              <a:t>が使えるマシンが</a:t>
            </a:r>
            <a:r>
              <a:rPr kumimoji="1" lang="en-US" altLang="ja-JP" dirty="0"/>
              <a:t>8</a:t>
            </a:r>
            <a:r>
              <a:rPr kumimoji="1" lang="ja-JP" altLang="en-US" dirty="0"/>
              <a:t>台あります</a:t>
            </a:r>
            <a:endParaRPr kumimoji="1" lang="en-US" altLang="ja-JP" dirty="0"/>
          </a:p>
          <a:p>
            <a:pPr lvl="2"/>
            <a:r>
              <a:rPr kumimoji="1" lang="en-US" altLang="ja-JP" dirty="0"/>
              <a:t>RTX-01 ~ RTX05</a:t>
            </a:r>
          </a:p>
          <a:p>
            <a:pPr lvl="2"/>
            <a:r>
              <a:rPr lang="en-US" altLang="ja-JP" dirty="0"/>
              <a:t>XEON03 ~ XEON05</a:t>
            </a:r>
          </a:p>
          <a:p>
            <a:pPr lvl="1"/>
            <a:r>
              <a:rPr kumimoji="1" lang="ja-JP" altLang="en-US" dirty="0"/>
              <a:t>新しい</a:t>
            </a:r>
            <a:r>
              <a:rPr kumimoji="1" lang="en-US" altLang="ja-JP" dirty="0"/>
              <a:t>GPU</a:t>
            </a:r>
            <a:r>
              <a:rPr kumimoji="1" lang="ja-JP" altLang="en-US" dirty="0"/>
              <a:t>が来たら、セットアップをしましょう</a:t>
            </a:r>
            <a:endParaRPr kumimoji="1" lang="en-US" altLang="ja-JP" dirty="0"/>
          </a:p>
          <a:p>
            <a:pPr lvl="2"/>
            <a:r>
              <a:rPr kumimoji="1" lang="ja-JP" altLang="en-US" dirty="0"/>
              <a:t>やること</a:t>
            </a:r>
            <a:endParaRPr kumimoji="1" lang="en-US" altLang="ja-JP" dirty="0"/>
          </a:p>
          <a:p>
            <a:pPr marL="1697400" lvl="3" indent="-457200">
              <a:buFont typeface="+mj-lt"/>
              <a:buAutoNum type="arabicPeriod"/>
            </a:pPr>
            <a:r>
              <a:rPr kumimoji="1" lang="ja-JP" altLang="en-US" dirty="0"/>
              <a:t>普通のクラスターと同じセットアップをする</a:t>
            </a:r>
            <a:r>
              <a:rPr lang="en-US" altLang="ja-JP" dirty="0"/>
              <a:t>(Python</a:t>
            </a:r>
            <a:r>
              <a:rPr lang="ja-JP" altLang="en-US" dirty="0"/>
              <a:t>インストール等</a:t>
            </a:r>
            <a:r>
              <a:rPr lang="en-US" altLang="ja-JP" dirty="0"/>
              <a:t>)</a:t>
            </a:r>
          </a:p>
          <a:p>
            <a:pPr marL="1697400" lvl="3" indent="-457200">
              <a:buFont typeface="+mj-lt"/>
              <a:buAutoNum type="arabicPeriod"/>
            </a:pPr>
            <a:r>
              <a:rPr kumimoji="1" lang="en-US" altLang="ja-JP" dirty="0"/>
              <a:t>CUDA</a:t>
            </a:r>
            <a:r>
              <a:rPr kumimoji="1" lang="ja-JP" altLang="en-US" dirty="0"/>
              <a:t>をセットアップ</a:t>
            </a:r>
            <a:endParaRPr kumimoji="1" lang="en-US" altLang="ja-JP" dirty="0"/>
          </a:p>
          <a:p>
            <a:pPr marL="1697400" lvl="3" indent="-457200">
              <a:buFont typeface="+mj-lt"/>
              <a:buAutoNum type="arabicPeriod"/>
            </a:pPr>
            <a:r>
              <a:rPr kumimoji="1" lang="en-US" altLang="ja-JP" dirty="0"/>
              <a:t>CUDA</a:t>
            </a:r>
            <a:r>
              <a:rPr kumimoji="1" lang="ja-JP" altLang="en-US" dirty="0"/>
              <a:t>のバージョンに合った</a:t>
            </a:r>
            <a:r>
              <a:rPr kumimoji="1" lang="en-US" altLang="ja-JP" dirty="0"/>
              <a:t>GPU</a:t>
            </a:r>
            <a:r>
              <a:rPr kumimoji="1" lang="ja-JP" altLang="en-US" dirty="0"/>
              <a:t>用の</a:t>
            </a:r>
            <a:r>
              <a:rPr kumimoji="1" lang="en-US" altLang="ja-JP" dirty="0" err="1"/>
              <a:t>PyTorch</a:t>
            </a:r>
            <a:r>
              <a:rPr kumimoji="1" lang="ja-JP" altLang="en-US" dirty="0"/>
              <a:t>を</a:t>
            </a:r>
            <a:r>
              <a:rPr kumimoji="1" lang="en-US" altLang="ja-JP" dirty="0"/>
              <a:t>pip install</a:t>
            </a:r>
          </a:p>
        </p:txBody>
      </p:sp>
      <p:sp>
        <p:nvSpPr>
          <p:cNvPr id="4" name="スライド番号プレースホルダー 3">
            <a:extLst>
              <a:ext uri="{FF2B5EF4-FFF2-40B4-BE49-F238E27FC236}">
                <a16:creationId xmlns:a16="http://schemas.microsoft.com/office/drawing/2014/main" id="{A6381FB1-E09C-A466-B55B-6C1D482CAA15}"/>
              </a:ext>
            </a:extLst>
          </p:cNvPr>
          <p:cNvSpPr>
            <a:spLocks noGrp="1"/>
          </p:cNvSpPr>
          <p:nvPr>
            <p:ph type="sldNum" sz="quarter" idx="12"/>
          </p:nvPr>
        </p:nvSpPr>
        <p:spPr/>
        <p:txBody>
          <a:bodyPr/>
          <a:lstStyle/>
          <a:p>
            <a:fld id="{6A637921-7D9C-44EA-B157-1EF279BDBC5D}" type="slidenum">
              <a:rPr kumimoji="1" lang="ja-JP" altLang="en-US" smtClean="0"/>
              <a:t>92</a:t>
            </a:fld>
            <a:endParaRPr kumimoji="1" lang="ja-JP" altLang="en-US"/>
          </a:p>
        </p:txBody>
      </p:sp>
    </p:spTree>
    <p:extLst>
      <p:ext uri="{BB962C8B-B14F-4D97-AF65-F5344CB8AC3E}">
        <p14:creationId xmlns:p14="http://schemas.microsoft.com/office/powerpoint/2010/main" val="186572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err="1"/>
              <a:t>NKTLab</a:t>
            </a:r>
            <a:r>
              <a:rPr kumimoji="1" lang="en-US" altLang="ja-JP" dirty="0"/>
              <a:t> Manual</a:t>
            </a:r>
            <a:r>
              <a:rPr kumimoji="1" lang="ja-JP" altLang="en-US" dirty="0"/>
              <a:t>に従って、普通のクラスターと同じセットアップをしましょう</a:t>
            </a:r>
            <a:endParaRPr kumimoji="1" lang="en-US" altLang="ja-JP" dirty="0"/>
          </a:p>
          <a:p>
            <a:pPr lvl="1"/>
            <a:r>
              <a:rPr kumimoji="1" lang="en-US" altLang="ja-JP" dirty="0" err="1"/>
              <a:t>NakataLab</a:t>
            </a:r>
            <a:r>
              <a:rPr kumimoji="1" lang="en-US" altLang="ja-JP" dirty="0"/>
              <a:t> Manual</a:t>
            </a:r>
            <a:r>
              <a:rPr kumimoji="1" lang="ja-JP" altLang="en-US" dirty="0"/>
              <a:t>は</a:t>
            </a:r>
            <a:r>
              <a:rPr kumimoji="1" lang="en-US" altLang="ja-JP" dirty="0"/>
              <a:t>2023</a:t>
            </a:r>
            <a:r>
              <a:rPr kumimoji="1" lang="ja-JP" altLang="en-US" dirty="0"/>
              <a:t>年</a:t>
            </a:r>
            <a:r>
              <a:rPr kumimoji="1" lang="en-US" altLang="ja-JP" dirty="0"/>
              <a:t>10</a:t>
            </a:r>
            <a:r>
              <a:rPr kumimoji="1" lang="ja-JP" altLang="en-US" dirty="0"/>
              <a:t>月現在、先生もいる</a:t>
            </a:r>
            <a:r>
              <a:rPr kumimoji="1" lang="en-US" altLang="ja-JP" dirty="0"/>
              <a:t>Teams</a:t>
            </a:r>
            <a:r>
              <a:rPr kumimoji="1" lang="ja-JP" altLang="en-US" dirty="0"/>
              <a:t>の一般チャネルからアクセスできる共有フォルダにあります。</a:t>
            </a:r>
            <a:r>
              <a:rPr kumimoji="1" lang="en-US" altLang="ja-JP" dirty="0"/>
              <a:t>OneNote</a:t>
            </a:r>
            <a:r>
              <a:rPr kumimoji="1" lang="ja-JP" altLang="en-US" dirty="0"/>
              <a:t>のやつです。</a:t>
            </a:r>
            <a:endParaRPr kumimoji="1" lang="en-US" altLang="ja-JP" dirty="0"/>
          </a:p>
          <a:p>
            <a:pPr lvl="1"/>
            <a:r>
              <a:rPr kumimoji="1" lang="ja-JP" altLang="en-US" dirty="0"/>
              <a:t>特に、</a:t>
            </a:r>
            <a:r>
              <a:rPr kumimoji="1" lang="en-US" altLang="ja-JP" dirty="0"/>
              <a:t>Python3.10.0</a:t>
            </a:r>
            <a:r>
              <a:rPr kumimoji="1" lang="ja-JP" altLang="en-US" dirty="0"/>
              <a:t>以上をインストールしてください。</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93</a:t>
            </a:fld>
            <a:endParaRPr kumimoji="1" lang="ja-JP" altLang="en-US"/>
          </a:p>
        </p:txBody>
      </p:sp>
    </p:spTree>
    <p:extLst>
      <p:ext uri="{BB962C8B-B14F-4D97-AF65-F5344CB8AC3E}">
        <p14:creationId xmlns:p14="http://schemas.microsoft.com/office/powerpoint/2010/main" val="897696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normAutofit fontScale="92500" lnSpcReduction="20000"/>
          </a:bodyPr>
          <a:lstStyle/>
          <a:p>
            <a:r>
              <a:rPr kumimoji="1" lang="en-US" altLang="ja-JP" dirty="0"/>
              <a:t>CUDA</a:t>
            </a:r>
            <a:r>
              <a:rPr kumimoji="1" lang="ja-JP" altLang="en-US" dirty="0"/>
              <a:t>のセットアップをしましょう</a:t>
            </a:r>
            <a:endParaRPr kumimoji="1" lang="en-US" altLang="ja-JP" dirty="0"/>
          </a:p>
          <a:p>
            <a:pPr lvl="1"/>
            <a:r>
              <a:rPr kumimoji="1" lang="en-US" altLang="ja-JP" dirty="0"/>
              <a:t>CUDA</a:t>
            </a:r>
            <a:r>
              <a:rPr kumimoji="1" lang="ja-JP" altLang="en-US" dirty="0"/>
              <a:t>とは</a:t>
            </a:r>
            <a:r>
              <a:rPr kumimoji="1" lang="en-US" altLang="ja-JP" dirty="0"/>
              <a:t>: NVIDIA</a:t>
            </a:r>
            <a:r>
              <a:rPr kumimoji="1" lang="ja-JP" altLang="en-US" dirty="0"/>
              <a:t>製の</a:t>
            </a:r>
            <a:r>
              <a:rPr kumimoji="1" lang="en-US" altLang="ja-JP" dirty="0"/>
              <a:t>GPU</a:t>
            </a:r>
            <a:r>
              <a:rPr kumimoji="1" lang="ja-JP" altLang="en-US" dirty="0"/>
              <a:t>を動かすドライバ</a:t>
            </a:r>
            <a:endParaRPr kumimoji="1" lang="en-US" altLang="ja-JP" dirty="0"/>
          </a:p>
          <a:p>
            <a:pPr lvl="1"/>
            <a:r>
              <a:rPr kumimoji="1" lang="ja-JP" altLang="en-US" dirty="0"/>
              <a:t>いろいろ細かいことについてはネットや仕様書などを確認しましょう</a:t>
            </a:r>
            <a:endParaRPr kumimoji="1" lang="en-US" altLang="ja-JP" dirty="0"/>
          </a:p>
          <a:p>
            <a:r>
              <a:rPr kumimoji="1" lang="ja-JP" altLang="en-US" dirty="0"/>
              <a:t>とりあえずセットアップできればいい人は</a:t>
            </a:r>
            <a:endParaRPr kumimoji="1" lang="en-US" altLang="ja-JP" dirty="0"/>
          </a:p>
          <a:p>
            <a:pPr marL="840150" lvl="1" indent="-514350">
              <a:buFont typeface="+mj-lt"/>
              <a:buAutoNum type="arabicPeriod"/>
            </a:pPr>
            <a:r>
              <a:rPr kumimoji="1" lang="ja-JP" altLang="en-US" dirty="0"/>
              <a:t>「</a:t>
            </a:r>
            <a:r>
              <a:rPr kumimoji="1" lang="en-US" altLang="zh-TW" dirty="0"/>
              <a:t>\\192.168.11.3\general\02_</a:t>
            </a:r>
            <a:r>
              <a:rPr kumimoji="1" lang="ja-JP" altLang="en-US" dirty="0"/>
              <a:t>開発環境</a:t>
            </a:r>
            <a:r>
              <a:rPr kumimoji="1" lang="en-US" altLang="ja-JP" dirty="0"/>
              <a:t>\33_</a:t>
            </a:r>
            <a:r>
              <a:rPr kumimoji="1" lang="en-US" altLang="zh-TW" dirty="0"/>
              <a:t>GPU</a:t>
            </a:r>
            <a:r>
              <a:rPr kumimoji="1" lang="ja-JP" altLang="en-US" dirty="0"/>
              <a:t>開発環境</a:t>
            </a:r>
            <a:r>
              <a:rPr kumimoji="1" lang="en-US" altLang="ja-JP" dirty="0"/>
              <a:t>\11.8</a:t>
            </a:r>
            <a:r>
              <a:rPr kumimoji="1" lang="ja-JP" altLang="en-US" dirty="0"/>
              <a:t>」を対象のマシンにコピー</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cuda_11.8.0_522.06_windows.exe</a:t>
            </a:r>
            <a:r>
              <a:rPr kumimoji="1" lang="ja-JP" altLang="en-US" dirty="0"/>
              <a:t>」を管理者として実行</a:t>
            </a:r>
            <a:endParaRPr kumimoji="1" lang="en-US" altLang="ja-JP" dirty="0"/>
          </a:p>
          <a:p>
            <a:pPr marL="840150" lvl="1" indent="-514350">
              <a:buFont typeface="+mj-lt"/>
              <a:buAutoNum type="arabicPeriod"/>
            </a:pPr>
            <a:r>
              <a:rPr kumimoji="1" lang="ja-JP" altLang="en-US" dirty="0"/>
              <a:t>インストーラの指示に従って普通にインストールする</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cudnn-windows-x86_64-8.9.1.23_cuda11-archive</a:t>
            </a:r>
            <a:r>
              <a:rPr kumimoji="1" lang="ja-JP" altLang="en-US" dirty="0"/>
              <a:t>」ディレクトリの中身を、まるまる「</a:t>
            </a:r>
            <a:r>
              <a:rPr kumimoji="1" lang="en-US" altLang="ja-JP" dirty="0"/>
              <a:t>C:\Program Files\NVIDIA GPU Computing Toolkit\CUDA\v11.8</a:t>
            </a:r>
            <a:r>
              <a:rPr kumimoji="1" lang="ja-JP" altLang="en-US" dirty="0"/>
              <a:t>」にコピーする</a:t>
            </a:r>
            <a:endParaRPr kumimoji="1" lang="en-US" altLang="ja-JP" dirty="0"/>
          </a:p>
          <a:p>
            <a:pPr marL="0" indent="0">
              <a:buNone/>
            </a:pPr>
            <a:r>
              <a:rPr kumimoji="1" lang="ja-JP" altLang="en-US" dirty="0"/>
              <a:t>→これで</a:t>
            </a:r>
            <a:r>
              <a:rPr kumimoji="1" lang="en-US" altLang="ja-JP" dirty="0"/>
              <a:t>CUDA ver.11.8 </a:t>
            </a:r>
            <a:r>
              <a:rPr kumimoji="1" lang="ja-JP" altLang="en-US" dirty="0"/>
              <a:t>のセットアップ完了です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94</a:t>
            </a:fld>
            <a:endParaRPr kumimoji="1" lang="ja-JP" altLang="en-US"/>
          </a:p>
        </p:txBody>
      </p:sp>
    </p:spTree>
    <p:extLst>
      <p:ext uri="{BB962C8B-B14F-4D97-AF65-F5344CB8AC3E}">
        <p14:creationId xmlns:p14="http://schemas.microsoft.com/office/powerpoint/2010/main" val="2993059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a:t>GPU</a:t>
            </a:r>
            <a:r>
              <a:rPr kumimoji="1" lang="ja-JP" altLang="en-US" dirty="0"/>
              <a:t>用の</a:t>
            </a:r>
            <a:r>
              <a:rPr kumimoji="1" lang="en-US" altLang="ja-JP" dirty="0" err="1"/>
              <a:t>PyTorch</a:t>
            </a:r>
            <a:r>
              <a:rPr kumimoji="1" lang="ja-JP" altLang="en-US" dirty="0"/>
              <a:t>をインストールしましょう</a:t>
            </a:r>
            <a:endParaRPr kumimoji="1" lang="en-US" altLang="ja-JP" dirty="0"/>
          </a:p>
          <a:p>
            <a:pPr lvl="1"/>
            <a:r>
              <a:rPr kumimoji="1" lang="ja-JP" altLang="en-US" dirty="0"/>
              <a:t>「</a:t>
            </a:r>
            <a:r>
              <a:rPr kumimoji="1" lang="en-US" altLang="ja-JP" dirty="0"/>
              <a:t>pip install torch</a:t>
            </a:r>
            <a:r>
              <a:rPr kumimoji="1" lang="ja-JP" altLang="en-US" dirty="0"/>
              <a:t>」だと</a:t>
            </a:r>
            <a:r>
              <a:rPr kumimoji="1" lang="en-US" altLang="ja-JP" dirty="0"/>
              <a:t>CPU</a:t>
            </a:r>
            <a:r>
              <a:rPr kumimoji="1" lang="ja-JP" altLang="en-US" dirty="0"/>
              <a:t>用がインストールされます</a:t>
            </a:r>
            <a:endParaRPr kumimoji="1" lang="en-US" altLang="ja-JP" dirty="0"/>
          </a:p>
          <a:p>
            <a:pPr lvl="1"/>
            <a:r>
              <a:rPr kumimoji="1" lang="en-US" altLang="ja-JP" dirty="0"/>
              <a:t>GPU</a:t>
            </a:r>
            <a:r>
              <a:rPr kumimoji="1" lang="ja-JP" altLang="en-US" dirty="0"/>
              <a:t>用は</a:t>
            </a:r>
            <a:r>
              <a:rPr kumimoji="1" lang="en-US" altLang="ja-JP" dirty="0"/>
              <a:t>Python</a:t>
            </a:r>
            <a:r>
              <a:rPr kumimoji="1" lang="ja-JP" altLang="en-US" dirty="0"/>
              <a:t>のバージョン・</a:t>
            </a:r>
            <a:r>
              <a:rPr kumimoji="1" lang="en-US" altLang="ja-JP" dirty="0"/>
              <a:t>CUDA</a:t>
            </a:r>
            <a:r>
              <a:rPr kumimoji="1" lang="ja-JP" altLang="en-US" dirty="0"/>
              <a:t>のバージョンによってインストール文が変わります</a:t>
            </a:r>
            <a:endParaRPr kumimoji="1" lang="en-US" altLang="ja-JP" dirty="0"/>
          </a:p>
          <a:p>
            <a:r>
              <a:rPr kumimoji="1" lang="ja-JP" altLang="en-US" dirty="0"/>
              <a:t>とりあえずセットアップできればいい人は</a:t>
            </a:r>
            <a:endParaRPr kumimoji="1" lang="en-US" altLang="ja-JP" dirty="0"/>
          </a:p>
          <a:p>
            <a:pPr lvl="1"/>
            <a:r>
              <a:rPr kumimoji="1" lang="ja-JP" altLang="en-US" dirty="0"/>
              <a:t>「</a:t>
            </a:r>
            <a:r>
              <a:rPr kumimoji="1" lang="en-US" altLang="ja-JP" dirty="0" err="1"/>
              <a:t>py</a:t>
            </a:r>
            <a:r>
              <a:rPr kumimoji="1" lang="en-US" altLang="ja-JP" dirty="0"/>
              <a:t> -3.10 –m pip install torch </a:t>
            </a:r>
            <a:r>
              <a:rPr kumimoji="1" lang="en-US" altLang="ja-JP" dirty="0" err="1"/>
              <a:t>torchvision</a:t>
            </a:r>
            <a:r>
              <a:rPr kumimoji="1" lang="en-US" altLang="ja-JP" dirty="0"/>
              <a:t> </a:t>
            </a:r>
            <a:r>
              <a:rPr kumimoji="1" lang="en-US" altLang="ja-JP" dirty="0" err="1"/>
              <a:t>torchaudio</a:t>
            </a:r>
            <a:r>
              <a:rPr kumimoji="1" lang="en-US" altLang="ja-JP" dirty="0"/>
              <a:t> --index-</a:t>
            </a:r>
            <a:r>
              <a:rPr kumimoji="1" lang="en-US" altLang="ja-JP" dirty="0" err="1"/>
              <a:t>url</a:t>
            </a:r>
            <a:r>
              <a:rPr kumimoji="1" lang="en-US" altLang="ja-JP" dirty="0"/>
              <a:t> </a:t>
            </a:r>
            <a:r>
              <a:rPr kumimoji="1" lang="en-US" altLang="ja-JP" dirty="0">
                <a:hlinkClick r:id="rId2"/>
              </a:rPr>
              <a:t>https://download.pytorch.org/whl/cu118</a:t>
            </a:r>
            <a:r>
              <a:rPr kumimoji="1" lang="ja-JP" altLang="en-US" dirty="0"/>
              <a:t>」</a:t>
            </a:r>
            <a:endParaRPr lang="en-US" altLang="ja-JP" dirty="0"/>
          </a:p>
          <a:p>
            <a:pPr marL="0" indent="0">
              <a:buNone/>
            </a:pPr>
            <a:r>
              <a:rPr kumimoji="1" lang="ja-JP" altLang="en-US" dirty="0"/>
              <a:t>→これで</a:t>
            </a:r>
            <a:r>
              <a:rPr kumimoji="1" lang="en-US" altLang="ja-JP" dirty="0" err="1"/>
              <a:t>PyTorch</a:t>
            </a:r>
            <a:r>
              <a:rPr kumimoji="1" lang="en-US" altLang="ja-JP" dirty="0"/>
              <a:t>(,</a:t>
            </a:r>
            <a:r>
              <a:rPr kumimoji="1" lang="en-US" altLang="ja-JP" dirty="0" err="1"/>
              <a:t>torchvision,torchaudio</a:t>
            </a:r>
            <a:r>
              <a:rPr kumimoji="1" lang="en-US" altLang="ja-JP" dirty="0"/>
              <a:t>)</a:t>
            </a:r>
            <a:r>
              <a:rPr kumimoji="1" lang="ja-JP" altLang="en-US" dirty="0"/>
              <a:t>のインストール完了です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95</a:t>
            </a:fld>
            <a:endParaRPr kumimoji="1" lang="ja-JP" altLang="en-US"/>
          </a:p>
        </p:txBody>
      </p:sp>
    </p:spTree>
    <p:extLst>
      <p:ext uri="{BB962C8B-B14F-4D97-AF65-F5344CB8AC3E}">
        <p14:creationId xmlns:p14="http://schemas.microsoft.com/office/powerpoint/2010/main" val="213232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C25C3-4516-C07A-CB64-74BA88B52BB2}"/>
              </a:ext>
            </a:extLst>
          </p:cNvPr>
          <p:cNvSpPr>
            <a:spLocks noGrp="1"/>
          </p:cNvSpPr>
          <p:nvPr>
            <p:ph type="title"/>
          </p:nvPr>
        </p:nvSpPr>
        <p:spPr/>
        <p:txBody>
          <a:bodyPr/>
          <a:lstStyle/>
          <a:p>
            <a:r>
              <a:rPr kumimoji="1" lang="ja-JP" altLang="en-US" dirty="0"/>
              <a:t>セットアップ成功の確認</a:t>
            </a:r>
          </a:p>
        </p:txBody>
      </p:sp>
      <p:sp>
        <p:nvSpPr>
          <p:cNvPr id="3" name="コンテンツ プレースホルダー 2">
            <a:extLst>
              <a:ext uri="{FF2B5EF4-FFF2-40B4-BE49-F238E27FC236}">
                <a16:creationId xmlns:a16="http://schemas.microsoft.com/office/drawing/2014/main" id="{E7B6DCDE-2D08-4312-FBC0-8C0DA4D67C6D}"/>
              </a:ext>
            </a:extLst>
          </p:cNvPr>
          <p:cNvSpPr>
            <a:spLocks noGrp="1"/>
          </p:cNvSpPr>
          <p:nvPr>
            <p:ph idx="1"/>
          </p:nvPr>
        </p:nvSpPr>
        <p:spPr/>
        <p:txBody>
          <a:bodyPr/>
          <a:lstStyle/>
          <a:p>
            <a:r>
              <a:rPr lang="en-US" altLang="ja-JP" dirty="0"/>
              <a:t>GPU</a:t>
            </a:r>
            <a:r>
              <a:rPr lang="ja-JP" altLang="en-US" dirty="0"/>
              <a:t>用の</a:t>
            </a:r>
            <a:r>
              <a:rPr lang="en-US" altLang="ja-JP" dirty="0" err="1"/>
              <a:t>PyTorch</a:t>
            </a:r>
            <a:r>
              <a:rPr lang="ja-JP" altLang="en-US" dirty="0"/>
              <a:t>がインストールされた</a:t>
            </a:r>
            <a:r>
              <a:rPr lang="en-US" altLang="ja-JP" dirty="0"/>
              <a:t>Python</a:t>
            </a:r>
            <a:r>
              <a:rPr lang="ja-JP" altLang="en-US" dirty="0"/>
              <a:t>を対話モードで実行し、</a:t>
            </a:r>
            <a:endParaRPr lang="en-US" altLang="ja-JP" dirty="0"/>
          </a:p>
          <a:p>
            <a:pPr marL="840150" lvl="1" indent="-514350">
              <a:buFont typeface="+mj-lt"/>
              <a:buAutoNum type="arabicPeriod"/>
            </a:pPr>
            <a:r>
              <a:rPr lang="en-US" altLang="ja-JP" dirty="0"/>
              <a:t>import</a:t>
            </a:r>
            <a:r>
              <a:rPr lang="ja-JP" altLang="en-US" dirty="0"/>
              <a:t> </a:t>
            </a:r>
            <a:r>
              <a:rPr lang="en-US" altLang="ja-JP" dirty="0"/>
              <a:t>torch</a:t>
            </a:r>
          </a:p>
          <a:p>
            <a:pPr marL="840150" lvl="1" indent="-514350">
              <a:buFont typeface="+mj-lt"/>
              <a:buAutoNum type="arabicPeriod"/>
            </a:pPr>
            <a:r>
              <a:rPr kumimoji="1" lang="en-US" altLang="ja-JP" dirty="0" err="1"/>
              <a:t>torch.cuda.is_available</a:t>
            </a:r>
            <a:r>
              <a:rPr kumimoji="1" lang="en-US" altLang="ja-JP" dirty="0"/>
              <a:t>()</a:t>
            </a:r>
          </a:p>
          <a:p>
            <a:pPr marL="0" indent="0">
              <a:buNone/>
            </a:pPr>
            <a:r>
              <a:rPr kumimoji="1" lang="ja-JP" altLang="en-US" dirty="0"/>
              <a:t>を実行して</a:t>
            </a:r>
            <a:r>
              <a:rPr kumimoji="1" lang="en-US" altLang="ja-JP" dirty="0"/>
              <a:t>True</a:t>
            </a:r>
            <a:r>
              <a:rPr kumimoji="1" lang="ja-JP" altLang="en-US" dirty="0"/>
              <a:t>が返ってきたらセットアップ成功</a:t>
            </a:r>
          </a:p>
        </p:txBody>
      </p:sp>
      <p:sp>
        <p:nvSpPr>
          <p:cNvPr id="4" name="スライド番号プレースホルダー 3">
            <a:extLst>
              <a:ext uri="{FF2B5EF4-FFF2-40B4-BE49-F238E27FC236}">
                <a16:creationId xmlns:a16="http://schemas.microsoft.com/office/drawing/2014/main" id="{DD97F256-42AA-61B7-D432-49EBA697C003}"/>
              </a:ext>
            </a:extLst>
          </p:cNvPr>
          <p:cNvSpPr>
            <a:spLocks noGrp="1"/>
          </p:cNvSpPr>
          <p:nvPr>
            <p:ph type="sldNum" sz="quarter" idx="12"/>
          </p:nvPr>
        </p:nvSpPr>
        <p:spPr/>
        <p:txBody>
          <a:bodyPr/>
          <a:lstStyle/>
          <a:p>
            <a:fld id="{6A637921-7D9C-44EA-B157-1EF279BDBC5D}" type="slidenum">
              <a:rPr kumimoji="1" lang="ja-JP" altLang="en-US" smtClean="0"/>
              <a:t>96</a:t>
            </a:fld>
            <a:endParaRPr kumimoji="1" lang="ja-JP" altLang="en-US"/>
          </a:p>
        </p:txBody>
      </p:sp>
    </p:spTree>
    <p:extLst>
      <p:ext uri="{BB962C8B-B14F-4D97-AF65-F5344CB8AC3E}">
        <p14:creationId xmlns:p14="http://schemas.microsoft.com/office/powerpoint/2010/main" val="2821330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CAB7-960F-813D-0BEE-6BE297A721B0}"/>
              </a:ext>
            </a:extLst>
          </p:cNvPr>
          <p:cNvSpPr>
            <a:spLocks noGrp="1"/>
          </p:cNvSpPr>
          <p:nvPr>
            <p:ph type="title"/>
          </p:nvPr>
        </p:nvSpPr>
        <p:spPr/>
        <p:txBody>
          <a:bodyPr/>
          <a:lstStyle/>
          <a:p>
            <a:r>
              <a:rPr kumimoji="1" lang="ja-JP" altLang="en-US" dirty="0"/>
              <a:t>環境構築編 おわりに</a:t>
            </a:r>
          </a:p>
        </p:txBody>
      </p:sp>
      <p:sp>
        <p:nvSpPr>
          <p:cNvPr id="3" name="コンテンツ プレースホルダー 2">
            <a:extLst>
              <a:ext uri="{FF2B5EF4-FFF2-40B4-BE49-F238E27FC236}">
                <a16:creationId xmlns:a16="http://schemas.microsoft.com/office/drawing/2014/main" id="{A6803B48-1553-66D5-FF73-2CA0FCAEC7DA}"/>
              </a:ext>
            </a:extLst>
          </p:cNvPr>
          <p:cNvSpPr>
            <a:spLocks noGrp="1"/>
          </p:cNvSpPr>
          <p:nvPr>
            <p:ph idx="1"/>
          </p:nvPr>
        </p:nvSpPr>
        <p:spPr/>
        <p:txBody>
          <a:bodyPr/>
          <a:lstStyle/>
          <a:p>
            <a:r>
              <a:rPr kumimoji="1" lang="ja-JP" altLang="en-US" dirty="0"/>
              <a:t>理論編・実装編と比べたら軽かったですね</a:t>
            </a:r>
            <a:endParaRPr kumimoji="1" lang="en-US" altLang="ja-JP" dirty="0"/>
          </a:p>
          <a:p>
            <a:pPr lvl="1"/>
            <a:r>
              <a:rPr lang="ja-JP" altLang="en-US" dirty="0"/>
              <a:t>こんなの新しい</a:t>
            </a:r>
            <a:r>
              <a:rPr lang="en-US" altLang="ja-JP" dirty="0"/>
              <a:t>GPU</a:t>
            </a:r>
            <a:r>
              <a:rPr lang="ja-JP" altLang="en-US" dirty="0"/>
              <a:t>が来たときしか使わないので、そのときに見ながらセットアップしてください</a:t>
            </a:r>
            <a:endParaRPr lang="en-US" altLang="ja-JP" dirty="0"/>
          </a:p>
          <a:p>
            <a:r>
              <a:rPr lang="ja-JP" altLang="en-US" dirty="0"/>
              <a:t>さまざまな要因で、このセットアップ方法が使えなくなるのが先の話であることを祈っています</a:t>
            </a:r>
            <a:r>
              <a:rPr lang="en-US" altLang="ja-JP" dirty="0"/>
              <a:t>…</a:t>
            </a:r>
          </a:p>
          <a:p>
            <a:pPr lvl="1"/>
            <a:r>
              <a:rPr lang="ja-JP" altLang="en-US" dirty="0"/>
              <a:t>必ずそのときが来るので、もしそうなったら頑張ってください</a:t>
            </a:r>
            <a:endParaRPr lang="en-US" altLang="ja-JP" dirty="0"/>
          </a:p>
          <a:p>
            <a:r>
              <a:rPr lang="ja-JP" altLang="en-US" dirty="0"/>
              <a:t>次が最後の章です セットアップした</a:t>
            </a:r>
            <a:r>
              <a:rPr lang="en-US" altLang="ja-JP" dirty="0"/>
              <a:t>GPU</a:t>
            </a:r>
            <a:r>
              <a:rPr lang="ja-JP" altLang="en-US" dirty="0"/>
              <a:t>を使って時短しましょう</a:t>
            </a:r>
            <a:r>
              <a:rPr lang="en-US" altLang="ja-JP" dirty="0"/>
              <a:t> </a:t>
            </a:r>
            <a:r>
              <a:rPr lang="ja-JP" altLang="en-US" dirty="0"/>
              <a:t>いっぱい研究できてうれしいね</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01B6D83-2400-8031-7C1C-4582EC9CB781}"/>
              </a:ext>
            </a:extLst>
          </p:cNvPr>
          <p:cNvSpPr>
            <a:spLocks noGrp="1"/>
          </p:cNvSpPr>
          <p:nvPr>
            <p:ph type="sldNum" sz="quarter" idx="12"/>
          </p:nvPr>
        </p:nvSpPr>
        <p:spPr/>
        <p:txBody>
          <a:bodyPr/>
          <a:lstStyle/>
          <a:p>
            <a:fld id="{6A637921-7D9C-44EA-B157-1EF279BDBC5D}" type="slidenum">
              <a:rPr kumimoji="1" lang="ja-JP" altLang="en-US" smtClean="0"/>
              <a:t>97</a:t>
            </a:fld>
            <a:endParaRPr kumimoji="1" lang="ja-JP" altLang="en-US"/>
          </a:p>
        </p:txBody>
      </p:sp>
      <p:sp>
        <p:nvSpPr>
          <p:cNvPr id="5" name="テキスト ボックス 4">
            <a:extLst>
              <a:ext uri="{FF2B5EF4-FFF2-40B4-BE49-F238E27FC236}">
                <a16:creationId xmlns:a16="http://schemas.microsoft.com/office/drawing/2014/main" id="{4BF669CA-2CB3-664A-81AC-8BFB2426CDFD}"/>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388455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8F489-8790-E363-92A3-F84490CE5B18}"/>
              </a:ext>
            </a:extLst>
          </p:cNvPr>
          <p:cNvSpPr>
            <a:spLocks noGrp="1"/>
          </p:cNvSpPr>
          <p:nvPr>
            <p:ph type="title"/>
          </p:nvPr>
        </p:nvSpPr>
        <p:spPr/>
        <p:txBody>
          <a:bodyPr/>
          <a:lstStyle/>
          <a:p>
            <a:r>
              <a:rPr kumimoji="1" lang="en-US" altLang="ja-JP" dirty="0"/>
              <a:t>4</a:t>
            </a:r>
            <a:r>
              <a:rPr lang="en-US" altLang="ja-JP" dirty="0"/>
              <a:t>.</a:t>
            </a:r>
            <a:r>
              <a:rPr lang="ja-JP" altLang="en-US" dirty="0"/>
              <a:t> </a:t>
            </a:r>
            <a:r>
              <a:rPr lang="en-US" altLang="ja-JP" dirty="0"/>
              <a:t>GPU</a:t>
            </a:r>
            <a:r>
              <a:rPr lang="ja-JP" altLang="en-US" dirty="0"/>
              <a:t>利用編</a:t>
            </a:r>
            <a:endParaRPr kumimoji="1" lang="ja-JP" altLang="en-US" dirty="0"/>
          </a:p>
        </p:txBody>
      </p:sp>
      <p:sp>
        <p:nvSpPr>
          <p:cNvPr id="3" name="テキスト プレースホルダー 2">
            <a:extLst>
              <a:ext uri="{FF2B5EF4-FFF2-40B4-BE49-F238E27FC236}">
                <a16:creationId xmlns:a16="http://schemas.microsoft.com/office/drawing/2014/main" id="{1DDB7425-00E0-2658-CF49-DCAD1DFDEC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C9061-FF32-5DE9-EDD6-CB26A9DB89CA}"/>
              </a:ext>
            </a:extLst>
          </p:cNvPr>
          <p:cNvSpPr>
            <a:spLocks noGrp="1"/>
          </p:cNvSpPr>
          <p:nvPr>
            <p:ph type="sldNum" sz="quarter" idx="12"/>
          </p:nvPr>
        </p:nvSpPr>
        <p:spPr/>
        <p:txBody>
          <a:bodyPr/>
          <a:lstStyle/>
          <a:p>
            <a:fld id="{6A637921-7D9C-44EA-B157-1EF279BDBC5D}" type="slidenum">
              <a:rPr kumimoji="1" lang="ja-JP" altLang="en-US" smtClean="0"/>
              <a:t>98</a:t>
            </a:fld>
            <a:endParaRPr kumimoji="1" lang="ja-JP" altLang="en-US"/>
          </a:p>
        </p:txBody>
      </p:sp>
    </p:spTree>
    <p:extLst>
      <p:ext uri="{BB962C8B-B14F-4D97-AF65-F5344CB8AC3E}">
        <p14:creationId xmlns:p14="http://schemas.microsoft.com/office/powerpoint/2010/main" val="717930655"/>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User font set">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A1D5AFDC-59EC-48EC-96C4-6FD15D5B78C3}" vid="{1B65D352-817F-419D-82DC-2C529970267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12335</TotalTime>
  <Words>18143</Words>
  <Application>Microsoft Office PowerPoint</Application>
  <PresentationFormat>ワイド画面</PresentationFormat>
  <Paragraphs>2903</Paragraphs>
  <Slides>141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141</vt:i4>
      </vt:variant>
    </vt:vector>
  </HeadingPairs>
  <TitlesOfParts>
    <vt:vector size="146" baseType="lpstr">
      <vt:lpstr>游ゴシック</vt:lpstr>
      <vt:lpstr>Arial</vt:lpstr>
      <vt:lpstr>Cambria Math</vt:lpstr>
      <vt:lpstr>Wingdings</vt:lpstr>
      <vt:lpstr>Presentation Theme</vt:lpstr>
      <vt:lpstr>Convolutional Neural Network(CNN)の基礎</vt:lpstr>
      <vt:lpstr>パッチノート</vt:lpstr>
      <vt:lpstr>目次</vt:lpstr>
      <vt:lpstr>1. 理論編</vt:lpstr>
      <vt:lpstr>概要</vt:lpstr>
      <vt:lpstr>概要</vt:lpstr>
      <vt:lpstr>i. データセット作成</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iii. データの入力</vt:lpstr>
      <vt:lpstr>iii. データの入力</vt:lpstr>
      <vt:lpstr>iii. データの入力</vt:lpstr>
      <vt:lpstr>iii. データの入力</vt:lpstr>
      <vt:lpstr>iv.出力からlossを計算</vt:lpstr>
      <vt:lpstr>iv.出力からlossを計算</vt:lpstr>
      <vt:lpstr>iv.出力からlossを計算</vt:lpstr>
      <vt:lpstr>iv.出力からlossを計算</vt:lpstr>
      <vt:lpstr>iv.出力からlossを計算</vt:lpstr>
      <vt:lpstr>iv.出力からlossを計算</vt:lpstr>
      <vt:lpstr>ここまでの復習</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vi. バリデーション</vt:lpstr>
      <vt:lpstr>機械学習のフェーズ</vt:lpstr>
      <vt:lpstr>諸々の問題</vt:lpstr>
      <vt:lpstr>諸々の問題</vt:lpstr>
      <vt:lpstr>理論編 おわりに</vt:lpstr>
      <vt:lpstr>2. 実装編</vt:lpstr>
      <vt:lpstr>ディープラーニングフレームワーク</vt:lpstr>
      <vt:lpstr>PyTorch</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3. 環境構築編</vt:lpstr>
      <vt:lpstr>CNNの実行時間</vt:lpstr>
      <vt:lpstr>セットアップ手順 1</vt:lpstr>
      <vt:lpstr>セットアップ手順 2</vt:lpstr>
      <vt:lpstr>セットアップ手順 3</vt:lpstr>
      <vt:lpstr>セットアップ成功の確認</vt:lpstr>
      <vt:lpstr>環境構築編 おわりに</vt:lpstr>
      <vt:lpstr>4. GPU利用編</vt:lpstr>
      <vt:lpstr>準備</vt:lpstr>
      <vt:lpstr>torch.Tensorクラス</vt:lpstr>
      <vt:lpstr>torch.Moduleクラス</vt:lpstr>
      <vt:lpstr>GPU上での計算</vt:lpstr>
      <vt:lpstr>GPU上での計算</vt:lpstr>
      <vt:lpstr>5. TensorFlow v2 編</vt:lpstr>
      <vt:lpstr>ディープラーニングフレームワーク</vt:lpstr>
      <vt:lpstr>TensorFlow</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fujisawa-taisei-bc@ynu.jp</dc:creator>
  <cp:lastModifiedBy>fujisawa-taisei-bc@ynu.jp</cp:lastModifiedBy>
  <cp:revision>1449</cp:revision>
  <cp:lastPrinted>2022-07-22T07:22:55Z</cp:lastPrinted>
  <dcterms:created xsi:type="dcterms:W3CDTF">2022-04-22T05:59:49Z</dcterms:created>
  <dcterms:modified xsi:type="dcterms:W3CDTF">2023-10-26T20:32:47Z</dcterms:modified>
</cp:coreProperties>
</file>