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65" r:id="rId7"/>
    <p:sldId id="266" r:id="rId8"/>
    <p:sldId id="275" r:id="rId9"/>
    <p:sldId id="278" r:id="rId10"/>
    <p:sldId id="260" r:id="rId11"/>
    <p:sldId id="261" r:id="rId12"/>
    <p:sldId id="262" r:id="rId13"/>
    <p:sldId id="263" r:id="rId14"/>
    <p:sldId id="264" r:id="rId15"/>
    <p:sldId id="286" r:id="rId16"/>
    <p:sldId id="276" r:id="rId17"/>
    <p:sldId id="267" r:id="rId18"/>
    <p:sldId id="279" r:id="rId19"/>
    <p:sldId id="280" r:id="rId20"/>
    <p:sldId id="281" r:id="rId21"/>
    <p:sldId id="304" r:id="rId22"/>
    <p:sldId id="282" r:id="rId23"/>
    <p:sldId id="285" r:id="rId24"/>
    <p:sldId id="283" r:id="rId25"/>
    <p:sldId id="284" r:id="rId26"/>
    <p:sldId id="269" r:id="rId27"/>
    <p:sldId id="268" r:id="rId28"/>
    <p:sldId id="270" r:id="rId29"/>
    <p:sldId id="288" r:id="rId30"/>
    <p:sldId id="289" r:id="rId31"/>
    <p:sldId id="290" r:id="rId32"/>
    <p:sldId id="291" r:id="rId33"/>
    <p:sldId id="292" r:id="rId34"/>
    <p:sldId id="287" r:id="rId35"/>
    <p:sldId id="294" r:id="rId36"/>
    <p:sldId id="295" r:id="rId37"/>
    <p:sldId id="293" r:id="rId38"/>
    <p:sldId id="271" r:id="rId39"/>
    <p:sldId id="296" r:id="rId40"/>
    <p:sldId id="298" r:id="rId41"/>
    <p:sldId id="300" r:id="rId42"/>
    <p:sldId id="302" r:id="rId43"/>
    <p:sldId id="272" r:id="rId44"/>
    <p:sldId id="273" r:id="rId45"/>
    <p:sldId id="305" r:id="rId4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76D65-E726-372C-03F6-F165A442935F}" v="2803" dt="2020-05-07T06:03:45.214"/>
    <p1510:client id="{1C75F05E-92C2-F449-1322-1215A7E94F00}" v="344" dt="2020-05-07T15:57:12.657"/>
    <p1510:client id="{2676CE27-BDF7-E05F-774A-AABEF3F3F215}" v="384" dt="2020-05-06T14:59:32.153"/>
    <p1510:client id="{42632491-C501-87D0-5054-2B2F2AC5C2E0}" v="2677" dt="2020-05-07T16:29:44.939"/>
    <p1510:client id="{4A274325-2803-04E4-8530-6784E53AD156}" v="77" dt="2020-05-07T05:37:31.165"/>
    <p1510:client id="{5CF96FF6-4D3A-411A-8F30-D94FB2C642B5}" v="6785" dt="2020-05-06T15:14:33.708"/>
    <p1510:client id="{628E07A8-D5E3-4CC9-B6DE-EF1E6379806D}" v="487" dt="2020-05-05T14:45:17.940"/>
    <p1510:client id="{67D691CF-BAC9-C3A2-1696-6EFD9D61FF0C}" v="1204" dt="2020-05-07T14:43:09.805"/>
    <p1510:client id="{7B07AF8B-4BDE-696C-150C-10C6B930F5E6}" v="156" dt="2020-05-09T14:47:18.556"/>
    <p1510:client id="{8DB3F994-4724-6245-6A2A-F7DF04122188}" v="1024" dt="2020-05-09T14:14:23.992"/>
    <p1510:client id="{A4893FDC-4425-E423-352E-A9C256689525}" v="606" dt="2020-05-07T05:33:36.299"/>
    <p1510:client id="{BD41A8AA-3816-145D-3CDF-1973AB1BEC33}" v="1997" dt="2020-05-06T15:08:56.601"/>
    <p1510:client id="{C005AE6D-452C-8918-731B-B6B1438B3584}" v="105" dt="2020-05-08T06:01:15.263"/>
    <p1510:client id="{CE8E3036-7736-1860-B4CB-EFD77F8C8242}" v="159" dt="2020-05-08T06:17:14.523"/>
    <p1510:client id="{CEE59315-E48D-DA2D-24B4-37D430C7D2F5}" v="557" dt="2020-05-09T13:45:53.065"/>
    <p1510:client id="{EE837BA2-BEB6-96F9-CB35-5FB2912D498A}" v="455" dt="2020-05-07T05:55:43.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2020/5/9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2020/5/9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147599"/>
            <a:ext cx="9144000" cy="2387600"/>
          </a:xfrm>
        </p:spPr>
        <p:txBody>
          <a:bodyPr>
            <a:normAutofit/>
          </a:bodyPr>
          <a:lstStyle/>
          <a:p>
            <a:r>
              <a:rPr lang="ja-JP" altLang="en-US">
                <a:ea typeface="ＭＳ Ｐゴシック"/>
                <a:cs typeface="Calibri Light"/>
              </a:rPr>
              <a:t>チーム名　ハマグリ</a:t>
            </a:r>
            <a:br>
              <a:rPr lang="ja-JP" altLang="en-US">
                <a:ea typeface="ＭＳ Ｐゴシック"/>
                <a:cs typeface="Calibri Light"/>
              </a:rPr>
            </a:br>
            <a:r>
              <a:rPr lang="ja-JP" altLang="en-US">
                <a:ea typeface="ＭＳ Ｐゴシック"/>
                <a:cs typeface="Calibri Light"/>
              </a:rPr>
              <a:t>企画書</a:t>
            </a:r>
          </a:p>
        </p:txBody>
      </p:sp>
      <p:sp>
        <p:nvSpPr>
          <p:cNvPr id="3" name="サブタイトル 2"/>
          <p:cNvSpPr>
            <a:spLocks noGrp="1"/>
          </p:cNvSpPr>
          <p:nvPr>
            <p:ph type="subTitle" idx="1"/>
          </p:nvPr>
        </p:nvSpPr>
        <p:spPr>
          <a:xfrm>
            <a:off x="1524000" y="4725988"/>
            <a:ext cx="9144000" cy="1655762"/>
          </a:xfrm>
        </p:spPr>
        <p:txBody>
          <a:bodyPr vert="horz" lIns="91440" tIns="45720" rIns="91440" bIns="45720" rtlCol="0" anchor="t">
            <a:normAutofit lnSpcReduction="10000"/>
          </a:bodyPr>
          <a:lstStyle/>
          <a:p>
            <a:r>
              <a:rPr lang="ja-JP" altLang="en-US">
                <a:ea typeface="ＭＳ Ｐゴシック"/>
                <a:cs typeface="Calibri"/>
              </a:rPr>
              <a:t>メンバー</a:t>
            </a:r>
          </a:p>
          <a:p>
            <a:r>
              <a:rPr lang="ja-JP" altLang="en-US">
                <a:ea typeface="ＭＳ Ｐゴシック"/>
                <a:cs typeface="Calibri"/>
              </a:rPr>
              <a:t>神﨑（リーダー）</a:t>
            </a:r>
          </a:p>
          <a:p>
            <a:r>
              <a:rPr lang="ja-JP" altLang="en-US">
                <a:ea typeface="ＭＳ Ｐゴシック"/>
                <a:cs typeface="Calibri"/>
              </a:rPr>
              <a:t>秋山</a:t>
            </a:r>
          </a:p>
          <a:p>
            <a:r>
              <a:rPr lang="ja-JP" altLang="en-US">
                <a:ea typeface="ＭＳ Ｐゴシック"/>
                <a:cs typeface="Calibri"/>
              </a:rPr>
              <a:t>石橋（雄貴）</a:t>
            </a:r>
          </a:p>
        </p:txBody>
      </p:sp>
      <p:sp>
        <p:nvSpPr>
          <p:cNvPr id="4" name="TextBox 3">
            <a:extLst>
              <a:ext uri="{FF2B5EF4-FFF2-40B4-BE49-F238E27FC236}">
                <a16:creationId xmlns:a16="http://schemas.microsoft.com/office/drawing/2014/main" id="{730125E5-F2C5-4B9C-A2D0-36895B9E80D4}"/>
              </a:ext>
            </a:extLst>
          </p:cNvPr>
          <p:cNvSpPr txBox="1"/>
          <p:nvPr/>
        </p:nvSpPr>
        <p:spPr>
          <a:xfrm>
            <a:off x="2466109" y="1136073"/>
            <a:ext cx="84235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6000">
                <a:ea typeface="ＭＳ Ｐゴシック"/>
                <a:cs typeface="Calibri"/>
              </a:rPr>
              <a:t>タイトル　異世界乱闘</a:t>
            </a:r>
            <a:endParaRPr lang="en-US" sz="6000">
              <a:cs typeface="Calibri"/>
            </a:endParaRP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03D63-DA77-4189-8700-9D460987BD35}"/>
              </a:ext>
            </a:extLst>
          </p:cNvPr>
          <p:cNvSpPr>
            <a:spLocks noGrp="1"/>
          </p:cNvSpPr>
          <p:nvPr>
            <p:ph type="title"/>
          </p:nvPr>
        </p:nvSpPr>
        <p:spPr/>
        <p:txBody>
          <a:bodyPr/>
          <a:lstStyle/>
          <a:p>
            <a:r>
              <a:rPr lang="ja-JP" altLang="en-US">
                <a:ea typeface="ＭＳ Ｐゴシック"/>
                <a:cs typeface="Calibri Light"/>
              </a:rPr>
              <a:t>キャラ説明1</a:t>
            </a:r>
            <a:endParaRPr kumimoji="1" lang="ja-JP" altLang="en-US"/>
          </a:p>
        </p:txBody>
      </p:sp>
      <p:sp>
        <p:nvSpPr>
          <p:cNvPr id="3" name="コンテンツ プレースホルダー 2">
            <a:extLst>
              <a:ext uri="{FF2B5EF4-FFF2-40B4-BE49-F238E27FC236}">
                <a16:creationId xmlns:a16="http://schemas.microsoft.com/office/drawing/2014/main" id="{1ED7080F-6FC7-4F45-A769-4F81C6EE69DE}"/>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騎士くん</a:t>
            </a:r>
          </a:p>
          <a:p>
            <a:r>
              <a:rPr lang="ja-JP" altLang="en-US">
                <a:ea typeface="ＭＳ Ｐゴシック"/>
                <a:cs typeface="Calibri"/>
              </a:rPr>
              <a:t>村一番の強さを誇る騎士</a:t>
            </a:r>
          </a:p>
          <a:p>
            <a:r>
              <a:rPr lang="ja-JP" altLang="en-US">
                <a:ea typeface="ＭＳ Ｐゴシック"/>
                <a:cs typeface="Calibri"/>
              </a:rPr>
              <a:t>使用武器　剣</a:t>
            </a:r>
          </a:p>
          <a:p>
            <a:r>
              <a:rPr lang="ja-JP" altLang="en-US">
                <a:ea typeface="ＭＳ Ｐゴシック"/>
                <a:cs typeface="Calibri"/>
              </a:rPr>
              <a:t>とりあえず平均的なステータス</a:t>
            </a:r>
          </a:p>
          <a:p>
            <a:r>
              <a:rPr lang="ja-JP" altLang="en-US">
                <a:ea typeface="ＭＳ Ｐゴシック"/>
                <a:cs typeface="Calibri"/>
              </a:rPr>
              <a:t>初心者向けのこのゲームの中でも扱いやすいキャラ</a:t>
            </a:r>
          </a:p>
          <a:p>
            <a:endParaRPr lang="ja-JP" altLang="en-US">
              <a:ea typeface="ＭＳ Ｐゴシック"/>
              <a:cs typeface="Calibri"/>
            </a:endParaRPr>
          </a:p>
          <a:p>
            <a:r>
              <a:rPr lang="ja-JP" altLang="en-US">
                <a:ea typeface="ＭＳ Ｐゴシック"/>
                <a:cs typeface="Calibri"/>
              </a:rPr>
              <a:t>スキルでの遠距離攻撃、無敵判定をうまく使おう</a:t>
            </a:r>
          </a:p>
        </p:txBody>
      </p:sp>
    </p:spTree>
    <p:extLst>
      <p:ext uri="{BB962C8B-B14F-4D97-AF65-F5344CB8AC3E}">
        <p14:creationId xmlns:p14="http://schemas.microsoft.com/office/powerpoint/2010/main" val="395148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0919B-5F5C-4973-8413-3116867A48EB}"/>
              </a:ext>
            </a:extLst>
          </p:cNvPr>
          <p:cNvSpPr>
            <a:spLocks noGrp="1"/>
          </p:cNvSpPr>
          <p:nvPr>
            <p:ph type="title"/>
          </p:nvPr>
        </p:nvSpPr>
        <p:spPr/>
        <p:txBody>
          <a:bodyPr/>
          <a:lstStyle/>
          <a:p>
            <a:r>
              <a:rPr lang="ja-JP" altLang="en-US">
                <a:ea typeface="ＭＳ Ｐゴシック"/>
                <a:cs typeface="Calibri Light"/>
              </a:rPr>
              <a:t>キャラ説明2</a:t>
            </a:r>
            <a:endParaRPr kumimoji="1" lang="ja-JP" altLang="en-US"/>
          </a:p>
        </p:txBody>
      </p:sp>
      <p:sp>
        <p:nvSpPr>
          <p:cNvPr id="3" name="コンテンツ プレースホルダー 2">
            <a:extLst>
              <a:ext uri="{FF2B5EF4-FFF2-40B4-BE49-F238E27FC236}">
                <a16:creationId xmlns:a16="http://schemas.microsoft.com/office/drawing/2014/main" id="{E5DFDC94-49AE-43CC-9FF1-0524E46FEB21}"/>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魔法使い</a:t>
            </a:r>
          </a:p>
          <a:p>
            <a:r>
              <a:rPr lang="ja-JP" altLang="en-US">
                <a:ea typeface="ＭＳ Ｐゴシック"/>
                <a:cs typeface="Calibri"/>
              </a:rPr>
              <a:t>自称人類最強</a:t>
            </a:r>
          </a:p>
          <a:p>
            <a:r>
              <a:rPr lang="ja-JP" altLang="en-US">
                <a:ea typeface="ＭＳ Ｐゴシック"/>
                <a:cs typeface="Calibri"/>
              </a:rPr>
              <a:t>使用武器　杖</a:t>
            </a:r>
          </a:p>
          <a:p>
            <a:r>
              <a:rPr lang="ja-JP" altLang="en-US">
                <a:ea typeface="ＭＳ Ｐゴシック"/>
                <a:cs typeface="Calibri"/>
              </a:rPr>
              <a:t>遠距離に特化しHPが少なめ</a:t>
            </a:r>
          </a:p>
          <a:p>
            <a:r>
              <a:rPr lang="ja-JP" altLang="en-US">
                <a:ea typeface="ＭＳ Ｐゴシック"/>
                <a:cs typeface="Calibri"/>
              </a:rPr>
              <a:t>当たれば逆転を狙えるスキルを持っている</a:t>
            </a:r>
          </a:p>
          <a:p>
            <a:endParaRPr lang="ja-JP" altLang="en-US">
              <a:ea typeface="ＭＳ Ｐゴシック"/>
              <a:cs typeface="Calibri"/>
            </a:endParaRPr>
          </a:p>
          <a:p>
            <a:r>
              <a:rPr lang="ja-JP" altLang="en-US">
                <a:ea typeface="ＭＳ Ｐゴシック"/>
                <a:cs typeface="Calibri"/>
              </a:rPr>
              <a:t>かわいい（物理）</a:t>
            </a:r>
          </a:p>
        </p:txBody>
      </p:sp>
    </p:spTree>
    <p:extLst>
      <p:ext uri="{BB962C8B-B14F-4D97-AF65-F5344CB8AC3E}">
        <p14:creationId xmlns:p14="http://schemas.microsoft.com/office/powerpoint/2010/main" val="2458514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BD61-F041-4BDE-9FB1-A79FA12EE1AF}"/>
              </a:ext>
            </a:extLst>
          </p:cNvPr>
          <p:cNvSpPr>
            <a:spLocks noGrp="1"/>
          </p:cNvSpPr>
          <p:nvPr>
            <p:ph type="title"/>
          </p:nvPr>
        </p:nvSpPr>
        <p:spPr/>
        <p:txBody>
          <a:bodyPr/>
          <a:lstStyle/>
          <a:p>
            <a:r>
              <a:rPr lang="ja-JP" altLang="en-US">
                <a:ea typeface="ＭＳ Ｐゴシック"/>
                <a:cs typeface="Calibri Light"/>
              </a:rPr>
              <a:t>キャラ説明3</a:t>
            </a:r>
            <a:endParaRPr kumimoji="1" lang="ja-JP" altLang="en-US"/>
          </a:p>
        </p:txBody>
      </p:sp>
      <p:sp>
        <p:nvSpPr>
          <p:cNvPr id="3" name="コンテンツ プレースホルダー 2">
            <a:extLst>
              <a:ext uri="{FF2B5EF4-FFF2-40B4-BE49-F238E27FC236}">
                <a16:creationId xmlns:a16="http://schemas.microsoft.com/office/drawing/2014/main" id="{277D6788-79D5-46D4-838D-D3646D980AB9}"/>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武闘家</a:t>
            </a:r>
          </a:p>
          <a:p>
            <a:r>
              <a:rPr lang="ja-JP" altLang="en-US">
                <a:ea typeface="ＭＳ Ｐゴシック"/>
                <a:cs typeface="Calibri"/>
              </a:rPr>
              <a:t>人の修得しうるすべての武道を極めた超人</a:t>
            </a:r>
          </a:p>
          <a:p>
            <a:r>
              <a:rPr lang="ja-JP" altLang="en-US">
                <a:ea typeface="ＭＳ Ｐゴシック"/>
                <a:cs typeface="Calibri"/>
              </a:rPr>
              <a:t>使用武器無し</a:t>
            </a:r>
          </a:p>
          <a:p>
            <a:r>
              <a:rPr lang="ja-JP" altLang="en-US">
                <a:ea typeface="ＭＳ Ｐゴシック"/>
                <a:cs typeface="Calibri"/>
              </a:rPr>
              <a:t>攻撃に特化しHPも多いタンク系</a:t>
            </a:r>
          </a:p>
          <a:p>
            <a:r>
              <a:rPr lang="ja-JP" altLang="en-US">
                <a:ea typeface="ＭＳ Ｐゴシック"/>
                <a:cs typeface="Calibri"/>
              </a:rPr>
              <a:t>スキルのリキャストが長い</a:t>
            </a:r>
          </a:p>
          <a:p>
            <a:endParaRPr lang="ja-JP" altLang="en-US">
              <a:ea typeface="ＭＳ Ｐゴシック"/>
              <a:cs typeface="Calibri"/>
            </a:endParaRPr>
          </a:p>
          <a:p>
            <a:r>
              <a:rPr lang="ja-JP" altLang="en-US">
                <a:ea typeface="ＭＳ Ｐゴシック"/>
                <a:cs typeface="Calibri"/>
              </a:rPr>
              <a:t>かわいい（物理）</a:t>
            </a:r>
          </a:p>
        </p:txBody>
      </p:sp>
    </p:spTree>
    <p:extLst>
      <p:ext uri="{BB962C8B-B14F-4D97-AF65-F5344CB8AC3E}">
        <p14:creationId xmlns:p14="http://schemas.microsoft.com/office/powerpoint/2010/main" val="272313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2FDFC-5BC6-4172-92C5-DEDB2BD1AD31}"/>
              </a:ext>
            </a:extLst>
          </p:cNvPr>
          <p:cNvSpPr>
            <a:spLocks noGrp="1"/>
          </p:cNvSpPr>
          <p:nvPr>
            <p:ph type="title"/>
          </p:nvPr>
        </p:nvSpPr>
        <p:spPr/>
        <p:txBody>
          <a:bodyPr/>
          <a:lstStyle/>
          <a:p>
            <a:r>
              <a:rPr lang="ja-JP" altLang="en-US">
                <a:ea typeface="ＭＳ Ｐゴシック"/>
                <a:cs typeface="Calibri Light"/>
              </a:rPr>
              <a:t>キャラ説明4</a:t>
            </a:r>
            <a:endParaRPr kumimoji="1" lang="ja-JP" altLang="en-US"/>
          </a:p>
        </p:txBody>
      </p:sp>
      <p:sp>
        <p:nvSpPr>
          <p:cNvPr id="3" name="コンテンツ プレースホルダー 2">
            <a:extLst>
              <a:ext uri="{FF2B5EF4-FFF2-40B4-BE49-F238E27FC236}">
                <a16:creationId xmlns:a16="http://schemas.microsoft.com/office/drawing/2014/main" id="{C2F020D0-7974-4F0C-9FB8-E23F6868E1EC}"/>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謎の男</a:t>
            </a:r>
          </a:p>
          <a:p>
            <a:r>
              <a:rPr lang="ja-JP" altLang="en-US">
                <a:ea typeface="ＭＳ Ｐゴシック"/>
                <a:cs typeface="Calibri"/>
              </a:rPr>
              <a:t>世界最強を謳う謎の男</a:t>
            </a:r>
          </a:p>
          <a:p>
            <a:endParaRPr lang="ja-JP" altLang="en-US">
              <a:ea typeface="ＭＳ Ｐゴシック"/>
              <a:cs typeface="Calibri"/>
            </a:endParaRPr>
          </a:p>
          <a:p>
            <a:r>
              <a:rPr lang="ja-JP" altLang="en-US">
                <a:ea typeface="ＭＳ Ｐゴシック"/>
                <a:cs typeface="Calibri"/>
              </a:rPr>
              <a:t>中距離型アタッカーでHPは多くない</a:t>
            </a:r>
          </a:p>
          <a:p>
            <a:r>
              <a:rPr lang="ja-JP" altLang="en-US">
                <a:ea typeface="ＭＳ Ｐゴシック"/>
                <a:cs typeface="Calibri"/>
              </a:rPr>
              <a:t>スキルに癖があり扱いづらいが、当たれば確実にHPを削る</a:t>
            </a:r>
          </a:p>
        </p:txBody>
      </p:sp>
    </p:spTree>
    <p:extLst>
      <p:ext uri="{BB962C8B-B14F-4D97-AF65-F5344CB8AC3E}">
        <p14:creationId xmlns:p14="http://schemas.microsoft.com/office/powerpoint/2010/main" val="294553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E5CC85-A6C9-4D82-AACC-9799566E2D42}"/>
              </a:ext>
            </a:extLst>
          </p:cNvPr>
          <p:cNvSpPr>
            <a:spLocks noGrp="1"/>
          </p:cNvSpPr>
          <p:nvPr>
            <p:ph type="title"/>
          </p:nvPr>
        </p:nvSpPr>
        <p:spPr>
          <a:xfrm>
            <a:off x="838200" y="125043"/>
            <a:ext cx="10515600" cy="1325563"/>
          </a:xfrm>
        </p:spPr>
        <p:txBody>
          <a:bodyPr/>
          <a:lstStyle/>
          <a:p>
            <a:r>
              <a:rPr lang="ja-JP" altLang="en-US">
                <a:ea typeface="ＭＳ Ｐゴシック"/>
                <a:cs typeface="Calibri Light"/>
              </a:rPr>
              <a:t>操作説明　１</a:t>
            </a:r>
            <a:endParaRPr kumimoji="1" lang="ja-JP" altLang="en-US"/>
          </a:p>
        </p:txBody>
      </p:sp>
      <p:sp>
        <p:nvSpPr>
          <p:cNvPr id="3" name="コンテンツ プレースホルダー 2">
            <a:extLst>
              <a:ext uri="{FF2B5EF4-FFF2-40B4-BE49-F238E27FC236}">
                <a16:creationId xmlns:a16="http://schemas.microsoft.com/office/drawing/2014/main" id="{3FE9DDC3-2D50-4A19-BB26-2A090612D421}"/>
              </a:ext>
            </a:extLst>
          </p:cNvPr>
          <p:cNvSpPr>
            <a:spLocks noGrp="1"/>
          </p:cNvSpPr>
          <p:nvPr>
            <p:ph idx="1"/>
          </p:nvPr>
        </p:nvSpPr>
        <p:spPr/>
        <p:txBody>
          <a:bodyPr vert="horz" lIns="91440" tIns="45720" rIns="91440" bIns="45720" rtlCol="0" anchor="t">
            <a:normAutofit/>
          </a:bodyPr>
          <a:lstStyle/>
          <a:p>
            <a:endParaRPr lang="ja-JP" altLang="en-US">
              <a:ea typeface="ＭＳ Ｐゴシック"/>
              <a:cs typeface="Calibri"/>
            </a:endParaRPr>
          </a:p>
          <a:p>
            <a:endParaRPr lang="ja-JP" altLang="en-US">
              <a:ea typeface="ＭＳ Ｐゴシック"/>
              <a:cs typeface="Calibri"/>
            </a:endParaRPr>
          </a:p>
        </p:txBody>
      </p:sp>
      <p:pic>
        <p:nvPicPr>
          <p:cNvPr id="4" name="図 4" descr="電子機器, リモコン が含まれている画像&#10;&#10;非常に高い精度で生成された説明">
            <a:extLst>
              <a:ext uri="{FF2B5EF4-FFF2-40B4-BE49-F238E27FC236}">
                <a16:creationId xmlns:a16="http://schemas.microsoft.com/office/drawing/2014/main" id="{624A4834-04D2-42CC-AE33-D11F6FD8B865}"/>
              </a:ext>
            </a:extLst>
          </p:cNvPr>
          <p:cNvPicPr>
            <a:picLocks noChangeAspect="1"/>
          </p:cNvPicPr>
          <p:nvPr/>
        </p:nvPicPr>
        <p:blipFill>
          <a:blip r:embed="rId2"/>
          <a:stretch>
            <a:fillRect/>
          </a:stretch>
        </p:blipFill>
        <p:spPr>
          <a:xfrm>
            <a:off x="3654599" y="2373421"/>
            <a:ext cx="4875495" cy="3561567"/>
          </a:xfrm>
          <a:prstGeom prst="rect">
            <a:avLst/>
          </a:prstGeom>
        </p:spPr>
      </p:pic>
      <p:sp>
        <p:nvSpPr>
          <p:cNvPr id="6" name="テキスト ボックス 5">
            <a:extLst>
              <a:ext uri="{FF2B5EF4-FFF2-40B4-BE49-F238E27FC236}">
                <a16:creationId xmlns:a16="http://schemas.microsoft.com/office/drawing/2014/main" id="{E4B88C52-C79A-4ECB-B0DF-A39939070498}"/>
              </a:ext>
            </a:extLst>
          </p:cNvPr>
          <p:cNvSpPr txBox="1"/>
          <p:nvPr/>
        </p:nvSpPr>
        <p:spPr>
          <a:xfrm>
            <a:off x="1043704" y="1971153"/>
            <a:ext cx="2565746" cy="2062103"/>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　ジャンプ</a:t>
            </a:r>
          </a:p>
          <a:p>
            <a:r>
              <a:rPr lang="ja-JP" altLang="en-US" sz="3200">
                <a:ea typeface="ＭＳ Ｐゴシック"/>
                <a:cs typeface="Calibri"/>
              </a:rPr>
              <a:t>→　右移動</a:t>
            </a:r>
          </a:p>
          <a:p>
            <a:r>
              <a:rPr lang="ja-JP" altLang="en-US" sz="3200">
                <a:ea typeface="ＭＳ Ｐゴシック"/>
                <a:cs typeface="Calibri"/>
              </a:rPr>
              <a:t>←　左移動</a:t>
            </a:r>
          </a:p>
          <a:p>
            <a:r>
              <a:rPr lang="ja-JP" altLang="en-US" sz="3200">
                <a:ea typeface="ＭＳ Ｐゴシック"/>
                <a:cs typeface="Calibri"/>
              </a:rPr>
              <a:t>↓　しゃがみ</a:t>
            </a:r>
          </a:p>
        </p:txBody>
      </p:sp>
      <p:sp>
        <p:nvSpPr>
          <p:cNvPr id="7" name="テキスト ボックス 6">
            <a:extLst>
              <a:ext uri="{FF2B5EF4-FFF2-40B4-BE49-F238E27FC236}">
                <a16:creationId xmlns:a16="http://schemas.microsoft.com/office/drawing/2014/main" id="{93E0003B-C58E-4F4D-A9EC-3F8821EE7E06}"/>
              </a:ext>
            </a:extLst>
          </p:cNvPr>
          <p:cNvSpPr txBox="1"/>
          <p:nvPr/>
        </p:nvSpPr>
        <p:spPr>
          <a:xfrm>
            <a:off x="7889049" y="1561058"/>
            <a:ext cx="1814186" cy="523220"/>
          </a:xfrm>
          <a:prstGeom prst="rect">
            <a:avLst/>
          </a:prstGeom>
          <a:noFill/>
          <a:ln>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Y　弱攻撃</a:t>
            </a:r>
          </a:p>
        </p:txBody>
      </p:sp>
      <p:sp>
        <p:nvSpPr>
          <p:cNvPr id="8" name="テキスト ボックス 7">
            <a:extLst>
              <a:ext uri="{FF2B5EF4-FFF2-40B4-BE49-F238E27FC236}">
                <a16:creationId xmlns:a16="http://schemas.microsoft.com/office/drawing/2014/main" id="{63421EC3-2DF2-4F8B-85E8-E78899FE3B4A}"/>
              </a:ext>
            </a:extLst>
          </p:cNvPr>
          <p:cNvSpPr txBox="1"/>
          <p:nvPr/>
        </p:nvSpPr>
        <p:spPr>
          <a:xfrm>
            <a:off x="5245013" y="4963048"/>
            <a:ext cx="1751556" cy="523220"/>
          </a:xfrm>
          <a:prstGeom prst="rect">
            <a:avLst/>
          </a:prstGeom>
          <a:noFill/>
          <a:ln>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X　強攻撃</a:t>
            </a:r>
          </a:p>
        </p:txBody>
      </p:sp>
      <p:sp>
        <p:nvSpPr>
          <p:cNvPr id="9" name="矢印: 右 8">
            <a:extLst>
              <a:ext uri="{FF2B5EF4-FFF2-40B4-BE49-F238E27FC236}">
                <a16:creationId xmlns:a16="http://schemas.microsoft.com/office/drawing/2014/main" id="{15C00783-B0B8-4BF2-9954-3C465E8E8518}"/>
              </a:ext>
            </a:extLst>
          </p:cNvPr>
          <p:cNvSpPr/>
          <p:nvPr/>
        </p:nvSpPr>
        <p:spPr>
          <a:xfrm rot="1980000">
            <a:off x="3709512" y="3125788"/>
            <a:ext cx="1438405" cy="6230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B2D84667-9AD2-4F36-B564-D6772894C418}"/>
              </a:ext>
            </a:extLst>
          </p:cNvPr>
          <p:cNvSpPr txBox="1"/>
          <p:nvPr/>
        </p:nvSpPr>
        <p:spPr>
          <a:xfrm>
            <a:off x="7788580" y="4488231"/>
            <a:ext cx="2344976" cy="954107"/>
          </a:xfrm>
          <a:prstGeom prst="rect">
            <a:avLst/>
          </a:prstGeom>
          <a:noFill/>
          <a:ln>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A　ジャンプ</a:t>
            </a:r>
          </a:p>
          <a:p>
            <a:r>
              <a:rPr lang="ja-JP" altLang="en-US" sz="2800">
                <a:ea typeface="ＭＳ Ｐゴシック"/>
                <a:cs typeface="Calibri"/>
              </a:rPr>
              <a:t>　　キャンセル</a:t>
            </a:r>
          </a:p>
        </p:txBody>
      </p:sp>
      <p:sp>
        <p:nvSpPr>
          <p:cNvPr id="12" name="テキスト ボックス 11">
            <a:extLst>
              <a:ext uri="{FF2B5EF4-FFF2-40B4-BE49-F238E27FC236}">
                <a16:creationId xmlns:a16="http://schemas.microsoft.com/office/drawing/2014/main" id="{67DAE263-F01A-4CA4-A2CC-4EB6CC548B0A}"/>
              </a:ext>
            </a:extLst>
          </p:cNvPr>
          <p:cNvSpPr txBox="1"/>
          <p:nvPr/>
        </p:nvSpPr>
        <p:spPr>
          <a:xfrm>
            <a:off x="8918010" y="2999462"/>
            <a:ext cx="2108286" cy="954107"/>
          </a:xfrm>
          <a:prstGeom prst="rect">
            <a:avLst/>
          </a:prstGeom>
          <a:noFill/>
          <a:ln>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B　掴み（仮）</a:t>
            </a:r>
            <a:endParaRPr lang="ja-JP"/>
          </a:p>
          <a:p>
            <a:r>
              <a:rPr lang="ja-JP" altLang="en-US" sz="2800">
                <a:ea typeface="ＭＳ Ｐゴシック"/>
                <a:cs typeface="Calibri"/>
              </a:rPr>
              <a:t>　　決定</a:t>
            </a:r>
            <a:endParaRPr lang="ja-JP"/>
          </a:p>
        </p:txBody>
      </p:sp>
      <p:sp>
        <p:nvSpPr>
          <p:cNvPr id="13" name="矢印: 右 12">
            <a:extLst>
              <a:ext uri="{FF2B5EF4-FFF2-40B4-BE49-F238E27FC236}">
                <a16:creationId xmlns:a16="http://schemas.microsoft.com/office/drawing/2014/main" id="{8CF458F3-4C30-4DFB-B057-EBF2AA4256F5}"/>
              </a:ext>
            </a:extLst>
          </p:cNvPr>
          <p:cNvSpPr/>
          <p:nvPr/>
        </p:nvSpPr>
        <p:spPr>
          <a:xfrm rot="17700000">
            <a:off x="5841328" y="4076450"/>
            <a:ext cx="1462153" cy="311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矢印: 右 13">
            <a:extLst>
              <a:ext uri="{FF2B5EF4-FFF2-40B4-BE49-F238E27FC236}">
                <a16:creationId xmlns:a16="http://schemas.microsoft.com/office/drawing/2014/main" id="{D685149C-FEC4-4AC6-A4B3-46DA982C6D9F}"/>
              </a:ext>
            </a:extLst>
          </p:cNvPr>
          <p:cNvSpPr/>
          <p:nvPr/>
        </p:nvSpPr>
        <p:spPr>
          <a:xfrm rot="7920000">
            <a:off x="7442762" y="2403892"/>
            <a:ext cx="730684" cy="302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矢印: 右 14">
            <a:extLst>
              <a:ext uri="{FF2B5EF4-FFF2-40B4-BE49-F238E27FC236}">
                <a16:creationId xmlns:a16="http://schemas.microsoft.com/office/drawing/2014/main" id="{45650902-5169-40C0-9D6A-7AAA7501B26F}"/>
              </a:ext>
            </a:extLst>
          </p:cNvPr>
          <p:cNvSpPr/>
          <p:nvPr/>
        </p:nvSpPr>
        <p:spPr>
          <a:xfrm rot="10800000">
            <a:off x="7976301" y="3165808"/>
            <a:ext cx="814193" cy="260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矢印: 右 15">
            <a:extLst>
              <a:ext uri="{FF2B5EF4-FFF2-40B4-BE49-F238E27FC236}">
                <a16:creationId xmlns:a16="http://schemas.microsoft.com/office/drawing/2014/main" id="{EA42795C-B0C7-418C-B69C-45BD67464F49}"/>
              </a:ext>
            </a:extLst>
          </p:cNvPr>
          <p:cNvSpPr/>
          <p:nvPr/>
        </p:nvSpPr>
        <p:spPr>
          <a:xfrm rot="14160000">
            <a:off x="7430446" y="3967169"/>
            <a:ext cx="563671" cy="250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テキスト ボックス 4">
            <a:extLst>
              <a:ext uri="{FF2B5EF4-FFF2-40B4-BE49-F238E27FC236}">
                <a16:creationId xmlns:a16="http://schemas.microsoft.com/office/drawing/2014/main" id="{CA1A529D-CB14-43A8-9FDC-82542C5189B1}"/>
              </a:ext>
            </a:extLst>
          </p:cNvPr>
          <p:cNvSpPr txBox="1"/>
          <p:nvPr/>
        </p:nvSpPr>
        <p:spPr>
          <a:xfrm>
            <a:off x="5124059" y="1823059"/>
            <a:ext cx="2327230" cy="523220"/>
          </a:xfrm>
          <a:prstGeom prst="rect">
            <a:avLst/>
          </a:prstGeom>
          <a:noFill/>
          <a:ln>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START　ポーズ</a:t>
            </a:r>
          </a:p>
        </p:txBody>
      </p:sp>
      <p:sp>
        <p:nvSpPr>
          <p:cNvPr id="19" name="矢印: 右 18">
            <a:extLst>
              <a:ext uri="{FF2B5EF4-FFF2-40B4-BE49-F238E27FC236}">
                <a16:creationId xmlns:a16="http://schemas.microsoft.com/office/drawing/2014/main" id="{F0E8D9E0-7BDB-45D8-A28C-AE190DEF0311}"/>
              </a:ext>
            </a:extLst>
          </p:cNvPr>
          <p:cNvSpPr/>
          <p:nvPr/>
        </p:nvSpPr>
        <p:spPr>
          <a:xfrm rot="5340000">
            <a:off x="6212870" y="2624376"/>
            <a:ext cx="720248" cy="36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470977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C5CA8-E3CD-4EF0-8450-7E454F1E68CD}"/>
              </a:ext>
            </a:extLst>
          </p:cNvPr>
          <p:cNvSpPr>
            <a:spLocks noGrp="1"/>
          </p:cNvSpPr>
          <p:nvPr>
            <p:ph type="title"/>
          </p:nvPr>
        </p:nvSpPr>
        <p:spPr/>
        <p:txBody>
          <a:bodyPr/>
          <a:lstStyle/>
          <a:p>
            <a:r>
              <a:rPr lang="ja-JP" altLang="en-US">
                <a:ea typeface="ＭＳ Ｐゴシック"/>
                <a:cs typeface="Calibri Light"/>
              </a:rPr>
              <a:t>操作説明　２</a:t>
            </a:r>
            <a:endParaRPr kumimoji="1" lang="ja-JP" altLang="en-US"/>
          </a:p>
        </p:txBody>
      </p:sp>
      <p:pic>
        <p:nvPicPr>
          <p:cNvPr id="8" name="図 8" descr="屋内, 車, 座る, ブラック が含まれている画像&#10;&#10;非常に高い精度で生成された説明">
            <a:extLst>
              <a:ext uri="{FF2B5EF4-FFF2-40B4-BE49-F238E27FC236}">
                <a16:creationId xmlns:a16="http://schemas.microsoft.com/office/drawing/2014/main" id="{9A340A73-99D8-48AA-A288-718BE77FFCBB}"/>
              </a:ext>
            </a:extLst>
          </p:cNvPr>
          <p:cNvPicPr>
            <a:picLocks noGrp="1" noChangeAspect="1"/>
          </p:cNvPicPr>
          <p:nvPr>
            <p:ph idx="1"/>
          </p:nvPr>
        </p:nvPicPr>
        <p:blipFill>
          <a:blip r:embed="rId2"/>
          <a:stretch>
            <a:fillRect/>
          </a:stretch>
        </p:blipFill>
        <p:spPr>
          <a:xfrm>
            <a:off x="3036257" y="1526424"/>
            <a:ext cx="5816773" cy="4365190"/>
          </a:xfrm>
        </p:spPr>
      </p:pic>
      <p:sp>
        <p:nvSpPr>
          <p:cNvPr id="10" name="テキスト ボックス 9">
            <a:extLst>
              <a:ext uri="{FF2B5EF4-FFF2-40B4-BE49-F238E27FC236}">
                <a16:creationId xmlns:a16="http://schemas.microsoft.com/office/drawing/2014/main" id="{65463187-1EE9-4F7C-AD0B-139F5E0411B3}"/>
              </a:ext>
            </a:extLst>
          </p:cNvPr>
          <p:cNvSpPr txBox="1"/>
          <p:nvPr/>
        </p:nvSpPr>
        <p:spPr>
          <a:xfrm>
            <a:off x="736948" y="1874729"/>
            <a:ext cx="2033390" cy="954107"/>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RB　スキル（攻撃系）</a:t>
            </a:r>
          </a:p>
        </p:txBody>
      </p:sp>
      <p:sp>
        <p:nvSpPr>
          <p:cNvPr id="11" name="テキスト ボックス 10">
            <a:extLst>
              <a:ext uri="{FF2B5EF4-FFF2-40B4-BE49-F238E27FC236}">
                <a16:creationId xmlns:a16="http://schemas.microsoft.com/office/drawing/2014/main" id="{2524CB0E-8309-4939-AFC4-A7253E5E5D67}"/>
              </a:ext>
            </a:extLst>
          </p:cNvPr>
          <p:cNvSpPr txBox="1"/>
          <p:nvPr/>
        </p:nvSpPr>
        <p:spPr>
          <a:xfrm>
            <a:off x="9442537" y="2104373"/>
            <a:ext cx="1803748" cy="954107"/>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LB　スキル</a:t>
            </a:r>
          </a:p>
          <a:p>
            <a:r>
              <a:rPr lang="ja-JP" altLang="en-US" sz="2800">
                <a:ea typeface="ＭＳ Ｐゴシック"/>
                <a:cs typeface="Calibri"/>
              </a:rPr>
              <a:t>（防御系）</a:t>
            </a:r>
          </a:p>
        </p:txBody>
      </p:sp>
      <p:sp>
        <p:nvSpPr>
          <p:cNvPr id="12" name="テキスト ボックス 11">
            <a:extLst>
              <a:ext uri="{FF2B5EF4-FFF2-40B4-BE49-F238E27FC236}">
                <a16:creationId xmlns:a16="http://schemas.microsoft.com/office/drawing/2014/main" id="{ACEDD862-614F-4A0F-B1F5-00FC88B668D6}"/>
              </a:ext>
            </a:extLst>
          </p:cNvPr>
          <p:cNvSpPr txBox="1"/>
          <p:nvPr/>
        </p:nvSpPr>
        <p:spPr>
          <a:xfrm>
            <a:off x="810016" y="4285989"/>
            <a:ext cx="1897693" cy="954107"/>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RT　スキル</a:t>
            </a:r>
          </a:p>
          <a:p>
            <a:r>
              <a:rPr lang="ja-JP" altLang="en-US" sz="2800">
                <a:ea typeface="ＭＳ Ｐゴシック"/>
                <a:cs typeface="Calibri"/>
              </a:rPr>
              <a:t>（必殺）</a:t>
            </a:r>
          </a:p>
        </p:txBody>
      </p:sp>
      <p:sp>
        <p:nvSpPr>
          <p:cNvPr id="13" name="テキスト ボックス 12">
            <a:extLst>
              <a:ext uri="{FF2B5EF4-FFF2-40B4-BE49-F238E27FC236}">
                <a16:creationId xmlns:a16="http://schemas.microsoft.com/office/drawing/2014/main" id="{6981D950-86D8-48BC-A07E-0403A962C2EC}"/>
              </a:ext>
            </a:extLst>
          </p:cNvPr>
          <p:cNvSpPr txBox="1"/>
          <p:nvPr/>
        </p:nvSpPr>
        <p:spPr>
          <a:xfrm>
            <a:off x="9442537" y="4045907"/>
            <a:ext cx="1751556" cy="954107"/>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LT　スキル</a:t>
            </a:r>
          </a:p>
          <a:p>
            <a:r>
              <a:rPr lang="ja-JP" altLang="en-US" sz="2800">
                <a:ea typeface="ＭＳ Ｐゴシック"/>
                <a:cs typeface="Calibri"/>
              </a:rPr>
              <a:t>（特殊）</a:t>
            </a:r>
          </a:p>
        </p:txBody>
      </p:sp>
      <p:sp>
        <p:nvSpPr>
          <p:cNvPr id="14" name="矢印: 右 13">
            <a:extLst>
              <a:ext uri="{FF2B5EF4-FFF2-40B4-BE49-F238E27FC236}">
                <a16:creationId xmlns:a16="http://schemas.microsoft.com/office/drawing/2014/main" id="{A8F525CC-B130-46F9-BC35-FA5229CD2EC8}"/>
              </a:ext>
            </a:extLst>
          </p:cNvPr>
          <p:cNvSpPr/>
          <p:nvPr/>
        </p:nvSpPr>
        <p:spPr>
          <a:xfrm rot="2460000">
            <a:off x="2600549" y="3030109"/>
            <a:ext cx="98120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矢印: 右 14">
            <a:extLst>
              <a:ext uri="{FF2B5EF4-FFF2-40B4-BE49-F238E27FC236}">
                <a16:creationId xmlns:a16="http://schemas.microsoft.com/office/drawing/2014/main" id="{97C8EC48-8E2B-4959-BA59-F98B9FD1C1F5}"/>
              </a:ext>
            </a:extLst>
          </p:cNvPr>
          <p:cNvSpPr/>
          <p:nvPr/>
        </p:nvSpPr>
        <p:spPr>
          <a:xfrm rot="8220000">
            <a:off x="8359259" y="2891148"/>
            <a:ext cx="98120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矢印: 右 15">
            <a:extLst>
              <a:ext uri="{FF2B5EF4-FFF2-40B4-BE49-F238E27FC236}">
                <a16:creationId xmlns:a16="http://schemas.microsoft.com/office/drawing/2014/main" id="{1D3D3550-01B7-4A31-A4CC-C9E3588ED5AD}"/>
              </a:ext>
            </a:extLst>
          </p:cNvPr>
          <p:cNvSpPr/>
          <p:nvPr/>
        </p:nvSpPr>
        <p:spPr>
          <a:xfrm>
            <a:off x="2823668" y="4391009"/>
            <a:ext cx="98120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矢印: 左 16">
            <a:extLst>
              <a:ext uri="{FF2B5EF4-FFF2-40B4-BE49-F238E27FC236}">
                <a16:creationId xmlns:a16="http://schemas.microsoft.com/office/drawing/2014/main" id="{1E0BCB8B-546A-4E58-AE21-D9C8CC7FD2F6}"/>
              </a:ext>
            </a:extLst>
          </p:cNvPr>
          <p:cNvSpPr/>
          <p:nvPr/>
        </p:nvSpPr>
        <p:spPr>
          <a:xfrm>
            <a:off x="8258790" y="4283364"/>
            <a:ext cx="981205" cy="4801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60317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D089C-2BE5-4D38-B113-266C5AAA38B4}"/>
              </a:ext>
            </a:extLst>
          </p:cNvPr>
          <p:cNvSpPr>
            <a:spLocks noGrp="1"/>
          </p:cNvSpPr>
          <p:nvPr>
            <p:ph type="title"/>
          </p:nvPr>
        </p:nvSpPr>
        <p:spPr/>
        <p:txBody>
          <a:bodyPr/>
          <a:lstStyle/>
          <a:p>
            <a:r>
              <a:rPr lang="ja-JP" altLang="en-US">
                <a:ea typeface="ＭＳ Ｐゴシック"/>
                <a:cs typeface="Calibri Light"/>
              </a:rPr>
              <a:t>ゲームクリア条件</a:t>
            </a:r>
            <a:endParaRPr kumimoji="1" lang="ja-JP" altLang="en-US"/>
          </a:p>
        </p:txBody>
      </p:sp>
      <p:sp>
        <p:nvSpPr>
          <p:cNvPr id="3" name="コンテンツ プレースホルダー 2">
            <a:extLst>
              <a:ext uri="{FF2B5EF4-FFF2-40B4-BE49-F238E27FC236}">
                <a16:creationId xmlns:a16="http://schemas.microsoft.com/office/drawing/2014/main" id="{02272FE0-9EF3-4CAA-9918-5986083CB03D}"/>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相手プレイヤーのHPを削り切り、０になった時点で勝利</a:t>
            </a:r>
          </a:p>
          <a:p>
            <a:endParaRPr lang="ja-JP" altLang="en-US">
              <a:ea typeface="ＭＳ Ｐゴシック"/>
              <a:cs typeface="Calibri"/>
            </a:endParaRPr>
          </a:p>
          <a:p>
            <a:r>
              <a:rPr lang="ja-JP" altLang="en-US">
                <a:ea typeface="ＭＳ Ｐゴシック"/>
                <a:cs typeface="Calibri"/>
              </a:rPr>
              <a:t>タイムが0になった時点で、残りHPの多いほうを勝利とする</a:t>
            </a:r>
          </a:p>
          <a:p>
            <a:pPr marL="0" indent="0">
              <a:buNone/>
            </a:pPr>
            <a:r>
              <a:rPr lang="ja-JP" altLang="en-US">
                <a:ea typeface="ＭＳ Ｐゴシック"/>
                <a:cs typeface="Calibri"/>
              </a:rPr>
              <a:t>※タイムアウト後の攻撃は判定には含まれない</a:t>
            </a:r>
          </a:p>
        </p:txBody>
      </p:sp>
    </p:spTree>
    <p:extLst>
      <p:ext uri="{BB962C8B-B14F-4D97-AF65-F5344CB8AC3E}">
        <p14:creationId xmlns:p14="http://schemas.microsoft.com/office/powerpoint/2010/main" val="209337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ACFAA-4381-4285-B387-6B765BA50416}"/>
              </a:ext>
            </a:extLst>
          </p:cNvPr>
          <p:cNvSpPr>
            <a:spLocks noGrp="1"/>
          </p:cNvSpPr>
          <p:nvPr>
            <p:ph type="title"/>
          </p:nvPr>
        </p:nvSpPr>
        <p:spPr/>
        <p:txBody>
          <a:bodyPr/>
          <a:lstStyle/>
          <a:p>
            <a:r>
              <a:rPr lang="ja-JP" altLang="en-US">
                <a:ea typeface="ＭＳ Ｐゴシック"/>
                <a:cs typeface="Calibri Light"/>
              </a:rPr>
              <a:t>ボーナス</a:t>
            </a:r>
            <a:endParaRPr kumimoji="1" lang="ja-JP" altLang="en-US"/>
          </a:p>
        </p:txBody>
      </p:sp>
      <p:sp>
        <p:nvSpPr>
          <p:cNvPr id="3" name="コンテンツ プレースホルダー 2">
            <a:extLst>
              <a:ext uri="{FF2B5EF4-FFF2-40B4-BE49-F238E27FC236}">
                <a16:creationId xmlns:a16="http://schemas.microsoft.com/office/drawing/2014/main" id="{59BEE607-65BA-4C65-AF7C-025AA6AB21D7}"/>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時々出てくるハマグリを倒すとHPが回復する</a:t>
            </a:r>
          </a:p>
          <a:p>
            <a:r>
              <a:rPr lang="ja-JP" altLang="en-US">
                <a:ea typeface="ＭＳ Ｐゴシック"/>
                <a:cs typeface="Calibri"/>
              </a:rPr>
              <a:t>※回復HPは残っているHPに残っているHPの30％分上乗せ</a:t>
            </a:r>
          </a:p>
          <a:p>
            <a:r>
              <a:rPr lang="ja-JP" altLang="en-US">
                <a:ea typeface="ＭＳ Ｐゴシック"/>
                <a:cs typeface="Calibri"/>
              </a:rPr>
              <a:t>※HPが減っていない場合、上限超過はしない</a:t>
            </a:r>
          </a:p>
          <a:p>
            <a:r>
              <a:rPr lang="ja-JP" altLang="en-US">
                <a:ea typeface="ＭＳ Ｐゴシック"/>
                <a:cs typeface="Calibri"/>
              </a:rPr>
              <a:t>※HPが30％以内でMAXになった場合も超過しない</a:t>
            </a:r>
          </a:p>
          <a:p>
            <a:endParaRPr lang="ja-JP" altLang="en-US">
              <a:ea typeface="ＭＳ Ｐゴシック"/>
              <a:cs typeface="Calibri"/>
            </a:endParaRPr>
          </a:p>
          <a:p>
            <a:pPr marL="0" indent="0">
              <a:buNone/>
            </a:pPr>
            <a:endParaRPr lang="ja-JP" altLang="en-US">
              <a:ea typeface="ＭＳ Ｐゴシック"/>
              <a:cs typeface="Calibri"/>
            </a:endParaRPr>
          </a:p>
          <a:p>
            <a:endParaRPr lang="ja-JP" altLang="en-US">
              <a:ea typeface="ＭＳ Ｐゴシック"/>
              <a:cs typeface="Calibri"/>
            </a:endParaRPr>
          </a:p>
        </p:txBody>
      </p:sp>
    </p:spTree>
    <p:extLst>
      <p:ext uri="{BB962C8B-B14F-4D97-AF65-F5344CB8AC3E}">
        <p14:creationId xmlns:p14="http://schemas.microsoft.com/office/powerpoint/2010/main" val="78116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E255-782D-41EB-B588-E1CE117C74D6}"/>
              </a:ext>
            </a:extLst>
          </p:cNvPr>
          <p:cNvSpPr>
            <a:spLocks noGrp="1"/>
          </p:cNvSpPr>
          <p:nvPr>
            <p:ph type="title"/>
          </p:nvPr>
        </p:nvSpPr>
        <p:spPr/>
        <p:txBody>
          <a:bodyPr/>
          <a:lstStyle/>
          <a:p>
            <a:r>
              <a:rPr lang="ja-JP" altLang="en-US">
                <a:ea typeface="ＭＳ Ｐゴシック"/>
                <a:cs typeface="Calibri Light"/>
              </a:rPr>
              <a:t>各シーン、UIとループについて</a:t>
            </a:r>
            <a:endParaRPr kumimoji="1" lang="en-US"/>
          </a:p>
        </p:txBody>
      </p:sp>
      <p:sp>
        <p:nvSpPr>
          <p:cNvPr id="3" name="Content Placeholder 2">
            <a:extLst>
              <a:ext uri="{FF2B5EF4-FFF2-40B4-BE49-F238E27FC236}">
                <a16:creationId xmlns:a16="http://schemas.microsoft.com/office/drawing/2014/main" id="{B4DD5489-01C5-47DD-99DF-5F2B701E843F}"/>
              </a:ext>
            </a:extLst>
          </p:cNvPr>
          <p:cNvSpPr>
            <a:spLocks noGrp="1"/>
          </p:cNvSpPr>
          <p:nvPr>
            <p:ph idx="1"/>
          </p:nvPr>
        </p:nvSpPr>
        <p:spPr/>
        <p:txBody>
          <a:bodyPr vert="horz" lIns="91440" tIns="45720" rIns="91440" bIns="45720" rtlCol="0" anchor="t">
            <a:normAutofit fontScale="85000" lnSpcReduction="20000"/>
          </a:bodyPr>
          <a:lstStyle/>
          <a:p>
            <a:r>
              <a:rPr lang="ja-JP" altLang="en-US">
                <a:ea typeface="ＭＳ Ｐゴシック"/>
                <a:cs typeface="Calibri"/>
              </a:rPr>
              <a:t>タイトル画面</a:t>
            </a:r>
            <a:endParaRPr lang="ja-JP" altLang="en-US">
              <a:cs typeface="Calibri"/>
            </a:endParaRPr>
          </a:p>
          <a:p>
            <a:endParaRPr lang="ja-JP" altLang="en-US">
              <a:ea typeface="ＭＳ Ｐゴシック"/>
              <a:cs typeface="Calibri"/>
            </a:endParaRPr>
          </a:p>
          <a:p>
            <a:r>
              <a:rPr lang="ja-JP" altLang="en-US">
                <a:ea typeface="ＭＳ Ｐゴシック"/>
                <a:cs typeface="Calibri"/>
              </a:rPr>
              <a:t>キャラセレ画面（2種）</a:t>
            </a:r>
          </a:p>
          <a:p>
            <a:endParaRPr lang="ja-JP" altLang="en-US">
              <a:ea typeface="ＭＳ Ｐゴシック"/>
              <a:cs typeface="Calibri"/>
            </a:endParaRPr>
          </a:p>
          <a:p>
            <a:r>
              <a:rPr lang="ja-JP" altLang="en-US">
                <a:ea typeface="ＭＳ Ｐゴシック"/>
                <a:cs typeface="Calibri"/>
              </a:rPr>
              <a:t>ゲーム画面（ステージ別説明あり）</a:t>
            </a:r>
          </a:p>
          <a:p>
            <a:endParaRPr lang="ja-JP" altLang="en-US">
              <a:ea typeface="ＭＳ Ｐゴシック"/>
              <a:cs typeface="Calibri"/>
            </a:endParaRPr>
          </a:p>
          <a:p>
            <a:r>
              <a:rPr lang="ja-JP" altLang="en-US">
                <a:ea typeface="ＭＳ Ｐゴシック"/>
                <a:cs typeface="Calibri"/>
              </a:rPr>
              <a:t>ポーズ画面</a:t>
            </a:r>
          </a:p>
          <a:p>
            <a:endParaRPr lang="ja-JP" altLang="en-US">
              <a:ea typeface="ＭＳ Ｐゴシック"/>
              <a:cs typeface="Calibri"/>
            </a:endParaRPr>
          </a:p>
          <a:p>
            <a:r>
              <a:rPr lang="ja-JP" altLang="en-US">
                <a:ea typeface="ＭＳ Ｐゴシック"/>
                <a:cs typeface="Calibri"/>
              </a:rPr>
              <a:t>リザルト画面</a:t>
            </a:r>
          </a:p>
          <a:p>
            <a:endParaRPr lang="ja-JP" altLang="en-US">
              <a:ea typeface="ＭＳ Ｐゴシック"/>
              <a:cs typeface="Calibri"/>
            </a:endParaRPr>
          </a:p>
          <a:p>
            <a:r>
              <a:rPr lang="ja-JP" altLang="en-US">
                <a:ea typeface="ＭＳ Ｐゴシック"/>
                <a:cs typeface="Calibri"/>
              </a:rPr>
              <a:t>ゲームオーバー画面</a:t>
            </a:r>
          </a:p>
        </p:txBody>
      </p:sp>
    </p:spTree>
    <p:extLst>
      <p:ext uri="{BB962C8B-B14F-4D97-AF65-F5344CB8AC3E}">
        <p14:creationId xmlns:p14="http://schemas.microsoft.com/office/powerpoint/2010/main" val="2620154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F8D1-39A5-4DFE-B4F0-D67DA9FBF938}"/>
              </a:ext>
            </a:extLst>
          </p:cNvPr>
          <p:cNvSpPr>
            <a:spLocks noGrp="1"/>
          </p:cNvSpPr>
          <p:nvPr>
            <p:ph type="title"/>
          </p:nvPr>
        </p:nvSpPr>
        <p:spPr/>
        <p:txBody>
          <a:bodyPr/>
          <a:lstStyle/>
          <a:p>
            <a:r>
              <a:rPr lang="ja-JP" altLang="en-US">
                <a:ea typeface="ＭＳ Ｐゴシック"/>
                <a:cs typeface="Calibri Light"/>
              </a:rPr>
              <a:t>タイトルUI</a:t>
            </a:r>
            <a:endParaRPr kumimoji="1" lang="en-US"/>
          </a:p>
        </p:txBody>
      </p:sp>
      <p:sp>
        <p:nvSpPr>
          <p:cNvPr id="3" name="Content Placeholder 2">
            <a:extLst>
              <a:ext uri="{FF2B5EF4-FFF2-40B4-BE49-F238E27FC236}">
                <a16:creationId xmlns:a16="http://schemas.microsoft.com/office/drawing/2014/main" id="{12A1A367-A8FD-4889-BBD2-1A3101918B3D}"/>
              </a:ext>
            </a:extLst>
          </p:cNvPr>
          <p:cNvSpPr>
            <a:spLocks noGrp="1"/>
          </p:cNvSpPr>
          <p:nvPr>
            <p:ph idx="1"/>
          </p:nvPr>
        </p:nvSpPr>
        <p:spPr/>
        <p:txBody>
          <a:bodyPr vert="horz" lIns="91440" tIns="45720" rIns="91440" bIns="45720" rtlCol="0" anchor="t">
            <a:normAutofit fontScale="77500" lnSpcReduction="20000"/>
          </a:bodyPr>
          <a:lstStyle/>
          <a:p>
            <a:r>
              <a:rPr lang="ja-JP" altLang="en-US">
                <a:ea typeface="ＭＳ Ｐゴシック"/>
                <a:cs typeface="Calibri"/>
              </a:rPr>
              <a:t>表示内容</a:t>
            </a:r>
          </a:p>
          <a:p>
            <a:endParaRPr lang="ja-JP" altLang="en-US">
              <a:ea typeface="ＭＳ Ｐゴシック"/>
              <a:cs typeface="Calibri"/>
            </a:endParaRPr>
          </a:p>
          <a:p>
            <a:r>
              <a:rPr lang="ja-JP" altLang="en-US">
                <a:ea typeface="ＭＳ Ｐゴシック"/>
                <a:cs typeface="Calibri"/>
              </a:rPr>
              <a:t>タイトルロゴ</a:t>
            </a:r>
          </a:p>
          <a:p>
            <a:endParaRPr lang="ja-JP" altLang="en-US">
              <a:ea typeface="ＭＳ Ｐゴシック"/>
              <a:cs typeface="Calibri"/>
            </a:endParaRPr>
          </a:p>
          <a:p>
            <a:pPr marL="0" indent="0">
              <a:buNone/>
            </a:pPr>
            <a:r>
              <a:rPr lang="ja-JP" altLang="en-US">
                <a:ea typeface="ＭＳ Ｐゴシック"/>
                <a:cs typeface="Calibri"/>
              </a:rPr>
              <a:t>〇機能</a:t>
            </a:r>
          </a:p>
          <a:p>
            <a:r>
              <a:rPr lang="ja-JP" altLang="en-US">
                <a:ea typeface="ＭＳ Ｐゴシック"/>
                <a:cs typeface="Calibri"/>
              </a:rPr>
              <a:t>どこか適当なボタンを押してゲームを開始させる</a:t>
            </a:r>
            <a:endParaRPr lang="ja-JP"/>
          </a:p>
          <a:p>
            <a:r>
              <a:rPr lang="ja-JP" altLang="en-US">
                <a:ea typeface="ＭＳ Ｐゴシック"/>
                <a:cs typeface="Calibri"/>
              </a:rPr>
              <a:t>スコア（仮）紹介</a:t>
            </a:r>
          </a:p>
          <a:p>
            <a:endParaRPr lang="ja-JP" altLang="en-US">
              <a:ea typeface="ＭＳ Ｐゴシック"/>
              <a:cs typeface="Calibri"/>
            </a:endParaRPr>
          </a:p>
          <a:p>
            <a:r>
              <a:rPr lang="ja-JP" altLang="en-US">
                <a:ea typeface="ＭＳ Ｐゴシック"/>
                <a:cs typeface="Calibri"/>
              </a:rPr>
              <a:t>ハマグリ部屋アイコン（１Pのみ操作可能）</a:t>
            </a:r>
          </a:p>
          <a:p>
            <a:endParaRPr lang="ja-JP" altLang="en-US">
              <a:ea typeface="ＭＳ Ｐゴシック"/>
              <a:cs typeface="Calibri"/>
            </a:endParaRPr>
          </a:p>
          <a:p>
            <a:pPr marL="0" indent="0">
              <a:buNone/>
            </a:pPr>
            <a:r>
              <a:rPr lang="ja-JP" altLang="en-US">
                <a:ea typeface="ＭＳ Ｐゴシック"/>
                <a:cs typeface="Calibri"/>
              </a:rPr>
              <a:t>タイトル用SE</a:t>
            </a:r>
          </a:p>
          <a:p>
            <a:pPr marL="0" indent="0">
              <a:buNone/>
            </a:pPr>
            <a:r>
              <a:rPr lang="ja-JP" altLang="en-US">
                <a:ea typeface="ＭＳ Ｐゴシック"/>
                <a:cs typeface="Calibri"/>
              </a:rPr>
              <a:t>タイトルBGMなどあれば</a:t>
            </a:r>
          </a:p>
        </p:txBody>
      </p:sp>
    </p:spTree>
    <p:extLst>
      <p:ext uri="{BB962C8B-B14F-4D97-AF65-F5344CB8AC3E}">
        <p14:creationId xmlns:p14="http://schemas.microsoft.com/office/powerpoint/2010/main" val="383008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982A-F34C-4287-8FCE-757BA1A27021}"/>
              </a:ext>
            </a:extLst>
          </p:cNvPr>
          <p:cNvSpPr>
            <a:spLocks noGrp="1"/>
          </p:cNvSpPr>
          <p:nvPr>
            <p:ph type="title"/>
          </p:nvPr>
        </p:nvSpPr>
        <p:spPr/>
        <p:txBody>
          <a:bodyPr/>
          <a:lstStyle/>
          <a:p>
            <a:r>
              <a:rPr lang="ja-JP" altLang="en-US">
                <a:ea typeface="ＭＳ Ｐゴシック"/>
                <a:cs typeface="Calibri Light"/>
              </a:rPr>
              <a:t>本作のウリ</a:t>
            </a:r>
          </a:p>
        </p:txBody>
      </p:sp>
      <p:sp>
        <p:nvSpPr>
          <p:cNvPr id="3" name="Content Placeholder 2">
            <a:extLst>
              <a:ext uri="{FF2B5EF4-FFF2-40B4-BE49-F238E27FC236}">
                <a16:creationId xmlns:a16="http://schemas.microsoft.com/office/drawing/2014/main" id="{E4B3EA95-6666-45C5-B889-3A9C50DFFF6F}"/>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ゲームをやったことがない人でもすぐに遊べるような、とにかく簡単に操作できる対戦型格闘ゲームを目指しました</a:t>
            </a:r>
          </a:p>
        </p:txBody>
      </p:sp>
    </p:spTree>
    <p:extLst>
      <p:ext uri="{BB962C8B-B14F-4D97-AF65-F5344CB8AC3E}">
        <p14:creationId xmlns:p14="http://schemas.microsoft.com/office/powerpoint/2010/main" val="2051007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8334-A363-4620-80C0-B8DF4C038CC2}"/>
              </a:ext>
            </a:extLst>
          </p:cNvPr>
          <p:cNvSpPr>
            <a:spLocks noGrp="1"/>
          </p:cNvSpPr>
          <p:nvPr>
            <p:ph type="title"/>
          </p:nvPr>
        </p:nvSpPr>
        <p:spPr/>
        <p:txBody>
          <a:bodyPr/>
          <a:lstStyle/>
          <a:p>
            <a:r>
              <a:rPr lang="ja-JP" altLang="en-US">
                <a:ea typeface="ＭＳ Ｐゴシック"/>
                <a:cs typeface="Calibri Light"/>
              </a:rPr>
              <a:t>キャラクターセレクトUI</a:t>
            </a:r>
            <a:endParaRPr kumimoji="1" lang="en-US"/>
          </a:p>
        </p:txBody>
      </p:sp>
      <p:sp>
        <p:nvSpPr>
          <p:cNvPr id="3" name="Content Placeholder 2">
            <a:extLst>
              <a:ext uri="{FF2B5EF4-FFF2-40B4-BE49-F238E27FC236}">
                <a16:creationId xmlns:a16="http://schemas.microsoft.com/office/drawing/2014/main" id="{6969295B-E4F6-4FE3-8CE6-CF999AED6CA7}"/>
              </a:ext>
            </a:extLst>
          </p:cNvPr>
          <p:cNvSpPr>
            <a:spLocks noGrp="1"/>
          </p:cNvSpPr>
          <p:nvPr>
            <p:ph idx="1"/>
          </p:nvPr>
        </p:nvSpPr>
        <p:spPr/>
        <p:txBody>
          <a:bodyPr vert="horz" lIns="91440" tIns="45720" rIns="91440" bIns="45720" rtlCol="0" anchor="t">
            <a:normAutofit lnSpcReduction="10000"/>
          </a:bodyPr>
          <a:lstStyle/>
          <a:p>
            <a:r>
              <a:rPr lang="ja-JP" altLang="en-US">
                <a:ea typeface="ＭＳ Ｐゴシック"/>
                <a:cs typeface="Calibri"/>
              </a:rPr>
              <a:t>表示内容</a:t>
            </a:r>
          </a:p>
          <a:p>
            <a:r>
              <a:rPr lang="ja-JP" altLang="en-US">
                <a:ea typeface="ＭＳ Ｐゴシック"/>
                <a:cs typeface="Calibri"/>
              </a:rPr>
              <a:t>全キャラアイコン</a:t>
            </a:r>
          </a:p>
          <a:p>
            <a:r>
              <a:rPr lang="ja-JP" altLang="en-US">
                <a:ea typeface="ＭＳ Ｐゴシック"/>
                <a:cs typeface="Calibri"/>
              </a:rPr>
              <a:t>１Pと２Pの選択枠（決定表示UI）</a:t>
            </a:r>
          </a:p>
          <a:p>
            <a:r>
              <a:rPr lang="ja-JP" altLang="en-US">
                <a:ea typeface="ＭＳ Ｐゴシック"/>
                <a:cs typeface="Calibri"/>
              </a:rPr>
              <a:t>ステージの選択枠</a:t>
            </a:r>
          </a:p>
          <a:p>
            <a:endParaRPr lang="ja-JP" altLang="en-US">
              <a:ea typeface="ＭＳ Ｐゴシック"/>
              <a:cs typeface="Calibri"/>
            </a:endParaRPr>
          </a:p>
          <a:p>
            <a:r>
              <a:rPr lang="ja-JP" altLang="en-US">
                <a:ea typeface="ＭＳ Ｐゴシック"/>
                <a:cs typeface="Calibri"/>
              </a:rPr>
              <a:t>全てを選択後ゲームへ</a:t>
            </a:r>
          </a:p>
          <a:p>
            <a:endParaRPr lang="ja-JP" altLang="en-US">
              <a:ea typeface="ＭＳ Ｐゴシック"/>
              <a:cs typeface="Calibri"/>
            </a:endParaRPr>
          </a:p>
          <a:p>
            <a:r>
              <a:rPr lang="ja-JP">
                <a:ea typeface="ＭＳ Ｐゴシック"/>
                <a:cs typeface="Calibri"/>
              </a:rPr>
              <a:t>キャラセレ用SE、決定SE</a:t>
            </a:r>
            <a:endParaRPr lang="ja-JP">
              <a:ea typeface="+mn-lt"/>
              <a:cs typeface="+mn-lt"/>
            </a:endParaRPr>
          </a:p>
          <a:p>
            <a:r>
              <a:rPr lang="ja-JP" altLang="en-US">
                <a:ea typeface="ＭＳ Ｐゴシック"/>
                <a:cs typeface="Calibri"/>
              </a:rPr>
              <a:t>キャラセレBGMなどあれば</a:t>
            </a:r>
            <a:endParaRPr lang="ja-JP">
              <a:ea typeface="ＭＳ Ｐゴシック"/>
              <a:cs typeface="Calibri"/>
            </a:endParaRPr>
          </a:p>
          <a:p>
            <a:pPr marL="0" indent="0">
              <a:buNone/>
            </a:pPr>
            <a:endParaRPr lang="ja-JP" altLang="en-US">
              <a:ea typeface="ＭＳ Ｐゴシック"/>
              <a:cs typeface="Calibri"/>
            </a:endParaRPr>
          </a:p>
        </p:txBody>
      </p:sp>
    </p:spTree>
    <p:extLst>
      <p:ext uri="{BB962C8B-B14F-4D97-AF65-F5344CB8AC3E}">
        <p14:creationId xmlns:p14="http://schemas.microsoft.com/office/powerpoint/2010/main" val="2630375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D4B3-22EB-4519-9E03-A2F9A200FFA3}"/>
              </a:ext>
            </a:extLst>
          </p:cNvPr>
          <p:cNvSpPr>
            <a:spLocks noGrp="1"/>
          </p:cNvSpPr>
          <p:nvPr>
            <p:ph type="title"/>
          </p:nvPr>
        </p:nvSpPr>
        <p:spPr/>
        <p:txBody>
          <a:bodyPr/>
          <a:lstStyle/>
          <a:p>
            <a:r>
              <a:rPr lang="ja-JP" altLang="en-US">
                <a:ea typeface="ＭＳ Ｐゴシック"/>
                <a:cs typeface="Calibri Light"/>
              </a:rPr>
              <a:t>ハマグリ部屋用キャラセレUI</a:t>
            </a:r>
            <a:endParaRPr kumimoji="1" lang="en-US"/>
          </a:p>
        </p:txBody>
      </p:sp>
      <p:sp>
        <p:nvSpPr>
          <p:cNvPr id="3" name="Content Placeholder 2">
            <a:extLst>
              <a:ext uri="{FF2B5EF4-FFF2-40B4-BE49-F238E27FC236}">
                <a16:creationId xmlns:a16="http://schemas.microsoft.com/office/drawing/2014/main" id="{68F0354E-904B-4B74-8004-9773DC171D81}"/>
              </a:ext>
            </a:extLst>
          </p:cNvPr>
          <p:cNvSpPr>
            <a:spLocks noGrp="1"/>
          </p:cNvSpPr>
          <p:nvPr>
            <p:ph idx="1"/>
          </p:nvPr>
        </p:nvSpPr>
        <p:spPr/>
        <p:txBody>
          <a:bodyPr vert="horz" lIns="91440" tIns="45720" rIns="91440" bIns="45720" rtlCol="0" anchor="t">
            <a:normAutofit fontScale="92500" lnSpcReduction="20000"/>
          </a:bodyPr>
          <a:lstStyle/>
          <a:p>
            <a:r>
              <a:rPr lang="ja-JP" altLang="en-US">
                <a:ea typeface="ＭＳ Ｐゴシック"/>
                <a:cs typeface="Calibri"/>
              </a:rPr>
              <a:t>表示内容</a:t>
            </a:r>
          </a:p>
          <a:p>
            <a:r>
              <a:rPr lang="ja-JP" altLang="en-US">
                <a:ea typeface="ＭＳ Ｐゴシック"/>
                <a:cs typeface="Calibri"/>
              </a:rPr>
              <a:t>全キャラアイコン</a:t>
            </a:r>
          </a:p>
          <a:p>
            <a:r>
              <a:rPr lang="ja-JP" altLang="en-US">
                <a:ea typeface="ＭＳ Ｐゴシック"/>
                <a:cs typeface="Calibri"/>
              </a:rPr>
              <a:t>キャラ選択枠（１Pのみ）</a:t>
            </a:r>
          </a:p>
          <a:p>
            <a:endParaRPr lang="ja-JP" altLang="en-US">
              <a:ea typeface="ＭＳ Ｐゴシック"/>
              <a:cs typeface="Calibri"/>
            </a:endParaRPr>
          </a:p>
          <a:p>
            <a:r>
              <a:rPr lang="ja-JP" altLang="en-US">
                <a:ea typeface="ＭＳ Ｐゴシック"/>
                <a:cs typeface="Calibri"/>
              </a:rPr>
              <a:t>ステージ選択はありません</a:t>
            </a:r>
          </a:p>
          <a:p>
            <a:endParaRPr lang="ja-JP" altLang="en-US">
              <a:ea typeface="ＭＳ Ｐゴシック"/>
              <a:cs typeface="Calibri"/>
            </a:endParaRPr>
          </a:p>
          <a:p>
            <a:r>
              <a:rPr lang="ja-JP" altLang="en-US">
                <a:ea typeface="ＭＳ Ｐゴシック"/>
                <a:cs typeface="Calibri"/>
              </a:rPr>
              <a:t>全てを選択後ハマグリ部屋へ</a:t>
            </a:r>
          </a:p>
          <a:p>
            <a:endParaRPr lang="ja-JP" altLang="en-US">
              <a:ea typeface="ＭＳ Ｐゴシック"/>
              <a:cs typeface="Calibri"/>
            </a:endParaRPr>
          </a:p>
          <a:p>
            <a:r>
              <a:rPr lang="ja-JP">
                <a:ea typeface="ＭＳ Ｐゴシック"/>
                <a:cs typeface="Calibri"/>
              </a:rPr>
              <a:t>キャラセレ用SE、決定SE</a:t>
            </a:r>
            <a:endParaRPr lang="ja-JP">
              <a:ea typeface="+mn-lt"/>
              <a:cs typeface="+mn-lt"/>
            </a:endParaRPr>
          </a:p>
          <a:p>
            <a:r>
              <a:rPr lang="ja-JP" altLang="en-US">
                <a:ea typeface="ＭＳ Ｐゴシック"/>
                <a:cs typeface="Calibri"/>
              </a:rPr>
              <a:t>キャラセレBGMなどあれば</a:t>
            </a:r>
            <a:endParaRPr lang="ja-JP">
              <a:ea typeface="ＭＳ Ｐゴシック"/>
              <a:cs typeface="Calibri"/>
            </a:endParaRPr>
          </a:p>
          <a:p>
            <a:endParaRPr lang="ja-JP" altLang="en-US">
              <a:ea typeface="ＭＳ Ｐゴシック"/>
              <a:cs typeface="Calibri"/>
            </a:endParaRPr>
          </a:p>
        </p:txBody>
      </p:sp>
    </p:spTree>
    <p:extLst>
      <p:ext uri="{BB962C8B-B14F-4D97-AF65-F5344CB8AC3E}">
        <p14:creationId xmlns:p14="http://schemas.microsoft.com/office/powerpoint/2010/main" val="2046659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BB70-A9A1-442C-A0E0-F0DD5004B94C}"/>
              </a:ext>
            </a:extLst>
          </p:cNvPr>
          <p:cNvSpPr>
            <a:spLocks noGrp="1"/>
          </p:cNvSpPr>
          <p:nvPr>
            <p:ph type="title"/>
          </p:nvPr>
        </p:nvSpPr>
        <p:spPr/>
        <p:txBody>
          <a:bodyPr/>
          <a:lstStyle/>
          <a:p>
            <a:r>
              <a:rPr lang="ja-JP" altLang="en-US">
                <a:ea typeface="ＭＳ Ｐゴシック"/>
                <a:cs typeface="Calibri Light"/>
              </a:rPr>
              <a:t>ゲーム中UI</a:t>
            </a:r>
            <a:endParaRPr kumimoji="1" lang="en-US"/>
          </a:p>
        </p:txBody>
      </p:sp>
      <p:sp>
        <p:nvSpPr>
          <p:cNvPr id="3" name="Content Placeholder 2">
            <a:extLst>
              <a:ext uri="{FF2B5EF4-FFF2-40B4-BE49-F238E27FC236}">
                <a16:creationId xmlns:a16="http://schemas.microsoft.com/office/drawing/2014/main" id="{F7F8F12B-F594-4A32-B9F6-1CA625BFC8E3}"/>
              </a:ext>
            </a:extLst>
          </p:cNvPr>
          <p:cNvSpPr>
            <a:spLocks noGrp="1"/>
          </p:cNvSpPr>
          <p:nvPr>
            <p:ph idx="1"/>
          </p:nvPr>
        </p:nvSpPr>
        <p:spPr/>
        <p:txBody>
          <a:bodyPr vert="horz" lIns="91440" tIns="45720" rIns="91440" bIns="45720" rtlCol="0" anchor="t">
            <a:normAutofit fontScale="85000" lnSpcReduction="20000"/>
          </a:bodyPr>
          <a:lstStyle/>
          <a:p>
            <a:r>
              <a:rPr lang="ja-JP" altLang="en-US">
                <a:ea typeface="ＭＳ Ｐゴシック"/>
                <a:cs typeface="Calibri"/>
              </a:rPr>
              <a:t>表示内容</a:t>
            </a:r>
          </a:p>
          <a:p>
            <a:r>
              <a:rPr lang="ja-JP" altLang="en-US">
                <a:ea typeface="ＭＳ Ｐゴシック"/>
                <a:cs typeface="Calibri"/>
              </a:rPr>
              <a:t>HPバー、タイムバー</a:t>
            </a:r>
          </a:p>
          <a:p>
            <a:r>
              <a:rPr lang="ja-JP" altLang="en-US">
                <a:ea typeface="ＭＳ Ｐゴシック"/>
                <a:cs typeface="Calibri"/>
              </a:rPr>
              <a:t>１P&amp;2Pのスキルバー</a:t>
            </a:r>
          </a:p>
          <a:p>
            <a:endParaRPr lang="ja-JP" altLang="en-US">
              <a:ea typeface="ＭＳ Ｐゴシック"/>
              <a:cs typeface="Calibri"/>
            </a:endParaRPr>
          </a:p>
          <a:p>
            <a:r>
              <a:rPr lang="ja-JP" altLang="en-US">
                <a:ea typeface="ＭＳ Ｐゴシック"/>
                <a:cs typeface="Calibri"/>
              </a:rPr>
              <a:t>強、弱攻撃のモーション</a:t>
            </a:r>
          </a:p>
          <a:p>
            <a:endParaRPr lang="ja-JP" altLang="en-US">
              <a:ea typeface="ＭＳ Ｐゴシック"/>
              <a:cs typeface="Calibri"/>
            </a:endParaRPr>
          </a:p>
          <a:p>
            <a:r>
              <a:rPr lang="ja-JP" altLang="en-US">
                <a:ea typeface="ＭＳ Ｐゴシック"/>
                <a:cs typeface="Calibri"/>
              </a:rPr>
              <a:t>スキルのモーション</a:t>
            </a:r>
          </a:p>
          <a:p>
            <a:r>
              <a:rPr lang="ja-JP" altLang="en-US">
                <a:ea typeface="ＭＳ Ｐゴシック"/>
                <a:cs typeface="Calibri"/>
              </a:rPr>
              <a:t>掴みのエフェクト</a:t>
            </a:r>
          </a:p>
          <a:p>
            <a:r>
              <a:rPr lang="ja-JP" altLang="en-US">
                <a:ea typeface="ＭＳ Ｐゴシック"/>
                <a:cs typeface="Calibri"/>
              </a:rPr>
              <a:t>攻撃判定エフェクト</a:t>
            </a:r>
          </a:p>
          <a:p>
            <a:endParaRPr lang="ja-JP" altLang="en-US">
              <a:ea typeface="ＭＳ Ｐゴシック"/>
              <a:cs typeface="Calibri"/>
            </a:endParaRPr>
          </a:p>
          <a:p>
            <a:r>
              <a:rPr lang="ja-JP" altLang="en-US">
                <a:ea typeface="ＭＳ Ｐゴシック"/>
                <a:cs typeface="Calibri"/>
              </a:rPr>
              <a:t>ステージ3種それぞれのステージBGMを用意したい</a:t>
            </a:r>
          </a:p>
        </p:txBody>
      </p:sp>
    </p:spTree>
    <p:extLst>
      <p:ext uri="{BB962C8B-B14F-4D97-AF65-F5344CB8AC3E}">
        <p14:creationId xmlns:p14="http://schemas.microsoft.com/office/powerpoint/2010/main" val="16040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893B-AB40-4100-8F29-0E369C5C6C51}"/>
              </a:ext>
            </a:extLst>
          </p:cNvPr>
          <p:cNvSpPr>
            <a:spLocks noGrp="1"/>
          </p:cNvSpPr>
          <p:nvPr>
            <p:ph type="title"/>
          </p:nvPr>
        </p:nvSpPr>
        <p:spPr/>
        <p:txBody>
          <a:bodyPr/>
          <a:lstStyle/>
          <a:p>
            <a:r>
              <a:rPr lang="ja-JP" altLang="en-US">
                <a:ea typeface="ＭＳ Ｐゴシック"/>
                <a:cs typeface="Calibri Light"/>
              </a:rPr>
              <a:t>ポーズ画面</a:t>
            </a:r>
            <a:r>
              <a:rPr lang="en-US">
                <a:cs typeface="Calibri Light"/>
              </a:rPr>
              <a:t>UI</a:t>
            </a:r>
            <a:r>
              <a:rPr lang="ja-JP" altLang="en-US">
                <a:ea typeface="ＭＳ Ｐゴシック"/>
                <a:cs typeface="Calibri Light"/>
              </a:rPr>
              <a:t>と仕様</a:t>
            </a:r>
          </a:p>
        </p:txBody>
      </p:sp>
      <p:sp>
        <p:nvSpPr>
          <p:cNvPr id="3" name="Content Placeholder 2">
            <a:extLst>
              <a:ext uri="{FF2B5EF4-FFF2-40B4-BE49-F238E27FC236}">
                <a16:creationId xmlns:a16="http://schemas.microsoft.com/office/drawing/2014/main" id="{9A839E84-287C-44B5-B31A-6BAA9681D66B}"/>
              </a:ext>
            </a:extLst>
          </p:cNvPr>
          <p:cNvSpPr>
            <a:spLocks noGrp="1"/>
          </p:cNvSpPr>
          <p:nvPr>
            <p:ph idx="1"/>
          </p:nvPr>
        </p:nvSpPr>
        <p:spPr>
          <a:xfrm>
            <a:off x="838200" y="1548535"/>
            <a:ext cx="10515600" cy="5307300"/>
          </a:xfrm>
        </p:spPr>
        <p:txBody>
          <a:bodyPr vert="horz" lIns="91440" tIns="45720" rIns="91440" bIns="45720" rtlCol="0" anchor="t">
            <a:normAutofit fontScale="77500" lnSpcReduction="20000"/>
          </a:bodyPr>
          <a:lstStyle/>
          <a:p>
            <a:r>
              <a:rPr lang="ja-JP" altLang="en-US">
                <a:ea typeface="ＭＳ Ｐゴシック"/>
                <a:cs typeface="Calibri"/>
              </a:rPr>
              <a:t>ゲーム中とハマグリ部屋でのみ表示する画面</a:t>
            </a:r>
          </a:p>
          <a:p>
            <a:endParaRPr lang="ja-JP" altLang="en-US">
              <a:ea typeface="ＭＳ Ｐゴシック"/>
              <a:cs typeface="Calibri"/>
            </a:endParaRPr>
          </a:p>
          <a:p>
            <a:r>
              <a:rPr lang="ja-JP" altLang="en-US">
                <a:ea typeface="ＭＳ Ｐゴシック"/>
                <a:cs typeface="Calibri"/>
              </a:rPr>
              <a:t>表示内容</a:t>
            </a:r>
          </a:p>
          <a:p>
            <a:pPr marL="0" indent="0">
              <a:buNone/>
            </a:pPr>
            <a:r>
              <a:rPr lang="ja-JP" altLang="en-US">
                <a:ea typeface="ＭＳ Ｐゴシック"/>
                <a:cs typeface="Calibri"/>
              </a:rPr>
              <a:t>　ゲームに戻るボタン（ポーズボタン可）</a:t>
            </a:r>
          </a:p>
          <a:p>
            <a:pPr marL="0" indent="0">
              <a:buNone/>
            </a:pPr>
            <a:r>
              <a:rPr lang="ja-JP" altLang="en-US">
                <a:ea typeface="ＭＳ Ｐゴシック"/>
                <a:cs typeface="Calibri"/>
              </a:rPr>
              <a:t>　スキル表ボタン（操作説明画面）</a:t>
            </a:r>
          </a:p>
          <a:p>
            <a:pPr marL="0" indent="0">
              <a:buNone/>
            </a:pPr>
            <a:r>
              <a:rPr lang="ja-JP" altLang="en-US">
                <a:ea typeface="ＭＳ Ｐゴシック"/>
                <a:cs typeface="Calibri"/>
              </a:rPr>
              <a:t>　キャラクター選択へのワープボタン</a:t>
            </a:r>
          </a:p>
          <a:p>
            <a:pPr marL="0" indent="0">
              <a:buNone/>
            </a:pPr>
            <a:r>
              <a:rPr lang="ja-JP" altLang="en-US">
                <a:ea typeface="ＭＳ Ｐゴシック"/>
                <a:cs typeface="Calibri"/>
              </a:rPr>
              <a:t>　タイトルへのワープボタン（強制終了）</a:t>
            </a:r>
          </a:p>
          <a:p>
            <a:endParaRPr lang="ja-JP" altLang="en-US">
              <a:ea typeface="ＭＳ Ｐゴシック"/>
              <a:cs typeface="Calibri"/>
            </a:endParaRPr>
          </a:p>
          <a:p>
            <a:r>
              <a:rPr lang="ja-JP" altLang="en-US">
                <a:ea typeface="ＭＳ Ｐゴシック"/>
                <a:cs typeface="Calibri"/>
              </a:rPr>
              <a:t>仕様</a:t>
            </a:r>
          </a:p>
          <a:p>
            <a:pPr marL="0" indent="0">
              <a:buNone/>
            </a:pPr>
            <a:r>
              <a:rPr lang="ja-JP" altLang="en-US">
                <a:ea typeface="ＭＳ Ｐゴシック"/>
                <a:cs typeface="Calibri"/>
              </a:rPr>
              <a:t>　ポーズボタンを押したプレイヤーが操作可能</a:t>
            </a:r>
          </a:p>
          <a:p>
            <a:pPr marL="0" indent="0">
              <a:buNone/>
            </a:pPr>
            <a:r>
              <a:rPr lang="ja-JP" altLang="en-US">
                <a:ea typeface="ＭＳ Ｐゴシック"/>
                <a:cs typeface="Calibri"/>
              </a:rPr>
              <a:t>　操作キャラのスキル表が表示される（１P&amp;2P）</a:t>
            </a:r>
          </a:p>
          <a:p>
            <a:pPr marL="0" indent="0">
              <a:buNone/>
            </a:pPr>
            <a:endParaRPr lang="ja-JP" altLang="en-US">
              <a:ea typeface="ＭＳ Ｐゴシック"/>
              <a:cs typeface="Calibri"/>
            </a:endParaRPr>
          </a:p>
          <a:p>
            <a:pPr marL="0" indent="0">
              <a:buNone/>
            </a:pPr>
            <a:r>
              <a:rPr lang="ja-JP" altLang="en-US">
                <a:ea typeface="ＭＳ Ｐゴシック"/>
                <a:cs typeface="Calibri"/>
              </a:rPr>
              <a:t>　ポーズ中はBGMのボリュームを下げる</a:t>
            </a:r>
          </a:p>
          <a:p>
            <a:pPr marL="0" indent="0">
              <a:buNone/>
            </a:pPr>
            <a:r>
              <a:rPr lang="ja-JP" altLang="en-US">
                <a:ea typeface="ＭＳ Ｐゴシック"/>
                <a:cs typeface="Calibri"/>
              </a:rPr>
              <a:t>　各操作音SE</a:t>
            </a:r>
          </a:p>
          <a:p>
            <a:endParaRPr lang="ja-JP" altLang="en-US">
              <a:ea typeface="ＭＳ Ｐゴシック"/>
              <a:cs typeface="Calibri"/>
            </a:endParaRPr>
          </a:p>
        </p:txBody>
      </p:sp>
    </p:spTree>
    <p:extLst>
      <p:ext uri="{BB962C8B-B14F-4D97-AF65-F5344CB8AC3E}">
        <p14:creationId xmlns:p14="http://schemas.microsoft.com/office/powerpoint/2010/main" val="123803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29DA-E773-4E18-86BF-C3D96F0FFBC1}"/>
              </a:ext>
            </a:extLst>
          </p:cNvPr>
          <p:cNvSpPr>
            <a:spLocks noGrp="1"/>
          </p:cNvSpPr>
          <p:nvPr>
            <p:ph type="title"/>
          </p:nvPr>
        </p:nvSpPr>
        <p:spPr/>
        <p:txBody>
          <a:bodyPr/>
          <a:lstStyle/>
          <a:p>
            <a:r>
              <a:rPr lang="ja-JP" altLang="en-US">
                <a:ea typeface="ＭＳ Ｐゴシック"/>
                <a:cs typeface="Calibri Light"/>
              </a:rPr>
              <a:t>リザルトUI</a:t>
            </a:r>
            <a:endParaRPr kumimoji="1" lang="en-US"/>
          </a:p>
        </p:txBody>
      </p:sp>
      <p:sp>
        <p:nvSpPr>
          <p:cNvPr id="3" name="Content Placeholder 2">
            <a:extLst>
              <a:ext uri="{FF2B5EF4-FFF2-40B4-BE49-F238E27FC236}">
                <a16:creationId xmlns:a16="http://schemas.microsoft.com/office/drawing/2014/main" id="{9627B829-8A6F-46FC-8CB6-319DFEC960A8}"/>
              </a:ext>
            </a:extLst>
          </p:cNvPr>
          <p:cNvSpPr>
            <a:spLocks noGrp="1"/>
          </p:cNvSpPr>
          <p:nvPr>
            <p:ph idx="1"/>
          </p:nvPr>
        </p:nvSpPr>
        <p:spPr/>
        <p:txBody>
          <a:bodyPr vert="horz" lIns="91440" tIns="45720" rIns="91440" bIns="45720" rtlCol="0" anchor="t">
            <a:normAutofit fontScale="92500" lnSpcReduction="20000"/>
          </a:bodyPr>
          <a:lstStyle/>
          <a:p>
            <a:r>
              <a:rPr lang="ja-JP" altLang="en-US">
                <a:ea typeface="ＭＳ Ｐゴシック"/>
                <a:cs typeface="Calibri"/>
              </a:rPr>
              <a:t>表示内容</a:t>
            </a:r>
          </a:p>
          <a:p>
            <a:endParaRPr lang="ja-JP" altLang="en-US">
              <a:ea typeface="ＭＳ Ｐゴシック"/>
              <a:cs typeface="Calibri"/>
            </a:endParaRPr>
          </a:p>
          <a:p>
            <a:r>
              <a:rPr lang="ja-JP" altLang="en-US">
                <a:ea typeface="ＭＳ Ｐゴシック"/>
                <a:cs typeface="Calibri"/>
              </a:rPr>
              <a:t>１P用＆２P用の勝利ロゴ</a:t>
            </a:r>
          </a:p>
          <a:p>
            <a:endParaRPr lang="ja-JP" altLang="en-US">
              <a:ea typeface="ＭＳ Ｐゴシック"/>
              <a:cs typeface="Calibri"/>
            </a:endParaRPr>
          </a:p>
          <a:p>
            <a:r>
              <a:rPr lang="ja-JP" altLang="en-US">
                <a:ea typeface="ＭＳ Ｐゴシック"/>
                <a:cs typeface="Calibri"/>
              </a:rPr>
              <a:t>キャラ選択に戻るか、再戦するか、タイトルに戻るか選択させる</a:t>
            </a:r>
          </a:p>
          <a:p>
            <a:pPr marL="0" indent="0">
              <a:buNone/>
            </a:pPr>
            <a:r>
              <a:rPr lang="ja-JP" altLang="en-US">
                <a:ea typeface="ＭＳ Ｐゴシック"/>
                <a:cs typeface="Calibri"/>
              </a:rPr>
              <a:t>　キャラ選択→キャラクターセレクト</a:t>
            </a:r>
          </a:p>
          <a:p>
            <a:pPr marL="0" indent="0">
              <a:buNone/>
            </a:pPr>
            <a:r>
              <a:rPr lang="ja-JP" altLang="en-US">
                <a:ea typeface="ＭＳ Ｐゴシック"/>
                <a:cs typeface="Calibri"/>
              </a:rPr>
              <a:t>　再戦→ゲーム</a:t>
            </a:r>
          </a:p>
          <a:p>
            <a:pPr marL="0" indent="0">
              <a:buNone/>
            </a:pPr>
            <a:r>
              <a:rPr lang="ja-JP" altLang="en-US">
                <a:ea typeface="ＭＳ Ｐゴシック"/>
                <a:cs typeface="Calibri"/>
              </a:rPr>
              <a:t>　タイトル→ゲームオーバー</a:t>
            </a:r>
          </a:p>
          <a:p>
            <a:pPr marL="0" indent="0">
              <a:buNone/>
            </a:pPr>
            <a:endParaRPr lang="ja-JP" altLang="en-US">
              <a:ea typeface="ＭＳ Ｐゴシック"/>
              <a:cs typeface="Calibri"/>
            </a:endParaRPr>
          </a:p>
          <a:p>
            <a:r>
              <a:rPr lang="ja-JP" altLang="en-US">
                <a:ea typeface="ＭＳ Ｐゴシック"/>
                <a:cs typeface="Calibri"/>
              </a:rPr>
              <a:t>リザルト用BGMなどあれば</a:t>
            </a:r>
          </a:p>
        </p:txBody>
      </p:sp>
    </p:spTree>
    <p:extLst>
      <p:ext uri="{BB962C8B-B14F-4D97-AF65-F5344CB8AC3E}">
        <p14:creationId xmlns:p14="http://schemas.microsoft.com/office/powerpoint/2010/main" val="4263905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7A83-2F80-4541-A94D-409D332D85DB}"/>
              </a:ext>
            </a:extLst>
          </p:cNvPr>
          <p:cNvSpPr>
            <a:spLocks noGrp="1"/>
          </p:cNvSpPr>
          <p:nvPr>
            <p:ph type="title"/>
          </p:nvPr>
        </p:nvSpPr>
        <p:spPr/>
        <p:txBody>
          <a:bodyPr/>
          <a:lstStyle/>
          <a:p>
            <a:r>
              <a:rPr lang="ja-JP" altLang="en-US">
                <a:ea typeface="ＭＳ Ｐゴシック"/>
                <a:cs typeface="Calibri Light"/>
              </a:rPr>
              <a:t>ゲームオーバーUI</a:t>
            </a:r>
            <a:endParaRPr kumimoji="1" lang="en-US"/>
          </a:p>
        </p:txBody>
      </p:sp>
      <p:sp>
        <p:nvSpPr>
          <p:cNvPr id="3" name="Content Placeholder 2">
            <a:extLst>
              <a:ext uri="{FF2B5EF4-FFF2-40B4-BE49-F238E27FC236}">
                <a16:creationId xmlns:a16="http://schemas.microsoft.com/office/drawing/2014/main" id="{F6246215-D79E-4A7F-8B93-7A03DA0DD10B}"/>
              </a:ext>
            </a:extLst>
          </p:cNvPr>
          <p:cNvSpPr>
            <a:spLocks noGrp="1"/>
          </p:cNvSpPr>
          <p:nvPr>
            <p:ph idx="1"/>
          </p:nvPr>
        </p:nvSpPr>
        <p:spPr/>
        <p:txBody>
          <a:bodyPr vert="horz" lIns="91440" tIns="45720" rIns="91440" bIns="45720" rtlCol="0" anchor="t">
            <a:normAutofit/>
          </a:bodyPr>
          <a:lstStyle/>
          <a:p>
            <a:r>
              <a:rPr lang="ja-JP" altLang="en-US">
                <a:cs typeface="Calibri"/>
              </a:rPr>
              <a:t>表示内容</a:t>
            </a:r>
          </a:p>
          <a:p>
            <a:endParaRPr lang="ja-JP" altLang="en-US">
              <a:ea typeface="ＭＳ Ｐゴシック"/>
              <a:cs typeface="Calibri"/>
            </a:endParaRPr>
          </a:p>
          <a:p>
            <a:r>
              <a:rPr lang="ja-JP" altLang="en-US">
                <a:ea typeface="ＭＳ Ｐゴシック"/>
                <a:cs typeface="Calibri"/>
              </a:rPr>
              <a:t>ゲームオーバーロゴ</a:t>
            </a:r>
          </a:p>
          <a:p>
            <a:endParaRPr lang="ja-JP" altLang="en-US">
              <a:ea typeface="ＭＳ Ｐゴシック"/>
              <a:cs typeface="Calibri"/>
            </a:endParaRPr>
          </a:p>
          <a:p>
            <a:r>
              <a:rPr lang="ja-JP" altLang="en-US">
                <a:ea typeface="ＭＳ Ｐゴシック"/>
                <a:cs typeface="Calibri"/>
              </a:rPr>
              <a:t>リザルト画面でタイトルを選択した場合に一時的に表示させ、</a:t>
            </a:r>
          </a:p>
          <a:p>
            <a:pPr marL="0" indent="0">
              <a:buNone/>
            </a:pPr>
            <a:r>
              <a:rPr lang="ja-JP" altLang="en-US">
                <a:ea typeface="ＭＳ Ｐゴシック"/>
                <a:cs typeface="Calibri"/>
              </a:rPr>
              <a:t>　タイトル画面に戻す（経由画面）</a:t>
            </a:r>
          </a:p>
          <a:p>
            <a:pPr marL="0" indent="0">
              <a:buNone/>
            </a:pPr>
            <a:endParaRPr lang="ja-JP" altLang="en-US">
              <a:ea typeface="ＭＳ Ｐゴシック"/>
              <a:cs typeface="Calibri"/>
            </a:endParaRPr>
          </a:p>
          <a:p>
            <a:r>
              <a:rPr lang="ja-JP" altLang="en-US">
                <a:ea typeface="ＭＳ Ｐゴシック"/>
                <a:cs typeface="Calibri"/>
              </a:rPr>
              <a:t>ゲームオーバー用BGMなどあれば</a:t>
            </a:r>
          </a:p>
        </p:txBody>
      </p:sp>
    </p:spTree>
    <p:extLst>
      <p:ext uri="{BB962C8B-B14F-4D97-AF65-F5344CB8AC3E}">
        <p14:creationId xmlns:p14="http://schemas.microsoft.com/office/powerpoint/2010/main" val="2055039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3EFC81-CA38-46D2-AB99-A97133184442}"/>
              </a:ext>
            </a:extLst>
          </p:cNvPr>
          <p:cNvSpPr>
            <a:spLocks noGrp="1"/>
          </p:cNvSpPr>
          <p:nvPr>
            <p:ph type="title"/>
          </p:nvPr>
        </p:nvSpPr>
        <p:spPr/>
        <p:txBody>
          <a:bodyPr/>
          <a:lstStyle/>
          <a:p>
            <a:r>
              <a:rPr lang="ja-JP" altLang="en-US">
                <a:ea typeface="ＭＳ Ｐゴシック"/>
                <a:cs typeface="Calibri Light"/>
              </a:rPr>
              <a:t>作業過程</a:t>
            </a:r>
            <a:endParaRPr kumimoji="1" lang="ja-JP" altLang="en-US"/>
          </a:p>
        </p:txBody>
      </p:sp>
      <p:sp>
        <p:nvSpPr>
          <p:cNvPr id="3" name="コンテンツ プレースホルダー 2">
            <a:extLst>
              <a:ext uri="{FF2B5EF4-FFF2-40B4-BE49-F238E27FC236}">
                <a16:creationId xmlns:a16="http://schemas.microsoft.com/office/drawing/2014/main" id="{E5726A10-155E-4F62-947B-9FBB5F01FED9}"/>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ライングループでの通話会議を基に制作</a:t>
            </a:r>
          </a:p>
          <a:p>
            <a:endParaRPr lang="ja-JP" altLang="en-US">
              <a:ea typeface="ＭＳ Ｐゴシック"/>
              <a:cs typeface="Calibri"/>
            </a:endParaRPr>
          </a:p>
          <a:p>
            <a:r>
              <a:rPr lang="ja-JP" altLang="en-US">
                <a:ea typeface="ＭＳ Ｐゴシック"/>
                <a:cs typeface="Calibri"/>
              </a:rPr>
              <a:t>ゲームの企画書作成</a:t>
            </a:r>
          </a:p>
          <a:p>
            <a:pPr marL="0" indent="0">
              <a:buNone/>
            </a:pPr>
            <a:r>
              <a:rPr lang="ja-JP" altLang="en-US">
                <a:ea typeface="ＭＳ Ｐゴシック"/>
                <a:cs typeface="Calibri"/>
              </a:rPr>
              <a:t>※今回、サンプルプログラムは作成できていません</a:t>
            </a:r>
          </a:p>
        </p:txBody>
      </p:sp>
    </p:spTree>
    <p:extLst>
      <p:ext uri="{BB962C8B-B14F-4D97-AF65-F5344CB8AC3E}">
        <p14:creationId xmlns:p14="http://schemas.microsoft.com/office/powerpoint/2010/main" val="3814255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ADACB-12EE-49AB-BED3-7DCFB7610044}"/>
              </a:ext>
            </a:extLst>
          </p:cNvPr>
          <p:cNvSpPr>
            <a:spLocks noGrp="1"/>
          </p:cNvSpPr>
          <p:nvPr>
            <p:ph type="title"/>
          </p:nvPr>
        </p:nvSpPr>
        <p:spPr/>
        <p:txBody>
          <a:bodyPr/>
          <a:lstStyle/>
          <a:p>
            <a:r>
              <a:rPr lang="ja-JP" altLang="en-US">
                <a:ea typeface="ＭＳ Ｐゴシック"/>
                <a:cs typeface="Calibri Light"/>
              </a:rPr>
              <a:t>制作期間</a:t>
            </a:r>
            <a:endParaRPr kumimoji="1" lang="ja-JP" altLang="en-US"/>
          </a:p>
        </p:txBody>
      </p:sp>
      <p:sp>
        <p:nvSpPr>
          <p:cNvPr id="3" name="コンテンツ プレースホルダー 2">
            <a:extLst>
              <a:ext uri="{FF2B5EF4-FFF2-40B4-BE49-F238E27FC236}">
                <a16:creationId xmlns:a16="http://schemas.microsoft.com/office/drawing/2014/main" id="{EEE352B4-19B7-4B31-9563-AEA5E8DCE36A}"/>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ゲーム企画書</a:t>
            </a:r>
          </a:p>
          <a:p>
            <a:pPr marL="0" indent="0">
              <a:buNone/>
            </a:pPr>
            <a:r>
              <a:rPr lang="ja-JP" altLang="en-US">
                <a:ea typeface="ＭＳ Ｐゴシック"/>
                <a:cs typeface="Calibri"/>
              </a:rPr>
              <a:t>　4月頃から5月10日前後</a:t>
            </a:r>
            <a:endParaRPr lang="ja-JP">
              <a:cs typeface="Calibri" panose="020F0502020204030204"/>
            </a:endParaRPr>
          </a:p>
          <a:p>
            <a:endParaRPr lang="ja-JP" altLang="en-US">
              <a:ea typeface="ＭＳ Ｐゴシック"/>
              <a:cs typeface="Calibri"/>
            </a:endParaRPr>
          </a:p>
          <a:p>
            <a:r>
              <a:rPr lang="ja-JP" altLang="en-US">
                <a:ea typeface="ＭＳ Ｐゴシック"/>
                <a:cs typeface="Calibri"/>
              </a:rPr>
              <a:t>プログラム制作</a:t>
            </a:r>
          </a:p>
          <a:p>
            <a:pPr marL="0" indent="0">
              <a:buNone/>
            </a:pPr>
            <a:r>
              <a:rPr lang="ja-JP" altLang="en-US">
                <a:ea typeface="ＭＳ Ｐゴシック"/>
                <a:cs typeface="Calibri"/>
              </a:rPr>
              <a:t>　5月中旬から7月中旬を目指しています</a:t>
            </a:r>
          </a:p>
        </p:txBody>
      </p:sp>
    </p:spTree>
    <p:extLst>
      <p:ext uri="{BB962C8B-B14F-4D97-AF65-F5344CB8AC3E}">
        <p14:creationId xmlns:p14="http://schemas.microsoft.com/office/powerpoint/2010/main" val="1055730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C0448-2447-4B2E-B371-39647701AA85}"/>
              </a:ext>
            </a:extLst>
          </p:cNvPr>
          <p:cNvSpPr>
            <a:spLocks noGrp="1"/>
          </p:cNvSpPr>
          <p:nvPr>
            <p:ph type="title"/>
          </p:nvPr>
        </p:nvSpPr>
        <p:spPr/>
        <p:txBody>
          <a:bodyPr/>
          <a:lstStyle/>
          <a:p>
            <a:r>
              <a:rPr lang="ja-JP" altLang="en-US">
                <a:ea typeface="ＭＳ Ｐゴシック"/>
                <a:cs typeface="Calibri Light"/>
              </a:rPr>
              <a:t>資料紹介：キャラクタ共通仕様</a:t>
            </a:r>
            <a:endParaRPr kumimoji="1" lang="ja-JP" altLang="en-US"/>
          </a:p>
        </p:txBody>
      </p:sp>
      <p:sp>
        <p:nvSpPr>
          <p:cNvPr id="3" name="コンテンツ プレースホルダー 2">
            <a:extLst>
              <a:ext uri="{FF2B5EF4-FFF2-40B4-BE49-F238E27FC236}">
                <a16:creationId xmlns:a16="http://schemas.microsoft.com/office/drawing/2014/main" id="{2C440536-7C03-4291-BBB0-2F5F84C68632}"/>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スキル１：攻撃系</a:t>
            </a:r>
          </a:p>
          <a:p>
            <a:r>
              <a:rPr lang="ja-JP" altLang="en-US">
                <a:ea typeface="ＭＳ Ｐゴシック"/>
                <a:cs typeface="Calibri"/>
              </a:rPr>
              <a:t>スキル２：防御系</a:t>
            </a:r>
          </a:p>
          <a:p>
            <a:r>
              <a:rPr lang="ja-JP" altLang="en-US">
                <a:ea typeface="ＭＳ Ｐゴシック"/>
                <a:cs typeface="Calibri"/>
              </a:rPr>
              <a:t>スキル３：特殊（キャラ別効果）</a:t>
            </a:r>
          </a:p>
          <a:p>
            <a:r>
              <a:rPr lang="ja-JP" altLang="en-US">
                <a:ea typeface="ＭＳ Ｐゴシック"/>
                <a:cs typeface="Calibri"/>
              </a:rPr>
              <a:t>必殺：大技（キャラ別効果＋キャラ別発動条件）</a:t>
            </a:r>
          </a:p>
          <a:p>
            <a:pPr marL="0" indent="0">
              <a:buNone/>
            </a:pPr>
            <a:r>
              <a:rPr lang="ja-JP" altLang="en-US">
                <a:ea typeface="ＭＳ Ｐゴシック"/>
                <a:cs typeface="Calibri"/>
              </a:rPr>
              <a:t>※ボタン配置は固定</a:t>
            </a:r>
          </a:p>
          <a:p>
            <a:endParaRPr lang="ja-JP" altLang="en-US">
              <a:ea typeface="ＭＳ Ｐゴシック"/>
              <a:cs typeface="Calibri"/>
            </a:endParaRPr>
          </a:p>
          <a:p>
            <a:r>
              <a:rPr lang="ja-JP" altLang="en-US">
                <a:ea typeface="ＭＳ Ｐゴシック"/>
                <a:cs typeface="Calibri"/>
              </a:rPr>
              <a:t>HPは全て共通、ただし、ダメージが入りにくい、入りやすいがある</a:t>
            </a:r>
          </a:p>
          <a:p>
            <a:pPr marL="0" indent="0">
              <a:buNone/>
            </a:pPr>
            <a:r>
              <a:rPr lang="ja-JP" altLang="en-US">
                <a:ea typeface="ＭＳ Ｐゴシック"/>
                <a:cs typeface="Calibri"/>
              </a:rPr>
              <a:t>※スキルにより変動</a:t>
            </a:r>
          </a:p>
        </p:txBody>
      </p:sp>
    </p:spTree>
    <p:extLst>
      <p:ext uri="{BB962C8B-B14F-4D97-AF65-F5344CB8AC3E}">
        <p14:creationId xmlns:p14="http://schemas.microsoft.com/office/powerpoint/2010/main" val="1591705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CFED-337B-48E5-B1BD-8EB555BAE9CD}"/>
              </a:ext>
            </a:extLst>
          </p:cNvPr>
          <p:cNvSpPr>
            <a:spLocks noGrp="1"/>
          </p:cNvSpPr>
          <p:nvPr>
            <p:ph type="title"/>
          </p:nvPr>
        </p:nvSpPr>
        <p:spPr/>
        <p:txBody>
          <a:bodyPr/>
          <a:lstStyle/>
          <a:p>
            <a:r>
              <a:rPr lang="ja-JP" altLang="en-US">
                <a:ea typeface="ＭＳ Ｐゴシック"/>
                <a:cs typeface="Calibri Light"/>
              </a:rPr>
              <a:t>資料紹介：キャラ１</a:t>
            </a:r>
            <a:endParaRPr kumimoji="1" lang="en-US">
              <a:ea typeface="ＭＳ Ｐゴシック"/>
            </a:endParaRPr>
          </a:p>
        </p:txBody>
      </p:sp>
      <p:sp>
        <p:nvSpPr>
          <p:cNvPr id="3" name="Content Placeholder 2">
            <a:extLst>
              <a:ext uri="{FF2B5EF4-FFF2-40B4-BE49-F238E27FC236}">
                <a16:creationId xmlns:a16="http://schemas.microsoft.com/office/drawing/2014/main" id="{47520860-F461-4B45-BC72-F699E52B03B8}"/>
              </a:ext>
            </a:extLst>
          </p:cNvPr>
          <p:cNvSpPr>
            <a:spLocks noGrp="1"/>
          </p:cNvSpPr>
          <p:nvPr>
            <p:ph idx="1"/>
          </p:nvPr>
        </p:nvSpPr>
        <p:spPr>
          <a:xfrm>
            <a:off x="561110" y="1409989"/>
            <a:ext cx="11402290" cy="5445847"/>
          </a:xfrm>
        </p:spPr>
        <p:txBody>
          <a:bodyPr vert="horz" lIns="91440" tIns="45720" rIns="91440" bIns="45720" rtlCol="0" anchor="t">
            <a:normAutofit fontScale="92500" lnSpcReduction="10000"/>
          </a:bodyPr>
          <a:lstStyle/>
          <a:p>
            <a:pPr marL="457200" indent="-457200"/>
            <a:r>
              <a:rPr lang="ja-JP">
                <a:ea typeface="ＭＳ Ｐゴシック"/>
                <a:cs typeface="Calibri"/>
              </a:rPr>
              <a:t>スキル仕様</a:t>
            </a:r>
            <a:endParaRPr lang="en-US">
              <a:ea typeface="+mn-lt"/>
              <a:cs typeface="+mn-lt"/>
            </a:endParaRPr>
          </a:p>
          <a:p>
            <a:pPr marL="0" indent="0">
              <a:buNone/>
            </a:pPr>
            <a:r>
              <a:rPr lang="ja-JP">
                <a:ea typeface="ＭＳ Ｐゴシック"/>
                <a:cs typeface="Calibri"/>
              </a:rPr>
              <a:t>　スキル1：盾</a:t>
            </a:r>
            <a:r>
              <a:rPr lang="ja-JP" altLang="en-US">
                <a:ea typeface="ＭＳ Ｐゴシック"/>
                <a:cs typeface="Calibri"/>
              </a:rPr>
              <a:t>攻</a:t>
            </a:r>
            <a:r>
              <a:rPr lang="ja-JP">
                <a:ea typeface="ＭＳ Ｐゴシック"/>
                <a:cs typeface="Calibri"/>
              </a:rPr>
              <a:t>撃</a:t>
            </a:r>
            <a:r>
              <a:rPr lang="ja-JP" altLang="en-US">
                <a:ea typeface="ＭＳ Ｐゴシック"/>
                <a:cs typeface="Calibri"/>
              </a:rPr>
              <a:t>（被ダメ減少＋攻撃、上限20％、リキャスト５、効果上乗せ）</a:t>
            </a:r>
            <a:endParaRPr lang="en-US" altLang="ja-JP">
              <a:ea typeface="+mn-lt"/>
              <a:cs typeface="+mn-lt"/>
            </a:endParaRPr>
          </a:p>
          <a:p>
            <a:pPr marL="0" indent="0">
              <a:buNone/>
            </a:pPr>
            <a:r>
              <a:rPr lang="ja-JP">
                <a:ea typeface="ＭＳ Ｐゴシック"/>
                <a:cs typeface="Calibri"/>
              </a:rPr>
              <a:t>　スキル2：</a:t>
            </a:r>
            <a:r>
              <a:rPr lang="ja-JP" altLang="en-US">
                <a:ea typeface="ＭＳ Ｐゴシック"/>
                <a:cs typeface="Calibri"/>
              </a:rPr>
              <a:t>回復</a:t>
            </a:r>
            <a:r>
              <a:rPr lang="ja-JP">
                <a:ea typeface="ＭＳ Ｐゴシック"/>
                <a:cs typeface="Calibri"/>
              </a:rPr>
              <a:t>薬5</a:t>
            </a:r>
            <a:r>
              <a:rPr lang="ja-JP" altLang="en-US">
                <a:ea typeface="ＭＳ Ｐゴシック"/>
                <a:cs typeface="Calibri"/>
              </a:rPr>
              <a:t>0％（リキャスト70、上限上乗せ）</a:t>
            </a:r>
          </a:p>
          <a:p>
            <a:pPr marL="0" indent="0">
              <a:buNone/>
            </a:pPr>
            <a:r>
              <a:rPr lang="ja-JP">
                <a:ea typeface="ＭＳ Ｐゴシック"/>
                <a:cs typeface="Calibri"/>
              </a:rPr>
              <a:t>　スキル3（特殊）：</a:t>
            </a:r>
            <a:r>
              <a:rPr lang="en-US" altLang="ja-JP">
                <a:ea typeface="+mn-lt"/>
                <a:cs typeface="Calibri"/>
              </a:rPr>
              <a:t>HP10</a:t>
            </a:r>
            <a:r>
              <a:rPr lang="ja-JP" altLang="en-US">
                <a:ea typeface="+mn-lt"/>
                <a:cs typeface="Calibri"/>
              </a:rPr>
              <a:t>％消費して攻撃力</a:t>
            </a:r>
            <a:r>
              <a:rPr lang="en-US" altLang="ja-JP">
                <a:ea typeface="+mn-lt"/>
                <a:cs typeface="Calibri"/>
              </a:rPr>
              <a:t>5%</a:t>
            </a:r>
            <a:r>
              <a:rPr lang="ja-JP" altLang="en-US">
                <a:ea typeface="+mn-lt"/>
                <a:cs typeface="Calibri"/>
              </a:rPr>
              <a:t>アップ</a:t>
            </a:r>
            <a:endParaRPr lang="ja-JP" altLang="en-US">
              <a:ea typeface="ＭＳ Ｐゴシック"/>
              <a:cs typeface="Calibri"/>
            </a:endParaRPr>
          </a:p>
          <a:p>
            <a:pPr marL="0" indent="0">
              <a:buNone/>
            </a:pPr>
            <a:r>
              <a:rPr lang="ja-JP" altLang="en-US">
                <a:ea typeface="ＭＳ Ｐゴシック"/>
                <a:cs typeface="Calibri"/>
              </a:rPr>
              <a:t>　　　　　　　　（効果累積、リキャスト１、永続）</a:t>
            </a:r>
            <a:endParaRPr lang="ja-JP" altLang="en-US">
              <a:ea typeface="+mn-lt"/>
              <a:cs typeface="+mn-lt"/>
            </a:endParaRPr>
          </a:p>
          <a:p>
            <a:pPr marL="0" indent="0">
              <a:buNone/>
            </a:pPr>
            <a:r>
              <a:rPr lang="ja-JP">
                <a:ea typeface="ＭＳ Ｐゴシック"/>
                <a:cs typeface="Calibri"/>
              </a:rPr>
              <a:t>　必殺条件：</a:t>
            </a:r>
            <a:r>
              <a:rPr lang="en-US" altLang="ja-JP">
                <a:ea typeface="ＭＳ Ｐゴシック"/>
                <a:cs typeface="Calibri"/>
              </a:rPr>
              <a:t>HP10％以下</a:t>
            </a:r>
            <a:r>
              <a:rPr lang="ja-JP">
                <a:ea typeface="ＭＳ Ｐゴシック"/>
                <a:cs typeface="Calibri"/>
              </a:rPr>
              <a:t>で発動可能</a:t>
            </a:r>
            <a:r>
              <a:rPr lang="en-US" altLang="ja-JP">
                <a:ea typeface="ＭＳ Ｐゴシック"/>
                <a:cs typeface="Calibri"/>
              </a:rPr>
              <a:t>(</a:t>
            </a:r>
            <a:r>
              <a:rPr lang="ja-JP" altLang="en-US">
                <a:ea typeface="ＭＳ Ｐゴシック"/>
                <a:cs typeface="Calibri"/>
              </a:rPr>
              <a:t>リキャスト不能</a:t>
            </a:r>
            <a:r>
              <a:rPr lang="en-US" altLang="ja-JP">
                <a:ea typeface="ＭＳ Ｐゴシック"/>
                <a:cs typeface="Calibri"/>
              </a:rPr>
              <a:t>)</a:t>
            </a:r>
            <a:endParaRPr lang="en-US" altLang="ja-JP">
              <a:ea typeface="+mn-lt"/>
              <a:cs typeface="+mn-lt"/>
            </a:endParaRPr>
          </a:p>
          <a:p>
            <a:pPr marL="0" indent="0">
              <a:buNone/>
            </a:pPr>
            <a:r>
              <a:rPr lang="ja-JP">
                <a:ea typeface="ＭＳ Ｐゴシック"/>
                <a:cs typeface="Calibri"/>
              </a:rPr>
              <a:t>　必殺：</a:t>
            </a:r>
            <a:r>
              <a:rPr lang="ja-JP" altLang="en-US">
                <a:ea typeface="ＭＳ Ｐゴシック"/>
                <a:cs typeface="Calibri"/>
              </a:rPr>
              <a:t>光る剣</a:t>
            </a:r>
            <a:r>
              <a:rPr lang="ja-JP">
                <a:ea typeface="ＭＳ Ｐゴシック"/>
                <a:cs typeface="Calibri"/>
              </a:rPr>
              <a:t>（範囲：</a:t>
            </a:r>
            <a:r>
              <a:rPr lang="ja-JP" altLang="en-US">
                <a:ea typeface="ＭＳ Ｐゴシック"/>
                <a:cs typeface="Calibri"/>
              </a:rPr>
              <a:t>絶大</a:t>
            </a:r>
            <a:r>
              <a:rPr lang="ja-JP">
                <a:ea typeface="ＭＳ Ｐゴシック"/>
                <a:cs typeface="Calibri"/>
              </a:rPr>
              <a:t>、威力：</a:t>
            </a:r>
            <a:r>
              <a:rPr lang="ja-JP" altLang="en-US">
                <a:ea typeface="ＭＳ Ｐゴシック"/>
                <a:cs typeface="Calibri"/>
              </a:rPr>
              <a:t>中、打点30</a:t>
            </a:r>
            <a:r>
              <a:rPr lang="ja-JP">
                <a:ea typeface="ＭＳ Ｐゴシック"/>
                <a:cs typeface="Calibri"/>
              </a:rPr>
              <a:t>）</a:t>
            </a:r>
            <a:endParaRPr lang="ja-JP" altLang="en-US">
              <a:ea typeface="ＭＳ Ｐゴシック"/>
              <a:cs typeface="+mn-lt"/>
            </a:endParaRPr>
          </a:p>
          <a:p>
            <a:endParaRPr lang="ja-JP">
              <a:ea typeface="+mn-lt"/>
              <a:cs typeface="+mn-lt"/>
            </a:endParaRPr>
          </a:p>
          <a:p>
            <a:pPr marL="457200" indent="-457200"/>
            <a:r>
              <a:rPr lang="ja-JP">
                <a:ea typeface="ＭＳ Ｐゴシック"/>
                <a:cs typeface="Calibri"/>
              </a:rPr>
              <a:t>通常攻撃範囲</a:t>
            </a:r>
            <a:endParaRPr lang="en-US">
              <a:ea typeface="+mn-lt"/>
              <a:cs typeface="+mn-lt"/>
            </a:endParaRPr>
          </a:p>
          <a:p>
            <a:pPr marL="0" indent="0">
              <a:buNone/>
            </a:pPr>
            <a:r>
              <a:rPr lang="ja-JP">
                <a:ea typeface="ＭＳ Ｐゴシック"/>
                <a:cs typeface="Calibri"/>
              </a:rPr>
              <a:t>　弱・・・範囲：</a:t>
            </a:r>
            <a:r>
              <a:rPr lang="ja-JP" altLang="en-US">
                <a:ea typeface="ＭＳ Ｐゴシック"/>
                <a:cs typeface="Calibri"/>
              </a:rPr>
              <a:t>中</a:t>
            </a:r>
            <a:endParaRPr lang="en-US" altLang="ja-JP">
              <a:ea typeface="+mn-lt"/>
              <a:cs typeface="+mn-lt"/>
            </a:endParaRPr>
          </a:p>
          <a:p>
            <a:pPr marL="0" indent="0">
              <a:buNone/>
            </a:pPr>
            <a:r>
              <a:rPr lang="ja-JP">
                <a:ea typeface="ＭＳ Ｐゴシック"/>
                <a:cs typeface="Calibri"/>
              </a:rPr>
              <a:t>　強・・・範囲：中</a:t>
            </a:r>
            <a:endParaRPr lang="ja-JP" altLang="en-US">
              <a:ea typeface="ＭＳ Ｐゴシック"/>
              <a:cs typeface="+mn-lt"/>
            </a:endParaRPr>
          </a:p>
          <a:p>
            <a:pPr marL="0" indent="0">
              <a:buNone/>
            </a:pPr>
            <a:r>
              <a:rPr lang="ja-JP">
                <a:ea typeface="ＭＳ Ｐゴシック"/>
                <a:cs typeface="Calibri"/>
              </a:rPr>
              <a:t>　掴み・・・範囲：</a:t>
            </a:r>
            <a:r>
              <a:rPr lang="ja-JP" altLang="en-US">
                <a:ea typeface="+mn-lt"/>
                <a:cs typeface="+mn-lt"/>
              </a:rPr>
              <a:t>キャラ接触圏内</a:t>
            </a:r>
            <a:endParaRPr lang="en-US" altLang="ja-JP">
              <a:ea typeface="+mn-lt"/>
              <a:cs typeface="+mn-lt"/>
            </a:endParaRPr>
          </a:p>
          <a:p>
            <a:endParaRPr lang="ja-JP" altLang="en-US">
              <a:ea typeface="ＭＳ Ｐゴシック"/>
              <a:cs typeface="Calibri"/>
            </a:endParaRPr>
          </a:p>
        </p:txBody>
      </p:sp>
    </p:spTree>
    <p:extLst>
      <p:ext uri="{BB962C8B-B14F-4D97-AF65-F5344CB8AC3E}">
        <p14:creationId xmlns:p14="http://schemas.microsoft.com/office/powerpoint/2010/main" val="6709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8B540-968B-4338-AB79-D919FACDC093}"/>
              </a:ext>
            </a:extLst>
          </p:cNvPr>
          <p:cNvSpPr>
            <a:spLocks noGrp="1"/>
          </p:cNvSpPr>
          <p:nvPr>
            <p:ph type="title"/>
          </p:nvPr>
        </p:nvSpPr>
        <p:spPr>
          <a:xfrm>
            <a:off x="1129145" y="4906"/>
            <a:ext cx="10515600" cy="1325563"/>
          </a:xfrm>
        </p:spPr>
        <p:txBody>
          <a:bodyPr/>
          <a:lstStyle/>
          <a:p>
            <a:r>
              <a:rPr lang="ja-JP" altLang="en-US">
                <a:ea typeface="ＭＳ Ｐゴシック"/>
                <a:cs typeface="Calibri Light"/>
              </a:rPr>
              <a:t>流れ</a:t>
            </a:r>
          </a:p>
        </p:txBody>
      </p:sp>
      <p:sp>
        <p:nvSpPr>
          <p:cNvPr id="3" name="コンテンツ プレースホルダー 2">
            <a:extLst>
              <a:ext uri="{FF2B5EF4-FFF2-40B4-BE49-F238E27FC236}">
                <a16:creationId xmlns:a16="http://schemas.microsoft.com/office/drawing/2014/main" id="{9D5F4791-132B-4F38-9A06-31FAF7098D84}"/>
              </a:ext>
            </a:extLst>
          </p:cNvPr>
          <p:cNvSpPr>
            <a:spLocks noGrp="1"/>
          </p:cNvSpPr>
          <p:nvPr>
            <p:ph idx="1"/>
          </p:nvPr>
        </p:nvSpPr>
        <p:spPr>
          <a:xfrm>
            <a:off x="838200" y="1340716"/>
            <a:ext cx="10515600" cy="5459701"/>
          </a:xfrm>
        </p:spPr>
        <p:txBody>
          <a:bodyPr vert="horz" lIns="91440" tIns="45720" rIns="91440" bIns="45720" rtlCol="0" anchor="t">
            <a:normAutofit fontScale="77500" lnSpcReduction="20000"/>
          </a:bodyPr>
          <a:lstStyle/>
          <a:p>
            <a:r>
              <a:rPr lang="ja-JP" altLang="en-US">
                <a:ea typeface="ＭＳ Ｐゴシック"/>
                <a:cs typeface="Calibri"/>
              </a:rPr>
              <a:t>本作のコンセプト</a:t>
            </a:r>
            <a:endParaRPr lang="ja-JP" altLang="en-US">
              <a:ea typeface="ＭＳ Ｐゴシック" panose="020B0600070205080204" pitchFamily="34" charset="-128"/>
              <a:cs typeface="Calibri"/>
            </a:endParaRPr>
          </a:p>
          <a:p>
            <a:endParaRPr lang="ja-JP" altLang="en-US">
              <a:ea typeface="ＭＳ Ｐゴシック"/>
              <a:cs typeface="Calibri"/>
            </a:endParaRPr>
          </a:p>
          <a:p>
            <a:r>
              <a:rPr lang="ja-JP" altLang="en-US">
                <a:ea typeface="ＭＳ Ｐゴシック"/>
                <a:cs typeface="Calibri"/>
              </a:rPr>
              <a:t>本作の仕様について</a:t>
            </a:r>
          </a:p>
          <a:p>
            <a:endParaRPr lang="ja-JP" altLang="en-US">
              <a:ea typeface="ＭＳ Ｐゴシック"/>
              <a:cs typeface="Calibri"/>
            </a:endParaRPr>
          </a:p>
          <a:p>
            <a:r>
              <a:rPr lang="ja-JP" altLang="en-US">
                <a:ea typeface="ＭＳ Ｐゴシック"/>
                <a:cs typeface="Calibri"/>
              </a:rPr>
              <a:t>本作のシステムについて</a:t>
            </a:r>
          </a:p>
          <a:p>
            <a:endParaRPr lang="ja-JP" altLang="en-US">
              <a:ea typeface="ＭＳ Ｐゴシック"/>
              <a:cs typeface="Calibri"/>
            </a:endParaRPr>
          </a:p>
          <a:p>
            <a:r>
              <a:rPr lang="ja-JP" altLang="en-US">
                <a:ea typeface="ＭＳ Ｐゴシック"/>
                <a:cs typeface="Calibri"/>
              </a:rPr>
              <a:t>各キャラ説明と操作説明（一部資料）</a:t>
            </a:r>
          </a:p>
          <a:p>
            <a:endParaRPr lang="ja-JP" altLang="en-US">
              <a:ea typeface="ＭＳ Ｐゴシック"/>
              <a:cs typeface="Calibri"/>
            </a:endParaRPr>
          </a:p>
          <a:p>
            <a:r>
              <a:rPr lang="ja-JP" altLang="en-US">
                <a:ea typeface="ＭＳ Ｐゴシック"/>
                <a:cs typeface="Calibri"/>
              </a:rPr>
              <a:t>各シーンのUIと仕様紹介（一部資料）</a:t>
            </a:r>
            <a:endParaRPr lang="ja-JP" altLang="en-US">
              <a:ea typeface="ＭＳ Ｐゴシック"/>
              <a:cs typeface="+mn-lt"/>
            </a:endParaRPr>
          </a:p>
          <a:p>
            <a:endParaRPr lang="ja-JP" altLang="en-US">
              <a:ea typeface="ＭＳ Ｐゴシック"/>
              <a:cs typeface="Calibri"/>
            </a:endParaRPr>
          </a:p>
          <a:p>
            <a:r>
              <a:rPr lang="ja-JP" altLang="en-US">
                <a:ea typeface="ＭＳ Ｐゴシック"/>
                <a:cs typeface="Calibri"/>
              </a:rPr>
              <a:t>作業過程等</a:t>
            </a:r>
          </a:p>
          <a:p>
            <a:endParaRPr lang="ja-JP" altLang="en-US">
              <a:ea typeface="ＭＳ Ｐゴシック"/>
              <a:cs typeface="Calibri"/>
            </a:endParaRPr>
          </a:p>
          <a:p>
            <a:r>
              <a:rPr lang="ja-JP" altLang="en-US">
                <a:ea typeface="ＭＳ Ｐゴシック"/>
                <a:cs typeface="Calibri"/>
              </a:rPr>
              <a:t>各種</a:t>
            </a:r>
            <a:r>
              <a:rPr lang="ja-JP">
                <a:ea typeface="ＭＳ Ｐゴシック"/>
                <a:cs typeface="Calibri"/>
              </a:rPr>
              <a:t>資料説明</a:t>
            </a:r>
          </a:p>
          <a:p>
            <a:endParaRPr lang="ja-JP" altLang="en-US">
              <a:ea typeface="ＭＳ Ｐゴシック"/>
              <a:cs typeface="Calibri"/>
            </a:endParaRPr>
          </a:p>
          <a:p>
            <a:r>
              <a:rPr lang="ja-JP" altLang="en-US">
                <a:ea typeface="ＭＳ Ｐゴシック"/>
                <a:cs typeface="Calibri"/>
              </a:rPr>
              <a:t>まとめ</a:t>
            </a:r>
          </a:p>
        </p:txBody>
      </p:sp>
    </p:spTree>
    <p:extLst>
      <p:ext uri="{BB962C8B-B14F-4D97-AF65-F5344CB8AC3E}">
        <p14:creationId xmlns:p14="http://schemas.microsoft.com/office/powerpoint/2010/main" val="1693828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6727-7D09-4E50-852E-48E46F70E66C}"/>
              </a:ext>
            </a:extLst>
          </p:cNvPr>
          <p:cNvSpPr>
            <a:spLocks noGrp="1"/>
          </p:cNvSpPr>
          <p:nvPr>
            <p:ph type="title"/>
          </p:nvPr>
        </p:nvSpPr>
        <p:spPr/>
        <p:txBody>
          <a:bodyPr/>
          <a:lstStyle/>
          <a:p>
            <a:r>
              <a:rPr lang="ja-JP" altLang="en-US">
                <a:ea typeface="ＭＳ Ｐゴシック"/>
                <a:cs typeface="Calibri Light"/>
              </a:rPr>
              <a:t>資料紹介：キャラ２</a:t>
            </a:r>
            <a:endParaRPr kumimoji="1" lang="en-US"/>
          </a:p>
        </p:txBody>
      </p:sp>
      <p:sp>
        <p:nvSpPr>
          <p:cNvPr id="3" name="Content Placeholder 2">
            <a:extLst>
              <a:ext uri="{FF2B5EF4-FFF2-40B4-BE49-F238E27FC236}">
                <a16:creationId xmlns:a16="http://schemas.microsoft.com/office/drawing/2014/main" id="{5D6A91AC-8E5E-4E01-8619-47948EA5C605}"/>
              </a:ext>
            </a:extLst>
          </p:cNvPr>
          <p:cNvSpPr>
            <a:spLocks noGrp="1"/>
          </p:cNvSpPr>
          <p:nvPr>
            <p:ph idx="1"/>
          </p:nvPr>
        </p:nvSpPr>
        <p:spPr>
          <a:xfrm>
            <a:off x="464128" y="1354572"/>
            <a:ext cx="11180617" cy="5501263"/>
          </a:xfrm>
        </p:spPr>
        <p:txBody>
          <a:bodyPr vert="horz" lIns="91440" tIns="45720" rIns="91440" bIns="45720" rtlCol="0" anchor="t">
            <a:normAutofit fontScale="92500" lnSpcReduction="20000"/>
          </a:bodyPr>
          <a:lstStyle/>
          <a:p>
            <a:pPr marL="457200" indent="-457200"/>
            <a:r>
              <a:rPr lang="ja-JP">
                <a:cs typeface="Calibri"/>
              </a:rPr>
              <a:t>スキル仕様</a:t>
            </a:r>
            <a:endParaRPr lang="ja-JP">
              <a:ea typeface="+mn-lt"/>
              <a:cs typeface="+mn-lt"/>
            </a:endParaRPr>
          </a:p>
          <a:p>
            <a:pPr marL="0" indent="0">
              <a:buNone/>
            </a:pPr>
            <a:r>
              <a:rPr lang="ja-JP" altLang="en-US">
                <a:ea typeface="ＭＳ Ｐゴシック"/>
                <a:cs typeface="Calibri"/>
              </a:rPr>
              <a:t>　スキル</a:t>
            </a:r>
            <a:r>
              <a:rPr lang="en-US" altLang="ja-JP">
                <a:ea typeface="ＭＳ Ｐゴシック"/>
                <a:cs typeface="Calibri"/>
              </a:rPr>
              <a:t>1</a:t>
            </a:r>
            <a:r>
              <a:rPr lang="ja-JP" altLang="en-US">
                <a:ea typeface="ＭＳ Ｐゴシック"/>
                <a:cs typeface="Calibri"/>
              </a:rPr>
              <a:t>：魔法弾（リキャスト５）</a:t>
            </a:r>
            <a:endParaRPr lang="en-US" altLang="ja-JP">
              <a:ea typeface="ＭＳ Ｐゴシック"/>
              <a:cs typeface="+mn-lt"/>
            </a:endParaRPr>
          </a:p>
          <a:p>
            <a:pPr marL="0" indent="0">
              <a:buNone/>
            </a:pPr>
            <a:r>
              <a:rPr lang="ja-JP" altLang="en-US">
                <a:ea typeface="ＭＳ Ｐゴシック"/>
                <a:cs typeface="Calibri"/>
              </a:rPr>
              <a:t>　スキル</a:t>
            </a:r>
            <a:r>
              <a:rPr lang="en-US" altLang="ja-JP">
                <a:ea typeface="ＭＳ Ｐゴシック"/>
                <a:cs typeface="Calibri"/>
              </a:rPr>
              <a:t>2</a:t>
            </a:r>
            <a:r>
              <a:rPr lang="ja-JP" altLang="en-US">
                <a:ea typeface="ＭＳ Ｐゴシック"/>
                <a:cs typeface="Calibri"/>
              </a:rPr>
              <a:t>：</a:t>
            </a:r>
            <a:r>
              <a:rPr lang="ja-JP">
                <a:ea typeface="ＭＳ Ｐゴシック"/>
                <a:cs typeface="Calibri"/>
              </a:rPr>
              <a:t>攻撃スピードUP</a:t>
            </a:r>
            <a:r>
              <a:rPr lang="ja-JP" altLang="en-US">
                <a:ea typeface="ＭＳ Ｐゴシック"/>
                <a:cs typeface="Calibri"/>
              </a:rPr>
              <a:t>（</a:t>
            </a:r>
            <a:r>
              <a:rPr lang="ja-JP">
                <a:ea typeface="ＭＳ Ｐゴシック"/>
                <a:cs typeface="Calibri"/>
              </a:rPr>
              <a:t>カウント５、リキャスト</a:t>
            </a:r>
            <a:r>
              <a:rPr lang="en-US" altLang="ja-JP">
                <a:ea typeface="+mn-lt"/>
                <a:cs typeface="Calibri"/>
              </a:rPr>
              <a:t>20</a:t>
            </a:r>
            <a:r>
              <a:rPr lang="ja-JP" altLang="en-US">
                <a:ea typeface="ＭＳ Ｐゴシック"/>
                <a:cs typeface="Calibri"/>
              </a:rPr>
              <a:t>）</a:t>
            </a:r>
            <a:endParaRPr lang="en-US" altLang="ja-JP">
              <a:ea typeface="ＭＳ Ｐゴシック"/>
              <a:cs typeface="+mn-lt"/>
            </a:endParaRPr>
          </a:p>
          <a:p>
            <a:pPr marL="0" indent="0">
              <a:buNone/>
            </a:pPr>
            <a:r>
              <a:rPr lang="ja-JP" altLang="en-US">
                <a:ea typeface="ＭＳ Ｐゴシック"/>
                <a:cs typeface="Calibri"/>
              </a:rPr>
              <a:t>　スキル</a:t>
            </a:r>
            <a:r>
              <a:rPr lang="en-US" altLang="ja-JP">
                <a:ea typeface="ＭＳ Ｐゴシック"/>
                <a:cs typeface="Calibri"/>
              </a:rPr>
              <a:t>3</a:t>
            </a:r>
            <a:r>
              <a:rPr lang="ja-JP" altLang="en-US">
                <a:ea typeface="ＭＳ Ｐゴシック"/>
                <a:cs typeface="Calibri"/>
              </a:rPr>
              <a:t>（特殊）：ダメージ吸収40％</a:t>
            </a:r>
          </a:p>
          <a:p>
            <a:pPr marL="0" indent="0">
              <a:buNone/>
            </a:pPr>
            <a:r>
              <a:rPr lang="ja-JP" altLang="en-US">
                <a:ea typeface="ＭＳ Ｐゴシック"/>
                <a:cs typeface="Calibri"/>
              </a:rPr>
              <a:t>　　　　　　　　（HP変換10％カウント10、リキャスト30）</a:t>
            </a:r>
            <a:endParaRPr lang="ja-JP" altLang="en-US">
              <a:ea typeface="ＭＳ Ｐゴシック"/>
              <a:cs typeface="+mn-lt"/>
            </a:endParaRPr>
          </a:p>
          <a:p>
            <a:pPr marL="0" indent="0">
              <a:buNone/>
            </a:pPr>
            <a:r>
              <a:rPr lang="ja-JP" altLang="en-US">
                <a:ea typeface="ＭＳ Ｐゴシック"/>
                <a:cs typeface="Calibri"/>
              </a:rPr>
              <a:t>　必殺条件：HP50%以下で発動可能</a:t>
            </a:r>
            <a:r>
              <a:rPr lang="ja-JP">
                <a:ea typeface="ＭＳ Ｐゴシック"/>
                <a:cs typeface="Calibri"/>
              </a:rPr>
              <a:t>(リキャスト30)</a:t>
            </a:r>
            <a:endParaRPr lang="en-US" altLang="ja-JP">
              <a:ea typeface="ＭＳ Ｐゴシック"/>
              <a:cs typeface="+mn-lt"/>
            </a:endParaRPr>
          </a:p>
          <a:p>
            <a:pPr marL="0" indent="0">
              <a:buNone/>
            </a:pPr>
            <a:r>
              <a:rPr lang="ja-JP" altLang="en-US">
                <a:ea typeface="ＭＳ Ｐゴシック"/>
                <a:cs typeface="Calibri"/>
              </a:rPr>
              <a:t>　必殺：圧縮光線（範囲：前方広範囲、威力：中）</a:t>
            </a:r>
            <a:endParaRPr lang="en-US" altLang="ja-JP">
              <a:ea typeface="ＭＳ Ｐゴシック"/>
              <a:cs typeface="+mn-lt"/>
            </a:endParaRPr>
          </a:p>
          <a:p>
            <a:endParaRPr lang="ja-JP" altLang="en-US">
              <a:ea typeface="+mn-lt"/>
              <a:cs typeface="+mn-lt"/>
            </a:endParaRPr>
          </a:p>
          <a:p>
            <a:pPr marL="457200" indent="-457200"/>
            <a:r>
              <a:rPr lang="ja-JP" altLang="en-US">
                <a:cs typeface="Calibri"/>
              </a:rPr>
              <a:t>通常攻撃範囲</a:t>
            </a:r>
            <a:endParaRPr lang="en-US" altLang="ja-JP">
              <a:ea typeface="+mn-lt"/>
              <a:cs typeface="+mn-lt"/>
            </a:endParaRPr>
          </a:p>
          <a:p>
            <a:pPr marL="0" indent="0">
              <a:buNone/>
            </a:pPr>
            <a:r>
              <a:rPr lang="ja-JP" altLang="en-US">
                <a:ea typeface="ＭＳ Ｐゴシック"/>
                <a:cs typeface="Calibri"/>
              </a:rPr>
              <a:t>　弱・・・範囲：中</a:t>
            </a:r>
            <a:endParaRPr lang="en-US" altLang="ja-JP">
              <a:ea typeface="+mn-lt"/>
              <a:cs typeface="+mn-lt"/>
            </a:endParaRPr>
          </a:p>
          <a:p>
            <a:pPr marL="0" indent="0">
              <a:buNone/>
            </a:pPr>
            <a:r>
              <a:rPr lang="ja-JP" altLang="en-US">
                <a:ea typeface="ＭＳ Ｐゴシック"/>
                <a:cs typeface="Calibri"/>
              </a:rPr>
              <a:t>　強・・・範囲：長</a:t>
            </a:r>
            <a:endParaRPr lang="en-US" altLang="ja-JP">
              <a:ea typeface="+mn-lt"/>
              <a:cs typeface="+mn-lt"/>
            </a:endParaRPr>
          </a:p>
          <a:p>
            <a:pPr marL="0" indent="0">
              <a:buNone/>
            </a:pPr>
            <a:r>
              <a:rPr lang="ja-JP" altLang="en-US">
                <a:ea typeface="ＭＳ Ｐゴシック"/>
                <a:cs typeface="Calibri"/>
              </a:rPr>
              <a:t>　掴み・・・範囲：キャラの向いている方向2キャラ分くらい</a:t>
            </a:r>
          </a:p>
          <a:p>
            <a:pPr marL="0" indent="0">
              <a:buNone/>
            </a:pPr>
            <a:r>
              <a:rPr lang="ja-JP" altLang="en-US">
                <a:ea typeface="ＭＳ Ｐゴシック"/>
                <a:cs typeface="Calibri"/>
              </a:rPr>
              <a:t>　　　　　　　（バインド、カウント２、リキャスト5）</a:t>
            </a:r>
            <a:endParaRPr lang="ja-JP" altLang="en-US">
              <a:ea typeface="+mn-lt"/>
              <a:cs typeface="+mn-lt"/>
            </a:endParaRPr>
          </a:p>
          <a:p>
            <a:endParaRPr lang="ja-JP" altLang="en-US">
              <a:ea typeface="ＭＳ Ｐゴシック"/>
              <a:cs typeface="Calibri"/>
            </a:endParaRPr>
          </a:p>
        </p:txBody>
      </p:sp>
    </p:spTree>
    <p:extLst>
      <p:ext uri="{BB962C8B-B14F-4D97-AF65-F5344CB8AC3E}">
        <p14:creationId xmlns:p14="http://schemas.microsoft.com/office/powerpoint/2010/main" val="3460962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3AA8-366C-4F7A-B86F-95EBC3B57EB3}"/>
              </a:ext>
            </a:extLst>
          </p:cNvPr>
          <p:cNvSpPr>
            <a:spLocks noGrp="1"/>
          </p:cNvSpPr>
          <p:nvPr>
            <p:ph type="title"/>
          </p:nvPr>
        </p:nvSpPr>
        <p:spPr/>
        <p:txBody>
          <a:bodyPr/>
          <a:lstStyle/>
          <a:p>
            <a:r>
              <a:rPr lang="ja-JP" altLang="en-US">
                <a:ea typeface="ＭＳ Ｐゴシック"/>
                <a:cs typeface="Calibri Light"/>
              </a:rPr>
              <a:t>資料紹介：キャラ３</a:t>
            </a:r>
            <a:endParaRPr kumimoji="1" lang="en-US"/>
          </a:p>
        </p:txBody>
      </p:sp>
      <p:sp>
        <p:nvSpPr>
          <p:cNvPr id="3" name="Content Placeholder 2">
            <a:extLst>
              <a:ext uri="{FF2B5EF4-FFF2-40B4-BE49-F238E27FC236}">
                <a16:creationId xmlns:a16="http://schemas.microsoft.com/office/drawing/2014/main" id="{0A8781CA-6A76-43FA-81DF-4682B1D85868}"/>
              </a:ext>
            </a:extLst>
          </p:cNvPr>
          <p:cNvSpPr>
            <a:spLocks noGrp="1"/>
          </p:cNvSpPr>
          <p:nvPr>
            <p:ph idx="1"/>
          </p:nvPr>
        </p:nvSpPr>
        <p:spPr>
          <a:xfrm>
            <a:off x="491837" y="1409989"/>
            <a:ext cx="11623963" cy="5390428"/>
          </a:xfrm>
        </p:spPr>
        <p:txBody>
          <a:bodyPr vert="horz" lIns="91440" tIns="45720" rIns="91440" bIns="45720" rtlCol="0" anchor="t">
            <a:normAutofit lnSpcReduction="10000"/>
          </a:bodyPr>
          <a:lstStyle/>
          <a:p>
            <a:pPr marL="457200" indent="-457200"/>
            <a:r>
              <a:rPr lang="ja-JP">
                <a:ea typeface="ＭＳ Ｐゴシック"/>
                <a:cs typeface="Calibri"/>
              </a:rPr>
              <a:t>スキル仕様</a:t>
            </a:r>
            <a:endParaRPr lang="en-US">
              <a:ea typeface="+mn-lt"/>
              <a:cs typeface="+mn-lt"/>
            </a:endParaRPr>
          </a:p>
          <a:p>
            <a:pPr marL="0" indent="0">
              <a:buNone/>
            </a:pPr>
            <a:r>
              <a:rPr lang="ja-JP">
                <a:ea typeface="ＭＳ Ｐゴシック"/>
                <a:cs typeface="Calibri"/>
              </a:rPr>
              <a:t>　スキル1：</a:t>
            </a:r>
            <a:r>
              <a:rPr lang="ja-JP" altLang="en-US">
                <a:ea typeface="ＭＳ Ｐゴシック"/>
                <a:cs typeface="Calibri"/>
              </a:rPr>
              <a:t>アッパー</a:t>
            </a:r>
            <a:r>
              <a:rPr lang="ja-JP">
                <a:ea typeface="ＭＳ Ｐゴシック"/>
                <a:cs typeface="Calibri"/>
              </a:rPr>
              <a:t>（リキャスト５）</a:t>
            </a:r>
            <a:endParaRPr lang="ja-JP">
              <a:ea typeface="ＭＳ Ｐゴシック"/>
              <a:cs typeface="+mn-lt"/>
            </a:endParaRPr>
          </a:p>
          <a:p>
            <a:pPr marL="0" indent="0">
              <a:buNone/>
            </a:pPr>
            <a:r>
              <a:rPr lang="ja-JP">
                <a:ea typeface="ＭＳ Ｐゴシック"/>
                <a:cs typeface="Calibri"/>
              </a:rPr>
              <a:t>　スキル2：ダメージカット</a:t>
            </a:r>
            <a:r>
              <a:rPr lang="en-US" altLang="ja-JP">
                <a:ea typeface="ＭＳ Ｐゴシック"/>
                <a:cs typeface="Calibri"/>
              </a:rPr>
              <a:t>5</a:t>
            </a:r>
            <a:r>
              <a:rPr lang="ja-JP">
                <a:ea typeface="ＭＳ Ｐゴシック"/>
                <a:cs typeface="Calibri"/>
              </a:rPr>
              <a:t>%（カウント３、リキャスト</a:t>
            </a:r>
            <a:r>
              <a:rPr lang="ja-JP" altLang="en-US">
                <a:ea typeface="ＭＳ Ｐゴシック"/>
                <a:cs typeface="Calibri"/>
              </a:rPr>
              <a:t>１２</a:t>
            </a:r>
            <a:r>
              <a:rPr lang="ja-JP">
                <a:ea typeface="ＭＳ Ｐゴシック"/>
                <a:cs typeface="Calibri"/>
              </a:rPr>
              <a:t>）</a:t>
            </a:r>
            <a:endParaRPr lang="ja-JP" altLang="en-US">
              <a:ea typeface="ＭＳ Ｐゴシック"/>
              <a:cs typeface="+mn-lt"/>
            </a:endParaRPr>
          </a:p>
          <a:p>
            <a:pPr marL="0" indent="0">
              <a:buNone/>
            </a:pPr>
            <a:r>
              <a:rPr lang="ja-JP">
                <a:ea typeface="ＭＳ Ｐゴシック"/>
                <a:cs typeface="Calibri"/>
              </a:rPr>
              <a:t>　スキル3（特殊）：</a:t>
            </a:r>
            <a:r>
              <a:rPr lang="ja-JP" altLang="en-US">
                <a:ea typeface="ＭＳ Ｐゴシック"/>
                <a:cs typeface="Calibri"/>
              </a:rPr>
              <a:t>次の攻撃威力上昇</a:t>
            </a:r>
            <a:r>
              <a:rPr lang="ja-JP">
                <a:ea typeface="ＭＳ Ｐゴシック"/>
                <a:cs typeface="Calibri"/>
              </a:rPr>
              <a:t>（リキャスト20）</a:t>
            </a:r>
            <a:endParaRPr lang="en-US" altLang="ja-JP">
              <a:ea typeface="+mn-lt"/>
              <a:cs typeface="+mn-lt"/>
            </a:endParaRPr>
          </a:p>
          <a:p>
            <a:pPr marL="0" indent="0">
              <a:buNone/>
            </a:pPr>
            <a:r>
              <a:rPr lang="ja-JP">
                <a:ea typeface="ＭＳ Ｐゴシック"/>
                <a:cs typeface="Calibri"/>
              </a:rPr>
              <a:t>　必殺条件：</a:t>
            </a:r>
            <a:r>
              <a:rPr lang="en-US" altLang="ja-JP">
                <a:ea typeface="ＭＳ Ｐゴシック"/>
                <a:cs typeface="Calibri"/>
              </a:rPr>
              <a:t>HP30％以下</a:t>
            </a:r>
            <a:r>
              <a:rPr lang="ja-JP">
                <a:ea typeface="ＭＳ Ｐゴシック"/>
                <a:cs typeface="Calibri"/>
              </a:rPr>
              <a:t>で発動可能</a:t>
            </a:r>
            <a:r>
              <a:rPr lang="en-US" altLang="ja-JP">
                <a:ea typeface="ＭＳ Ｐゴシック"/>
                <a:cs typeface="Calibri"/>
              </a:rPr>
              <a:t>(</a:t>
            </a:r>
            <a:r>
              <a:rPr lang="ja-JP" altLang="en-US">
                <a:ea typeface="ＭＳ Ｐゴシック"/>
                <a:cs typeface="Calibri"/>
              </a:rPr>
              <a:t>リキャスト６０</a:t>
            </a:r>
            <a:r>
              <a:rPr lang="en-US" altLang="ja-JP">
                <a:ea typeface="ＭＳ Ｐゴシック"/>
                <a:cs typeface="Calibri"/>
              </a:rPr>
              <a:t>)</a:t>
            </a:r>
            <a:endParaRPr lang="en-US" altLang="ja-JP">
              <a:ea typeface="+mn-lt"/>
              <a:cs typeface="+mn-lt"/>
            </a:endParaRPr>
          </a:p>
          <a:p>
            <a:pPr marL="0" indent="0">
              <a:buNone/>
            </a:pPr>
            <a:r>
              <a:rPr lang="ja-JP">
                <a:ea typeface="ＭＳ Ｐゴシック"/>
                <a:cs typeface="Calibri"/>
              </a:rPr>
              <a:t>　必殺：</a:t>
            </a:r>
            <a:r>
              <a:rPr lang="ja-JP" altLang="en-US">
                <a:ea typeface="ＭＳ Ｐゴシック"/>
                <a:cs typeface="Calibri"/>
              </a:rPr>
              <a:t>支援スキル</a:t>
            </a:r>
            <a:r>
              <a:rPr lang="ja-JP">
                <a:ea typeface="ＭＳ Ｐゴシック"/>
                <a:cs typeface="Calibri"/>
              </a:rPr>
              <a:t>（</a:t>
            </a:r>
            <a:r>
              <a:rPr lang="en-US" altLang="ja-JP">
                <a:ea typeface="ＭＳ Ｐゴシック"/>
                <a:cs typeface="Calibri"/>
              </a:rPr>
              <a:t>HP20％回復、移動速度UP(カウント２)、防御貫通</a:t>
            </a:r>
            <a:r>
              <a:rPr lang="ja-JP">
                <a:ea typeface="ＭＳ Ｐゴシック"/>
                <a:cs typeface="Calibri"/>
              </a:rPr>
              <a:t>）</a:t>
            </a:r>
            <a:endParaRPr lang="ja-JP" altLang="en-US">
              <a:ea typeface="ＭＳ Ｐゴシック"/>
              <a:cs typeface="+mn-lt"/>
            </a:endParaRPr>
          </a:p>
          <a:p>
            <a:endParaRPr lang="ja-JP">
              <a:ea typeface="+mn-lt"/>
              <a:cs typeface="+mn-lt"/>
            </a:endParaRPr>
          </a:p>
          <a:p>
            <a:pPr marL="457200" indent="-457200"/>
            <a:r>
              <a:rPr lang="ja-JP">
                <a:ea typeface="ＭＳ Ｐゴシック"/>
                <a:cs typeface="Calibri"/>
              </a:rPr>
              <a:t>通常攻撃範囲</a:t>
            </a:r>
            <a:endParaRPr lang="en-US" altLang="ja-JP">
              <a:ea typeface="+mn-lt"/>
              <a:cs typeface="+mn-lt"/>
            </a:endParaRPr>
          </a:p>
          <a:p>
            <a:pPr marL="0" indent="0">
              <a:buNone/>
            </a:pPr>
            <a:r>
              <a:rPr lang="ja-JP">
                <a:ea typeface="ＭＳ Ｐゴシック"/>
                <a:cs typeface="Calibri"/>
              </a:rPr>
              <a:t>　弱・・・範囲：短</a:t>
            </a:r>
            <a:endParaRPr lang="ja-JP" altLang="en-US">
              <a:ea typeface="ＭＳ Ｐゴシック"/>
              <a:cs typeface="+mn-lt"/>
            </a:endParaRPr>
          </a:p>
          <a:p>
            <a:pPr marL="0" indent="0">
              <a:buNone/>
            </a:pPr>
            <a:r>
              <a:rPr lang="ja-JP">
                <a:ea typeface="ＭＳ Ｐゴシック"/>
                <a:cs typeface="Calibri"/>
              </a:rPr>
              <a:t>　強・・・範囲：短</a:t>
            </a:r>
            <a:endParaRPr lang="ja-JP" altLang="en-US">
              <a:ea typeface="ＭＳ Ｐゴシック"/>
              <a:cs typeface="+mn-lt"/>
            </a:endParaRPr>
          </a:p>
          <a:p>
            <a:pPr marL="0" indent="0">
              <a:buNone/>
            </a:pPr>
            <a:r>
              <a:rPr lang="ja-JP">
                <a:ea typeface="ＭＳ Ｐゴシック"/>
                <a:cs typeface="Calibri"/>
              </a:rPr>
              <a:t>　掴み・・・範囲：</a:t>
            </a:r>
            <a:r>
              <a:rPr lang="ja-JP" altLang="en-US">
                <a:ea typeface="+mn-lt"/>
                <a:cs typeface="+mn-lt"/>
              </a:rPr>
              <a:t>キャラ接触圏内</a:t>
            </a:r>
            <a:endParaRPr lang="en-US" altLang="ja-JP">
              <a:ea typeface="+mn-lt"/>
              <a:cs typeface="+mn-lt"/>
            </a:endParaRPr>
          </a:p>
        </p:txBody>
      </p:sp>
    </p:spTree>
    <p:extLst>
      <p:ext uri="{BB962C8B-B14F-4D97-AF65-F5344CB8AC3E}">
        <p14:creationId xmlns:p14="http://schemas.microsoft.com/office/powerpoint/2010/main" val="3881857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6362-70D0-4A44-B0BD-2D5D64D5E0F8}"/>
              </a:ext>
            </a:extLst>
          </p:cNvPr>
          <p:cNvSpPr>
            <a:spLocks noGrp="1"/>
          </p:cNvSpPr>
          <p:nvPr>
            <p:ph type="title"/>
          </p:nvPr>
        </p:nvSpPr>
        <p:spPr/>
        <p:txBody>
          <a:bodyPr/>
          <a:lstStyle/>
          <a:p>
            <a:r>
              <a:rPr lang="ja-JP" altLang="en-US">
                <a:ea typeface="ＭＳ Ｐゴシック"/>
                <a:cs typeface="Calibri Light"/>
              </a:rPr>
              <a:t>資料紹介：キャラ４</a:t>
            </a:r>
            <a:endParaRPr kumimoji="1" lang="en-US"/>
          </a:p>
        </p:txBody>
      </p:sp>
      <p:sp>
        <p:nvSpPr>
          <p:cNvPr id="3" name="Content Placeholder 2">
            <a:extLst>
              <a:ext uri="{FF2B5EF4-FFF2-40B4-BE49-F238E27FC236}">
                <a16:creationId xmlns:a16="http://schemas.microsoft.com/office/drawing/2014/main" id="{56BDBDCE-F5F1-41A8-A271-2E92A857B932}"/>
              </a:ext>
            </a:extLst>
          </p:cNvPr>
          <p:cNvSpPr>
            <a:spLocks noGrp="1"/>
          </p:cNvSpPr>
          <p:nvPr>
            <p:ph idx="1"/>
          </p:nvPr>
        </p:nvSpPr>
        <p:spPr>
          <a:xfrm>
            <a:off x="491837" y="1409989"/>
            <a:ext cx="11554690" cy="5459700"/>
          </a:xfrm>
        </p:spPr>
        <p:txBody>
          <a:bodyPr vert="horz" lIns="91440" tIns="45720" rIns="91440" bIns="45720" rtlCol="0" anchor="t">
            <a:normAutofit fontScale="92500" lnSpcReduction="10000"/>
          </a:bodyPr>
          <a:lstStyle/>
          <a:p>
            <a:pPr marL="457200" indent="-457200"/>
            <a:r>
              <a:rPr lang="ja-JP" altLang="en-US">
                <a:ea typeface="ＭＳ Ｐゴシック"/>
                <a:cs typeface="Calibri"/>
              </a:rPr>
              <a:t>スキル仕様</a:t>
            </a:r>
            <a:endParaRPr lang="en-US" altLang="ja-JP">
              <a:cs typeface="Calibri" panose="020F0502020204030204"/>
            </a:endParaRPr>
          </a:p>
          <a:p>
            <a:pPr marL="0" indent="0">
              <a:buNone/>
            </a:pPr>
            <a:r>
              <a:rPr lang="ja-JP" altLang="en-US">
                <a:ea typeface="ＭＳ Ｐゴシック"/>
                <a:cs typeface="Calibri"/>
              </a:rPr>
              <a:t>　スキル1：前方範囲系攻撃スキル（リキャスト５）</a:t>
            </a:r>
          </a:p>
          <a:p>
            <a:pPr marL="0" indent="0">
              <a:buNone/>
            </a:pPr>
            <a:r>
              <a:rPr lang="ja-JP" altLang="en-US">
                <a:ea typeface="ＭＳ Ｐゴシック"/>
                <a:cs typeface="Calibri"/>
              </a:rPr>
              <a:t>　スキル2：防御アップ系スキル（カウント５、リキャスト１０）</a:t>
            </a:r>
          </a:p>
          <a:p>
            <a:pPr marL="0" indent="0">
              <a:buNone/>
            </a:pPr>
            <a:r>
              <a:rPr lang="ja-JP" altLang="en-US">
                <a:ea typeface="ＭＳ Ｐゴシック"/>
                <a:cs typeface="Calibri"/>
              </a:rPr>
              <a:t>　スキル3（特殊）：HP吸収攻撃</a:t>
            </a:r>
            <a:endParaRPr lang="ja-JP">
              <a:ea typeface="ＭＳ Ｐゴシック"/>
              <a:cs typeface="Calibri"/>
            </a:endParaRPr>
          </a:p>
          <a:p>
            <a:pPr marL="0" indent="0">
              <a:buNone/>
            </a:pPr>
            <a:r>
              <a:rPr lang="ja-JP" altLang="en-US">
                <a:ea typeface="ＭＳ Ｐゴシック"/>
                <a:cs typeface="Calibri"/>
              </a:rPr>
              <a:t>　　　　　　　　（範囲：短、回復30％、リキャスト20）</a:t>
            </a:r>
            <a:endParaRPr lang="ja-JP">
              <a:ea typeface="ＭＳ Ｐゴシック"/>
              <a:cs typeface="Calibri"/>
            </a:endParaRPr>
          </a:p>
          <a:p>
            <a:pPr marL="0" indent="0">
              <a:buNone/>
            </a:pPr>
            <a:r>
              <a:rPr lang="ja-JP" altLang="en-US">
                <a:ea typeface="ＭＳ Ｐゴシック"/>
                <a:cs typeface="Calibri"/>
              </a:rPr>
              <a:t>　必殺条件：HPが50％以下で発動可能(リキャスト30)</a:t>
            </a:r>
          </a:p>
          <a:p>
            <a:pPr marL="0" indent="0">
              <a:buNone/>
            </a:pPr>
            <a:r>
              <a:rPr lang="ja-JP" altLang="en-US">
                <a:ea typeface="ＭＳ Ｐゴシック"/>
                <a:cs typeface="Calibri"/>
              </a:rPr>
              <a:t>　必殺：前方と上に攻撃（範囲：中、威力：大・・・HP60%）</a:t>
            </a:r>
          </a:p>
          <a:p>
            <a:pPr marL="0" indent="0">
              <a:buNone/>
            </a:pPr>
            <a:endParaRPr lang="ja-JP" altLang="en-US">
              <a:ea typeface="ＭＳ Ｐゴシック"/>
              <a:cs typeface="Calibri"/>
            </a:endParaRPr>
          </a:p>
          <a:p>
            <a:pPr marL="457200" indent="-457200"/>
            <a:r>
              <a:rPr lang="ja-JP" altLang="en-US">
                <a:ea typeface="ＭＳ Ｐゴシック"/>
                <a:cs typeface="Calibri"/>
              </a:rPr>
              <a:t>通常攻撃範囲</a:t>
            </a:r>
          </a:p>
          <a:p>
            <a:pPr marL="0" indent="0">
              <a:buNone/>
            </a:pPr>
            <a:r>
              <a:rPr lang="ja-JP" altLang="en-US">
                <a:ea typeface="ＭＳ Ｐゴシック"/>
                <a:cs typeface="Calibri"/>
              </a:rPr>
              <a:t>　弱・・・範囲：短</a:t>
            </a:r>
          </a:p>
          <a:p>
            <a:pPr marL="0" indent="0">
              <a:buNone/>
            </a:pPr>
            <a:r>
              <a:rPr lang="ja-JP" altLang="en-US">
                <a:ea typeface="ＭＳ Ｐゴシック"/>
                <a:cs typeface="Calibri"/>
              </a:rPr>
              <a:t>　強・・・範囲：中</a:t>
            </a:r>
          </a:p>
          <a:p>
            <a:pPr marL="0" indent="0">
              <a:buNone/>
            </a:pPr>
            <a:r>
              <a:rPr lang="ja-JP" altLang="en-US">
                <a:ea typeface="ＭＳ Ｐゴシック"/>
                <a:cs typeface="Calibri"/>
              </a:rPr>
              <a:t>　掴み・・・範囲：キャラ接触圏内</a:t>
            </a:r>
          </a:p>
          <a:p>
            <a:pPr marL="457200" indent="-457200"/>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p:txBody>
      </p:sp>
    </p:spTree>
    <p:extLst>
      <p:ext uri="{BB962C8B-B14F-4D97-AF65-F5344CB8AC3E}">
        <p14:creationId xmlns:p14="http://schemas.microsoft.com/office/powerpoint/2010/main" val="1841807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5A0D-B971-4BC5-BA28-EC980A6C950D}"/>
              </a:ext>
            </a:extLst>
          </p:cNvPr>
          <p:cNvSpPr>
            <a:spLocks noGrp="1"/>
          </p:cNvSpPr>
          <p:nvPr>
            <p:ph type="title"/>
          </p:nvPr>
        </p:nvSpPr>
        <p:spPr/>
        <p:txBody>
          <a:bodyPr/>
          <a:lstStyle/>
          <a:p>
            <a:r>
              <a:rPr lang="ja-JP" altLang="en-US">
                <a:ea typeface="ＭＳ Ｐゴシック"/>
                <a:cs typeface="Calibri Light"/>
              </a:rPr>
              <a:t>資料紹介：攻撃判定仕様</a:t>
            </a:r>
            <a:endParaRPr kumimoji="1" lang="en-US"/>
          </a:p>
        </p:txBody>
      </p:sp>
      <p:sp>
        <p:nvSpPr>
          <p:cNvPr id="3" name="Content Placeholder 2">
            <a:extLst>
              <a:ext uri="{FF2B5EF4-FFF2-40B4-BE49-F238E27FC236}">
                <a16:creationId xmlns:a16="http://schemas.microsoft.com/office/drawing/2014/main" id="{9DC7D4BE-B152-4021-A229-6C29EF259863}"/>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矩形を使用します</a:t>
            </a:r>
          </a:p>
          <a:p>
            <a:endParaRPr lang="ja-JP" altLang="en-US">
              <a:ea typeface="ＭＳ Ｐゴシック"/>
              <a:cs typeface="Calibri"/>
            </a:endParaRPr>
          </a:p>
          <a:p>
            <a:r>
              <a:rPr lang="ja-JP" altLang="en-US">
                <a:ea typeface="ＭＳ Ｐゴシック"/>
                <a:cs typeface="Calibri"/>
              </a:rPr>
              <a:t>攻撃自体に判定を持たせ、キャラの当たり判定と判定させます</a:t>
            </a:r>
          </a:p>
          <a:p>
            <a:endParaRPr lang="ja-JP" altLang="en-US">
              <a:ea typeface="ＭＳ Ｐゴシック"/>
              <a:cs typeface="Calibri"/>
            </a:endParaRPr>
          </a:p>
          <a:p>
            <a:r>
              <a:rPr lang="ja-JP" altLang="en-US">
                <a:ea typeface="ＭＳ Ｐゴシック"/>
                <a:cs typeface="Calibri"/>
              </a:rPr>
              <a:t>判定は攻撃した方向に判定を持たせてその判定の上にエフェクトをつける</a:t>
            </a:r>
          </a:p>
        </p:txBody>
      </p:sp>
    </p:spTree>
    <p:extLst>
      <p:ext uri="{BB962C8B-B14F-4D97-AF65-F5344CB8AC3E}">
        <p14:creationId xmlns:p14="http://schemas.microsoft.com/office/powerpoint/2010/main" val="3427637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92D7-7F85-4109-BEBA-6738765BE974}"/>
              </a:ext>
            </a:extLst>
          </p:cNvPr>
          <p:cNvSpPr>
            <a:spLocks noGrp="1"/>
          </p:cNvSpPr>
          <p:nvPr>
            <p:ph type="title"/>
          </p:nvPr>
        </p:nvSpPr>
        <p:spPr/>
        <p:txBody>
          <a:bodyPr/>
          <a:lstStyle/>
          <a:p>
            <a:r>
              <a:rPr lang="ja-JP" altLang="en-US">
                <a:ea typeface="ＭＳ Ｐゴシック"/>
                <a:cs typeface="Calibri Light"/>
              </a:rPr>
              <a:t>資料紹介：スキル仕様</a:t>
            </a:r>
            <a:endParaRPr kumimoji="1" lang="en-US"/>
          </a:p>
        </p:txBody>
      </p:sp>
      <p:sp>
        <p:nvSpPr>
          <p:cNvPr id="3" name="Content Placeholder 2">
            <a:extLst>
              <a:ext uri="{FF2B5EF4-FFF2-40B4-BE49-F238E27FC236}">
                <a16:creationId xmlns:a16="http://schemas.microsoft.com/office/drawing/2014/main" id="{FB71D9E0-C43A-47BC-984A-98366AE19950}"/>
              </a:ext>
            </a:extLst>
          </p:cNvPr>
          <p:cNvSpPr>
            <a:spLocks noGrp="1"/>
          </p:cNvSpPr>
          <p:nvPr>
            <p:ph idx="1"/>
          </p:nvPr>
        </p:nvSpPr>
        <p:spPr>
          <a:xfrm>
            <a:off x="838200" y="1825625"/>
            <a:ext cx="10515600" cy="5030210"/>
          </a:xfrm>
        </p:spPr>
        <p:txBody>
          <a:bodyPr vert="horz" lIns="91440" tIns="45720" rIns="91440" bIns="45720" rtlCol="0" anchor="t">
            <a:normAutofit fontScale="77500" lnSpcReduction="20000"/>
          </a:bodyPr>
          <a:lstStyle/>
          <a:p>
            <a:r>
              <a:rPr lang="ja-JP" altLang="en-US">
                <a:ea typeface="ＭＳ Ｐゴシック"/>
                <a:cs typeface="Calibri"/>
              </a:rPr>
              <a:t>スキルは大きく分けて３種＋必殺技（攻撃判定は全て矩形）</a:t>
            </a:r>
          </a:p>
          <a:p>
            <a:endParaRPr lang="ja-JP" altLang="en-US">
              <a:ea typeface="ＭＳ Ｐゴシック"/>
              <a:cs typeface="Calibri"/>
            </a:endParaRPr>
          </a:p>
          <a:p>
            <a:r>
              <a:rPr lang="ja-JP" altLang="en-US">
                <a:ea typeface="ＭＳ Ｐゴシック"/>
                <a:cs typeface="Calibri"/>
              </a:rPr>
              <a:t>攻撃系</a:t>
            </a:r>
          </a:p>
          <a:p>
            <a:pPr marL="0" indent="0">
              <a:buNone/>
            </a:pPr>
            <a:r>
              <a:rPr lang="ja-JP" altLang="en-US">
                <a:ea typeface="ＭＳ Ｐゴシック"/>
                <a:cs typeface="Calibri"/>
              </a:rPr>
              <a:t>　例：攻撃力アップなどのバフ、ヒットポイントを削るスキル等</a:t>
            </a:r>
          </a:p>
          <a:p>
            <a:endParaRPr lang="ja-JP" altLang="en-US">
              <a:ea typeface="ＭＳ Ｐゴシック"/>
              <a:cs typeface="Calibri"/>
            </a:endParaRPr>
          </a:p>
          <a:p>
            <a:r>
              <a:rPr lang="ja-JP" altLang="en-US">
                <a:ea typeface="ＭＳ Ｐゴシック"/>
                <a:cs typeface="Calibri"/>
              </a:rPr>
              <a:t>防御系</a:t>
            </a:r>
          </a:p>
          <a:p>
            <a:pPr marL="0" indent="0">
              <a:buNone/>
            </a:pPr>
            <a:r>
              <a:rPr lang="ja-JP" altLang="en-US">
                <a:ea typeface="ＭＳ Ｐゴシック"/>
                <a:cs typeface="Calibri"/>
              </a:rPr>
              <a:t>　例：防御力を上げる、無定期判定があるカウンター等</a:t>
            </a:r>
          </a:p>
          <a:p>
            <a:pPr marL="0" indent="0">
              <a:buNone/>
            </a:pPr>
            <a:r>
              <a:rPr lang="ja-JP" altLang="en-US">
                <a:ea typeface="ＭＳ Ｐゴシック"/>
                <a:cs typeface="Calibri"/>
              </a:rPr>
              <a:t>　　　（HPは全回復状態で使用するとオーバーヒールします）</a:t>
            </a:r>
          </a:p>
          <a:p>
            <a:pPr marL="0" indent="0">
              <a:buNone/>
            </a:pPr>
            <a:endParaRPr lang="ja-JP" altLang="en-US">
              <a:ea typeface="ＭＳ Ｐゴシック"/>
              <a:cs typeface="Calibri"/>
            </a:endParaRPr>
          </a:p>
          <a:p>
            <a:r>
              <a:rPr lang="ja-JP" altLang="en-US">
                <a:ea typeface="ＭＳ Ｐゴシック"/>
                <a:cs typeface="Calibri"/>
              </a:rPr>
              <a:t>特殊系（</a:t>
            </a:r>
            <a:r>
              <a:rPr lang="ja-JP">
                <a:ea typeface="ＭＳ Ｐゴシック"/>
                <a:cs typeface="Calibri"/>
              </a:rPr>
              <a:t>キャラクター固有のスキル</a:t>
            </a:r>
            <a:r>
              <a:rPr lang="ja-JP" altLang="en-US">
                <a:ea typeface="ＭＳ Ｐゴシック"/>
                <a:cs typeface="Calibri"/>
              </a:rPr>
              <a:t>）</a:t>
            </a:r>
            <a:endParaRPr lang="ja-JP">
              <a:ea typeface="ＭＳ Ｐゴシック"/>
              <a:cs typeface="Calibri" panose="020F0502020204030204"/>
            </a:endParaRPr>
          </a:p>
          <a:p>
            <a:pPr marL="0" indent="0">
              <a:buNone/>
            </a:pPr>
            <a:r>
              <a:rPr lang="ja-JP" altLang="en-US">
                <a:ea typeface="ＭＳ Ｐゴシック"/>
                <a:cs typeface="Calibri"/>
              </a:rPr>
              <a:t>　</a:t>
            </a:r>
            <a:r>
              <a:rPr lang="ja-JP">
                <a:ea typeface="ＭＳ Ｐゴシック"/>
                <a:cs typeface="Calibri"/>
              </a:rPr>
              <a:t>例：武闘家　攻撃力がアップするが防御力がダウンする</a:t>
            </a:r>
            <a:endParaRPr lang="ja-JP">
              <a:ea typeface="+mn-lt"/>
              <a:cs typeface="+mn-lt"/>
            </a:endParaRPr>
          </a:p>
          <a:p>
            <a:endParaRPr lang="ja-JP" altLang="en-US">
              <a:ea typeface="ＭＳ Ｐゴシック"/>
              <a:cs typeface="Calibri"/>
            </a:endParaRPr>
          </a:p>
          <a:p>
            <a:r>
              <a:rPr lang="ja-JP" altLang="en-US">
                <a:ea typeface="ＭＳ Ｐゴシック"/>
                <a:cs typeface="Calibri"/>
              </a:rPr>
              <a:t>必殺技（攻撃力は一定、範囲キャラクター別）</a:t>
            </a:r>
          </a:p>
          <a:p>
            <a:pPr marL="0" indent="0">
              <a:buNone/>
            </a:pPr>
            <a:r>
              <a:rPr lang="ja-JP" altLang="en-US">
                <a:ea typeface="ＭＳ Ｐゴシック"/>
                <a:cs typeface="Calibri"/>
              </a:rPr>
              <a:t>　例：特に無し</a:t>
            </a:r>
          </a:p>
          <a:p>
            <a:pPr marL="0" indent="0">
              <a:buNone/>
            </a:pPr>
            <a:endParaRPr lang="ja-JP" altLang="en-US">
              <a:ea typeface="ＭＳ Ｐゴシック"/>
              <a:cs typeface="Calibri"/>
            </a:endParaRPr>
          </a:p>
          <a:p>
            <a:pPr marL="457200" indent="-457200"/>
            <a:endParaRPr lang="ja-JP" altLang="en-US">
              <a:ea typeface="ＭＳ Ｐゴシック"/>
              <a:cs typeface="Calibri"/>
            </a:endParaRPr>
          </a:p>
          <a:p>
            <a:pPr marL="0" indent="0">
              <a:buNone/>
            </a:pPr>
            <a:endParaRPr lang="ja-JP" altLang="en-US">
              <a:ea typeface="ＭＳ Ｐゴシック"/>
              <a:cs typeface="Calibri"/>
            </a:endParaRPr>
          </a:p>
        </p:txBody>
      </p:sp>
    </p:spTree>
    <p:extLst>
      <p:ext uri="{BB962C8B-B14F-4D97-AF65-F5344CB8AC3E}">
        <p14:creationId xmlns:p14="http://schemas.microsoft.com/office/powerpoint/2010/main" val="1963039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D27D6-7785-4DD0-ADBD-B25F99D624D4}"/>
              </a:ext>
            </a:extLst>
          </p:cNvPr>
          <p:cNvSpPr>
            <a:spLocks noGrp="1"/>
          </p:cNvSpPr>
          <p:nvPr>
            <p:ph type="title"/>
          </p:nvPr>
        </p:nvSpPr>
        <p:spPr/>
        <p:txBody>
          <a:bodyPr/>
          <a:lstStyle/>
          <a:p>
            <a:r>
              <a:rPr lang="ja-JP" altLang="en-US">
                <a:ea typeface="ＭＳ Ｐゴシック"/>
                <a:cs typeface="Calibri Light"/>
              </a:rPr>
              <a:t>資料紹介：攻撃衝突仕様</a:t>
            </a:r>
            <a:endParaRPr kumimoji="1" lang="ja-JP" altLang="en-US"/>
          </a:p>
        </p:txBody>
      </p:sp>
      <p:sp>
        <p:nvSpPr>
          <p:cNvPr id="3" name="コンテンツ プレースホルダー 2">
            <a:extLst>
              <a:ext uri="{FF2B5EF4-FFF2-40B4-BE49-F238E27FC236}">
                <a16:creationId xmlns:a16="http://schemas.microsoft.com/office/drawing/2014/main" id="{6CDD200B-C15D-4F26-8C53-722EB1AE2C74}"/>
              </a:ext>
            </a:extLst>
          </p:cNvPr>
          <p:cNvSpPr>
            <a:spLocks noGrp="1"/>
          </p:cNvSpPr>
          <p:nvPr>
            <p:ph idx="1"/>
          </p:nvPr>
        </p:nvSpPr>
        <p:spPr>
          <a:xfrm>
            <a:off x="838200" y="1825625"/>
            <a:ext cx="10515600" cy="4665663"/>
          </a:xfrm>
        </p:spPr>
        <p:txBody>
          <a:bodyPr vert="horz" lIns="91440" tIns="45720" rIns="91440" bIns="45720" rtlCol="0" anchor="t">
            <a:normAutofit/>
          </a:bodyPr>
          <a:lstStyle/>
          <a:p>
            <a:r>
              <a:rPr lang="ja-JP" altLang="en-US">
                <a:ea typeface="ＭＳ Ｐゴシック"/>
                <a:cs typeface="Calibri"/>
              </a:rPr>
              <a:t>お互いの攻撃がぶつかった場合</a:t>
            </a:r>
          </a:p>
          <a:p>
            <a:pPr marL="0" indent="0">
              <a:buNone/>
            </a:pPr>
            <a:r>
              <a:rPr lang="ja-JP" altLang="en-US">
                <a:ea typeface="ＭＳ Ｐゴシック"/>
                <a:cs typeface="Calibri"/>
              </a:rPr>
              <a:t>　　弱攻撃＜強攻撃</a:t>
            </a:r>
          </a:p>
          <a:p>
            <a:pPr marL="0" indent="0">
              <a:buNone/>
            </a:pPr>
            <a:r>
              <a:rPr lang="ja-JP" altLang="en-US">
                <a:ea typeface="ＭＳ Ｐゴシック"/>
                <a:cs typeface="Calibri"/>
              </a:rPr>
              <a:t>　　強攻撃＜攻撃スキル</a:t>
            </a:r>
          </a:p>
          <a:p>
            <a:pPr marL="0" indent="0">
              <a:buNone/>
            </a:pPr>
            <a:r>
              <a:rPr lang="ja-JP" altLang="en-US">
                <a:ea typeface="ＭＳ Ｐゴシック"/>
                <a:cs typeface="Calibri"/>
              </a:rPr>
              <a:t>　　攻撃スキル＜弱攻撃</a:t>
            </a:r>
          </a:p>
          <a:p>
            <a:pPr marL="0" indent="0">
              <a:buNone/>
            </a:pPr>
            <a:r>
              <a:rPr lang="ja-JP" altLang="en-US">
                <a:ea typeface="ＭＳ Ｐゴシック"/>
                <a:cs typeface="Calibri"/>
              </a:rPr>
              <a:t>　　弱攻、強攻、攻撃スキル＜必殺技</a:t>
            </a:r>
          </a:p>
        </p:txBody>
      </p:sp>
    </p:spTree>
    <p:extLst>
      <p:ext uri="{BB962C8B-B14F-4D97-AF65-F5344CB8AC3E}">
        <p14:creationId xmlns:p14="http://schemas.microsoft.com/office/powerpoint/2010/main" val="2537738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20D0-174E-40C5-BCDC-68791228F9A9}"/>
              </a:ext>
            </a:extLst>
          </p:cNvPr>
          <p:cNvSpPr>
            <a:spLocks noGrp="1"/>
          </p:cNvSpPr>
          <p:nvPr>
            <p:ph type="title"/>
          </p:nvPr>
        </p:nvSpPr>
        <p:spPr/>
        <p:txBody>
          <a:bodyPr/>
          <a:lstStyle/>
          <a:p>
            <a:r>
              <a:rPr lang="ja-JP" altLang="en-US">
                <a:ea typeface="ＭＳ Ｐゴシック"/>
                <a:cs typeface="Calibri Light"/>
              </a:rPr>
              <a:t>資料紹介：防御判定仕様</a:t>
            </a:r>
            <a:endParaRPr kumimoji="1" lang="en-US"/>
          </a:p>
        </p:txBody>
      </p:sp>
      <p:sp>
        <p:nvSpPr>
          <p:cNvPr id="3" name="Content Placeholder 2">
            <a:extLst>
              <a:ext uri="{FF2B5EF4-FFF2-40B4-BE49-F238E27FC236}">
                <a16:creationId xmlns:a16="http://schemas.microsoft.com/office/drawing/2014/main" id="{61B991A7-F257-4055-9318-047C8DA5DEBC}"/>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全キャラで共通の防御仕様</a:t>
            </a:r>
            <a:endParaRPr lang="en-US" altLang="ja-JP">
              <a:ea typeface="ＭＳ Ｐゴシック"/>
              <a:cs typeface="Calibri"/>
            </a:endParaRPr>
          </a:p>
          <a:p>
            <a:endParaRPr lang="ja-JP" altLang="en-US">
              <a:ea typeface="ＭＳ Ｐゴシック"/>
              <a:cs typeface="Calibri"/>
            </a:endParaRPr>
          </a:p>
          <a:p>
            <a:r>
              <a:rPr lang="ja-JP" altLang="en-US">
                <a:ea typeface="ＭＳ Ｐゴシック"/>
                <a:cs typeface="Calibri"/>
              </a:rPr>
              <a:t>キャラクターが向かい合っている状態で、反対側の方向入力を防御とします</a:t>
            </a:r>
          </a:p>
          <a:p>
            <a:endParaRPr lang="ja-JP" altLang="en-US">
              <a:ea typeface="ＭＳ Ｐゴシック"/>
              <a:cs typeface="Calibri"/>
            </a:endParaRPr>
          </a:p>
          <a:p>
            <a:r>
              <a:rPr lang="ja-JP" altLang="en-US">
                <a:ea typeface="ＭＳ Ｐゴシック"/>
                <a:cs typeface="Calibri"/>
              </a:rPr>
              <a:t>発動は瞬時、判定はヒット時のみ、ヒット時以外は後退りとして動作させます</a:t>
            </a:r>
          </a:p>
          <a:p>
            <a:endParaRPr lang="ja-JP" altLang="en-US">
              <a:ea typeface="ＭＳ Ｐゴシック"/>
              <a:cs typeface="Calibri"/>
            </a:endParaRPr>
          </a:p>
          <a:p>
            <a:r>
              <a:rPr lang="ja-JP" altLang="en-US">
                <a:ea typeface="ＭＳ Ｐゴシック"/>
                <a:cs typeface="Calibri"/>
              </a:rPr>
              <a:t>一部スキル、必殺技、掴み攻撃は防御を貫通します</a:t>
            </a:r>
          </a:p>
        </p:txBody>
      </p:sp>
    </p:spTree>
    <p:extLst>
      <p:ext uri="{BB962C8B-B14F-4D97-AF65-F5344CB8AC3E}">
        <p14:creationId xmlns:p14="http://schemas.microsoft.com/office/powerpoint/2010/main" val="4034153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7963-0759-47C6-A51F-EBC75757CC03}"/>
              </a:ext>
            </a:extLst>
          </p:cNvPr>
          <p:cNvSpPr>
            <a:spLocks noGrp="1"/>
          </p:cNvSpPr>
          <p:nvPr>
            <p:ph type="title"/>
          </p:nvPr>
        </p:nvSpPr>
        <p:spPr/>
        <p:txBody>
          <a:bodyPr/>
          <a:lstStyle/>
          <a:p>
            <a:r>
              <a:rPr lang="ja-JP" altLang="en-US">
                <a:ea typeface="ＭＳ Ｐゴシック"/>
                <a:cs typeface="Calibri Light"/>
              </a:rPr>
              <a:t>資料紹介：HP判定とタイム判定仕様</a:t>
            </a:r>
            <a:endParaRPr lang="en-US">
              <a:cs typeface="Calibri Light"/>
            </a:endParaRPr>
          </a:p>
        </p:txBody>
      </p:sp>
      <p:sp>
        <p:nvSpPr>
          <p:cNvPr id="3" name="Content Placeholder 2">
            <a:extLst>
              <a:ext uri="{FF2B5EF4-FFF2-40B4-BE49-F238E27FC236}">
                <a16:creationId xmlns:a16="http://schemas.microsoft.com/office/drawing/2014/main" id="{4155A84D-3699-4746-995F-5438C6994911}"/>
              </a:ext>
            </a:extLst>
          </p:cNvPr>
          <p:cNvSpPr>
            <a:spLocks noGrp="1"/>
          </p:cNvSpPr>
          <p:nvPr>
            <p:ph idx="1"/>
          </p:nvPr>
        </p:nvSpPr>
        <p:spPr/>
        <p:txBody>
          <a:bodyPr vert="horz" lIns="91440" tIns="45720" rIns="91440" bIns="45720" rtlCol="0" anchor="t">
            <a:normAutofit/>
          </a:bodyPr>
          <a:lstStyle/>
          <a:p>
            <a:r>
              <a:rPr lang="en-US">
                <a:cs typeface="Calibri"/>
              </a:rPr>
              <a:t>HP</a:t>
            </a:r>
            <a:r>
              <a:rPr lang="ja-JP" altLang="en-US">
                <a:ea typeface="ＭＳ Ｐゴシック"/>
                <a:cs typeface="Calibri"/>
              </a:rPr>
              <a:t>は全キャラ一定で組みます</a:t>
            </a:r>
          </a:p>
          <a:p>
            <a:r>
              <a:rPr lang="ja-JP" altLang="en-US">
                <a:ea typeface="ＭＳ Ｐゴシック"/>
                <a:cs typeface="Calibri"/>
              </a:rPr>
              <a:t>各キャラによってHPの減りに強弱をつけ防御力として判定します</a:t>
            </a:r>
          </a:p>
          <a:p>
            <a:pPr marL="0" indent="0">
              <a:buNone/>
            </a:pPr>
            <a:r>
              <a:rPr lang="ja-JP" altLang="en-US">
                <a:ea typeface="ＭＳ Ｐゴシック"/>
                <a:cs typeface="Calibri"/>
              </a:rPr>
              <a:t>　例：騎士の減りが３０％だとして武闘家の減り１０％など（1打）</a:t>
            </a:r>
          </a:p>
          <a:p>
            <a:pPr marL="0" indent="0">
              <a:buNone/>
            </a:pPr>
            <a:endParaRPr lang="ja-JP" altLang="en-US">
              <a:ea typeface="ＭＳ Ｐゴシック"/>
              <a:cs typeface="Calibri"/>
            </a:endParaRPr>
          </a:p>
          <a:p>
            <a:r>
              <a:rPr lang="ja-JP" altLang="en-US">
                <a:ea typeface="ＭＳ Ｐゴシック"/>
                <a:cs typeface="Calibri"/>
              </a:rPr>
              <a:t>タイム判定は、全タイムを９０秒とし、0になった時点でHPを判定させます。</a:t>
            </a:r>
          </a:p>
          <a:p>
            <a:pPr marL="0" indent="0">
              <a:buNone/>
            </a:pPr>
            <a:r>
              <a:rPr lang="ja-JP" altLang="en-US">
                <a:ea typeface="ＭＳ Ｐゴシック"/>
                <a:cs typeface="Calibri"/>
              </a:rPr>
              <a:t>　例：騎士残り２０％＜武闘家残り４０％</a:t>
            </a:r>
          </a:p>
        </p:txBody>
      </p:sp>
    </p:spTree>
    <p:extLst>
      <p:ext uri="{BB962C8B-B14F-4D97-AF65-F5344CB8AC3E}">
        <p14:creationId xmlns:p14="http://schemas.microsoft.com/office/powerpoint/2010/main" val="1833290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7A1E3-4BBB-4EE7-9702-203D45C0F9BC}"/>
              </a:ext>
            </a:extLst>
          </p:cNvPr>
          <p:cNvSpPr>
            <a:spLocks noGrp="1"/>
          </p:cNvSpPr>
          <p:nvPr>
            <p:ph type="title"/>
          </p:nvPr>
        </p:nvSpPr>
        <p:spPr/>
        <p:txBody>
          <a:bodyPr/>
          <a:lstStyle/>
          <a:p>
            <a:r>
              <a:rPr lang="ja-JP" altLang="en-US">
                <a:ea typeface="ＭＳ Ｐゴシック"/>
                <a:cs typeface="Calibri Light"/>
              </a:rPr>
              <a:t>資料紹介：ステージ仕様</a:t>
            </a:r>
            <a:endParaRPr kumimoji="1" lang="ja-JP" altLang="en-US"/>
          </a:p>
        </p:txBody>
      </p:sp>
      <p:sp>
        <p:nvSpPr>
          <p:cNvPr id="3" name="コンテンツ プレースホルダー 2">
            <a:extLst>
              <a:ext uri="{FF2B5EF4-FFF2-40B4-BE49-F238E27FC236}">
                <a16:creationId xmlns:a16="http://schemas.microsoft.com/office/drawing/2014/main" id="{31559900-68FF-42F5-880A-5ECA793459CD}"/>
              </a:ext>
            </a:extLst>
          </p:cNvPr>
          <p:cNvSpPr>
            <a:spLocks noGrp="1"/>
          </p:cNvSpPr>
          <p:nvPr>
            <p:ph idx="1"/>
          </p:nvPr>
        </p:nvSpPr>
        <p:spPr>
          <a:xfrm>
            <a:off x="838200" y="1825625"/>
            <a:ext cx="10515600" cy="5030210"/>
          </a:xfrm>
        </p:spPr>
        <p:txBody>
          <a:bodyPr vert="horz" lIns="91440" tIns="45720" rIns="91440" bIns="45720" rtlCol="0" anchor="t">
            <a:normAutofit lnSpcReduction="10000"/>
          </a:bodyPr>
          <a:lstStyle/>
          <a:p>
            <a:r>
              <a:rPr lang="ja-JP" altLang="en-US">
                <a:ea typeface="ＭＳ Ｐゴシック"/>
                <a:cs typeface="Calibri"/>
              </a:rPr>
              <a:t>全３種（＋ハマグリ部屋）</a:t>
            </a:r>
          </a:p>
          <a:p>
            <a:r>
              <a:rPr lang="ja-JP" altLang="en-US">
                <a:ea typeface="ＭＳ Ｐゴシック"/>
                <a:cs typeface="Calibri"/>
              </a:rPr>
              <a:t>１P、２PのHPバー表示</a:t>
            </a:r>
            <a:endParaRPr lang="ja-JP"/>
          </a:p>
          <a:p>
            <a:endParaRPr lang="ja-JP" altLang="en-US">
              <a:ea typeface="ＭＳ Ｐゴシック"/>
              <a:cs typeface="Calibri"/>
            </a:endParaRPr>
          </a:p>
          <a:p>
            <a:r>
              <a:rPr lang="ja-JP" altLang="en-US">
                <a:ea typeface="ＭＳ Ｐゴシック"/>
                <a:cs typeface="Calibri"/>
              </a:rPr>
              <a:t>タイム表示</a:t>
            </a:r>
          </a:p>
          <a:p>
            <a:endParaRPr lang="ja-JP" altLang="en-US">
              <a:ea typeface="ＭＳ Ｐゴシック"/>
              <a:cs typeface="Calibri"/>
            </a:endParaRPr>
          </a:p>
          <a:p>
            <a:r>
              <a:rPr lang="ja-JP" altLang="en-US">
                <a:ea typeface="ＭＳ Ｐゴシック"/>
                <a:cs typeface="Calibri"/>
              </a:rPr>
              <a:t>強、弱攻撃のヒット時のエフェクト、SE</a:t>
            </a:r>
          </a:p>
          <a:p>
            <a:endParaRPr lang="ja-JP" altLang="en-US">
              <a:ea typeface="ＭＳ Ｐゴシック"/>
              <a:cs typeface="Calibri"/>
            </a:endParaRPr>
          </a:p>
          <a:p>
            <a:r>
              <a:rPr lang="ja-JP" altLang="en-US">
                <a:ea typeface="ＭＳ Ｐゴシック"/>
                <a:cs typeface="Calibri"/>
              </a:rPr>
              <a:t>スキルヒット時のエフェクト、SE</a:t>
            </a:r>
          </a:p>
          <a:p>
            <a:endParaRPr lang="ja-JP" altLang="en-US">
              <a:ea typeface="ＭＳ Ｐゴシック"/>
              <a:cs typeface="Calibri"/>
            </a:endParaRPr>
          </a:p>
          <a:p>
            <a:r>
              <a:rPr lang="ja-JP" altLang="en-US">
                <a:ea typeface="ＭＳ Ｐゴシック"/>
                <a:cs typeface="Calibri"/>
              </a:rPr>
              <a:t>２Dの横画面ステージ</a:t>
            </a:r>
          </a:p>
        </p:txBody>
      </p:sp>
    </p:spTree>
    <p:extLst>
      <p:ext uri="{BB962C8B-B14F-4D97-AF65-F5344CB8AC3E}">
        <p14:creationId xmlns:p14="http://schemas.microsoft.com/office/powerpoint/2010/main" val="2668701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A563-C732-4BD0-A705-667BCB150E9E}"/>
              </a:ext>
            </a:extLst>
          </p:cNvPr>
          <p:cNvSpPr>
            <a:spLocks noGrp="1"/>
          </p:cNvSpPr>
          <p:nvPr>
            <p:ph type="title"/>
          </p:nvPr>
        </p:nvSpPr>
        <p:spPr>
          <a:xfrm>
            <a:off x="838200" y="46470"/>
            <a:ext cx="10515600" cy="1325563"/>
          </a:xfrm>
        </p:spPr>
        <p:txBody>
          <a:bodyPr/>
          <a:lstStyle/>
          <a:p>
            <a:r>
              <a:rPr lang="ja-JP" altLang="en-US">
                <a:ea typeface="ＭＳ Ｐゴシック"/>
                <a:cs typeface="Calibri Light"/>
              </a:rPr>
              <a:t>ステ１</a:t>
            </a:r>
            <a:endParaRPr kumimoji="1" lang="en-US"/>
          </a:p>
        </p:txBody>
      </p:sp>
      <p:sp>
        <p:nvSpPr>
          <p:cNvPr id="3" name="Content Placeholder 2">
            <a:extLst>
              <a:ext uri="{FF2B5EF4-FFF2-40B4-BE49-F238E27FC236}">
                <a16:creationId xmlns:a16="http://schemas.microsoft.com/office/drawing/2014/main" id="{D941FBA7-7160-405A-B5B3-6EE92315205F}"/>
              </a:ext>
            </a:extLst>
          </p:cNvPr>
          <p:cNvSpPr>
            <a:spLocks noGrp="1"/>
          </p:cNvSpPr>
          <p:nvPr>
            <p:ph idx="1"/>
          </p:nvPr>
        </p:nvSpPr>
        <p:spPr>
          <a:xfrm>
            <a:off x="838200" y="1437698"/>
            <a:ext cx="10515600" cy="5418138"/>
          </a:xfrm>
        </p:spPr>
        <p:txBody>
          <a:bodyPr vert="horz" lIns="91440" tIns="45720" rIns="91440" bIns="45720" rtlCol="0" anchor="t">
            <a:normAutofit/>
          </a:bodyPr>
          <a:lstStyle/>
          <a:p>
            <a:r>
              <a:rPr lang="ja-JP" altLang="en-US">
                <a:ea typeface="ＭＳ Ｐゴシック"/>
                <a:cs typeface="Calibri"/>
              </a:rPr>
              <a:t>山ステージ</a:t>
            </a:r>
          </a:p>
          <a:p>
            <a:endParaRPr lang="ja-JP" altLang="en-US">
              <a:ea typeface="ＭＳ Ｐゴシック"/>
              <a:cs typeface="Calibri"/>
            </a:endParaRPr>
          </a:p>
          <a:p>
            <a:r>
              <a:rPr lang="ja-JP" altLang="en-US">
                <a:ea typeface="ＭＳ Ｐゴシック"/>
                <a:cs typeface="Calibri"/>
              </a:rPr>
              <a:t>ジャンプで乗れる空中に浮いている台を出す（２つ）</a:t>
            </a:r>
          </a:p>
          <a:p>
            <a:endParaRPr lang="ja-JP" altLang="en-US">
              <a:ea typeface="ＭＳ Ｐゴシック"/>
              <a:cs typeface="Calibri"/>
            </a:endParaRPr>
          </a:p>
          <a:p>
            <a:r>
              <a:rPr lang="ja-JP" altLang="en-US">
                <a:ea typeface="ＭＳ Ｐゴシック"/>
                <a:cs typeface="Calibri"/>
              </a:rPr>
              <a:t>台は↓入力で地面に降りることができる</a:t>
            </a:r>
          </a:p>
          <a:p>
            <a:pPr marL="0" indent="0">
              <a:buNone/>
            </a:pPr>
            <a:r>
              <a:rPr lang="ja-JP" altLang="en-US">
                <a:ea typeface="ＭＳ Ｐゴシック"/>
                <a:cs typeface="Calibri"/>
              </a:rPr>
              <a:t>※画像はキャラを後ろにして台を前にしてすり抜ける形にする</a:t>
            </a:r>
          </a:p>
          <a:p>
            <a:pPr marL="0" indent="0">
              <a:buNone/>
            </a:pPr>
            <a:endParaRPr lang="ja-JP" altLang="en-US">
              <a:ea typeface="ＭＳ Ｐゴシック"/>
              <a:cs typeface="Calibri"/>
            </a:endParaRPr>
          </a:p>
          <a:p>
            <a:r>
              <a:rPr lang="ja-JP" altLang="en-US">
                <a:ea typeface="ＭＳ Ｐゴシック"/>
                <a:cs typeface="Calibri"/>
              </a:rPr>
              <a:t>表示UI（１P２PキャラのHPバー、タイム、１P２Pスキル）</a:t>
            </a:r>
          </a:p>
          <a:p>
            <a:r>
              <a:rPr lang="ja-JP" altLang="en-US">
                <a:ea typeface="ＭＳ Ｐゴシック"/>
                <a:cs typeface="Calibri"/>
              </a:rPr>
              <a:t>タイム（90秒）</a:t>
            </a:r>
          </a:p>
          <a:p>
            <a:r>
              <a:rPr lang="ja-JP" altLang="en-US">
                <a:ea typeface="ＭＳ Ｐゴシック"/>
                <a:cs typeface="Calibri"/>
              </a:rPr>
              <a:t>ポーズ機能</a:t>
            </a:r>
          </a:p>
          <a:p>
            <a:endParaRPr lang="ja-JP" altLang="en-US">
              <a:ea typeface="ＭＳ Ｐゴシック"/>
              <a:cs typeface="Calibri"/>
            </a:endParaRPr>
          </a:p>
          <a:p>
            <a:pPr marL="0" indent="0">
              <a:buNone/>
            </a:pPr>
            <a:endParaRPr lang="ja-JP" altLang="en-US">
              <a:ea typeface="ＭＳ Ｐゴシック"/>
              <a:cs typeface="Calibri"/>
            </a:endParaRPr>
          </a:p>
        </p:txBody>
      </p:sp>
    </p:spTree>
    <p:extLst>
      <p:ext uri="{BB962C8B-B14F-4D97-AF65-F5344CB8AC3E}">
        <p14:creationId xmlns:p14="http://schemas.microsoft.com/office/powerpoint/2010/main" val="292451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6E030E-A0FA-4BE3-ABCD-5202B7C4CC79}"/>
              </a:ext>
            </a:extLst>
          </p:cNvPr>
          <p:cNvSpPr>
            <a:spLocks noGrp="1"/>
          </p:cNvSpPr>
          <p:nvPr>
            <p:ph type="title"/>
          </p:nvPr>
        </p:nvSpPr>
        <p:spPr/>
        <p:txBody>
          <a:bodyPr/>
          <a:lstStyle/>
          <a:p>
            <a:r>
              <a:rPr lang="ja-JP" altLang="en-US">
                <a:ea typeface="ＭＳ Ｐゴシック"/>
                <a:cs typeface="Calibri Light"/>
              </a:rPr>
              <a:t>コンセプトとテーマについて</a:t>
            </a:r>
            <a:endParaRPr kumimoji="1" lang="ja-JP" altLang="en-US"/>
          </a:p>
        </p:txBody>
      </p:sp>
      <p:sp>
        <p:nvSpPr>
          <p:cNvPr id="3" name="コンテンツ プレースホルダー 2">
            <a:extLst>
              <a:ext uri="{FF2B5EF4-FFF2-40B4-BE49-F238E27FC236}">
                <a16:creationId xmlns:a16="http://schemas.microsoft.com/office/drawing/2014/main" id="{9B3DBF1C-0979-48BE-8BB1-DB32C6A6BBF2}"/>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コンセプト：簡単に操作ができる対戦型格闘ゲーム</a:t>
            </a:r>
          </a:p>
          <a:p>
            <a:pPr marL="0" indent="0">
              <a:buNone/>
            </a:pPr>
            <a:r>
              <a:rPr lang="ja-JP" altLang="en-US">
                <a:ea typeface="ＭＳ Ｐゴシック"/>
                <a:cs typeface="Calibri"/>
              </a:rPr>
              <a:t>　　　　・・・誰でもできるような格闘ゲーム仕様を意識</a:t>
            </a:r>
          </a:p>
          <a:p>
            <a:pPr marL="0" indent="0">
              <a:buNone/>
            </a:pPr>
            <a:endParaRPr lang="ja-JP" altLang="en-US">
              <a:ea typeface="ＭＳ Ｐゴシック"/>
              <a:cs typeface="Calibri"/>
            </a:endParaRPr>
          </a:p>
          <a:p>
            <a:r>
              <a:rPr lang="ja-JP" altLang="en-US">
                <a:ea typeface="ＭＳ Ｐゴシック"/>
                <a:cs typeface="Calibri"/>
              </a:rPr>
              <a:t>テーマ：懐かしさを感じさせる作品</a:t>
            </a:r>
          </a:p>
          <a:p>
            <a:pPr marL="0" indent="0">
              <a:buNone/>
            </a:pPr>
            <a:r>
              <a:rPr lang="ja-JP" altLang="en-US">
                <a:ea typeface="ＭＳ Ｐゴシック"/>
                <a:cs typeface="Calibri"/>
              </a:rPr>
              <a:t>　　　　・・・ドット絵を使用し、初期アーケード版を感じさせる</a:t>
            </a:r>
          </a:p>
          <a:p>
            <a:pPr marL="0" indent="0">
              <a:buNone/>
            </a:pPr>
            <a:r>
              <a:rPr lang="ja-JP" altLang="en-US">
                <a:ea typeface="ＭＳ Ｐゴシック"/>
                <a:cs typeface="Calibri"/>
              </a:rPr>
              <a:t>　　　　　　ゲーム画面を意識</a:t>
            </a:r>
            <a:endParaRPr lang="ja-JP">
              <a:ea typeface="ＭＳ Ｐゴシック"/>
              <a:cs typeface="Calibri"/>
            </a:endParaRPr>
          </a:p>
        </p:txBody>
      </p:sp>
    </p:spTree>
    <p:extLst>
      <p:ext uri="{BB962C8B-B14F-4D97-AF65-F5344CB8AC3E}">
        <p14:creationId xmlns:p14="http://schemas.microsoft.com/office/powerpoint/2010/main" val="729967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892B-6349-4ECD-91B9-02C02D7A5E4B}"/>
              </a:ext>
            </a:extLst>
          </p:cNvPr>
          <p:cNvSpPr>
            <a:spLocks noGrp="1"/>
          </p:cNvSpPr>
          <p:nvPr>
            <p:ph type="title"/>
          </p:nvPr>
        </p:nvSpPr>
        <p:spPr/>
        <p:txBody>
          <a:bodyPr/>
          <a:lstStyle/>
          <a:p>
            <a:r>
              <a:rPr lang="ja-JP" altLang="en-US">
                <a:ea typeface="ＭＳ Ｐゴシック"/>
                <a:cs typeface="Calibri Light"/>
              </a:rPr>
              <a:t>ステ２</a:t>
            </a:r>
            <a:endParaRPr kumimoji="1" lang="en-US">
              <a:ea typeface="ＭＳ Ｐゴシック"/>
            </a:endParaRPr>
          </a:p>
        </p:txBody>
      </p:sp>
      <p:sp>
        <p:nvSpPr>
          <p:cNvPr id="3" name="Content Placeholder 2">
            <a:extLst>
              <a:ext uri="{FF2B5EF4-FFF2-40B4-BE49-F238E27FC236}">
                <a16:creationId xmlns:a16="http://schemas.microsoft.com/office/drawing/2014/main" id="{73FA31CD-4E18-4443-8874-0043753F25A1}"/>
              </a:ext>
            </a:extLst>
          </p:cNvPr>
          <p:cNvSpPr>
            <a:spLocks noGrp="1"/>
          </p:cNvSpPr>
          <p:nvPr>
            <p:ph idx="1"/>
          </p:nvPr>
        </p:nvSpPr>
        <p:spPr>
          <a:xfrm>
            <a:off x="838200" y="1562389"/>
            <a:ext cx="10515600" cy="5293446"/>
          </a:xfrm>
        </p:spPr>
        <p:txBody>
          <a:bodyPr vert="horz" lIns="91440" tIns="45720" rIns="91440" bIns="45720" rtlCol="0" anchor="t">
            <a:normAutofit/>
          </a:bodyPr>
          <a:lstStyle/>
          <a:p>
            <a:r>
              <a:rPr lang="ja-JP" altLang="en-US">
                <a:ea typeface="ＭＳ Ｐゴシック"/>
                <a:cs typeface="Calibri"/>
              </a:rPr>
              <a:t>街ステージ</a:t>
            </a:r>
          </a:p>
          <a:p>
            <a:endParaRPr lang="ja-JP" altLang="en-US">
              <a:ea typeface="ＭＳ Ｐゴシック"/>
              <a:cs typeface="Calibri"/>
            </a:endParaRPr>
          </a:p>
          <a:p>
            <a:r>
              <a:rPr lang="ja-JP" altLang="en-US">
                <a:ea typeface="ＭＳ Ｐゴシック"/>
                <a:cs typeface="Calibri"/>
              </a:rPr>
              <a:t>ジャンプで乗れる空中に浮いている台を出す（３つ）</a:t>
            </a:r>
          </a:p>
          <a:p>
            <a:r>
              <a:rPr lang="ja-JP" altLang="en-US">
                <a:ea typeface="ＭＳ Ｐゴシック"/>
                <a:cs typeface="Calibri"/>
              </a:rPr>
              <a:t>所々木箱が置いてありでこぼこしている</a:t>
            </a:r>
          </a:p>
          <a:p>
            <a:r>
              <a:rPr lang="ja-JP" altLang="en-US">
                <a:ea typeface="ＭＳ Ｐゴシック"/>
                <a:cs typeface="Calibri"/>
              </a:rPr>
              <a:t>台は↓入力で地面に降りることができる</a:t>
            </a:r>
          </a:p>
          <a:p>
            <a:pPr marL="0" indent="0">
              <a:buNone/>
            </a:pPr>
            <a:r>
              <a:rPr lang="ja-JP" altLang="en-US">
                <a:ea typeface="ＭＳ Ｐゴシック"/>
                <a:cs typeface="Calibri"/>
              </a:rPr>
              <a:t>※画面はキャラを後ろにしてすり抜ける形にする</a:t>
            </a:r>
          </a:p>
          <a:p>
            <a:pPr marL="0" indent="0">
              <a:buNone/>
            </a:pPr>
            <a:endParaRPr lang="ja-JP" altLang="en-US">
              <a:ea typeface="ＭＳ Ｐゴシック"/>
              <a:cs typeface="Calibri"/>
            </a:endParaRPr>
          </a:p>
          <a:p>
            <a:r>
              <a:rPr lang="ja-JP" altLang="en-US">
                <a:ea typeface="ＭＳ Ｐゴシック"/>
                <a:cs typeface="Calibri"/>
              </a:rPr>
              <a:t>表示UI（１P２PキャラのHPバー、タイム、１P２Pスキル）</a:t>
            </a:r>
          </a:p>
          <a:p>
            <a:r>
              <a:rPr lang="ja-JP" altLang="en-US">
                <a:ea typeface="ＭＳ Ｐゴシック"/>
                <a:cs typeface="Calibri"/>
              </a:rPr>
              <a:t>タイム（９０秒）</a:t>
            </a:r>
          </a:p>
          <a:p>
            <a:r>
              <a:rPr lang="ja-JP" altLang="en-US">
                <a:ea typeface="ＭＳ Ｐゴシック"/>
                <a:cs typeface="Calibri"/>
              </a:rPr>
              <a:t>ポーズ機能</a:t>
            </a:r>
          </a:p>
        </p:txBody>
      </p:sp>
    </p:spTree>
    <p:extLst>
      <p:ext uri="{BB962C8B-B14F-4D97-AF65-F5344CB8AC3E}">
        <p14:creationId xmlns:p14="http://schemas.microsoft.com/office/powerpoint/2010/main" val="439625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06ED-392A-4031-BB3E-1E547964373A}"/>
              </a:ext>
            </a:extLst>
          </p:cNvPr>
          <p:cNvSpPr>
            <a:spLocks noGrp="1"/>
          </p:cNvSpPr>
          <p:nvPr>
            <p:ph type="title"/>
          </p:nvPr>
        </p:nvSpPr>
        <p:spPr>
          <a:xfrm>
            <a:off x="824345" y="4907"/>
            <a:ext cx="10515600" cy="1325563"/>
          </a:xfrm>
        </p:spPr>
        <p:txBody>
          <a:bodyPr/>
          <a:lstStyle/>
          <a:p>
            <a:r>
              <a:rPr lang="ja-JP" altLang="en-US">
                <a:ea typeface="ＭＳ Ｐゴシック"/>
                <a:cs typeface="Calibri Light"/>
              </a:rPr>
              <a:t>ステ３</a:t>
            </a:r>
            <a:endParaRPr kumimoji="1" lang="en-US"/>
          </a:p>
        </p:txBody>
      </p:sp>
      <p:sp>
        <p:nvSpPr>
          <p:cNvPr id="3" name="Content Placeholder 2">
            <a:extLst>
              <a:ext uri="{FF2B5EF4-FFF2-40B4-BE49-F238E27FC236}">
                <a16:creationId xmlns:a16="http://schemas.microsoft.com/office/drawing/2014/main" id="{75644144-E127-4FB0-9593-EDCA6DBBB724}"/>
              </a:ext>
            </a:extLst>
          </p:cNvPr>
          <p:cNvSpPr>
            <a:spLocks noGrp="1"/>
          </p:cNvSpPr>
          <p:nvPr>
            <p:ph idx="1"/>
          </p:nvPr>
        </p:nvSpPr>
        <p:spPr>
          <a:xfrm>
            <a:off x="824345" y="1506971"/>
            <a:ext cx="10515600" cy="5348864"/>
          </a:xfrm>
        </p:spPr>
        <p:txBody>
          <a:bodyPr vert="horz" lIns="91440" tIns="45720" rIns="91440" bIns="45720" rtlCol="0" anchor="t">
            <a:normAutofit/>
          </a:bodyPr>
          <a:lstStyle/>
          <a:p>
            <a:r>
              <a:rPr lang="ja-JP" altLang="en-US">
                <a:ea typeface="ＭＳ Ｐゴシック"/>
                <a:cs typeface="Calibri"/>
              </a:rPr>
              <a:t>闘技場ステージ</a:t>
            </a:r>
          </a:p>
          <a:p>
            <a:endParaRPr lang="ja-JP" altLang="en-US">
              <a:ea typeface="ＭＳ Ｐゴシック"/>
              <a:cs typeface="Calibri"/>
            </a:endParaRPr>
          </a:p>
          <a:p>
            <a:r>
              <a:rPr lang="ja-JP" altLang="en-US">
                <a:ea typeface="ＭＳ Ｐゴシック"/>
                <a:cs typeface="Calibri"/>
              </a:rPr>
              <a:t>一面平なステージにする</a:t>
            </a:r>
          </a:p>
          <a:p>
            <a:endParaRPr lang="ja-JP" altLang="en-US">
              <a:ea typeface="ＭＳ Ｐゴシック"/>
              <a:cs typeface="Calibri"/>
            </a:endParaRPr>
          </a:p>
          <a:p>
            <a:r>
              <a:rPr lang="ja-JP" altLang="en-US">
                <a:ea typeface="ＭＳ Ｐゴシック"/>
                <a:cs typeface="Calibri"/>
              </a:rPr>
              <a:t>表示UI（１P２PキャラのHPバー、タイム、１P２Pスキル）</a:t>
            </a:r>
          </a:p>
          <a:p>
            <a:r>
              <a:rPr lang="ja-JP" altLang="en-US">
                <a:ea typeface="ＭＳ Ｐゴシック"/>
                <a:cs typeface="Calibri"/>
              </a:rPr>
              <a:t>タイム（90秒）</a:t>
            </a:r>
          </a:p>
          <a:p>
            <a:r>
              <a:rPr lang="ja-JP" altLang="en-US">
                <a:ea typeface="ＭＳ Ｐゴシック"/>
                <a:cs typeface="Calibri"/>
              </a:rPr>
              <a:t>ポーズ機能</a:t>
            </a:r>
          </a:p>
        </p:txBody>
      </p:sp>
    </p:spTree>
    <p:extLst>
      <p:ext uri="{BB962C8B-B14F-4D97-AF65-F5344CB8AC3E}">
        <p14:creationId xmlns:p14="http://schemas.microsoft.com/office/powerpoint/2010/main" val="2864011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B10C-0C16-4B33-9922-89243589C6E9}"/>
              </a:ext>
            </a:extLst>
          </p:cNvPr>
          <p:cNvSpPr>
            <a:spLocks noGrp="1"/>
          </p:cNvSpPr>
          <p:nvPr>
            <p:ph type="title"/>
          </p:nvPr>
        </p:nvSpPr>
        <p:spPr/>
        <p:txBody>
          <a:bodyPr/>
          <a:lstStyle/>
          <a:p>
            <a:r>
              <a:rPr lang="ja-JP" altLang="en-US">
                <a:ea typeface="ＭＳ Ｐゴシック"/>
                <a:cs typeface="Calibri Light"/>
              </a:rPr>
              <a:t>ハマグリ部屋</a:t>
            </a:r>
            <a:endParaRPr kumimoji="1" lang="en-US"/>
          </a:p>
        </p:txBody>
      </p:sp>
      <p:sp>
        <p:nvSpPr>
          <p:cNvPr id="3" name="Content Placeholder 2">
            <a:extLst>
              <a:ext uri="{FF2B5EF4-FFF2-40B4-BE49-F238E27FC236}">
                <a16:creationId xmlns:a16="http://schemas.microsoft.com/office/drawing/2014/main" id="{87E08B2C-363F-46EC-9167-D96B14E43D9F}"/>
              </a:ext>
            </a:extLst>
          </p:cNvPr>
          <p:cNvSpPr>
            <a:spLocks noGrp="1"/>
          </p:cNvSpPr>
          <p:nvPr>
            <p:ph idx="1"/>
          </p:nvPr>
        </p:nvSpPr>
        <p:spPr>
          <a:xfrm>
            <a:off x="838200" y="1825625"/>
            <a:ext cx="10515600" cy="4722813"/>
          </a:xfrm>
        </p:spPr>
        <p:txBody>
          <a:bodyPr vert="horz" lIns="91440" tIns="45720" rIns="91440" bIns="45720" rtlCol="0" anchor="t">
            <a:normAutofit/>
          </a:bodyPr>
          <a:lstStyle/>
          <a:p>
            <a:r>
              <a:rPr lang="ja-JP" altLang="en-US">
                <a:ea typeface="ＭＳ Ｐゴシック"/>
                <a:cs typeface="Calibri"/>
              </a:rPr>
              <a:t>スキル練習用のステージとなります</a:t>
            </a:r>
          </a:p>
          <a:p>
            <a:endParaRPr lang="ja-JP" altLang="en-US">
              <a:ea typeface="ＭＳ Ｐゴシック"/>
              <a:cs typeface="Calibri"/>
            </a:endParaRPr>
          </a:p>
          <a:p>
            <a:r>
              <a:rPr lang="ja-JP" altLang="en-US">
                <a:ea typeface="ＭＳ Ｐゴシック"/>
                <a:cs typeface="Calibri"/>
              </a:rPr>
              <a:t>表示されるUIは自機HPとハマグリHP、タイムUIのみ（初期）</a:t>
            </a:r>
          </a:p>
          <a:p>
            <a:r>
              <a:rPr lang="ja-JP" altLang="en-US">
                <a:ea typeface="ＭＳ Ｐゴシック"/>
                <a:cs typeface="Calibri"/>
              </a:rPr>
              <a:t>自機は１Pに限定されます</a:t>
            </a:r>
          </a:p>
          <a:p>
            <a:r>
              <a:rPr lang="ja-JP" altLang="en-US">
                <a:ea typeface="ＭＳ Ｐゴシック"/>
                <a:cs typeface="Calibri"/>
              </a:rPr>
              <a:t>タイムは無制限</a:t>
            </a:r>
          </a:p>
          <a:p>
            <a:r>
              <a:rPr lang="ja-JP" altLang="en-US">
                <a:ea typeface="ＭＳ Ｐゴシック"/>
                <a:cs typeface="Calibri"/>
              </a:rPr>
              <a:t>ハマグリ（ボーナス）はHPを削り切ると自動で復活します</a:t>
            </a:r>
          </a:p>
          <a:p>
            <a:r>
              <a:rPr lang="ja-JP" altLang="en-US">
                <a:ea typeface="ＭＳ Ｐゴシック"/>
                <a:cs typeface="Calibri"/>
              </a:rPr>
              <a:t>練習用キャラはハマグリ固定とします</a:t>
            </a:r>
          </a:p>
          <a:p>
            <a:r>
              <a:rPr lang="ja-JP" altLang="en-US">
                <a:ea typeface="ＭＳ Ｐゴシック"/>
                <a:cs typeface="Calibri"/>
              </a:rPr>
              <a:t>ポーズからタイトルとキャラ選択に戻れます</a:t>
            </a:r>
          </a:p>
        </p:txBody>
      </p:sp>
    </p:spTree>
    <p:extLst>
      <p:ext uri="{BB962C8B-B14F-4D97-AF65-F5344CB8AC3E}">
        <p14:creationId xmlns:p14="http://schemas.microsoft.com/office/powerpoint/2010/main" val="1599793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345AE7-E71B-4FB8-8D65-38A5BD3FDCA4}"/>
              </a:ext>
            </a:extLst>
          </p:cNvPr>
          <p:cNvSpPr>
            <a:spLocks noGrp="1"/>
          </p:cNvSpPr>
          <p:nvPr>
            <p:ph type="title"/>
          </p:nvPr>
        </p:nvSpPr>
        <p:spPr/>
        <p:txBody>
          <a:bodyPr/>
          <a:lstStyle/>
          <a:p>
            <a:r>
              <a:rPr lang="ja-JP" altLang="en-US">
                <a:ea typeface="ＭＳ Ｐゴシック"/>
                <a:cs typeface="Calibri Light"/>
              </a:rPr>
              <a:t>資料紹介：その他追加仕様</a:t>
            </a:r>
          </a:p>
        </p:txBody>
      </p:sp>
      <p:sp>
        <p:nvSpPr>
          <p:cNvPr id="3" name="コンテンツ プレースホルダー 2">
            <a:extLst>
              <a:ext uri="{FF2B5EF4-FFF2-40B4-BE49-F238E27FC236}">
                <a16:creationId xmlns:a16="http://schemas.microsoft.com/office/drawing/2014/main" id="{4574ECDA-8C8B-42DE-8BB3-9F4A0A3BD9D8}"/>
              </a:ext>
            </a:extLst>
          </p:cNvPr>
          <p:cNvSpPr>
            <a:spLocks noGrp="1"/>
          </p:cNvSpPr>
          <p:nvPr>
            <p:ph idx="1"/>
          </p:nvPr>
        </p:nvSpPr>
        <p:spPr>
          <a:xfrm>
            <a:off x="838200" y="1825625"/>
            <a:ext cx="10515600" cy="5030210"/>
          </a:xfrm>
        </p:spPr>
        <p:txBody>
          <a:bodyPr vert="horz" lIns="91440" tIns="45720" rIns="91440" bIns="45720" rtlCol="0" anchor="t">
            <a:normAutofit lnSpcReduction="10000"/>
          </a:bodyPr>
          <a:lstStyle/>
          <a:p>
            <a:r>
              <a:rPr lang="ja-JP" altLang="en-US">
                <a:ea typeface="ＭＳ Ｐゴシック"/>
                <a:cs typeface="Calibri"/>
              </a:rPr>
              <a:t>ボーナスキャラについて</a:t>
            </a:r>
          </a:p>
          <a:p>
            <a:endParaRPr lang="ja-JP" altLang="en-US">
              <a:ea typeface="ＭＳ Ｐゴシック"/>
              <a:cs typeface="Calibri"/>
            </a:endParaRPr>
          </a:p>
          <a:p>
            <a:r>
              <a:rPr lang="ja-JP" altLang="en-US">
                <a:ea typeface="ＭＳ Ｐゴシック"/>
                <a:cs typeface="Calibri"/>
              </a:rPr>
              <a:t>ランダムでステージのどこかに、ハマグリ先輩が出現します</a:t>
            </a:r>
          </a:p>
          <a:p>
            <a:pPr marL="0" indent="0">
              <a:buNone/>
            </a:pPr>
            <a:r>
              <a:rPr lang="ja-JP" altLang="en-US">
                <a:ea typeface="ＭＳ Ｐゴシック"/>
                <a:cs typeface="Calibri"/>
              </a:rPr>
              <a:t>　（２０秒おきに１０秒間出現）</a:t>
            </a:r>
          </a:p>
          <a:p>
            <a:r>
              <a:rPr lang="ja-JP" altLang="en-US">
                <a:ea typeface="ＭＳ Ｐゴシック"/>
                <a:cs typeface="Calibri"/>
              </a:rPr>
              <a:t>ハマグリのHPはキャラの半分くらい</a:t>
            </a:r>
          </a:p>
          <a:p>
            <a:r>
              <a:rPr lang="ja-JP" altLang="en-US">
                <a:ea typeface="ＭＳ Ｐゴシック"/>
                <a:cs typeface="Calibri"/>
              </a:rPr>
              <a:t>ハマグリは動かないし、攻撃もしない</a:t>
            </a:r>
          </a:p>
          <a:p>
            <a:pPr marL="0" indent="0">
              <a:buNone/>
            </a:pPr>
            <a:endParaRPr lang="ja-JP" altLang="en-US">
              <a:ea typeface="ＭＳ Ｐゴシック"/>
              <a:cs typeface="Calibri"/>
            </a:endParaRPr>
          </a:p>
          <a:p>
            <a:pPr marL="0" indent="0">
              <a:buNone/>
            </a:pPr>
            <a:r>
              <a:rPr lang="ja-JP" altLang="en-US">
                <a:ea typeface="ＭＳ Ｐゴシック"/>
                <a:cs typeface="Calibri"/>
              </a:rPr>
              <a:t>※倒すとHPが回復します（仕様は上記）</a:t>
            </a:r>
          </a:p>
          <a:p>
            <a:pPr marL="0" indent="0">
              <a:buNone/>
            </a:pPr>
            <a:endParaRPr lang="ja-JP" altLang="en-US">
              <a:ea typeface="ＭＳ Ｐゴシック"/>
              <a:cs typeface="Calibri"/>
            </a:endParaRPr>
          </a:p>
          <a:p>
            <a:r>
              <a:rPr lang="ja-JP" altLang="en-US">
                <a:ea typeface="ＭＳ Ｐゴシック"/>
                <a:cs typeface="Calibri"/>
              </a:rPr>
              <a:t>練習場（ハマグリ先輩）の追加</a:t>
            </a:r>
          </a:p>
        </p:txBody>
      </p:sp>
    </p:spTree>
    <p:extLst>
      <p:ext uri="{BB962C8B-B14F-4D97-AF65-F5344CB8AC3E}">
        <p14:creationId xmlns:p14="http://schemas.microsoft.com/office/powerpoint/2010/main" val="2450140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29237-581C-4B3D-A307-C717434D94C2}"/>
              </a:ext>
            </a:extLst>
          </p:cNvPr>
          <p:cNvSpPr>
            <a:spLocks noGrp="1"/>
          </p:cNvSpPr>
          <p:nvPr>
            <p:ph type="title"/>
          </p:nvPr>
        </p:nvSpPr>
        <p:spPr>
          <a:xfrm>
            <a:off x="741218" y="-202911"/>
            <a:ext cx="10515600" cy="1325563"/>
          </a:xfrm>
        </p:spPr>
        <p:txBody>
          <a:bodyPr/>
          <a:lstStyle/>
          <a:p>
            <a:r>
              <a:rPr lang="ja-JP" altLang="en-US">
                <a:ea typeface="ＭＳ Ｐゴシック"/>
                <a:cs typeface="Calibri Light"/>
              </a:rPr>
              <a:t>企画段階での感想欄（自由記入）</a:t>
            </a:r>
          </a:p>
        </p:txBody>
      </p:sp>
      <p:sp>
        <p:nvSpPr>
          <p:cNvPr id="3" name="コンテンツ プレースホルダー 2">
            <a:extLst>
              <a:ext uri="{FF2B5EF4-FFF2-40B4-BE49-F238E27FC236}">
                <a16:creationId xmlns:a16="http://schemas.microsoft.com/office/drawing/2014/main" id="{5904BC89-3D10-4F93-B27C-30415D0E2845}"/>
              </a:ext>
            </a:extLst>
          </p:cNvPr>
          <p:cNvSpPr>
            <a:spLocks noGrp="1"/>
          </p:cNvSpPr>
          <p:nvPr>
            <p:ph idx="1"/>
          </p:nvPr>
        </p:nvSpPr>
        <p:spPr>
          <a:xfrm>
            <a:off x="325583" y="897372"/>
            <a:ext cx="11831780" cy="5958463"/>
          </a:xfrm>
        </p:spPr>
        <p:txBody>
          <a:bodyPr vert="horz" lIns="91440" tIns="45720" rIns="91440" bIns="45720" rtlCol="0" anchor="t">
            <a:normAutofit fontScale="92500" lnSpcReduction="20000"/>
          </a:bodyPr>
          <a:lstStyle/>
          <a:p>
            <a:r>
              <a:rPr lang="ja-JP" altLang="en-US">
                <a:ea typeface="ＭＳ Ｐゴシック"/>
                <a:cs typeface="Calibri"/>
              </a:rPr>
              <a:t>コンボではなくスキルを主軸に戦うシステムに力を入れました</a:t>
            </a:r>
            <a:endParaRPr lang="en-US" altLang="ja-JP"/>
          </a:p>
          <a:p>
            <a:pPr marL="0" indent="0">
              <a:buNone/>
            </a:pPr>
            <a:r>
              <a:rPr lang="ja-JP" altLang="en-US">
                <a:ea typeface="ＭＳ Ｐゴシック"/>
                <a:cs typeface="Calibri"/>
              </a:rPr>
              <a:t>　（チーム全体）</a:t>
            </a:r>
            <a:endParaRPr lang="ja-JP">
              <a:cs typeface="Calibri" panose="020F0502020204030204"/>
            </a:endParaRPr>
          </a:p>
          <a:p>
            <a:pPr marL="0" indent="0">
              <a:buNone/>
            </a:pPr>
            <a:endParaRPr lang="ja-JP" altLang="en-US">
              <a:ea typeface="ＭＳ Ｐゴシック"/>
              <a:cs typeface="Calibri"/>
            </a:endParaRPr>
          </a:p>
          <a:p>
            <a:r>
              <a:rPr lang="ja-JP" altLang="en-US">
                <a:ea typeface="ＭＳ Ｐゴシック"/>
                <a:cs typeface="Calibri"/>
              </a:rPr>
              <a:t>１年の頃に学んだことを活かして作るつもりで企画書作成していましたが、</a:t>
            </a:r>
          </a:p>
          <a:p>
            <a:pPr marL="0" indent="0">
              <a:buNone/>
            </a:pPr>
            <a:r>
              <a:rPr lang="ja-JP" altLang="en-US">
                <a:ea typeface="ＭＳ Ｐゴシック"/>
                <a:cs typeface="Calibri"/>
              </a:rPr>
              <a:t>　それ以上の技術を必要とすることが多くなりそうなので、</a:t>
            </a:r>
          </a:p>
          <a:p>
            <a:pPr marL="0" indent="0">
              <a:buNone/>
            </a:pPr>
            <a:r>
              <a:rPr lang="ja-JP" altLang="en-US">
                <a:ea typeface="ＭＳ Ｐゴシック"/>
                <a:cs typeface="Calibri"/>
              </a:rPr>
              <a:t>　今以上に努力する必要があると感じました。（神﨑）</a:t>
            </a:r>
            <a:endParaRPr lang="ja-JP"/>
          </a:p>
          <a:p>
            <a:endParaRPr lang="ja-JP" altLang="en-US">
              <a:ea typeface="ＭＳ Ｐゴシック"/>
              <a:cs typeface="Calibri"/>
            </a:endParaRPr>
          </a:p>
          <a:p>
            <a:r>
              <a:rPr lang="ja-JP" altLang="en-US">
                <a:ea typeface="ＭＳ Ｐゴシック"/>
                <a:cs typeface="Calibri"/>
              </a:rPr>
              <a:t>コントローラを使ったゲーム制作は初めてで、</a:t>
            </a:r>
          </a:p>
          <a:p>
            <a:pPr marL="0" indent="0">
              <a:buNone/>
            </a:pPr>
            <a:r>
              <a:rPr lang="ja-JP" altLang="en-US">
                <a:ea typeface="ＭＳ Ｐゴシック"/>
                <a:cs typeface="Calibri"/>
              </a:rPr>
              <a:t>　加えて格闘ゲームというジャンルで作ることになったので、</a:t>
            </a:r>
            <a:endParaRPr lang="ja-JP">
              <a:ea typeface="ＭＳ Ｐゴシック" panose="020B0600070205080204" pitchFamily="34" charset="-128"/>
              <a:cs typeface="Calibri"/>
            </a:endParaRPr>
          </a:p>
          <a:p>
            <a:pPr marL="0" indent="0">
              <a:buNone/>
            </a:pPr>
            <a:r>
              <a:rPr lang="ja-JP" altLang="en-US">
                <a:ea typeface="ＭＳ Ｐゴシック"/>
                <a:cs typeface="Calibri"/>
              </a:rPr>
              <a:t>　今ある知識と技術で努力し、企画しました。（秋山）</a:t>
            </a:r>
          </a:p>
          <a:p>
            <a:endParaRPr lang="ja-JP" altLang="en-US">
              <a:ea typeface="ＭＳ Ｐゴシック"/>
              <a:cs typeface="Calibri"/>
            </a:endParaRPr>
          </a:p>
          <a:p>
            <a:r>
              <a:rPr lang="ja-JP" altLang="en-US">
                <a:ea typeface="ＭＳ Ｐゴシック"/>
                <a:cs typeface="Calibri"/>
              </a:rPr>
              <a:t>アイデアはポンポン出てくるのにそれを実現させる方法を</a:t>
            </a:r>
          </a:p>
          <a:p>
            <a:pPr marL="0" indent="0">
              <a:buNone/>
            </a:pPr>
            <a:r>
              <a:rPr lang="ja-JP" altLang="en-US">
                <a:ea typeface="ＭＳ Ｐゴシック"/>
                <a:cs typeface="Calibri"/>
              </a:rPr>
              <a:t>　出すことができなかったので頑張っていきたい。（石橋）</a:t>
            </a:r>
            <a:endParaRPr lang="ja-JP">
              <a:cs typeface="Calibri" panose="020F0502020204030204"/>
            </a:endParaRPr>
          </a:p>
          <a:p>
            <a:pPr marL="0" indent="0">
              <a:buNone/>
            </a:pPr>
            <a:r>
              <a:rPr lang="ja-JP" altLang="en-US">
                <a:ea typeface="ＭＳ Ｐゴシック"/>
                <a:cs typeface="Calibri"/>
              </a:rPr>
              <a:t>　</a:t>
            </a: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p:txBody>
      </p:sp>
    </p:spTree>
    <p:extLst>
      <p:ext uri="{BB962C8B-B14F-4D97-AF65-F5344CB8AC3E}">
        <p14:creationId xmlns:p14="http://schemas.microsoft.com/office/powerpoint/2010/main" val="634084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49BB-86CC-475C-8F5A-0FF42B445C55}"/>
              </a:ext>
            </a:extLst>
          </p:cNvPr>
          <p:cNvSpPr>
            <a:spLocks noGrp="1"/>
          </p:cNvSpPr>
          <p:nvPr>
            <p:ph type="title"/>
          </p:nvPr>
        </p:nvSpPr>
        <p:spPr/>
        <p:txBody>
          <a:bodyPr/>
          <a:lstStyle/>
          <a:p>
            <a:r>
              <a:rPr lang="ja-JP" altLang="en-US">
                <a:cs typeface="Calibri Light"/>
              </a:rPr>
              <a:t>まとめ</a:t>
            </a:r>
            <a:endParaRPr kumimoji="1" lang="en-US"/>
          </a:p>
        </p:txBody>
      </p:sp>
      <p:sp>
        <p:nvSpPr>
          <p:cNvPr id="3" name="Content Placeholder 2">
            <a:extLst>
              <a:ext uri="{FF2B5EF4-FFF2-40B4-BE49-F238E27FC236}">
                <a16:creationId xmlns:a16="http://schemas.microsoft.com/office/drawing/2014/main" id="{08A846B9-FA28-4ED9-886D-E6736EB5920F}"/>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ゲームの形となるものは決まったので、これからはこの企画書を元にゲームを作ったり、または修正するべきところなどがあった場合はチームで話し合い修正をしていこうと思います。</a:t>
            </a:r>
            <a:endParaRPr lang="ja-JP" altLang="en-US" dirty="0">
              <a:ea typeface="ＭＳ Ｐゴシック"/>
              <a:cs typeface="Calibri"/>
            </a:endParaRPr>
          </a:p>
        </p:txBody>
      </p:sp>
    </p:spTree>
    <p:extLst>
      <p:ext uri="{BB962C8B-B14F-4D97-AF65-F5344CB8AC3E}">
        <p14:creationId xmlns:p14="http://schemas.microsoft.com/office/powerpoint/2010/main" val="60023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D25A9-AA25-4622-8FA6-0BC4AB0C1F62}"/>
              </a:ext>
            </a:extLst>
          </p:cNvPr>
          <p:cNvSpPr>
            <a:spLocks noGrp="1"/>
          </p:cNvSpPr>
          <p:nvPr>
            <p:ph type="title"/>
          </p:nvPr>
        </p:nvSpPr>
        <p:spPr/>
        <p:txBody>
          <a:bodyPr/>
          <a:lstStyle/>
          <a:p>
            <a:r>
              <a:rPr lang="ja-JP" altLang="en-US">
                <a:ea typeface="ＭＳ Ｐゴシック"/>
                <a:cs typeface="Calibri Light"/>
              </a:rPr>
              <a:t>ジャンル・プラットフォーム</a:t>
            </a:r>
          </a:p>
        </p:txBody>
      </p:sp>
      <p:sp>
        <p:nvSpPr>
          <p:cNvPr id="3" name="コンテンツ プレースホルダー 2">
            <a:extLst>
              <a:ext uri="{FF2B5EF4-FFF2-40B4-BE49-F238E27FC236}">
                <a16:creationId xmlns:a16="http://schemas.microsoft.com/office/drawing/2014/main" id="{F587A6A1-5490-4E47-B582-C9CBEBE332E1}"/>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プラットフォーム：PC</a:t>
            </a:r>
          </a:p>
          <a:p>
            <a:pPr marL="0" indent="0">
              <a:buNone/>
            </a:pPr>
            <a:endParaRPr lang="ja-JP" altLang="en-US">
              <a:ea typeface="ＭＳ Ｐゴシック"/>
              <a:cs typeface="Calibri"/>
            </a:endParaRPr>
          </a:p>
          <a:p>
            <a:r>
              <a:rPr lang="ja-JP" altLang="en-US">
                <a:ea typeface="ＭＳ Ｐゴシック"/>
                <a:cs typeface="Calibri"/>
              </a:rPr>
              <a:t>言語：C</a:t>
            </a:r>
          </a:p>
          <a:p>
            <a:endParaRPr lang="ja-JP" altLang="en-US">
              <a:ea typeface="ＭＳ Ｐゴシック"/>
              <a:cs typeface="Calibri"/>
            </a:endParaRPr>
          </a:p>
          <a:p>
            <a:r>
              <a:rPr lang="ja-JP" altLang="en-US">
                <a:ea typeface="ＭＳ Ｐゴシック"/>
                <a:cs typeface="Calibri"/>
              </a:rPr>
              <a:t>ジャンル：対戦型格闘ゲーム</a:t>
            </a:r>
          </a:p>
          <a:p>
            <a:pPr marL="0" indent="0">
              <a:buNone/>
            </a:pPr>
            <a:r>
              <a:rPr lang="ja-JP" altLang="en-US">
                <a:ea typeface="ＭＳ Ｐゴシック"/>
                <a:cs typeface="Calibri"/>
              </a:rPr>
              <a:t>　2人用ゲーム</a:t>
            </a:r>
          </a:p>
        </p:txBody>
      </p:sp>
    </p:spTree>
    <p:extLst>
      <p:ext uri="{BB962C8B-B14F-4D97-AF65-F5344CB8AC3E}">
        <p14:creationId xmlns:p14="http://schemas.microsoft.com/office/powerpoint/2010/main" val="218670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3FF57-35CD-4C05-BA4D-51736E37685B}"/>
              </a:ext>
            </a:extLst>
          </p:cNvPr>
          <p:cNvSpPr>
            <a:spLocks noGrp="1"/>
          </p:cNvSpPr>
          <p:nvPr>
            <p:ph type="title"/>
          </p:nvPr>
        </p:nvSpPr>
        <p:spPr/>
        <p:txBody>
          <a:bodyPr/>
          <a:lstStyle/>
          <a:p>
            <a:r>
              <a:rPr lang="ja-JP" altLang="en-US">
                <a:ea typeface="ＭＳ Ｐゴシック"/>
                <a:cs typeface="Calibri Light"/>
              </a:rPr>
              <a:t>世界観</a:t>
            </a:r>
            <a:endParaRPr kumimoji="1" lang="ja-JP" altLang="en-US"/>
          </a:p>
        </p:txBody>
      </p:sp>
      <p:sp>
        <p:nvSpPr>
          <p:cNvPr id="3" name="コンテンツ プレースホルダー 2">
            <a:extLst>
              <a:ext uri="{FF2B5EF4-FFF2-40B4-BE49-F238E27FC236}">
                <a16:creationId xmlns:a16="http://schemas.microsoft.com/office/drawing/2014/main" id="{DF15A197-E045-4D4E-A3B6-146C2CF791C8}"/>
              </a:ext>
            </a:extLst>
          </p:cNvPr>
          <p:cNvSpPr>
            <a:spLocks noGrp="1"/>
          </p:cNvSpPr>
          <p:nvPr>
            <p:ph idx="1"/>
          </p:nvPr>
        </p:nvSpPr>
        <p:spPr>
          <a:xfrm>
            <a:off x="838200" y="1479262"/>
            <a:ext cx="10515600" cy="5085628"/>
          </a:xfrm>
        </p:spPr>
        <p:txBody>
          <a:bodyPr vert="horz" lIns="91440" tIns="45720" rIns="91440" bIns="45720" rtlCol="0" anchor="t">
            <a:normAutofit/>
          </a:bodyPr>
          <a:lstStyle/>
          <a:p>
            <a:r>
              <a:rPr lang="ja-JP" altLang="en-US">
                <a:ea typeface="ＭＳ Ｐゴシック"/>
                <a:cs typeface="Calibri"/>
              </a:rPr>
              <a:t>西洋の王国みたいな雰囲気</a:t>
            </a:r>
          </a:p>
          <a:p>
            <a:r>
              <a:rPr lang="ja-JP" altLang="en-US">
                <a:ea typeface="ＭＳ Ｐゴシック"/>
                <a:cs typeface="Calibri"/>
              </a:rPr>
              <a:t>街の力くらべ大会（のようなもの）</a:t>
            </a:r>
            <a:endParaRPr lang="ja-JP"/>
          </a:p>
          <a:p>
            <a:endParaRPr lang="ja-JP" altLang="en-US">
              <a:ea typeface="ＭＳ Ｐゴシック"/>
              <a:cs typeface="Calibri"/>
            </a:endParaRPr>
          </a:p>
          <a:p>
            <a:r>
              <a:rPr lang="ja-JP" altLang="en-US">
                <a:ea typeface="ＭＳ Ｐゴシック"/>
                <a:cs typeface="Calibri"/>
              </a:rPr>
              <a:t>王様主催で報酬金も出るため、腕の立つ強者が集まり、</a:t>
            </a:r>
          </a:p>
          <a:p>
            <a:pPr marL="0" indent="0">
              <a:buNone/>
            </a:pPr>
            <a:r>
              <a:rPr lang="ja-JP" altLang="en-US">
                <a:ea typeface="ＭＳ Ｐゴシック"/>
                <a:cs typeface="Calibri"/>
              </a:rPr>
              <a:t>　果てしない戦いの末、決着が付こうとしていた・・・（設定）</a:t>
            </a:r>
          </a:p>
          <a:p>
            <a:pPr marL="0" indent="0">
              <a:buNone/>
            </a:pPr>
            <a:endParaRPr lang="ja-JP" altLang="en-US">
              <a:ea typeface="ＭＳ Ｐゴシック"/>
              <a:cs typeface="Calibri"/>
            </a:endParaRPr>
          </a:p>
          <a:p>
            <a:pPr marL="0" indent="0">
              <a:buNone/>
            </a:pPr>
            <a:r>
              <a:rPr lang="ja-JP" altLang="en-US">
                <a:ea typeface="ＭＳ Ｐゴシック"/>
                <a:cs typeface="Calibri"/>
              </a:rPr>
              <a:t>そんな戦いの中、世界最強を名乗る男が姿を現す！（仕込み）</a:t>
            </a:r>
          </a:p>
        </p:txBody>
      </p:sp>
    </p:spTree>
    <p:extLst>
      <p:ext uri="{BB962C8B-B14F-4D97-AF65-F5344CB8AC3E}">
        <p14:creationId xmlns:p14="http://schemas.microsoft.com/office/powerpoint/2010/main" val="34054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8E78-1B53-4A22-B9EE-8C72ACBFF13A}"/>
              </a:ext>
            </a:extLst>
          </p:cNvPr>
          <p:cNvSpPr>
            <a:spLocks noGrp="1"/>
          </p:cNvSpPr>
          <p:nvPr>
            <p:ph type="title"/>
          </p:nvPr>
        </p:nvSpPr>
        <p:spPr/>
        <p:txBody>
          <a:bodyPr/>
          <a:lstStyle/>
          <a:p>
            <a:r>
              <a:rPr lang="ja-JP" altLang="en-US">
                <a:ea typeface="ＭＳ Ｐゴシック"/>
                <a:cs typeface="Calibri Light"/>
              </a:rPr>
              <a:t>仕様</a:t>
            </a:r>
          </a:p>
        </p:txBody>
      </p:sp>
      <p:sp>
        <p:nvSpPr>
          <p:cNvPr id="3" name="コンテンツ プレースホルダー 2">
            <a:extLst>
              <a:ext uri="{FF2B5EF4-FFF2-40B4-BE49-F238E27FC236}">
                <a16:creationId xmlns:a16="http://schemas.microsoft.com/office/drawing/2014/main" id="{167C0DD2-C2AB-4485-B57F-C2554A7C3E79}"/>
              </a:ext>
            </a:extLst>
          </p:cNvPr>
          <p:cNvSpPr>
            <a:spLocks noGrp="1"/>
          </p:cNvSpPr>
          <p:nvPr>
            <p:ph idx="1"/>
          </p:nvPr>
        </p:nvSpPr>
        <p:spPr>
          <a:xfrm>
            <a:off x="491836" y="1617808"/>
            <a:ext cx="11610109" cy="5127192"/>
          </a:xfrm>
        </p:spPr>
        <p:txBody>
          <a:bodyPr vert="horz" lIns="91440" tIns="45720" rIns="91440" bIns="45720" rtlCol="0" anchor="t">
            <a:normAutofit fontScale="92500" lnSpcReduction="10000"/>
          </a:bodyPr>
          <a:lstStyle/>
          <a:p>
            <a:r>
              <a:rPr lang="ja-JP" altLang="en-US">
                <a:ea typeface="ＭＳ Ｐゴシック"/>
                <a:cs typeface="Calibri"/>
              </a:rPr>
              <a:t>操作前提：コンボを使用しない</a:t>
            </a:r>
          </a:p>
          <a:p>
            <a:r>
              <a:rPr lang="ja-JP" altLang="en-US">
                <a:ea typeface="ＭＳ Ｐゴシック"/>
                <a:cs typeface="Calibri"/>
              </a:rPr>
              <a:t>ゲームシステム：タイム制、HPを削り切る</a:t>
            </a:r>
          </a:p>
          <a:p>
            <a:endParaRPr lang="ja-JP" altLang="en-US">
              <a:ea typeface="ＭＳ Ｐゴシック"/>
              <a:cs typeface="Calibri"/>
            </a:endParaRPr>
          </a:p>
          <a:p>
            <a:r>
              <a:rPr lang="ja-JP" altLang="en-US">
                <a:ea typeface="ＭＳ Ｐゴシック"/>
                <a:cs typeface="Calibri"/>
              </a:rPr>
              <a:t>キャラ移動：左右移動、ジャンプ、ガード、（掴み）</a:t>
            </a:r>
            <a:endParaRPr lang="ja-JP">
              <a:ea typeface="ＭＳ Ｐゴシック"/>
              <a:cs typeface="Calibri" panose="020F0502020204030204"/>
            </a:endParaRPr>
          </a:p>
          <a:p>
            <a:r>
              <a:rPr lang="ja-JP" altLang="en-US">
                <a:ea typeface="ＭＳ Ｐゴシック"/>
                <a:cs typeface="Calibri"/>
              </a:rPr>
              <a:t>キャラ攻撃：弱、強、空N、空強、空下（N）、下N、下強</a:t>
            </a:r>
          </a:p>
          <a:p>
            <a:r>
              <a:rPr lang="ja-JP" altLang="en-US">
                <a:ea typeface="ＭＳ Ｐゴシック"/>
                <a:cs typeface="Calibri"/>
              </a:rPr>
              <a:t>キャラコンボ：ワンボタン発動（スキルのようなモノ）</a:t>
            </a:r>
          </a:p>
          <a:p>
            <a:endParaRPr lang="ja-JP" altLang="en-US">
              <a:ea typeface="ＭＳ Ｐゴシック"/>
              <a:cs typeface="Calibri"/>
            </a:endParaRPr>
          </a:p>
          <a:p>
            <a:r>
              <a:rPr lang="ja-JP" altLang="en-US">
                <a:ea typeface="ＭＳ Ｐゴシック"/>
                <a:cs typeface="Calibri"/>
              </a:rPr>
              <a:t>選択キャラが複縦した場合、複縦キャラを選択できない</a:t>
            </a:r>
          </a:p>
          <a:p>
            <a:pPr marL="0" indent="0">
              <a:buNone/>
            </a:pPr>
            <a:r>
              <a:rPr lang="ja-JP" altLang="en-US">
                <a:ea typeface="ＭＳ Ｐゴシック"/>
                <a:cs typeface="Calibri"/>
              </a:rPr>
              <a:t>※例：１Pが騎士で決定時、２Pは騎士を選択不可（片方が決定時のみ有効）</a:t>
            </a:r>
          </a:p>
          <a:p>
            <a:endParaRPr lang="ja-JP" altLang="en-US">
              <a:ea typeface="ＭＳ Ｐゴシック"/>
              <a:cs typeface="Calibri"/>
            </a:endParaRPr>
          </a:p>
          <a:p>
            <a:r>
              <a:rPr lang="ja-JP" altLang="en-US">
                <a:ea typeface="ＭＳ Ｐゴシック"/>
                <a:cs typeface="Calibri"/>
              </a:rPr>
              <a:t>今回敵キャラの実装はありません</a:t>
            </a:r>
          </a:p>
        </p:txBody>
      </p:sp>
    </p:spTree>
    <p:extLst>
      <p:ext uri="{BB962C8B-B14F-4D97-AF65-F5344CB8AC3E}">
        <p14:creationId xmlns:p14="http://schemas.microsoft.com/office/powerpoint/2010/main" val="69194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487C84-7E25-4EF9-9D70-120E49633BAC}"/>
              </a:ext>
            </a:extLst>
          </p:cNvPr>
          <p:cNvSpPr>
            <a:spLocks noGrp="1"/>
          </p:cNvSpPr>
          <p:nvPr>
            <p:ph type="title"/>
          </p:nvPr>
        </p:nvSpPr>
        <p:spPr/>
        <p:txBody>
          <a:bodyPr/>
          <a:lstStyle/>
          <a:p>
            <a:r>
              <a:rPr lang="ja-JP" altLang="en-US">
                <a:ea typeface="ＭＳ Ｐゴシック"/>
                <a:cs typeface="Calibri Light"/>
              </a:rPr>
              <a:t>システム紹介</a:t>
            </a:r>
            <a:endParaRPr kumimoji="1" lang="ja-JP" altLang="en-US"/>
          </a:p>
        </p:txBody>
      </p:sp>
      <p:sp>
        <p:nvSpPr>
          <p:cNvPr id="3" name="コンテンツ プレースホルダー 2">
            <a:extLst>
              <a:ext uri="{FF2B5EF4-FFF2-40B4-BE49-F238E27FC236}">
                <a16:creationId xmlns:a16="http://schemas.microsoft.com/office/drawing/2014/main" id="{44C09E98-E308-4CDB-93AC-4EEDF8FC5CB4}"/>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基本的なシステムは、一般の格闘ゲームをモチーフにして</a:t>
            </a:r>
            <a:endParaRPr lang="en-US" altLang="ja-JP"/>
          </a:p>
          <a:p>
            <a:pPr marL="0" indent="0">
              <a:buNone/>
            </a:pPr>
            <a:r>
              <a:rPr lang="ja-JP" altLang="en-US">
                <a:ea typeface="ＭＳ Ｐゴシック"/>
                <a:cs typeface="Calibri"/>
              </a:rPr>
              <a:t>　作成しています。</a:t>
            </a:r>
          </a:p>
          <a:p>
            <a:endParaRPr lang="ja-JP" altLang="en-US">
              <a:ea typeface="ＭＳ Ｐゴシック"/>
              <a:cs typeface="Calibri"/>
            </a:endParaRPr>
          </a:p>
          <a:p>
            <a:r>
              <a:rPr lang="ja-JP" altLang="en-US">
                <a:ea typeface="ＭＳ Ｐゴシック"/>
                <a:cs typeface="Calibri"/>
              </a:rPr>
              <a:t>本作オリジナルのシステムは、</a:t>
            </a:r>
          </a:p>
          <a:p>
            <a:pPr marL="0" indent="0">
              <a:buNone/>
            </a:pPr>
            <a:r>
              <a:rPr lang="ja-JP" altLang="en-US">
                <a:ea typeface="ＭＳ Ｐゴシック"/>
                <a:cs typeface="Calibri"/>
              </a:rPr>
              <a:t>　コンボではなくスキルでの攻撃に特化させたバトルスタイルです。</a:t>
            </a:r>
          </a:p>
          <a:p>
            <a:endParaRPr lang="ja-JP" altLang="en-US">
              <a:ea typeface="ＭＳ Ｐゴシック"/>
              <a:cs typeface="Calibri"/>
            </a:endParaRPr>
          </a:p>
        </p:txBody>
      </p:sp>
    </p:spTree>
    <p:extLst>
      <p:ext uri="{BB962C8B-B14F-4D97-AF65-F5344CB8AC3E}">
        <p14:creationId xmlns:p14="http://schemas.microsoft.com/office/powerpoint/2010/main" val="34978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5E1A-1E91-4037-B84A-E219D2DB039A}"/>
              </a:ext>
            </a:extLst>
          </p:cNvPr>
          <p:cNvSpPr>
            <a:spLocks noGrp="1"/>
          </p:cNvSpPr>
          <p:nvPr>
            <p:ph type="title"/>
          </p:nvPr>
        </p:nvSpPr>
        <p:spPr/>
        <p:txBody>
          <a:bodyPr/>
          <a:lstStyle/>
          <a:p>
            <a:r>
              <a:rPr lang="ja-JP" altLang="en-US">
                <a:ea typeface="ＭＳ Ｐゴシック"/>
                <a:cs typeface="Calibri Light"/>
              </a:rPr>
              <a:t>操作キャラについて</a:t>
            </a:r>
            <a:endParaRPr kumimoji="1" lang="en-US"/>
          </a:p>
        </p:txBody>
      </p:sp>
      <p:sp>
        <p:nvSpPr>
          <p:cNvPr id="3" name="Content Placeholder 2">
            <a:extLst>
              <a:ext uri="{FF2B5EF4-FFF2-40B4-BE49-F238E27FC236}">
                <a16:creationId xmlns:a16="http://schemas.microsoft.com/office/drawing/2014/main" id="{9921D374-8339-426A-92AE-A2D1616F0DCA}"/>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全4種（随時追加予定）</a:t>
            </a:r>
          </a:p>
          <a:p>
            <a:r>
              <a:rPr lang="ja-JP" altLang="en-US">
                <a:ea typeface="ＭＳ Ｐゴシック"/>
                <a:cs typeface="Calibri"/>
              </a:rPr>
              <a:t>２Dドット素材で構成</a:t>
            </a:r>
          </a:p>
          <a:p>
            <a:endParaRPr lang="ja-JP" altLang="en-US">
              <a:ea typeface="ＭＳ Ｐゴシック"/>
              <a:cs typeface="Calibri"/>
            </a:endParaRPr>
          </a:p>
          <a:p>
            <a:r>
              <a:rPr lang="ja-JP" altLang="en-US">
                <a:ea typeface="ＭＳ Ｐゴシック"/>
                <a:cs typeface="Calibri"/>
              </a:rPr>
              <a:t>スキルが入った、ダメージが入ったという判定が明白になるような視覚エフェクトを追加予定です</a:t>
            </a:r>
          </a:p>
          <a:p>
            <a:endParaRPr lang="ja-JP" altLang="en-US">
              <a:ea typeface="ＭＳ Ｐゴシック"/>
              <a:cs typeface="Calibri"/>
            </a:endParaRPr>
          </a:p>
          <a:p>
            <a:r>
              <a:rPr lang="ja-JP" altLang="en-US">
                <a:ea typeface="ＭＳ Ｐゴシック"/>
                <a:cs typeface="Calibri"/>
              </a:rPr>
              <a:t>HPは一定値で減りやすいか減りにくいかでHPの多い少ないを表現しています</a:t>
            </a:r>
          </a:p>
        </p:txBody>
      </p:sp>
    </p:spTree>
    <p:extLst>
      <p:ext uri="{BB962C8B-B14F-4D97-AF65-F5344CB8AC3E}">
        <p14:creationId xmlns:p14="http://schemas.microsoft.com/office/powerpoint/2010/main" val="26661612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45</Slides>
  <Notes>0</Notes>
  <HiddenSlides>0</HiddenSlides>
  <ScaleCrop>false</ScaleCrop>
  <HeadingPairs>
    <vt:vector size="4" baseType="variant">
      <vt:variant>
        <vt:lpstr>テーマ</vt:lpstr>
      </vt:variant>
      <vt:variant>
        <vt:i4>1</vt:i4>
      </vt:variant>
      <vt:variant>
        <vt:lpstr>スライド タイトル</vt:lpstr>
      </vt:variant>
      <vt:variant>
        <vt:i4>45</vt:i4>
      </vt:variant>
    </vt:vector>
  </HeadingPairs>
  <TitlesOfParts>
    <vt:vector size="46" baseType="lpstr">
      <vt:lpstr>Office テーマ</vt:lpstr>
      <vt:lpstr>チーム名　ハマグリ 企画書</vt:lpstr>
      <vt:lpstr>本作のウリ</vt:lpstr>
      <vt:lpstr>流れ</vt:lpstr>
      <vt:lpstr>コンセプトとテーマについて</vt:lpstr>
      <vt:lpstr>ジャンル・プラットフォーム</vt:lpstr>
      <vt:lpstr>世界観</vt:lpstr>
      <vt:lpstr>仕様</vt:lpstr>
      <vt:lpstr>システム紹介</vt:lpstr>
      <vt:lpstr>操作キャラについて</vt:lpstr>
      <vt:lpstr>キャラ説明1</vt:lpstr>
      <vt:lpstr>キャラ説明2</vt:lpstr>
      <vt:lpstr>キャラ説明3</vt:lpstr>
      <vt:lpstr>キャラ説明4</vt:lpstr>
      <vt:lpstr>操作説明　１</vt:lpstr>
      <vt:lpstr>操作説明　２</vt:lpstr>
      <vt:lpstr>ゲームクリア条件</vt:lpstr>
      <vt:lpstr>ボーナス</vt:lpstr>
      <vt:lpstr>各シーン、UIとループについて</vt:lpstr>
      <vt:lpstr>タイトルUI</vt:lpstr>
      <vt:lpstr>キャラクターセレクトUI</vt:lpstr>
      <vt:lpstr>ハマグリ部屋用キャラセレUI</vt:lpstr>
      <vt:lpstr>ゲーム中UI</vt:lpstr>
      <vt:lpstr>ポーズ画面UIと仕様</vt:lpstr>
      <vt:lpstr>リザルトUI</vt:lpstr>
      <vt:lpstr>ゲームオーバーUI</vt:lpstr>
      <vt:lpstr>作業過程</vt:lpstr>
      <vt:lpstr>制作期間</vt:lpstr>
      <vt:lpstr>資料紹介：キャラクタ共通仕様</vt:lpstr>
      <vt:lpstr>資料紹介：キャラ１</vt:lpstr>
      <vt:lpstr>資料紹介：キャラ２</vt:lpstr>
      <vt:lpstr>資料紹介：キャラ３</vt:lpstr>
      <vt:lpstr>資料紹介：キャラ４</vt:lpstr>
      <vt:lpstr>資料紹介：攻撃判定仕様</vt:lpstr>
      <vt:lpstr>資料紹介：スキル仕様</vt:lpstr>
      <vt:lpstr>資料紹介：攻撃衝突仕様</vt:lpstr>
      <vt:lpstr>資料紹介：防御判定仕様</vt:lpstr>
      <vt:lpstr>資料紹介：HP判定とタイム判定仕様</vt:lpstr>
      <vt:lpstr>資料紹介：ステージ仕様</vt:lpstr>
      <vt:lpstr>ステ１</vt:lpstr>
      <vt:lpstr>ステ２</vt:lpstr>
      <vt:lpstr>ステ３</vt:lpstr>
      <vt:lpstr>ハマグリ部屋</vt:lpstr>
      <vt:lpstr>資料紹介：その他追加仕様</vt:lpstr>
      <vt:lpstr>企画段階での感想欄（自由記入）</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revision>58</cp:revision>
  <dcterms:created xsi:type="dcterms:W3CDTF">2020-05-05T13:18:57Z</dcterms:created>
  <dcterms:modified xsi:type="dcterms:W3CDTF">2020-05-09T14:47:40Z</dcterms:modified>
</cp:coreProperties>
</file>