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Fira Code" panose="020B0809050000020004" pitchFamily="49" charset="0"/>
      <p:regular r:id="rId28"/>
      <p:bold r:id="rId29"/>
    </p:embeddedFont>
    <p:embeddedFont>
      <p:font typeface="Fira Code Medium" panose="020B0809050000020004" pitchFamily="49"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7b51334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0182efc6e4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0182efc6e4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0182efc6e4_1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0182efc6e4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0182efc6e4_1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30182efc6e4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0182efc6e4_1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0182efc6e4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0182efc6e4_1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0182efc6e4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0182efc6e4_1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0182efc6e4_1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30182efc6e4_1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30182efc6e4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0182efc6e4_1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0182efc6e4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0182efc6e4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0182efc6e4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30182efc6e4_1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30182efc6e4_1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0182efc6e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0182efc6e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30f5cb200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30f5cb200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30182efc6e4_1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30182efc6e4_1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30182efc6e4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30182efc6e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0f5cb2005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0f5cb2005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30f5cb2005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30f5cb2005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30f5cb20052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30f5cb2005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0182efc6e4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0182efc6e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e7f9c668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0182efc6e4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0182efc6e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0182efc6e4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0182efc6e4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0182efc6e4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0182efc6e4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0182efc6e4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0182efc6e4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0182efc6e4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0182efc6e4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19313"/>
            <a:ext cx="56823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413525" y="3317438"/>
            <a:ext cx="3158400" cy="70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413525" y="1736863"/>
            <a:ext cx="56823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8" name="Google Shape;28;p2"/>
          <p:cNvSpPr/>
          <p:nvPr/>
        </p:nvSpPr>
        <p:spPr>
          <a:xfrm>
            <a:off x="457200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txBox="1">
            <a:spLocks noGrp="1"/>
          </p:cNvSpPr>
          <p:nvPr>
            <p:ph type="subTitle" idx="3"/>
          </p:nvPr>
        </p:nvSpPr>
        <p:spPr>
          <a:xfrm>
            <a:off x="1413525" y="2325113"/>
            <a:ext cx="56823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0"/>
        <p:cNvGrpSpPr/>
        <p:nvPr/>
      </p:nvGrpSpPr>
      <p:grpSpPr>
        <a:xfrm>
          <a:off x="0" y="0"/>
          <a:ext cx="0" cy="0"/>
          <a:chOff x="0" y="0"/>
          <a:chExt cx="0" cy="0"/>
        </a:xfrm>
      </p:grpSpPr>
      <p:sp>
        <p:nvSpPr>
          <p:cNvPr id="171" name="Google Shape;171;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74" name="Google Shape;174;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75" name="Google Shape;175;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3" name="Google Shape;183;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4" name="Google Shape;184;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5" name="Google Shape;185;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6" name="Google Shape;186;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7" name="Google Shape;187;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8" name="Google Shape;188;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0"/>
        <p:cNvGrpSpPr/>
        <p:nvPr/>
      </p:nvGrpSpPr>
      <p:grpSpPr>
        <a:xfrm>
          <a:off x="0" y="0"/>
          <a:ext cx="0" cy="0"/>
          <a:chOff x="0" y="0"/>
          <a:chExt cx="0" cy="0"/>
        </a:xfrm>
      </p:grpSpPr>
      <p:sp>
        <p:nvSpPr>
          <p:cNvPr id="191" name="Google Shape;191;p13"/>
          <p:cNvSpPr/>
          <p:nvPr/>
        </p:nvSpPr>
        <p:spPr>
          <a:xfrm flipH="1">
            <a:off x="457200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flipH="1">
            <a:off x="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5" name="Google Shape;195;p13"/>
          <p:cNvGrpSpPr/>
          <p:nvPr/>
        </p:nvGrpSpPr>
        <p:grpSpPr>
          <a:xfrm>
            <a:off x="205750" y="745950"/>
            <a:ext cx="429000" cy="3651600"/>
            <a:chOff x="205750" y="745950"/>
            <a:chExt cx="429000" cy="3651600"/>
          </a:xfrm>
        </p:grpSpPr>
        <p:sp>
          <p:nvSpPr>
            <p:cNvPr id="196" name="Google Shape;196;p13"/>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210"/>
        <p:cNvGrpSpPr/>
        <p:nvPr/>
      </p:nvGrpSpPr>
      <p:grpSpPr>
        <a:xfrm>
          <a:off x="0" y="0"/>
          <a:ext cx="0" cy="0"/>
          <a:chOff x="0" y="0"/>
          <a:chExt cx="0" cy="0"/>
        </a:xfrm>
      </p:grpSpPr>
      <p:sp>
        <p:nvSpPr>
          <p:cNvPr id="211" name="Google Shape;211;p1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4" name="Google Shape;214;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5" name="Google Shape;215;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6" name="Google Shape;216;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227"/>
        <p:cNvGrpSpPr/>
        <p:nvPr/>
      </p:nvGrpSpPr>
      <p:grpSpPr>
        <a:xfrm>
          <a:off x="0" y="0"/>
          <a:ext cx="0" cy="0"/>
          <a:chOff x="0" y="0"/>
          <a:chExt cx="0" cy="0"/>
        </a:xfrm>
      </p:grpSpPr>
      <p:sp>
        <p:nvSpPr>
          <p:cNvPr id="228" name="Google Shape;228;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31" name="Google Shape;231;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32" name="Google Shape;232;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33" name="Google Shape;233;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34" name="Google Shape;234;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35" name="Google Shape;235;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36" name="Google Shape;236;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37" name="Google Shape;237;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38" name="Google Shape;238;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9" name="Google Shape;239;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44"/>
        <p:cNvGrpSpPr/>
        <p:nvPr/>
      </p:nvGrpSpPr>
      <p:grpSpPr>
        <a:xfrm>
          <a:off x="0" y="0"/>
          <a:ext cx="0" cy="0"/>
          <a:chOff x="0" y="0"/>
          <a:chExt cx="0" cy="0"/>
        </a:xfrm>
      </p:grpSpPr>
      <p:sp>
        <p:nvSpPr>
          <p:cNvPr id="245" name="Google Shape;24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5200"/>
              <a:buN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48" name="Google Shape;248;p16"/>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49" name="Google Shape;249;p16"/>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0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0" name="Google Shape;250;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51" name="Google Shape;251;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52" name="Google Shape;252;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53" name="Google Shape;253;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54" name="Google Shape;254;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55" name="Google Shape;255;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56" name="Google Shape;256;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57" name="Google Shape;257;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58" name="Google Shape;258;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59" name="Google Shape;259;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60" name="Google Shape;260;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61" name="Google Shape;261;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2" name="Google Shape;262;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63" name="Google Shape;263;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64" name="Google Shape;264;p16"/>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lang="en"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200">
                <a:solidFill>
                  <a:schemeClr val="accent3"/>
                </a:solidFill>
                <a:latin typeface="Fira Code"/>
                <a:ea typeface="Fira Code"/>
                <a:cs typeface="Fira Code"/>
                <a:sym typeface="Fira Code"/>
              </a:rPr>
              <a:t>, including icons by </a:t>
            </a:r>
            <a:r>
              <a:rPr lang="en"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200">
                <a:solidFill>
                  <a:schemeClr val="accent3"/>
                </a:solidFill>
                <a:latin typeface="Fira Code"/>
                <a:ea typeface="Fira Code"/>
                <a:cs typeface="Fira Code"/>
                <a:sym typeface="Fira Code"/>
              </a:rPr>
              <a:t>, and infographics &amp; images by </a:t>
            </a:r>
            <a:r>
              <a:rPr lang="en"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4" name="Google Shape;34;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 name="Google Shape;35;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6" name="Google Shape;36;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9" name="Google Shape;39;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 name="Google Shape;40;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 name="Google Shape;43;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 name="Google Shape;44;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 name="Google Shape;47;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8" name="Google Shape;48;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 name="Google Shape;49;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
          <p:cNvSpPr/>
          <p:nvPr/>
        </p:nvSpPr>
        <p:spPr>
          <a:xfrm flipH="1">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flipH="1">
            <a:off x="457200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flipH="1">
            <a:off x="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txBox="1">
            <a:spLocks noGrp="1"/>
          </p:cNvSpPr>
          <p:nvPr>
            <p:ph type="body" idx="1"/>
          </p:nvPr>
        </p:nvSpPr>
        <p:spPr>
          <a:xfrm>
            <a:off x="1384900" y="1579800"/>
            <a:ext cx="6744300" cy="2594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4"/>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6" name="Google Shape;56;p4"/>
          <p:cNvGrpSpPr/>
          <p:nvPr/>
        </p:nvGrpSpPr>
        <p:grpSpPr>
          <a:xfrm>
            <a:off x="205750" y="745950"/>
            <a:ext cx="429000" cy="3651600"/>
            <a:chOff x="205750" y="745950"/>
            <a:chExt cx="429000" cy="3651600"/>
          </a:xfrm>
        </p:grpSpPr>
        <p:sp>
          <p:nvSpPr>
            <p:cNvPr id="57" name="Google Shape;57;p4"/>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8" name="Google Shape;58;p4"/>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9" name="Google Shape;59;p4"/>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0" name="Google Shape;60;p4"/>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1" name="Google Shape;61;p4"/>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2" name="Google Shape;62;p4"/>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3" name="Google Shape;63;p4"/>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4" name="Google Shape;64;p4"/>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5" name="Google Shape;65;p4"/>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6" name="Google Shape;66;p4"/>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7" name="Google Shape;67;p4"/>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8" name="Google Shape;68;p4"/>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9" name="Google Shape;69;p4"/>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0" name="Google Shape;70;p4"/>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5" name="Google Shape;75;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6" name="Google Shape;76;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7" name="Google Shape;77;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 name="Google Shape;78;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9" name="Google Shape;79;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 name="Google Shape;80;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1" name="Google Shape;81;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2" name="Google Shape;82;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3" name="Google Shape;83;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4" name="Google Shape;84;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 name="Google Shape;85;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6" name="Google Shape;86;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 name="Google Shape;87;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8" name="Google Shape;88;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9" name="Google Shape;89;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0" name="Google Shape;90;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91" name="Google Shape;91;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57200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flipH="1">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7" name="Google Shape;97;p6"/>
          <p:cNvGrpSpPr/>
          <p:nvPr/>
        </p:nvGrpSpPr>
        <p:grpSpPr>
          <a:xfrm>
            <a:off x="205750" y="745950"/>
            <a:ext cx="429000" cy="3651600"/>
            <a:chOff x="205750" y="745950"/>
            <a:chExt cx="429000" cy="3651600"/>
          </a:xfrm>
        </p:grpSpPr>
        <p:sp>
          <p:nvSpPr>
            <p:cNvPr id="98" name="Google Shape;98;p6"/>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9" name="Google Shape;99;p6"/>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0" name="Google Shape;100;p6"/>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1" name="Google Shape;101;p6"/>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2" name="Google Shape;102;p6"/>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3" name="Google Shape;103;p6"/>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 name="Google Shape;104;p6"/>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5" name="Google Shape;105;p6"/>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6" name="Google Shape;106;p6"/>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7" name="Google Shape;107;p6"/>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8" name="Google Shape;108;p6"/>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9" name="Google Shape;109;p6"/>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0" name="Google Shape;110;p6"/>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1" name="Google Shape;111;p6"/>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6" name="Google Shape;116;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5" name="Google Shape;125;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6" name="Google Shape;126;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7" name="Google Shape;127;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8" name="Google Shape;128;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9" name="Google Shape;129;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0" name="Google Shape;130;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1"/>
        <p:cNvGrpSpPr/>
        <p:nvPr/>
      </p:nvGrpSpPr>
      <p:grpSpPr>
        <a:xfrm>
          <a:off x="0" y="0"/>
          <a:ext cx="0" cy="0"/>
          <a:chOff x="0" y="0"/>
          <a:chExt cx="0" cy="0"/>
        </a:xfrm>
      </p:grpSpPr>
      <p:sp>
        <p:nvSpPr>
          <p:cNvPr id="132" name="Google Shape;132;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5" name="Google Shape;135;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3" name="Google Shape;143;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4" name="Google Shape;144;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5" name="Google Shape;145;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6" name="Google Shape;146;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7" name="Google Shape;147;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8" name="Google Shape;148;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sp>
        <p:nvSpPr>
          <p:cNvPr id="150" name="Google Shape;150;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3" name="Google Shape;153;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54" name="Google Shape;154;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2" name="Google Shape;162;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3" name="Google Shape;163;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4" name="Google Shape;164;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5" name="Google Shape;165;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6" name="Google Shape;166;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7" name="Google Shape;167;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medium.com/@kaojia/%E8%B3%87%E6%96%99%E5%88%86%E6%9E%90-%E5%A6%82%E4%BD%95%E7%94%A8python%E4%B8%8A%E5%9F%B7%E8%A1%8Csql%E8%AA%9E%E6%B3%95-60dfbdd6d3dd"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s://blog.csdn.net/veritasalice/article/details/107682782"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ctrTitle"/>
          </p:nvPr>
        </p:nvSpPr>
        <p:spPr>
          <a:xfrm>
            <a:off x="1226125" y="2249575"/>
            <a:ext cx="5682300" cy="1193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600" b="1">
                <a:solidFill>
                  <a:srgbClr val="00FFFF"/>
                </a:solidFill>
              </a:rPr>
              <a:t>現代程式語言</a:t>
            </a:r>
            <a:r>
              <a:rPr lang="en" sz="3600" b="1">
                <a:solidFill>
                  <a:schemeClr val="accent6"/>
                </a:solidFill>
              </a:rPr>
              <a:t>.</a:t>
            </a:r>
            <a:r>
              <a:rPr lang="en" sz="3600" b="1">
                <a:solidFill>
                  <a:schemeClr val="accent1"/>
                </a:solidFill>
                <a:latin typeface="Arial"/>
                <a:ea typeface="Arial"/>
                <a:cs typeface="Arial"/>
                <a:sym typeface="Arial"/>
              </a:rPr>
              <a:t>期中報告</a:t>
            </a:r>
            <a:endParaRPr sz="3600" b="1">
              <a:solidFill>
                <a:schemeClr val="accent6"/>
              </a:solidFill>
              <a:latin typeface="Arial"/>
              <a:ea typeface="Arial"/>
              <a:cs typeface="Arial"/>
              <a:sym typeface="Arial"/>
            </a:endParaRPr>
          </a:p>
          <a:p>
            <a:pPr marL="0" lvl="0" indent="0" algn="l" rtl="0">
              <a:lnSpc>
                <a:spcPct val="115000"/>
              </a:lnSpc>
              <a:spcBef>
                <a:spcPts val="0"/>
              </a:spcBef>
              <a:spcAft>
                <a:spcPts val="0"/>
              </a:spcAft>
              <a:buNone/>
            </a:pPr>
            <a:r>
              <a:rPr lang="en" sz="3600" b="1">
                <a:solidFill>
                  <a:srgbClr val="4EC9A1"/>
                </a:solidFill>
              </a:rPr>
              <a:t>家樂福衛生紙價格比較</a:t>
            </a:r>
            <a:endParaRPr sz="3600" b="1">
              <a:solidFill>
                <a:srgbClr val="4EC9A1"/>
              </a:solidFill>
            </a:endParaRPr>
          </a:p>
        </p:txBody>
      </p:sp>
      <p:sp>
        <p:nvSpPr>
          <p:cNvPr id="270" name="Google Shape;270;p17"/>
          <p:cNvSpPr txBox="1">
            <a:spLocks noGrp="1"/>
          </p:cNvSpPr>
          <p:nvPr>
            <p:ph type="subTitle" idx="1"/>
          </p:nvPr>
        </p:nvSpPr>
        <p:spPr>
          <a:xfrm>
            <a:off x="1226125" y="3822850"/>
            <a:ext cx="7689300" cy="49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6A9955"/>
                </a:solidFill>
              </a:rPr>
              <a:t>## 第八組:111210518 陳辰鈺、111210520 吳佳泰、111210524 藍健洲</a:t>
            </a:r>
            <a:endParaRPr sz="1700">
              <a:solidFill>
                <a:srgbClr val="6A9955"/>
              </a:solidFill>
            </a:endParaRPr>
          </a:p>
        </p:txBody>
      </p:sp>
      <p:sp>
        <p:nvSpPr>
          <p:cNvPr id="271" name="Google Shape;271;p1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Modern </a:t>
            </a:r>
            <a:r>
              <a:rPr lang="en" sz="1400">
                <a:solidFill>
                  <a:schemeClr val="accent3"/>
                </a:solidFill>
              </a:rPr>
              <a:t>Programming Language</a:t>
            </a:r>
            <a:endParaRPr sz="1400">
              <a:solidFill>
                <a:schemeClr val="accent3"/>
              </a:solidFill>
            </a:endParaRPr>
          </a:p>
        </p:txBody>
      </p:sp>
      <p:sp>
        <p:nvSpPr>
          <p:cNvPr id="272" name="Google Shape;272;p1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Web crawler 1.py </a:t>
            </a:r>
            <a:endParaRPr sz="1400">
              <a:solidFill>
                <a:schemeClr val="accent3"/>
              </a:solidFill>
            </a:endParaRPr>
          </a:p>
        </p:txBody>
      </p:sp>
      <p:sp>
        <p:nvSpPr>
          <p:cNvPr id="273" name="Google Shape;273;p1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Web crawler 1.ipynb</a:t>
            </a:r>
            <a:endParaRPr sz="1400">
              <a:solidFill>
                <a:schemeClr val="accent3"/>
              </a:solidFill>
            </a:endParaRPr>
          </a:p>
        </p:txBody>
      </p:sp>
      <p:sp>
        <p:nvSpPr>
          <p:cNvPr id="274" name="Google Shape;274;p17"/>
          <p:cNvSpPr txBox="1">
            <a:spLocks noGrp="1"/>
          </p:cNvSpPr>
          <p:nvPr>
            <p:ph type="subTitle" idx="1"/>
          </p:nvPr>
        </p:nvSpPr>
        <p:spPr>
          <a:xfrm>
            <a:off x="4572000" y="46947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@nqucsie112</a:t>
            </a:r>
            <a:endParaRPr sz="1400">
              <a:solidFill>
                <a:schemeClr val="accent3"/>
              </a:solidFill>
            </a:endParaRPr>
          </a:p>
        </p:txBody>
      </p:sp>
      <p:sp>
        <p:nvSpPr>
          <p:cNvPr id="275" name="Google Shape;275;p17"/>
          <p:cNvSpPr/>
          <p:nvPr/>
        </p:nvSpPr>
        <p:spPr>
          <a:xfrm>
            <a:off x="4077125"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276" name="Google Shape;276;p17"/>
          <p:cNvSpPr/>
          <p:nvPr/>
        </p:nvSpPr>
        <p:spPr>
          <a:xfrm>
            <a:off x="8697300"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277" name="Google Shape;277;p17"/>
          <p:cNvSpPr txBox="1"/>
          <p:nvPr/>
        </p:nvSpPr>
        <p:spPr>
          <a:xfrm>
            <a:off x="1226125" y="727750"/>
            <a:ext cx="7279200" cy="119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300" b="1">
                <a:solidFill>
                  <a:schemeClr val="dk2"/>
                </a:solidFill>
                <a:latin typeface="Fira Code"/>
                <a:ea typeface="Fira Code"/>
                <a:cs typeface="Fira Code"/>
                <a:sym typeface="Fira Code"/>
              </a:rPr>
              <a:t>Modern Programming Language</a:t>
            </a:r>
            <a:r>
              <a:rPr lang="en" sz="2300" b="1">
                <a:solidFill>
                  <a:schemeClr val="accent6"/>
                </a:solidFill>
                <a:latin typeface="Fira Code"/>
                <a:ea typeface="Fira Code"/>
                <a:cs typeface="Fira Code"/>
                <a:sym typeface="Fira Code"/>
              </a:rPr>
              <a:t>.</a:t>
            </a:r>
            <a:endParaRPr sz="2300" b="1">
              <a:solidFill>
                <a:schemeClr val="accent6"/>
              </a:solidFill>
              <a:latin typeface="Fira Code"/>
              <a:ea typeface="Fira Code"/>
              <a:cs typeface="Fira Code"/>
              <a:sym typeface="Fira Code"/>
            </a:endParaRPr>
          </a:p>
          <a:p>
            <a:pPr marL="0" lvl="0" indent="0" algn="l" rtl="0">
              <a:lnSpc>
                <a:spcPct val="115000"/>
              </a:lnSpc>
              <a:spcBef>
                <a:spcPts val="0"/>
              </a:spcBef>
              <a:spcAft>
                <a:spcPts val="0"/>
              </a:spcAft>
              <a:buNone/>
            </a:pPr>
            <a:r>
              <a:rPr lang="en" sz="2300" b="1">
                <a:solidFill>
                  <a:schemeClr val="accent1"/>
                </a:solidFill>
                <a:latin typeface="Fira Code"/>
                <a:ea typeface="Fira Code"/>
                <a:cs typeface="Fira Code"/>
                <a:sym typeface="Fira Code"/>
              </a:rPr>
              <a:t>Midterm Project</a:t>
            </a:r>
            <a:endParaRPr sz="2300" b="1">
              <a:solidFill>
                <a:schemeClr val="accent1"/>
              </a:solidFill>
              <a:latin typeface="Fira Code"/>
              <a:ea typeface="Fira Code"/>
              <a:cs typeface="Fira Code"/>
              <a:sym typeface="Fira Code"/>
            </a:endParaRPr>
          </a:p>
          <a:p>
            <a:pPr marL="0" lvl="0" indent="0" algn="l" rtl="0">
              <a:lnSpc>
                <a:spcPct val="115000"/>
              </a:lnSpc>
              <a:spcBef>
                <a:spcPts val="0"/>
              </a:spcBef>
              <a:spcAft>
                <a:spcPts val="0"/>
              </a:spcAft>
              <a:buNone/>
            </a:pPr>
            <a:r>
              <a:rPr lang="en" sz="2300" b="1">
                <a:solidFill>
                  <a:srgbClr val="4EC9A1"/>
                </a:solidFill>
                <a:latin typeface="Fira Code"/>
                <a:ea typeface="Fira Code"/>
                <a:cs typeface="Fira Code"/>
                <a:sym typeface="Fira Code"/>
              </a:rPr>
              <a:t>Carrefour toilet paper price comparison</a:t>
            </a:r>
            <a:endParaRPr sz="2300" b="1">
              <a:solidFill>
                <a:srgbClr val="4EC9A1"/>
              </a:solidFill>
              <a:latin typeface="Fira Code"/>
              <a:ea typeface="Fira Code"/>
              <a:cs typeface="Fira Code"/>
              <a:sym typeface="Fira 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6"/>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390" name="Google Shape;390;p26"/>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10.py</a:t>
            </a:r>
            <a:endParaRPr>
              <a:solidFill>
                <a:srgbClr val="E7E7E7"/>
              </a:solidFill>
              <a:latin typeface="Fira Code"/>
              <a:ea typeface="Fira Code"/>
              <a:cs typeface="Fira Code"/>
              <a:sym typeface="Fira Code"/>
            </a:endParaRPr>
          </a:p>
        </p:txBody>
      </p:sp>
      <p:sp>
        <p:nvSpPr>
          <p:cNvPr id="391" name="Google Shape;391;p26"/>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10.ipynb</a:t>
            </a:r>
            <a:endParaRPr>
              <a:solidFill>
                <a:srgbClr val="E7E7E7"/>
              </a:solidFill>
              <a:latin typeface="Fira Code"/>
              <a:ea typeface="Fira Code"/>
              <a:cs typeface="Fira Code"/>
              <a:sym typeface="Fira Code"/>
            </a:endParaRPr>
          </a:p>
        </p:txBody>
      </p:sp>
      <p:sp>
        <p:nvSpPr>
          <p:cNvPr id="392" name="Google Shape;392;p26"/>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393" name="Google Shape;393;p26"/>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394" name="Google Shape;394;p26"/>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395" name="Google Shape;395;p26"/>
          <p:cNvSpPr txBox="1">
            <a:spLocks noGrp="1"/>
          </p:cNvSpPr>
          <p:nvPr>
            <p:ph type="title"/>
          </p:nvPr>
        </p:nvSpPr>
        <p:spPr>
          <a:xfrm>
            <a:off x="780025" y="668025"/>
            <a:ext cx="34161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step_01():</a:t>
            </a:r>
            <a:r>
              <a:rPr lang="en" sz="2600"/>
              <a:t> </a:t>
            </a:r>
            <a:endParaRPr sz="2600">
              <a:solidFill>
                <a:schemeClr val="accent2"/>
              </a:solidFill>
            </a:endParaRPr>
          </a:p>
        </p:txBody>
      </p:sp>
      <p:cxnSp>
        <p:nvCxnSpPr>
          <p:cNvPr id="396" name="Google Shape;396;p26"/>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pic>
        <p:nvPicPr>
          <p:cNvPr id="397" name="Google Shape;397;p26"/>
          <p:cNvPicPr preferRelativeResize="0"/>
          <p:nvPr/>
        </p:nvPicPr>
        <p:blipFill>
          <a:blip r:embed="rId3">
            <a:alphaModFix/>
          </a:blip>
          <a:stretch>
            <a:fillRect/>
          </a:stretch>
        </p:blipFill>
        <p:spPr>
          <a:xfrm>
            <a:off x="1136864" y="1511525"/>
            <a:ext cx="8007137" cy="27095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7"/>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403" name="Google Shape;403;p27"/>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11.py</a:t>
            </a:r>
            <a:endParaRPr>
              <a:solidFill>
                <a:srgbClr val="E7E7E7"/>
              </a:solidFill>
              <a:latin typeface="Fira Code"/>
              <a:ea typeface="Fira Code"/>
              <a:cs typeface="Fira Code"/>
              <a:sym typeface="Fira Code"/>
            </a:endParaRPr>
          </a:p>
        </p:txBody>
      </p:sp>
      <p:sp>
        <p:nvSpPr>
          <p:cNvPr id="404" name="Google Shape;404;p27"/>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11.ipynb</a:t>
            </a:r>
            <a:endParaRPr>
              <a:solidFill>
                <a:srgbClr val="E7E7E7"/>
              </a:solidFill>
              <a:latin typeface="Fira Code"/>
              <a:ea typeface="Fira Code"/>
              <a:cs typeface="Fira Code"/>
              <a:sym typeface="Fira Code"/>
            </a:endParaRPr>
          </a:p>
        </p:txBody>
      </p:sp>
      <p:sp>
        <p:nvSpPr>
          <p:cNvPr id="405" name="Google Shape;405;p27"/>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406" name="Google Shape;406;p27"/>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07" name="Google Shape;407;p27"/>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08" name="Google Shape;408;p27"/>
          <p:cNvSpPr txBox="1">
            <a:spLocks noGrp="1"/>
          </p:cNvSpPr>
          <p:nvPr>
            <p:ph type="title"/>
          </p:nvPr>
        </p:nvSpPr>
        <p:spPr>
          <a:xfrm>
            <a:off x="780025" y="668025"/>
            <a:ext cx="34161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step_01():</a:t>
            </a:r>
            <a:r>
              <a:rPr lang="en" sz="2600"/>
              <a:t> </a:t>
            </a:r>
            <a:endParaRPr sz="2600">
              <a:solidFill>
                <a:schemeClr val="accent2"/>
              </a:solidFill>
            </a:endParaRPr>
          </a:p>
        </p:txBody>
      </p:sp>
      <p:cxnSp>
        <p:nvCxnSpPr>
          <p:cNvPr id="409" name="Google Shape;409;p27"/>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sp>
        <p:nvSpPr>
          <p:cNvPr id="410" name="Google Shape;410;p27"/>
          <p:cNvSpPr txBox="1"/>
          <p:nvPr/>
        </p:nvSpPr>
        <p:spPr>
          <a:xfrm>
            <a:off x="1132625" y="1382225"/>
            <a:ext cx="7975200" cy="2901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2400">
              <a:solidFill>
                <a:schemeClr val="dk2"/>
              </a:solidFill>
              <a:latin typeface="Fira Code"/>
              <a:ea typeface="Fira Code"/>
              <a:cs typeface="Fira Code"/>
              <a:sym typeface="Fira Code"/>
            </a:endParaRPr>
          </a:p>
        </p:txBody>
      </p:sp>
      <p:sp>
        <p:nvSpPr>
          <p:cNvPr id="411" name="Google Shape;411;p27"/>
          <p:cNvSpPr txBox="1"/>
          <p:nvPr/>
        </p:nvSpPr>
        <p:spPr>
          <a:xfrm>
            <a:off x="1132625" y="1382225"/>
            <a:ext cx="7975200" cy="29013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導入所需模組</a:t>
            </a:r>
            <a:endParaRPr sz="2400">
              <a:solidFill>
                <a:schemeClr val="dk2"/>
              </a:solidFill>
              <a:latin typeface="Fira Code"/>
              <a:ea typeface="Fira Code"/>
              <a:cs typeface="Fira Code"/>
              <a:sym typeface="Fira Code"/>
            </a:endParaRPr>
          </a:p>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創建兩個空串列備用</a:t>
            </a:r>
            <a:endParaRPr sz="2400">
              <a:solidFill>
                <a:schemeClr val="dk2"/>
              </a:solidFill>
              <a:latin typeface="Fira Code"/>
              <a:ea typeface="Fira Code"/>
              <a:cs typeface="Fira Code"/>
              <a:sym typeface="Fira Code"/>
            </a:endParaRPr>
          </a:p>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爬取並提取網頁內所需元素</a:t>
            </a:r>
            <a:endParaRPr sz="2400">
              <a:solidFill>
                <a:schemeClr val="dk2"/>
              </a:solidFill>
              <a:latin typeface="Fira Code"/>
              <a:ea typeface="Fira Code"/>
              <a:cs typeface="Fira Code"/>
              <a:sym typeface="Fira Code"/>
            </a:endParaRPr>
          </a:p>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將衛生紙的名字存在data1</a:t>
            </a:r>
            <a:endParaRPr sz="2400">
              <a:solidFill>
                <a:schemeClr val="dk2"/>
              </a:solidFill>
              <a:latin typeface="Fira Code"/>
              <a:ea typeface="Fira Code"/>
              <a:cs typeface="Fira Code"/>
              <a:sym typeface="Fira Code"/>
            </a:endParaRPr>
          </a:p>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將衛生紙的價格存在data2</a:t>
            </a:r>
            <a:endParaRPr sz="2400">
              <a:solidFill>
                <a:schemeClr val="dk2"/>
              </a:solidFill>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8"/>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417" name="Google Shape;417;p28"/>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12.py</a:t>
            </a:r>
            <a:endParaRPr>
              <a:solidFill>
                <a:srgbClr val="E7E7E7"/>
              </a:solidFill>
              <a:latin typeface="Fira Code"/>
              <a:ea typeface="Fira Code"/>
              <a:cs typeface="Fira Code"/>
              <a:sym typeface="Fira Code"/>
            </a:endParaRPr>
          </a:p>
        </p:txBody>
      </p:sp>
      <p:sp>
        <p:nvSpPr>
          <p:cNvPr id="418" name="Google Shape;418;p28"/>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12.ipynb</a:t>
            </a:r>
            <a:endParaRPr>
              <a:solidFill>
                <a:srgbClr val="E7E7E7"/>
              </a:solidFill>
              <a:latin typeface="Fira Code"/>
              <a:ea typeface="Fira Code"/>
              <a:cs typeface="Fira Code"/>
              <a:sym typeface="Fira Code"/>
            </a:endParaRPr>
          </a:p>
        </p:txBody>
      </p:sp>
      <p:sp>
        <p:nvSpPr>
          <p:cNvPr id="419" name="Google Shape;419;p28"/>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420" name="Google Shape;420;p28"/>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21" name="Google Shape;421;p28"/>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22" name="Google Shape;422;p28"/>
          <p:cNvSpPr txBox="1">
            <a:spLocks noGrp="1"/>
          </p:cNvSpPr>
          <p:nvPr>
            <p:ph type="title"/>
          </p:nvPr>
        </p:nvSpPr>
        <p:spPr>
          <a:xfrm>
            <a:off x="780025" y="668025"/>
            <a:ext cx="34161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step_02():</a:t>
            </a:r>
            <a:r>
              <a:rPr lang="en" sz="2600"/>
              <a:t> </a:t>
            </a:r>
            <a:endParaRPr sz="2600">
              <a:solidFill>
                <a:schemeClr val="accent2"/>
              </a:solidFill>
            </a:endParaRPr>
          </a:p>
        </p:txBody>
      </p:sp>
      <p:cxnSp>
        <p:nvCxnSpPr>
          <p:cNvPr id="423" name="Google Shape;423;p28"/>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pic>
        <p:nvPicPr>
          <p:cNvPr id="424" name="Google Shape;424;p28"/>
          <p:cNvPicPr preferRelativeResize="0"/>
          <p:nvPr/>
        </p:nvPicPr>
        <p:blipFill>
          <a:blip r:embed="rId3">
            <a:alphaModFix/>
          </a:blip>
          <a:stretch>
            <a:fillRect/>
          </a:stretch>
        </p:blipFill>
        <p:spPr>
          <a:xfrm>
            <a:off x="1124961" y="1672787"/>
            <a:ext cx="8019038" cy="232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9"/>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430" name="Google Shape;430;p29"/>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13.py</a:t>
            </a:r>
            <a:endParaRPr>
              <a:solidFill>
                <a:srgbClr val="E7E7E7"/>
              </a:solidFill>
              <a:latin typeface="Fira Code"/>
              <a:ea typeface="Fira Code"/>
              <a:cs typeface="Fira Code"/>
              <a:sym typeface="Fira Code"/>
            </a:endParaRPr>
          </a:p>
        </p:txBody>
      </p:sp>
      <p:sp>
        <p:nvSpPr>
          <p:cNvPr id="431" name="Google Shape;431;p29"/>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13.ipynb</a:t>
            </a:r>
            <a:endParaRPr>
              <a:solidFill>
                <a:srgbClr val="E7E7E7"/>
              </a:solidFill>
              <a:latin typeface="Fira Code"/>
              <a:ea typeface="Fira Code"/>
              <a:cs typeface="Fira Code"/>
              <a:sym typeface="Fira Code"/>
            </a:endParaRPr>
          </a:p>
        </p:txBody>
      </p:sp>
      <p:sp>
        <p:nvSpPr>
          <p:cNvPr id="432" name="Google Shape;432;p29"/>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433" name="Google Shape;433;p29"/>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34" name="Google Shape;434;p29"/>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35" name="Google Shape;435;p29"/>
          <p:cNvSpPr txBox="1">
            <a:spLocks noGrp="1"/>
          </p:cNvSpPr>
          <p:nvPr>
            <p:ph type="title"/>
          </p:nvPr>
        </p:nvSpPr>
        <p:spPr>
          <a:xfrm>
            <a:off x="780025" y="668025"/>
            <a:ext cx="34161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step_02():</a:t>
            </a:r>
            <a:r>
              <a:rPr lang="en" sz="2600"/>
              <a:t> </a:t>
            </a:r>
            <a:endParaRPr sz="2600">
              <a:solidFill>
                <a:schemeClr val="accent2"/>
              </a:solidFill>
            </a:endParaRPr>
          </a:p>
        </p:txBody>
      </p:sp>
      <p:cxnSp>
        <p:nvCxnSpPr>
          <p:cNvPr id="436" name="Google Shape;436;p29"/>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pic>
        <p:nvPicPr>
          <p:cNvPr id="437" name="Google Shape;437;p29"/>
          <p:cNvPicPr preferRelativeResize="0"/>
          <p:nvPr/>
        </p:nvPicPr>
        <p:blipFill>
          <a:blip r:embed="rId3">
            <a:alphaModFix/>
          </a:blip>
          <a:stretch>
            <a:fillRect/>
          </a:stretch>
        </p:blipFill>
        <p:spPr>
          <a:xfrm>
            <a:off x="1190444" y="1731688"/>
            <a:ext cx="7953554" cy="22023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0"/>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443" name="Google Shape;443;p30"/>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14.py</a:t>
            </a:r>
            <a:endParaRPr>
              <a:solidFill>
                <a:srgbClr val="E7E7E7"/>
              </a:solidFill>
              <a:latin typeface="Fira Code"/>
              <a:ea typeface="Fira Code"/>
              <a:cs typeface="Fira Code"/>
              <a:sym typeface="Fira Code"/>
            </a:endParaRPr>
          </a:p>
        </p:txBody>
      </p:sp>
      <p:sp>
        <p:nvSpPr>
          <p:cNvPr id="444" name="Google Shape;444;p30"/>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14.ipynb</a:t>
            </a:r>
            <a:endParaRPr>
              <a:solidFill>
                <a:srgbClr val="E7E7E7"/>
              </a:solidFill>
              <a:latin typeface="Fira Code"/>
              <a:ea typeface="Fira Code"/>
              <a:cs typeface="Fira Code"/>
              <a:sym typeface="Fira Code"/>
            </a:endParaRPr>
          </a:p>
        </p:txBody>
      </p:sp>
      <p:sp>
        <p:nvSpPr>
          <p:cNvPr id="445" name="Google Shape;445;p30"/>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446" name="Google Shape;446;p30"/>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47" name="Google Shape;447;p30"/>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48" name="Google Shape;448;p30"/>
          <p:cNvSpPr txBox="1">
            <a:spLocks noGrp="1"/>
          </p:cNvSpPr>
          <p:nvPr>
            <p:ph type="title"/>
          </p:nvPr>
        </p:nvSpPr>
        <p:spPr>
          <a:xfrm>
            <a:off x="780025" y="668025"/>
            <a:ext cx="34161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step_02():</a:t>
            </a:r>
            <a:r>
              <a:rPr lang="en" sz="2600"/>
              <a:t> </a:t>
            </a:r>
            <a:endParaRPr sz="2600">
              <a:solidFill>
                <a:schemeClr val="accent2"/>
              </a:solidFill>
            </a:endParaRPr>
          </a:p>
        </p:txBody>
      </p:sp>
      <p:cxnSp>
        <p:nvCxnSpPr>
          <p:cNvPr id="449" name="Google Shape;449;p30"/>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sp>
        <p:nvSpPr>
          <p:cNvPr id="450" name="Google Shape;450;p30"/>
          <p:cNvSpPr txBox="1"/>
          <p:nvPr/>
        </p:nvSpPr>
        <p:spPr>
          <a:xfrm>
            <a:off x="1132625" y="1382225"/>
            <a:ext cx="7975200" cy="29013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將衛生紙的名稱依序存入list1</a:t>
            </a:r>
            <a:endParaRPr sz="2400">
              <a:solidFill>
                <a:schemeClr val="dk2"/>
              </a:solidFill>
              <a:latin typeface="Fira Code"/>
              <a:ea typeface="Fira Code"/>
              <a:cs typeface="Fira Code"/>
              <a:sym typeface="Fira Code"/>
            </a:endParaRPr>
          </a:p>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移除衛生紙價格的"$"和","，再存入list2</a:t>
            </a:r>
            <a:endParaRPr sz="2400">
              <a:solidFill>
                <a:schemeClr val="dk2"/>
              </a:solidFill>
              <a:latin typeface="Fira Code"/>
              <a:ea typeface="Fira Code"/>
              <a:cs typeface="Fira Code"/>
              <a:sym typeface="Fira Code"/>
            </a:endParaRPr>
          </a:p>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創建一個tissue.db的資料庫</a:t>
            </a:r>
            <a:endParaRPr sz="2400">
              <a:solidFill>
                <a:schemeClr val="dk2"/>
              </a:solidFill>
              <a:latin typeface="Fira Code"/>
              <a:ea typeface="Fira Code"/>
              <a:cs typeface="Fira Code"/>
              <a:sym typeface="Fira Code"/>
            </a:endParaRPr>
          </a:p>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在資料庫中創建一個TISSUE的表格</a:t>
            </a:r>
            <a:endParaRPr sz="2400">
              <a:solidFill>
                <a:schemeClr val="dk2"/>
              </a:solidFill>
              <a:latin typeface="Fira Code"/>
              <a:ea typeface="Fira Code"/>
              <a:cs typeface="Fira Code"/>
              <a:sym typeface="Fira Code"/>
            </a:endParaRPr>
          </a:p>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將list1和list2的內容依序存入表格</a:t>
            </a:r>
            <a:endParaRPr sz="2400">
              <a:solidFill>
                <a:schemeClr val="dk2"/>
              </a:solidFill>
              <a:latin typeface="Fira Code"/>
              <a:ea typeface="Fira Code"/>
              <a:cs typeface="Fira Code"/>
              <a:sym typeface="Fira 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1"/>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456" name="Google Shape;456;p31"/>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15.py</a:t>
            </a:r>
            <a:endParaRPr>
              <a:solidFill>
                <a:srgbClr val="E7E7E7"/>
              </a:solidFill>
              <a:latin typeface="Fira Code"/>
              <a:ea typeface="Fira Code"/>
              <a:cs typeface="Fira Code"/>
              <a:sym typeface="Fira Code"/>
            </a:endParaRPr>
          </a:p>
        </p:txBody>
      </p:sp>
      <p:sp>
        <p:nvSpPr>
          <p:cNvPr id="457" name="Google Shape;457;p31"/>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15.ipynb</a:t>
            </a:r>
            <a:endParaRPr>
              <a:solidFill>
                <a:srgbClr val="E7E7E7"/>
              </a:solidFill>
              <a:latin typeface="Fira Code"/>
              <a:ea typeface="Fira Code"/>
              <a:cs typeface="Fira Code"/>
              <a:sym typeface="Fira Code"/>
            </a:endParaRPr>
          </a:p>
        </p:txBody>
      </p:sp>
      <p:sp>
        <p:nvSpPr>
          <p:cNvPr id="458" name="Google Shape;458;p31"/>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459" name="Google Shape;459;p31"/>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60" name="Google Shape;460;p31"/>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61" name="Google Shape;461;p31"/>
          <p:cNvSpPr txBox="1">
            <a:spLocks noGrp="1"/>
          </p:cNvSpPr>
          <p:nvPr>
            <p:ph type="title"/>
          </p:nvPr>
        </p:nvSpPr>
        <p:spPr>
          <a:xfrm>
            <a:off x="780025" y="668025"/>
            <a:ext cx="34161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step_03():</a:t>
            </a:r>
            <a:r>
              <a:rPr lang="en" sz="2600"/>
              <a:t> </a:t>
            </a:r>
            <a:endParaRPr sz="2600">
              <a:solidFill>
                <a:schemeClr val="accent2"/>
              </a:solidFill>
            </a:endParaRPr>
          </a:p>
        </p:txBody>
      </p:sp>
      <p:cxnSp>
        <p:nvCxnSpPr>
          <p:cNvPr id="462" name="Google Shape;462;p31"/>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pic>
        <p:nvPicPr>
          <p:cNvPr id="463" name="Google Shape;463;p31"/>
          <p:cNvPicPr preferRelativeResize="0"/>
          <p:nvPr/>
        </p:nvPicPr>
        <p:blipFill>
          <a:blip r:embed="rId3">
            <a:alphaModFix/>
          </a:blip>
          <a:stretch>
            <a:fillRect/>
          </a:stretch>
        </p:blipFill>
        <p:spPr>
          <a:xfrm>
            <a:off x="1233311" y="1690161"/>
            <a:ext cx="7910690" cy="2285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2"/>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469" name="Google Shape;469;p32"/>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16.py</a:t>
            </a:r>
            <a:endParaRPr>
              <a:solidFill>
                <a:srgbClr val="E7E7E7"/>
              </a:solidFill>
              <a:latin typeface="Fira Code"/>
              <a:ea typeface="Fira Code"/>
              <a:cs typeface="Fira Code"/>
              <a:sym typeface="Fira Code"/>
            </a:endParaRPr>
          </a:p>
        </p:txBody>
      </p:sp>
      <p:sp>
        <p:nvSpPr>
          <p:cNvPr id="470" name="Google Shape;470;p32"/>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16.ipynb</a:t>
            </a:r>
            <a:endParaRPr>
              <a:solidFill>
                <a:srgbClr val="E7E7E7"/>
              </a:solidFill>
              <a:latin typeface="Fira Code"/>
              <a:ea typeface="Fira Code"/>
              <a:cs typeface="Fira Code"/>
              <a:sym typeface="Fira Code"/>
            </a:endParaRPr>
          </a:p>
        </p:txBody>
      </p:sp>
      <p:sp>
        <p:nvSpPr>
          <p:cNvPr id="471" name="Google Shape;471;p32"/>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472" name="Google Shape;472;p32"/>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73" name="Google Shape;473;p32"/>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74" name="Google Shape;474;p32"/>
          <p:cNvSpPr txBox="1">
            <a:spLocks noGrp="1"/>
          </p:cNvSpPr>
          <p:nvPr>
            <p:ph type="title"/>
          </p:nvPr>
        </p:nvSpPr>
        <p:spPr>
          <a:xfrm>
            <a:off x="780025" y="668025"/>
            <a:ext cx="34161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step_03():</a:t>
            </a:r>
            <a:r>
              <a:rPr lang="en" sz="2600"/>
              <a:t> </a:t>
            </a:r>
            <a:endParaRPr sz="2600">
              <a:solidFill>
                <a:schemeClr val="accent2"/>
              </a:solidFill>
            </a:endParaRPr>
          </a:p>
        </p:txBody>
      </p:sp>
      <p:cxnSp>
        <p:nvCxnSpPr>
          <p:cNvPr id="475" name="Google Shape;475;p32"/>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sp>
        <p:nvSpPr>
          <p:cNvPr id="476" name="Google Shape;476;p32"/>
          <p:cNvSpPr txBox="1"/>
          <p:nvPr/>
        </p:nvSpPr>
        <p:spPr>
          <a:xfrm>
            <a:off x="1132625" y="1382225"/>
            <a:ext cx="7975200" cy="29013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在Matplotlib圖表中顯示中文</a:t>
            </a:r>
            <a:endParaRPr sz="2400">
              <a:solidFill>
                <a:schemeClr val="dk2"/>
              </a:solidFill>
              <a:latin typeface="Fira Code"/>
              <a:ea typeface="Fira Code"/>
              <a:cs typeface="Fira Code"/>
              <a:sym typeface="Fira Code"/>
            </a:endParaRPr>
          </a:p>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連接到資料庫tissue.db</a:t>
            </a:r>
            <a:endParaRPr sz="2400">
              <a:solidFill>
                <a:schemeClr val="dk2"/>
              </a:solidFill>
              <a:latin typeface="Fira Code"/>
              <a:ea typeface="Fira Code"/>
              <a:cs typeface="Fira Code"/>
              <a:sym typeface="Fira Code"/>
            </a:endParaRPr>
          </a:p>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提取資料庫內所需元素</a:t>
            </a:r>
            <a:endParaRPr sz="2400">
              <a:solidFill>
                <a:schemeClr val="dk2"/>
              </a:solidFill>
              <a:latin typeface="Fira Code"/>
              <a:ea typeface="Fira Code"/>
              <a:cs typeface="Fira Code"/>
              <a:sym typeface="Fira Code"/>
            </a:endParaRPr>
          </a:p>
          <a:p>
            <a:pPr marL="457200" lvl="0" indent="-381000" algn="l" rtl="0">
              <a:lnSpc>
                <a:spcPct val="15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將提取出元素(name和price)分別存入list1和list2</a:t>
            </a:r>
            <a:endParaRPr sz="2400">
              <a:solidFill>
                <a:schemeClr val="dk2"/>
              </a:solidFill>
              <a:latin typeface="Fira Code"/>
              <a:ea typeface="Fira Code"/>
              <a:cs typeface="Fira Code"/>
              <a:sym typeface="Fira Cod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3"/>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482" name="Google Shape;482;p33"/>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17.py</a:t>
            </a:r>
            <a:endParaRPr>
              <a:solidFill>
                <a:srgbClr val="E7E7E7"/>
              </a:solidFill>
              <a:latin typeface="Fira Code"/>
              <a:ea typeface="Fira Code"/>
              <a:cs typeface="Fira Code"/>
              <a:sym typeface="Fira Code"/>
            </a:endParaRPr>
          </a:p>
        </p:txBody>
      </p:sp>
      <p:sp>
        <p:nvSpPr>
          <p:cNvPr id="483" name="Google Shape;483;p33"/>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17.ipynb</a:t>
            </a:r>
            <a:endParaRPr>
              <a:solidFill>
                <a:srgbClr val="E7E7E7"/>
              </a:solidFill>
              <a:latin typeface="Fira Code"/>
              <a:ea typeface="Fira Code"/>
              <a:cs typeface="Fira Code"/>
              <a:sym typeface="Fira Code"/>
            </a:endParaRPr>
          </a:p>
        </p:txBody>
      </p:sp>
      <p:sp>
        <p:nvSpPr>
          <p:cNvPr id="484" name="Google Shape;484;p33"/>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485" name="Google Shape;485;p33"/>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86" name="Google Shape;486;p33"/>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487" name="Google Shape;487;p33"/>
          <p:cNvSpPr txBox="1">
            <a:spLocks noGrp="1"/>
          </p:cNvSpPr>
          <p:nvPr>
            <p:ph type="title"/>
          </p:nvPr>
        </p:nvSpPr>
        <p:spPr>
          <a:xfrm>
            <a:off x="780025" y="668025"/>
            <a:ext cx="34161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step_04():</a:t>
            </a:r>
            <a:r>
              <a:rPr lang="en" sz="2600"/>
              <a:t> </a:t>
            </a:r>
            <a:endParaRPr sz="2600">
              <a:solidFill>
                <a:schemeClr val="accent2"/>
              </a:solidFill>
            </a:endParaRPr>
          </a:p>
        </p:txBody>
      </p:sp>
      <p:cxnSp>
        <p:nvCxnSpPr>
          <p:cNvPr id="488" name="Google Shape;488;p33"/>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pic>
        <p:nvPicPr>
          <p:cNvPr id="489" name="Google Shape;489;p33"/>
          <p:cNvPicPr preferRelativeResize="0"/>
          <p:nvPr/>
        </p:nvPicPr>
        <p:blipFill>
          <a:blip r:embed="rId3">
            <a:alphaModFix/>
          </a:blip>
          <a:stretch>
            <a:fillRect/>
          </a:stretch>
        </p:blipFill>
        <p:spPr>
          <a:xfrm>
            <a:off x="1025350" y="1493848"/>
            <a:ext cx="8118649" cy="745804"/>
          </a:xfrm>
          <a:prstGeom prst="rect">
            <a:avLst/>
          </a:prstGeom>
          <a:noFill/>
          <a:ln>
            <a:noFill/>
          </a:ln>
        </p:spPr>
      </p:pic>
      <p:pic>
        <p:nvPicPr>
          <p:cNvPr id="490" name="Google Shape;490;p33"/>
          <p:cNvPicPr preferRelativeResize="0"/>
          <p:nvPr/>
        </p:nvPicPr>
        <p:blipFill>
          <a:blip r:embed="rId4">
            <a:alphaModFix/>
          </a:blip>
          <a:stretch>
            <a:fillRect/>
          </a:stretch>
        </p:blipFill>
        <p:spPr>
          <a:xfrm>
            <a:off x="1025350" y="2468252"/>
            <a:ext cx="8118650" cy="717608"/>
          </a:xfrm>
          <a:prstGeom prst="rect">
            <a:avLst/>
          </a:prstGeom>
          <a:noFill/>
          <a:ln>
            <a:noFill/>
          </a:ln>
        </p:spPr>
      </p:pic>
      <p:pic>
        <p:nvPicPr>
          <p:cNvPr id="491" name="Google Shape;491;p33"/>
          <p:cNvPicPr preferRelativeResize="0"/>
          <p:nvPr/>
        </p:nvPicPr>
        <p:blipFill>
          <a:blip r:embed="rId5">
            <a:alphaModFix/>
          </a:blip>
          <a:stretch>
            <a:fillRect/>
          </a:stretch>
        </p:blipFill>
        <p:spPr>
          <a:xfrm>
            <a:off x="1025350" y="3414460"/>
            <a:ext cx="8118649" cy="7574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497" name="Google Shape;497;p34"/>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18.py</a:t>
            </a:r>
            <a:endParaRPr>
              <a:solidFill>
                <a:srgbClr val="E7E7E7"/>
              </a:solidFill>
              <a:latin typeface="Fira Code"/>
              <a:ea typeface="Fira Code"/>
              <a:cs typeface="Fira Code"/>
              <a:sym typeface="Fira Code"/>
            </a:endParaRPr>
          </a:p>
        </p:txBody>
      </p:sp>
      <p:sp>
        <p:nvSpPr>
          <p:cNvPr id="498" name="Google Shape;498;p34"/>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18.ipynb</a:t>
            </a:r>
            <a:endParaRPr>
              <a:solidFill>
                <a:srgbClr val="E7E7E7"/>
              </a:solidFill>
              <a:latin typeface="Fira Code"/>
              <a:ea typeface="Fira Code"/>
              <a:cs typeface="Fira Code"/>
              <a:sym typeface="Fira Code"/>
            </a:endParaRPr>
          </a:p>
        </p:txBody>
      </p:sp>
      <p:sp>
        <p:nvSpPr>
          <p:cNvPr id="499" name="Google Shape;499;p34"/>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500" name="Google Shape;500;p34"/>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501" name="Google Shape;501;p34"/>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502" name="Google Shape;502;p34"/>
          <p:cNvSpPr txBox="1">
            <a:spLocks noGrp="1"/>
          </p:cNvSpPr>
          <p:nvPr>
            <p:ph type="title"/>
          </p:nvPr>
        </p:nvSpPr>
        <p:spPr>
          <a:xfrm>
            <a:off x="780025" y="668025"/>
            <a:ext cx="34161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step_04():</a:t>
            </a:r>
            <a:r>
              <a:rPr lang="en" sz="2600"/>
              <a:t> </a:t>
            </a:r>
            <a:endParaRPr sz="2600">
              <a:solidFill>
                <a:schemeClr val="accent2"/>
              </a:solidFill>
            </a:endParaRPr>
          </a:p>
        </p:txBody>
      </p:sp>
      <p:cxnSp>
        <p:nvCxnSpPr>
          <p:cNvPr id="503" name="Google Shape;503;p34"/>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sp>
        <p:nvSpPr>
          <p:cNvPr id="504" name="Google Shape;504;p34"/>
          <p:cNvSpPr txBox="1"/>
          <p:nvPr/>
        </p:nvSpPr>
        <p:spPr>
          <a:xfrm>
            <a:off x="1168801" y="1786625"/>
            <a:ext cx="7846845" cy="20925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2400" dirty="0">
                <a:solidFill>
                  <a:schemeClr val="dk2"/>
                </a:solidFill>
                <a:latin typeface="Fira Code"/>
                <a:ea typeface="Fira Code"/>
                <a:cs typeface="Fira Code"/>
                <a:sym typeface="Fira Code"/>
              </a:rPr>
              <a:t>提取list1和list2的內容會製</a:t>
            </a:r>
            <a:r>
              <a:rPr lang="zh-TW" altLang="en-US" sz="2400" dirty="0">
                <a:solidFill>
                  <a:schemeClr val="dk2"/>
                </a:solidFill>
                <a:latin typeface="Fira Code"/>
                <a:ea typeface="Fira Code"/>
                <a:cs typeface="Fira Code"/>
                <a:sym typeface="Fira Code"/>
              </a:rPr>
              <a:t>成</a:t>
            </a:r>
            <a:r>
              <a:rPr lang="en" sz="2400" dirty="0">
                <a:solidFill>
                  <a:schemeClr val="dk2"/>
                </a:solidFill>
                <a:latin typeface="Fira Code"/>
                <a:ea typeface="Fira Code"/>
                <a:cs typeface="Fira Code"/>
                <a:sym typeface="Fira Code"/>
              </a:rPr>
              <a:t>折線圖、長條圖及橫條圖，並在圖表內加入圖表標題、x軸標籤、y軸標籤，讓圖表更加完整</a:t>
            </a:r>
            <a:endParaRPr sz="2400" dirty="0">
              <a:solidFill>
                <a:schemeClr val="dk2"/>
              </a:solidFill>
              <a:latin typeface="Fira Code"/>
              <a:ea typeface="Fira Code"/>
              <a:cs typeface="Fira Code"/>
              <a:sym typeface="Fira Cod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5"/>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1400">
                <a:solidFill>
                  <a:schemeClr val="accent3"/>
                </a:solidFill>
              </a:rPr>
              <a:t>Modern Programming Language</a:t>
            </a:r>
            <a:endParaRPr sz="1400">
              <a:solidFill>
                <a:schemeClr val="accent3"/>
              </a:solidFill>
            </a:endParaRPr>
          </a:p>
        </p:txBody>
      </p:sp>
      <p:sp>
        <p:nvSpPr>
          <p:cNvPr id="510" name="Google Shape;510;p35"/>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Web crawler </a:t>
            </a:r>
            <a:r>
              <a:rPr lang="en">
                <a:solidFill>
                  <a:schemeClr val="accent3"/>
                </a:solidFill>
              </a:rPr>
              <a:t>19</a:t>
            </a:r>
            <a:r>
              <a:rPr lang="en" sz="1400">
                <a:solidFill>
                  <a:schemeClr val="accent3"/>
                </a:solidFill>
              </a:rPr>
              <a:t>.py </a:t>
            </a:r>
            <a:endParaRPr sz="1400">
              <a:solidFill>
                <a:schemeClr val="accent3"/>
              </a:solidFill>
            </a:endParaRPr>
          </a:p>
        </p:txBody>
      </p:sp>
      <p:sp>
        <p:nvSpPr>
          <p:cNvPr id="511" name="Google Shape;511;p35"/>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a:solidFill>
                  <a:schemeClr val="accent3"/>
                </a:solidFill>
              </a:rPr>
              <a:t>Web crawler </a:t>
            </a:r>
            <a:r>
              <a:rPr lang="en">
                <a:solidFill>
                  <a:schemeClr val="accent3"/>
                </a:solidFill>
              </a:rPr>
              <a:t>19</a:t>
            </a:r>
            <a:r>
              <a:rPr lang="en" sz="1400">
                <a:solidFill>
                  <a:schemeClr val="accent3"/>
                </a:solidFill>
              </a:rPr>
              <a:t>.ipynb</a:t>
            </a:r>
            <a:endParaRPr sz="1400">
              <a:solidFill>
                <a:schemeClr val="accent3"/>
              </a:solidFill>
            </a:endParaRPr>
          </a:p>
        </p:txBody>
      </p:sp>
      <p:sp>
        <p:nvSpPr>
          <p:cNvPr id="512" name="Google Shape;512;p35"/>
          <p:cNvSpPr txBox="1">
            <a:spLocks noGrp="1"/>
          </p:cNvSpPr>
          <p:nvPr>
            <p:ph type="subTitle" idx="4294967295"/>
          </p:nvPr>
        </p:nvSpPr>
        <p:spPr>
          <a:xfrm>
            <a:off x="4572000" y="46947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@nqucsie112</a:t>
            </a:r>
            <a:endParaRPr sz="1400">
              <a:solidFill>
                <a:schemeClr val="accent3"/>
              </a:solidFill>
            </a:endParaRPr>
          </a:p>
        </p:txBody>
      </p:sp>
      <p:sp>
        <p:nvSpPr>
          <p:cNvPr id="513" name="Google Shape;513;p35"/>
          <p:cNvSpPr/>
          <p:nvPr/>
        </p:nvSpPr>
        <p:spPr>
          <a:xfrm>
            <a:off x="4077125"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3"/>
              </a:solidFill>
              <a:latin typeface="Fira Code"/>
              <a:ea typeface="Fira Code"/>
              <a:cs typeface="Fira Code"/>
              <a:sym typeface="Fira Code"/>
            </a:endParaRPr>
          </a:p>
        </p:txBody>
      </p:sp>
      <p:sp>
        <p:nvSpPr>
          <p:cNvPr id="514" name="Google Shape;514;p35"/>
          <p:cNvSpPr/>
          <p:nvPr/>
        </p:nvSpPr>
        <p:spPr>
          <a:xfrm>
            <a:off x="8697300"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3"/>
              </a:solidFill>
              <a:latin typeface="Fira Code"/>
              <a:ea typeface="Fira Code"/>
              <a:cs typeface="Fira Code"/>
              <a:sym typeface="Fira Code"/>
            </a:endParaRPr>
          </a:p>
        </p:txBody>
      </p:sp>
      <p:sp>
        <p:nvSpPr>
          <p:cNvPr id="515" name="Google Shape;515;p35"/>
          <p:cNvSpPr txBox="1"/>
          <p:nvPr/>
        </p:nvSpPr>
        <p:spPr>
          <a:xfrm>
            <a:off x="1353425" y="853350"/>
            <a:ext cx="2723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rgbClr val="72D9F0"/>
                </a:solidFill>
                <a:latin typeface="Fira Code"/>
                <a:ea typeface="Fira Code"/>
                <a:cs typeface="Fira Code"/>
                <a:sym typeface="Fira Code"/>
              </a:rPr>
              <a:t>count</a:t>
            </a:r>
            <a:r>
              <a:rPr lang="en" sz="3000">
                <a:solidFill>
                  <a:schemeClr val="dk2"/>
                </a:solidFill>
                <a:latin typeface="Fira Code"/>
                <a:ea typeface="Fira Code"/>
                <a:cs typeface="Fira Code"/>
                <a:sym typeface="Fira Code"/>
              </a:rPr>
              <a:t> </a:t>
            </a:r>
            <a:r>
              <a:rPr lang="en" sz="3000">
                <a:solidFill>
                  <a:schemeClr val="accent6"/>
                </a:solidFill>
                <a:latin typeface="Fira Code"/>
                <a:ea typeface="Fira Code"/>
                <a:cs typeface="Fira Code"/>
                <a:sym typeface="Fira Code"/>
              </a:rPr>
              <a:t>=</a:t>
            </a:r>
            <a:r>
              <a:rPr lang="en" sz="3000">
                <a:solidFill>
                  <a:schemeClr val="dk2"/>
                </a:solidFill>
                <a:latin typeface="Fira Code"/>
                <a:ea typeface="Fira Code"/>
                <a:cs typeface="Fira Code"/>
                <a:sym typeface="Fira Code"/>
              </a:rPr>
              <a:t> </a:t>
            </a:r>
            <a:r>
              <a:rPr lang="en" sz="3000">
                <a:solidFill>
                  <a:srgbClr val="B6D7A8"/>
                </a:solidFill>
                <a:latin typeface="Fira Code"/>
                <a:ea typeface="Fira Code"/>
                <a:cs typeface="Fira Code"/>
                <a:sym typeface="Fira Code"/>
              </a:rPr>
              <a:t>4</a:t>
            </a:r>
            <a:endParaRPr sz="3000">
              <a:solidFill>
                <a:srgbClr val="B6D7A8"/>
              </a:solidFill>
              <a:latin typeface="Fira Code"/>
              <a:ea typeface="Fira Code"/>
              <a:cs typeface="Fira Code"/>
              <a:sym typeface="Fira Code"/>
            </a:endParaRPr>
          </a:p>
        </p:txBody>
      </p:sp>
      <p:sp>
        <p:nvSpPr>
          <p:cNvPr id="516" name="Google Shape;516;p35"/>
          <p:cNvSpPr txBox="1"/>
          <p:nvPr/>
        </p:nvSpPr>
        <p:spPr>
          <a:xfrm>
            <a:off x="1353425" y="2100825"/>
            <a:ext cx="6087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0">
                <a:solidFill>
                  <a:srgbClr val="FCBD24"/>
                </a:solidFill>
                <a:latin typeface="Fira Code"/>
                <a:ea typeface="Fira Code"/>
                <a:cs typeface="Fira Code"/>
                <a:sym typeface="Fira Code"/>
              </a:rPr>
              <a:t>心得分享</a:t>
            </a:r>
            <a:endParaRPr sz="6000">
              <a:solidFill>
                <a:srgbClr val="FCBD24"/>
              </a:solidFill>
              <a:latin typeface="Fira Code"/>
              <a:ea typeface="Fira Code"/>
              <a:cs typeface="Fira Code"/>
              <a:sym typeface="Fira Code"/>
            </a:endParaRPr>
          </a:p>
        </p:txBody>
      </p:sp>
      <p:sp>
        <p:nvSpPr>
          <p:cNvPr id="517" name="Google Shape;517;p35"/>
          <p:cNvSpPr txBox="1"/>
          <p:nvPr/>
        </p:nvSpPr>
        <p:spPr>
          <a:xfrm>
            <a:off x="1353425" y="3529775"/>
            <a:ext cx="5464200" cy="4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6A9955"/>
                </a:solidFill>
                <a:latin typeface="Fira Code"/>
                <a:ea typeface="Fira Code"/>
                <a:cs typeface="Fira Code"/>
                <a:sym typeface="Fira Code"/>
              </a:rPr>
              <a:t>## Experience Sharing</a:t>
            </a:r>
            <a:endParaRPr sz="2000">
              <a:solidFill>
                <a:srgbClr val="6A9955"/>
              </a:solidFill>
              <a:latin typeface="Fira Code"/>
              <a:ea typeface="Fira Code"/>
              <a:cs typeface="Fira Code"/>
              <a:sym typeface="Fira Cod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8"/>
          <p:cNvSpPr txBox="1">
            <a:spLocks noGrp="1"/>
          </p:cNvSpPr>
          <p:nvPr>
            <p:ph type="title"/>
          </p:nvPr>
        </p:nvSpPr>
        <p:spPr>
          <a:xfrm>
            <a:off x="924675" y="664438"/>
            <a:ext cx="29106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solidFill>
                  <a:schemeClr val="accent1"/>
                </a:solidFill>
                <a:latin typeface="Fira Code Medium"/>
                <a:ea typeface="Fira Code Medium"/>
                <a:cs typeface="Fira Code Medium"/>
                <a:sym typeface="Fira Code Medium"/>
              </a:rPr>
              <a:t>import </a:t>
            </a:r>
            <a:r>
              <a:rPr lang="en" sz="3100">
                <a:solidFill>
                  <a:srgbClr val="69E781"/>
                </a:solidFill>
                <a:latin typeface="Fira Code Medium"/>
                <a:ea typeface="Fira Code Medium"/>
                <a:cs typeface="Fira Code Medium"/>
                <a:sym typeface="Fira Code Medium"/>
              </a:rPr>
              <a:t>menu</a:t>
            </a:r>
            <a:endParaRPr>
              <a:solidFill>
                <a:srgbClr val="69E781"/>
              </a:solidFill>
              <a:latin typeface="Fira Code Medium"/>
              <a:ea typeface="Fira Code Medium"/>
              <a:cs typeface="Fira Code Medium"/>
              <a:sym typeface="Fira Code Medium"/>
            </a:endParaRPr>
          </a:p>
        </p:txBody>
      </p:sp>
      <p:sp>
        <p:nvSpPr>
          <p:cNvPr id="283" name="Google Shape;283;p18"/>
          <p:cNvSpPr txBox="1"/>
          <p:nvPr/>
        </p:nvSpPr>
        <p:spPr>
          <a:xfrm>
            <a:off x="780025" y="3649625"/>
            <a:ext cx="506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accent6"/>
              </a:solidFill>
              <a:latin typeface="Fira Code"/>
              <a:ea typeface="Fira Code"/>
              <a:cs typeface="Fira Code"/>
              <a:sym typeface="Fira Code"/>
            </a:endParaRPr>
          </a:p>
        </p:txBody>
      </p:sp>
      <p:sp>
        <p:nvSpPr>
          <p:cNvPr id="284" name="Google Shape;284;p18"/>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285" name="Google Shape;285;p18"/>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2.py</a:t>
            </a:r>
            <a:endParaRPr>
              <a:solidFill>
                <a:srgbClr val="E7E7E7"/>
              </a:solidFill>
              <a:latin typeface="Fira Code"/>
              <a:ea typeface="Fira Code"/>
              <a:cs typeface="Fira Code"/>
              <a:sym typeface="Fira Code"/>
            </a:endParaRPr>
          </a:p>
        </p:txBody>
      </p:sp>
      <p:sp>
        <p:nvSpPr>
          <p:cNvPr id="286" name="Google Shape;286;p18"/>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2.ipynb</a:t>
            </a:r>
            <a:endParaRPr>
              <a:solidFill>
                <a:srgbClr val="E7E7E7"/>
              </a:solidFill>
              <a:latin typeface="Fira Code"/>
              <a:ea typeface="Fira Code"/>
              <a:cs typeface="Fira Code"/>
              <a:sym typeface="Fira Code"/>
            </a:endParaRPr>
          </a:p>
        </p:txBody>
      </p:sp>
      <p:sp>
        <p:nvSpPr>
          <p:cNvPr id="287" name="Google Shape;287;p18"/>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288" name="Google Shape;288;p18"/>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289" name="Google Shape;289;p18"/>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290" name="Google Shape;290;p18"/>
          <p:cNvSpPr txBox="1"/>
          <p:nvPr/>
        </p:nvSpPr>
        <p:spPr>
          <a:xfrm>
            <a:off x="987125" y="1454563"/>
            <a:ext cx="7725000" cy="2878200"/>
          </a:xfrm>
          <a:prstGeom prst="rect">
            <a:avLst/>
          </a:prstGeom>
          <a:noFill/>
          <a:ln>
            <a:noFill/>
          </a:ln>
        </p:spPr>
        <p:txBody>
          <a:bodyPr spcFirstLastPara="1" wrap="square" lIns="91425" tIns="91425" rIns="91425" bIns="91425" anchor="t" anchorCtr="0">
            <a:spAutoFit/>
          </a:bodyPr>
          <a:lstStyle/>
          <a:p>
            <a:pPr marL="742950" lvl="0" indent="-387350" algn="l" rtl="0">
              <a:lnSpc>
                <a:spcPct val="150000"/>
              </a:lnSpc>
              <a:spcBef>
                <a:spcPts val="0"/>
              </a:spcBef>
              <a:spcAft>
                <a:spcPts val="0"/>
              </a:spcAft>
              <a:buClr>
                <a:schemeClr val="dk2"/>
              </a:buClr>
              <a:buSzPts val="2500"/>
              <a:buFont typeface="Fira Code"/>
              <a:buAutoNum type="arabicPeriod"/>
            </a:pPr>
            <a:r>
              <a:rPr lang="en" sz="2500">
                <a:solidFill>
                  <a:schemeClr val="dk2"/>
                </a:solidFill>
                <a:latin typeface="Fira Code"/>
                <a:ea typeface="Fira Code"/>
                <a:cs typeface="Fira Code"/>
                <a:sym typeface="Fira Code"/>
              </a:rPr>
              <a:t>爬取的目標</a:t>
            </a:r>
            <a:endParaRPr sz="2500">
              <a:solidFill>
                <a:schemeClr val="dk2"/>
              </a:solidFill>
              <a:latin typeface="Fira Code"/>
              <a:ea typeface="Fira Code"/>
              <a:cs typeface="Fira Code"/>
              <a:sym typeface="Fira Code"/>
            </a:endParaRPr>
          </a:p>
          <a:p>
            <a:pPr marL="742950" lvl="0" indent="-387350" algn="l" rtl="0">
              <a:lnSpc>
                <a:spcPct val="150000"/>
              </a:lnSpc>
              <a:spcBef>
                <a:spcPts val="0"/>
              </a:spcBef>
              <a:spcAft>
                <a:spcPts val="0"/>
              </a:spcAft>
              <a:buClr>
                <a:schemeClr val="dk2"/>
              </a:buClr>
              <a:buSzPts val="2500"/>
              <a:buFont typeface="Fira Code"/>
              <a:buAutoNum type="arabicPeriod"/>
            </a:pPr>
            <a:r>
              <a:rPr lang="en" sz="2500">
                <a:solidFill>
                  <a:schemeClr val="dk2"/>
                </a:solidFill>
                <a:latin typeface="Fira Code"/>
                <a:ea typeface="Fira Code"/>
                <a:cs typeface="Fira Code"/>
                <a:sym typeface="Fira Code"/>
              </a:rPr>
              <a:t>爬取的前置作業</a:t>
            </a:r>
            <a:endParaRPr sz="2500">
              <a:solidFill>
                <a:schemeClr val="dk2"/>
              </a:solidFill>
              <a:latin typeface="Fira Code"/>
              <a:ea typeface="Fira Code"/>
              <a:cs typeface="Fira Code"/>
              <a:sym typeface="Fira Code"/>
            </a:endParaRPr>
          </a:p>
          <a:p>
            <a:pPr marL="742950" lvl="0" indent="-387350" algn="l" rtl="0">
              <a:lnSpc>
                <a:spcPct val="150000"/>
              </a:lnSpc>
              <a:spcBef>
                <a:spcPts val="0"/>
              </a:spcBef>
              <a:spcAft>
                <a:spcPts val="0"/>
              </a:spcAft>
              <a:buClr>
                <a:schemeClr val="dk2"/>
              </a:buClr>
              <a:buSzPts val="2500"/>
              <a:buFont typeface="Fira Code"/>
              <a:buAutoNum type="arabicPeriod"/>
            </a:pPr>
            <a:r>
              <a:rPr lang="en" sz="2500">
                <a:solidFill>
                  <a:schemeClr val="dk2"/>
                </a:solidFill>
                <a:latin typeface="Fira Code"/>
                <a:ea typeface="Fira Code"/>
                <a:cs typeface="Fira Code"/>
                <a:sym typeface="Fira Code"/>
              </a:rPr>
              <a:t>爬取的步驟</a:t>
            </a:r>
            <a:endParaRPr sz="2500">
              <a:solidFill>
                <a:schemeClr val="dk2"/>
              </a:solidFill>
              <a:latin typeface="Fira Code"/>
              <a:ea typeface="Fira Code"/>
              <a:cs typeface="Fira Code"/>
              <a:sym typeface="Fira Code"/>
            </a:endParaRPr>
          </a:p>
          <a:p>
            <a:pPr marL="742950" lvl="0" indent="-387350" algn="l" rtl="0">
              <a:lnSpc>
                <a:spcPct val="150000"/>
              </a:lnSpc>
              <a:spcBef>
                <a:spcPts val="0"/>
              </a:spcBef>
              <a:spcAft>
                <a:spcPts val="0"/>
              </a:spcAft>
              <a:buClr>
                <a:schemeClr val="dk2"/>
              </a:buClr>
              <a:buSzPts val="2500"/>
              <a:buFont typeface="Fira Code"/>
              <a:buAutoNum type="arabicPeriod"/>
            </a:pPr>
            <a:r>
              <a:rPr lang="en" sz="2500">
                <a:solidFill>
                  <a:schemeClr val="dk2"/>
                </a:solidFill>
                <a:latin typeface="Fira Code"/>
                <a:ea typeface="Fira Code"/>
                <a:cs typeface="Fira Code"/>
                <a:sym typeface="Fira Code"/>
              </a:rPr>
              <a:t>心得分享</a:t>
            </a:r>
            <a:endParaRPr sz="2500">
              <a:solidFill>
                <a:schemeClr val="dk2"/>
              </a:solidFill>
              <a:latin typeface="Fira Code"/>
              <a:ea typeface="Fira Code"/>
              <a:cs typeface="Fira Code"/>
              <a:sym typeface="Fira Code"/>
            </a:endParaRPr>
          </a:p>
          <a:p>
            <a:pPr marL="742950" lvl="0" indent="-387350" algn="l" rtl="0">
              <a:lnSpc>
                <a:spcPct val="150000"/>
              </a:lnSpc>
              <a:spcBef>
                <a:spcPts val="0"/>
              </a:spcBef>
              <a:spcAft>
                <a:spcPts val="0"/>
              </a:spcAft>
              <a:buClr>
                <a:schemeClr val="dk2"/>
              </a:buClr>
              <a:buSzPts val="2500"/>
              <a:buFont typeface="Fira Code"/>
              <a:buAutoNum type="arabicPeriod"/>
            </a:pPr>
            <a:r>
              <a:rPr lang="en" sz="2500">
                <a:solidFill>
                  <a:schemeClr val="dk2"/>
                </a:solidFill>
                <a:latin typeface="Fira Code"/>
                <a:ea typeface="Fira Code"/>
                <a:cs typeface="Fira Code"/>
                <a:sym typeface="Fira Code"/>
              </a:rPr>
              <a:t>參考資料</a:t>
            </a:r>
            <a:endParaRPr sz="2500">
              <a:solidFill>
                <a:schemeClr val="dk2"/>
              </a:solidFill>
              <a:latin typeface="Fira Code"/>
              <a:ea typeface="Fira Code"/>
              <a:cs typeface="Fira Code"/>
              <a:sym typeface="Fira Cod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6"/>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523" name="Google Shape;523;p36"/>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20.py</a:t>
            </a:r>
            <a:endParaRPr>
              <a:solidFill>
                <a:srgbClr val="E7E7E7"/>
              </a:solidFill>
              <a:latin typeface="Fira Code"/>
              <a:ea typeface="Fira Code"/>
              <a:cs typeface="Fira Code"/>
              <a:sym typeface="Fira Code"/>
            </a:endParaRPr>
          </a:p>
        </p:txBody>
      </p:sp>
      <p:sp>
        <p:nvSpPr>
          <p:cNvPr id="524" name="Google Shape;524;p36"/>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20.ipynb</a:t>
            </a:r>
            <a:endParaRPr>
              <a:solidFill>
                <a:srgbClr val="E7E7E7"/>
              </a:solidFill>
              <a:latin typeface="Fira Code"/>
              <a:ea typeface="Fira Code"/>
              <a:cs typeface="Fira Code"/>
              <a:sym typeface="Fira Code"/>
            </a:endParaRPr>
          </a:p>
        </p:txBody>
      </p:sp>
      <p:sp>
        <p:nvSpPr>
          <p:cNvPr id="525" name="Google Shape;525;p36"/>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526" name="Google Shape;526;p36"/>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527" name="Google Shape;527;p36"/>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528" name="Google Shape;528;p36"/>
          <p:cNvSpPr txBox="1">
            <a:spLocks noGrp="1"/>
          </p:cNvSpPr>
          <p:nvPr>
            <p:ph type="title"/>
          </p:nvPr>
        </p:nvSpPr>
        <p:spPr>
          <a:xfrm>
            <a:off x="780025" y="668025"/>
            <a:ext cx="56037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experience_Chen():</a:t>
            </a:r>
            <a:r>
              <a:rPr lang="en" sz="2600"/>
              <a:t> </a:t>
            </a:r>
            <a:endParaRPr sz="2600">
              <a:solidFill>
                <a:schemeClr val="accent2"/>
              </a:solidFill>
            </a:endParaRPr>
          </a:p>
        </p:txBody>
      </p:sp>
      <p:cxnSp>
        <p:nvCxnSpPr>
          <p:cNvPr id="529" name="Google Shape;529;p36"/>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sp>
        <p:nvSpPr>
          <p:cNvPr id="530" name="Google Shape;530;p36"/>
          <p:cNvSpPr txBox="1"/>
          <p:nvPr/>
        </p:nvSpPr>
        <p:spPr>
          <a:xfrm>
            <a:off x="1214000" y="1461725"/>
            <a:ext cx="7610400" cy="28716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400">
                <a:solidFill>
                  <a:schemeClr val="dk2"/>
                </a:solidFill>
                <a:latin typeface="Fira Code"/>
                <a:ea typeface="Fira Code"/>
                <a:cs typeface="Fira Code"/>
                <a:sym typeface="Fira Code"/>
              </a:rPr>
              <a:t>在爬取的過程中我問了AI很多次，我發現它跑出來的結果不一定是能用的，我們還需要幫它改很多地方才能使用，他很喜歡在自己的觀點裡面跳針。當我終於爬出結果時，我很開心，以後比價時不用再開很多分頁了</a:t>
            </a:r>
            <a:endParaRPr sz="2400">
              <a:solidFill>
                <a:schemeClr val="dk2"/>
              </a:solidFill>
              <a:latin typeface="Fira Code"/>
              <a:ea typeface="Fira Code"/>
              <a:cs typeface="Fira Code"/>
              <a:sym typeface="Fira Code"/>
            </a:endParaRPr>
          </a:p>
          <a:p>
            <a:pPr marL="0" lvl="0" indent="0" algn="just" rtl="0">
              <a:lnSpc>
                <a:spcPct val="150000"/>
              </a:lnSpc>
              <a:spcBef>
                <a:spcPts val="0"/>
              </a:spcBef>
              <a:spcAft>
                <a:spcPts val="0"/>
              </a:spcAft>
              <a:buNone/>
            </a:pPr>
            <a:endParaRPr sz="2400">
              <a:solidFill>
                <a:schemeClr val="dk2"/>
              </a:solidFill>
              <a:latin typeface="Fira Code"/>
              <a:ea typeface="Fira Code"/>
              <a:cs typeface="Fira Code"/>
              <a:sym typeface="Fira Cod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7"/>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536" name="Google Shape;536;p37"/>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21.py</a:t>
            </a:r>
            <a:endParaRPr>
              <a:solidFill>
                <a:srgbClr val="E7E7E7"/>
              </a:solidFill>
              <a:latin typeface="Fira Code"/>
              <a:ea typeface="Fira Code"/>
              <a:cs typeface="Fira Code"/>
              <a:sym typeface="Fira Code"/>
            </a:endParaRPr>
          </a:p>
        </p:txBody>
      </p:sp>
      <p:sp>
        <p:nvSpPr>
          <p:cNvPr id="537" name="Google Shape;537;p37"/>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21.ipynb</a:t>
            </a:r>
            <a:endParaRPr>
              <a:solidFill>
                <a:srgbClr val="E7E7E7"/>
              </a:solidFill>
              <a:latin typeface="Fira Code"/>
              <a:ea typeface="Fira Code"/>
              <a:cs typeface="Fira Code"/>
              <a:sym typeface="Fira Code"/>
            </a:endParaRPr>
          </a:p>
        </p:txBody>
      </p:sp>
      <p:sp>
        <p:nvSpPr>
          <p:cNvPr id="538" name="Google Shape;538;p37"/>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539" name="Google Shape;539;p37"/>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540" name="Google Shape;540;p37"/>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541" name="Google Shape;541;p37"/>
          <p:cNvSpPr txBox="1">
            <a:spLocks noGrp="1"/>
          </p:cNvSpPr>
          <p:nvPr>
            <p:ph type="title"/>
          </p:nvPr>
        </p:nvSpPr>
        <p:spPr>
          <a:xfrm>
            <a:off x="780025" y="668025"/>
            <a:ext cx="44466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experience_Wu():</a:t>
            </a:r>
            <a:r>
              <a:rPr lang="en" sz="2600"/>
              <a:t> </a:t>
            </a:r>
            <a:endParaRPr sz="2600">
              <a:solidFill>
                <a:schemeClr val="accent2"/>
              </a:solidFill>
            </a:endParaRPr>
          </a:p>
        </p:txBody>
      </p:sp>
      <p:cxnSp>
        <p:nvCxnSpPr>
          <p:cNvPr id="542" name="Google Shape;542;p37"/>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sp>
        <p:nvSpPr>
          <p:cNvPr id="543" name="Google Shape;543;p37"/>
          <p:cNvSpPr txBox="1"/>
          <p:nvPr/>
        </p:nvSpPr>
        <p:spPr>
          <a:xfrm>
            <a:off x="1214000" y="1762175"/>
            <a:ext cx="7610400" cy="21414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400">
                <a:solidFill>
                  <a:schemeClr val="dk2"/>
                </a:solidFill>
                <a:latin typeface="Fira Code"/>
                <a:ea typeface="Fira Code"/>
                <a:cs typeface="Fira Code"/>
                <a:sym typeface="Fira Code"/>
              </a:rPr>
              <a:t>在這次爬蟲作業中，除了鞏固課本的知識外，還學到了新的知識，像是sqlite3和panadas模組的用法、以及如何將在Python的資料存到資料庫，再從資料庫取出資料來繪圖，讓我學習到了很多</a:t>
            </a:r>
            <a:endParaRPr sz="2400">
              <a:solidFill>
                <a:schemeClr val="dk2"/>
              </a:solidFill>
              <a:latin typeface="Fira Code"/>
              <a:ea typeface="Fira Code"/>
              <a:cs typeface="Fira Code"/>
              <a:sym typeface="Fira Cod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8"/>
          <p:cNvSpPr txBox="1"/>
          <p:nvPr/>
        </p:nvSpPr>
        <p:spPr>
          <a:xfrm>
            <a:off x="780025" y="3649625"/>
            <a:ext cx="506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accent6"/>
              </a:solidFill>
              <a:latin typeface="Fira Code"/>
              <a:ea typeface="Fira Code"/>
              <a:cs typeface="Fira Code"/>
              <a:sym typeface="Fira Code"/>
            </a:endParaRPr>
          </a:p>
        </p:txBody>
      </p:sp>
      <p:sp>
        <p:nvSpPr>
          <p:cNvPr id="549" name="Google Shape;549;p38"/>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550" name="Google Shape;550;p38"/>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22.py</a:t>
            </a:r>
            <a:endParaRPr>
              <a:solidFill>
                <a:srgbClr val="E7E7E7"/>
              </a:solidFill>
              <a:latin typeface="Fira Code"/>
              <a:ea typeface="Fira Code"/>
              <a:cs typeface="Fira Code"/>
              <a:sym typeface="Fira Code"/>
            </a:endParaRPr>
          </a:p>
        </p:txBody>
      </p:sp>
      <p:sp>
        <p:nvSpPr>
          <p:cNvPr id="551" name="Google Shape;551;p38"/>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22.ipynb</a:t>
            </a:r>
            <a:endParaRPr>
              <a:solidFill>
                <a:srgbClr val="E7E7E7"/>
              </a:solidFill>
              <a:latin typeface="Fira Code"/>
              <a:ea typeface="Fira Code"/>
              <a:cs typeface="Fira Code"/>
              <a:sym typeface="Fira Code"/>
            </a:endParaRPr>
          </a:p>
        </p:txBody>
      </p:sp>
      <p:sp>
        <p:nvSpPr>
          <p:cNvPr id="552" name="Google Shape;552;p38"/>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553" name="Google Shape;553;p38"/>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554" name="Google Shape;554;p38"/>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555" name="Google Shape;555;p38"/>
          <p:cNvSpPr txBox="1"/>
          <p:nvPr/>
        </p:nvSpPr>
        <p:spPr>
          <a:xfrm>
            <a:off x="1494325" y="2020625"/>
            <a:ext cx="7257900" cy="21594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400">
                <a:solidFill>
                  <a:schemeClr val="dk2"/>
                </a:solidFill>
                <a:latin typeface="Fira Code"/>
                <a:ea typeface="Fira Code"/>
                <a:cs typeface="Fira Code"/>
                <a:sym typeface="Fira Code"/>
              </a:rPr>
              <a:t>我們在過程中有詢問CHATGPT，效果不佳，它給的資訊可能是從自別的網頁的一段擷取上來，除了會有種少了甚麼東西的感覺照著打最後也沒辦法順利執行</a:t>
            </a:r>
            <a:endParaRPr sz="2400">
              <a:solidFill>
                <a:schemeClr val="dk2"/>
              </a:solidFill>
              <a:latin typeface="Fira Code"/>
              <a:ea typeface="Fira Code"/>
              <a:cs typeface="Fira Code"/>
              <a:sym typeface="Fira Code"/>
            </a:endParaRPr>
          </a:p>
        </p:txBody>
      </p:sp>
      <p:sp>
        <p:nvSpPr>
          <p:cNvPr id="556" name="Google Shape;556;p38"/>
          <p:cNvSpPr txBox="1">
            <a:spLocks noGrp="1"/>
          </p:cNvSpPr>
          <p:nvPr>
            <p:ph type="title"/>
          </p:nvPr>
        </p:nvSpPr>
        <p:spPr>
          <a:xfrm>
            <a:off x="780025" y="668025"/>
            <a:ext cx="49800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experience_Blue():</a:t>
            </a:r>
            <a:r>
              <a:rPr lang="en" sz="2600"/>
              <a:t> </a:t>
            </a:r>
            <a:endParaRPr sz="2600">
              <a:solidFill>
                <a:schemeClr val="accent2"/>
              </a:solidFill>
            </a:endParaRPr>
          </a:p>
        </p:txBody>
      </p:sp>
      <p:cxnSp>
        <p:nvCxnSpPr>
          <p:cNvPr id="557" name="Google Shape;557;p38"/>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1400">
                <a:solidFill>
                  <a:schemeClr val="accent3"/>
                </a:solidFill>
              </a:rPr>
              <a:t>Modern Programming Language</a:t>
            </a:r>
            <a:endParaRPr sz="1400">
              <a:solidFill>
                <a:schemeClr val="accent3"/>
              </a:solidFill>
            </a:endParaRPr>
          </a:p>
        </p:txBody>
      </p:sp>
      <p:sp>
        <p:nvSpPr>
          <p:cNvPr id="563" name="Google Shape;563;p39"/>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Web crawler </a:t>
            </a:r>
            <a:r>
              <a:rPr lang="en">
                <a:solidFill>
                  <a:schemeClr val="accent3"/>
                </a:solidFill>
              </a:rPr>
              <a:t>23</a:t>
            </a:r>
            <a:r>
              <a:rPr lang="en" sz="1400">
                <a:solidFill>
                  <a:schemeClr val="accent3"/>
                </a:solidFill>
              </a:rPr>
              <a:t>.py </a:t>
            </a:r>
            <a:endParaRPr sz="1400">
              <a:solidFill>
                <a:schemeClr val="accent3"/>
              </a:solidFill>
            </a:endParaRPr>
          </a:p>
        </p:txBody>
      </p:sp>
      <p:sp>
        <p:nvSpPr>
          <p:cNvPr id="564" name="Google Shape;564;p39"/>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a:solidFill>
                  <a:schemeClr val="accent3"/>
                </a:solidFill>
              </a:rPr>
              <a:t>Web crawler </a:t>
            </a:r>
            <a:r>
              <a:rPr lang="en">
                <a:solidFill>
                  <a:schemeClr val="accent3"/>
                </a:solidFill>
              </a:rPr>
              <a:t>23</a:t>
            </a:r>
            <a:r>
              <a:rPr lang="en" sz="1400">
                <a:solidFill>
                  <a:schemeClr val="accent3"/>
                </a:solidFill>
              </a:rPr>
              <a:t>.ipynb</a:t>
            </a:r>
            <a:endParaRPr sz="1400">
              <a:solidFill>
                <a:schemeClr val="accent3"/>
              </a:solidFill>
            </a:endParaRPr>
          </a:p>
        </p:txBody>
      </p:sp>
      <p:sp>
        <p:nvSpPr>
          <p:cNvPr id="565" name="Google Shape;565;p39"/>
          <p:cNvSpPr txBox="1">
            <a:spLocks noGrp="1"/>
          </p:cNvSpPr>
          <p:nvPr>
            <p:ph type="subTitle" idx="4294967295"/>
          </p:nvPr>
        </p:nvSpPr>
        <p:spPr>
          <a:xfrm>
            <a:off x="4572000" y="46947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@nqucsie112</a:t>
            </a:r>
            <a:endParaRPr sz="1400">
              <a:solidFill>
                <a:schemeClr val="accent3"/>
              </a:solidFill>
            </a:endParaRPr>
          </a:p>
        </p:txBody>
      </p:sp>
      <p:sp>
        <p:nvSpPr>
          <p:cNvPr id="566" name="Google Shape;566;p39"/>
          <p:cNvSpPr/>
          <p:nvPr/>
        </p:nvSpPr>
        <p:spPr>
          <a:xfrm>
            <a:off x="4077125"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3"/>
              </a:solidFill>
              <a:latin typeface="Fira Code"/>
              <a:ea typeface="Fira Code"/>
              <a:cs typeface="Fira Code"/>
              <a:sym typeface="Fira Code"/>
            </a:endParaRPr>
          </a:p>
        </p:txBody>
      </p:sp>
      <p:sp>
        <p:nvSpPr>
          <p:cNvPr id="567" name="Google Shape;567;p39"/>
          <p:cNvSpPr/>
          <p:nvPr/>
        </p:nvSpPr>
        <p:spPr>
          <a:xfrm>
            <a:off x="8697300"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3"/>
              </a:solidFill>
              <a:latin typeface="Fira Code"/>
              <a:ea typeface="Fira Code"/>
              <a:cs typeface="Fira Code"/>
              <a:sym typeface="Fira Code"/>
            </a:endParaRPr>
          </a:p>
        </p:txBody>
      </p:sp>
      <p:sp>
        <p:nvSpPr>
          <p:cNvPr id="568" name="Google Shape;568;p39"/>
          <p:cNvSpPr txBox="1"/>
          <p:nvPr/>
        </p:nvSpPr>
        <p:spPr>
          <a:xfrm>
            <a:off x="1353425" y="853350"/>
            <a:ext cx="2723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rgbClr val="72D9F0"/>
                </a:solidFill>
                <a:latin typeface="Fira Code"/>
                <a:ea typeface="Fira Code"/>
                <a:cs typeface="Fira Code"/>
                <a:sym typeface="Fira Code"/>
              </a:rPr>
              <a:t>count</a:t>
            </a:r>
            <a:r>
              <a:rPr lang="en" sz="3000">
                <a:solidFill>
                  <a:schemeClr val="dk2"/>
                </a:solidFill>
                <a:latin typeface="Fira Code"/>
                <a:ea typeface="Fira Code"/>
                <a:cs typeface="Fira Code"/>
                <a:sym typeface="Fira Code"/>
              </a:rPr>
              <a:t> </a:t>
            </a:r>
            <a:r>
              <a:rPr lang="en" sz="3000">
                <a:solidFill>
                  <a:schemeClr val="accent6"/>
                </a:solidFill>
                <a:latin typeface="Fira Code"/>
                <a:ea typeface="Fira Code"/>
                <a:cs typeface="Fira Code"/>
                <a:sym typeface="Fira Code"/>
              </a:rPr>
              <a:t>=</a:t>
            </a:r>
            <a:r>
              <a:rPr lang="en" sz="3000">
                <a:solidFill>
                  <a:schemeClr val="dk2"/>
                </a:solidFill>
                <a:latin typeface="Fira Code"/>
                <a:ea typeface="Fira Code"/>
                <a:cs typeface="Fira Code"/>
                <a:sym typeface="Fira Code"/>
              </a:rPr>
              <a:t> </a:t>
            </a:r>
            <a:r>
              <a:rPr lang="en" sz="3000">
                <a:solidFill>
                  <a:srgbClr val="B6D7A8"/>
                </a:solidFill>
                <a:latin typeface="Fira Code"/>
                <a:ea typeface="Fira Code"/>
                <a:cs typeface="Fira Code"/>
                <a:sym typeface="Fira Code"/>
              </a:rPr>
              <a:t>5</a:t>
            </a:r>
            <a:endParaRPr sz="3000">
              <a:solidFill>
                <a:srgbClr val="B6D7A8"/>
              </a:solidFill>
              <a:latin typeface="Fira Code"/>
              <a:ea typeface="Fira Code"/>
              <a:cs typeface="Fira Code"/>
              <a:sym typeface="Fira Code"/>
            </a:endParaRPr>
          </a:p>
        </p:txBody>
      </p:sp>
      <p:sp>
        <p:nvSpPr>
          <p:cNvPr id="569" name="Google Shape;569;p39"/>
          <p:cNvSpPr txBox="1"/>
          <p:nvPr/>
        </p:nvSpPr>
        <p:spPr>
          <a:xfrm>
            <a:off x="1353425" y="2100825"/>
            <a:ext cx="6087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0">
                <a:solidFill>
                  <a:srgbClr val="FCBD24"/>
                </a:solidFill>
                <a:latin typeface="Fira Code"/>
                <a:ea typeface="Fira Code"/>
                <a:cs typeface="Fira Code"/>
                <a:sym typeface="Fira Code"/>
              </a:rPr>
              <a:t>參考資料</a:t>
            </a:r>
            <a:endParaRPr sz="6000">
              <a:solidFill>
                <a:srgbClr val="FCBD24"/>
              </a:solidFill>
              <a:latin typeface="Fira Code"/>
              <a:ea typeface="Fira Code"/>
              <a:cs typeface="Fira Code"/>
              <a:sym typeface="Fira Code"/>
            </a:endParaRPr>
          </a:p>
        </p:txBody>
      </p:sp>
      <p:sp>
        <p:nvSpPr>
          <p:cNvPr id="570" name="Google Shape;570;p39"/>
          <p:cNvSpPr txBox="1"/>
          <p:nvPr/>
        </p:nvSpPr>
        <p:spPr>
          <a:xfrm>
            <a:off x="1353425" y="3529775"/>
            <a:ext cx="5464200" cy="4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6A9955"/>
                </a:solidFill>
                <a:latin typeface="Fira Code"/>
                <a:ea typeface="Fira Code"/>
                <a:cs typeface="Fira Code"/>
                <a:sym typeface="Fira Code"/>
              </a:rPr>
              <a:t>## References</a:t>
            </a:r>
            <a:endParaRPr sz="2000">
              <a:solidFill>
                <a:srgbClr val="6A9955"/>
              </a:solidFill>
              <a:latin typeface="Fira Code"/>
              <a:ea typeface="Fira Code"/>
              <a:cs typeface="Fira Code"/>
              <a:sym typeface="Fira Cod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0"/>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576" name="Google Shape;576;p40"/>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24.py</a:t>
            </a:r>
            <a:endParaRPr>
              <a:solidFill>
                <a:srgbClr val="E7E7E7"/>
              </a:solidFill>
              <a:latin typeface="Fira Code"/>
              <a:ea typeface="Fira Code"/>
              <a:cs typeface="Fira Code"/>
              <a:sym typeface="Fira Code"/>
            </a:endParaRPr>
          </a:p>
        </p:txBody>
      </p:sp>
      <p:sp>
        <p:nvSpPr>
          <p:cNvPr id="577" name="Google Shape;577;p40"/>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24.ipynb</a:t>
            </a:r>
            <a:endParaRPr>
              <a:solidFill>
                <a:srgbClr val="E7E7E7"/>
              </a:solidFill>
              <a:latin typeface="Fira Code"/>
              <a:ea typeface="Fira Code"/>
              <a:cs typeface="Fira Code"/>
              <a:sym typeface="Fira Code"/>
            </a:endParaRPr>
          </a:p>
        </p:txBody>
      </p:sp>
      <p:sp>
        <p:nvSpPr>
          <p:cNvPr id="578" name="Google Shape;578;p40"/>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579" name="Google Shape;579;p40"/>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580" name="Google Shape;580;p40"/>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581" name="Google Shape;581;p40"/>
          <p:cNvSpPr txBox="1">
            <a:spLocks noGrp="1"/>
          </p:cNvSpPr>
          <p:nvPr>
            <p:ph type="title"/>
          </p:nvPr>
        </p:nvSpPr>
        <p:spPr>
          <a:xfrm>
            <a:off x="780025" y="668025"/>
            <a:ext cx="44466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references():</a:t>
            </a:r>
            <a:r>
              <a:rPr lang="en" sz="2600"/>
              <a:t> </a:t>
            </a:r>
            <a:endParaRPr sz="2600">
              <a:solidFill>
                <a:schemeClr val="accent2"/>
              </a:solidFill>
            </a:endParaRPr>
          </a:p>
        </p:txBody>
      </p:sp>
      <p:cxnSp>
        <p:nvCxnSpPr>
          <p:cNvPr id="582" name="Google Shape;582;p40"/>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sp>
        <p:nvSpPr>
          <p:cNvPr id="583" name="Google Shape;583;p40"/>
          <p:cNvSpPr txBox="1"/>
          <p:nvPr/>
        </p:nvSpPr>
        <p:spPr>
          <a:xfrm>
            <a:off x="1295350" y="1385525"/>
            <a:ext cx="7782300" cy="2607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FFFF"/>
              </a:buClr>
              <a:buSzPts val="1400"/>
              <a:buFont typeface="Fira Code"/>
              <a:buChar char="●"/>
            </a:pPr>
            <a:r>
              <a:rPr lang="en">
                <a:solidFill>
                  <a:schemeClr val="dk2"/>
                </a:solidFill>
                <a:latin typeface="Fira Code"/>
                <a:ea typeface="Fira Code"/>
                <a:cs typeface="Fira Code"/>
                <a:sym typeface="Fira Code"/>
              </a:rPr>
              <a:t>Kao Jia. (2023, May 28). 【資料分析】如何用Python執行SQL語法. Medium. </a:t>
            </a:r>
            <a:r>
              <a:rPr lang="en" u="sng">
                <a:solidFill>
                  <a:schemeClr val="hlink"/>
                </a:solidFill>
                <a:latin typeface="Fira Code"/>
                <a:ea typeface="Fira Code"/>
                <a:cs typeface="Fira Code"/>
                <a:sym typeface="Fira Code"/>
                <a:hlinkClick r:id="rId3"/>
              </a:rPr>
              <a:t>https://medium.com/@kaojia/%E8%B3%87%E6%96%99%E5%88%86%E6%9E%90-%E5%A6%82%E4%BD%95%E7%94%A8python%E4%B8%8A%E5%9F%B7%E8%A1%8Csql%E8%AA%9E%E6%B3%95-60dfbdd6d3dd</a:t>
            </a:r>
            <a:endParaRPr>
              <a:solidFill>
                <a:schemeClr val="dk2"/>
              </a:solidFill>
              <a:latin typeface="Fira Code"/>
              <a:ea typeface="Fira Code"/>
              <a:cs typeface="Fira Code"/>
              <a:sym typeface="Fira Code"/>
            </a:endParaRPr>
          </a:p>
          <a:p>
            <a:pPr marL="457200" lvl="0" indent="-317500" algn="l" rtl="0">
              <a:lnSpc>
                <a:spcPct val="150000"/>
              </a:lnSpc>
              <a:spcBef>
                <a:spcPts val="0"/>
              </a:spcBef>
              <a:spcAft>
                <a:spcPts val="0"/>
              </a:spcAft>
              <a:buClr>
                <a:srgbClr val="00FFFF"/>
              </a:buClr>
              <a:buSzPts val="1400"/>
              <a:buFont typeface="Fira Code"/>
              <a:buChar char="●"/>
            </a:pPr>
            <a:r>
              <a:rPr lang="en">
                <a:solidFill>
                  <a:schemeClr val="dk2"/>
                </a:solidFill>
                <a:latin typeface="Fira Code"/>
                <a:ea typeface="Fira Code"/>
                <a:cs typeface="Fira Code"/>
                <a:sym typeface="Fira Code"/>
              </a:rPr>
              <a:t>日常tips. (2020, July 30). Python读取sqlite数据并导入DataFrame的两种方法. CSDN. </a:t>
            </a:r>
            <a:r>
              <a:rPr lang="en" u="sng">
                <a:solidFill>
                  <a:schemeClr val="hlink"/>
                </a:solidFill>
                <a:latin typeface="Fira Code"/>
                <a:ea typeface="Fira Code"/>
                <a:cs typeface="Fira Code"/>
                <a:sym typeface="Fira Code"/>
                <a:hlinkClick r:id="rId4"/>
              </a:rPr>
              <a:t>https://blog.csdn.net/veritasalice/article/details/107682782</a:t>
            </a:r>
            <a:endParaRPr>
              <a:solidFill>
                <a:schemeClr val="dk2"/>
              </a:solidFill>
              <a:latin typeface="Fira Code"/>
              <a:ea typeface="Fira Code"/>
              <a:cs typeface="Fira Code"/>
              <a:sym typeface="Fira Code"/>
            </a:endParaRPr>
          </a:p>
          <a:p>
            <a:pPr marL="457200" lvl="0" indent="-317500" algn="l" rtl="0">
              <a:lnSpc>
                <a:spcPct val="150000"/>
              </a:lnSpc>
              <a:spcBef>
                <a:spcPts val="0"/>
              </a:spcBef>
              <a:spcAft>
                <a:spcPts val="0"/>
              </a:spcAft>
              <a:buClr>
                <a:srgbClr val="00FFFF"/>
              </a:buClr>
              <a:buSzPts val="1400"/>
              <a:buFont typeface="Fira Code"/>
              <a:buChar char="●"/>
            </a:pPr>
            <a:r>
              <a:rPr lang="en">
                <a:solidFill>
                  <a:schemeClr val="dk2"/>
                </a:solidFill>
                <a:latin typeface="Fira Code"/>
                <a:ea typeface="Fira Code"/>
                <a:cs typeface="Fira Code"/>
                <a:sym typeface="Fira Code"/>
              </a:rPr>
              <a:t>鄧文淵. (2021). Python初學特訓班 Python Beginner Course (第四版). 碁峯.</a:t>
            </a:r>
            <a:endParaRPr>
              <a:solidFill>
                <a:schemeClr val="dk2"/>
              </a:solidFill>
              <a:latin typeface="Fira Code"/>
              <a:ea typeface="Fira Code"/>
              <a:cs typeface="Fira Code"/>
              <a:sym typeface="Fira Code"/>
            </a:endParaRPr>
          </a:p>
          <a:p>
            <a:pPr marL="457200" lvl="0" indent="-317500" algn="l" rtl="0">
              <a:lnSpc>
                <a:spcPct val="150000"/>
              </a:lnSpc>
              <a:spcBef>
                <a:spcPts val="0"/>
              </a:spcBef>
              <a:spcAft>
                <a:spcPts val="0"/>
              </a:spcAft>
              <a:buClr>
                <a:srgbClr val="00FFFF"/>
              </a:buClr>
              <a:buSzPts val="1400"/>
              <a:buFont typeface="Fira Code"/>
              <a:buChar char="●"/>
            </a:pPr>
            <a:r>
              <a:rPr lang="en">
                <a:solidFill>
                  <a:schemeClr val="dk2"/>
                </a:solidFill>
                <a:latin typeface="Fira Code"/>
                <a:ea typeface="Fira Code"/>
                <a:cs typeface="Fira Code"/>
                <a:sym typeface="Fira Code"/>
              </a:rPr>
              <a:t>李天胜. (2022). Python量化交易实战 (第一版). 中國水利水电出版社.</a:t>
            </a:r>
            <a:endParaRPr>
              <a:solidFill>
                <a:schemeClr val="dk2"/>
              </a:solidFill>
              <a:latin typeface="Fira Code"/>
              <a:ea typeface="Fira Code"/>
              <a:cs typeface="Fira Code"/>
              <a:sym typeface="Fira Cod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1"/>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a:t>
            </a:r>
            <a:r>
              <a:rPr lang="en">
                <a:solidFill>
                  <a:schemeClr val="accent6"/>
                </a:solidFill>
              </a:rPr>
              <a:t>{</a:t>
            </a:r>
            <a:endParaRPr>
              <a:solidFill>
                <a:schemeClr val="accent6"/>
              </a:solidFill>
            </a:endParaRPr>
          </a:p>
        </p:txBody>
      </p:sp>
      <p:sp>
        <p:nvSpPr>
          <p:cNvPr id="589" name="Google Shape;589;p41"/>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111210518 陳辰鈺</a:t>
            </a:r>
            <a:endParaRPr>
              <a:solidFill>
                <a:schemeClr val="accent3"/>
              </a:solidFill>
            </a:endParaRPr>
          </a:p>
          <a:p>
            <a:pPr marL="0" lvl="0" indent="0" algn="l" rtl="0">
              <a:spcBef>
                <a:spcPts val="0"/>
              </a:spcBef>
              <a:spcAft>
                <a:spcPts val="0"/>
              </a:spcAft>
              <a:buNone/>
            </a:pPr>
            <a:r>
              <a:rPr lang="en">
                <a:solidFill>
                  <a:schemeClr val="accent3"/>
                </a:solidFill>
              </a:rPr>
              <a:t>111210520 吳佳泰</a:t>
            </a:r>
            <a:endParaRPr>
              <a:solidFill>
                <a:schemeClr val="accent3"/>
              </a:solidFill>
            </a:endParaRPr>
          </a:p>
          <a:p>
            <a:pPr marL="0" lvl="0" indent="0" algn="l" rtl="0">
              <a:spcBef>
                <a:spcPts val="0"/>
              </a:spcBef>
              <a:spcAft>
                <a:spcPts val="0"/>
              </a:spcAft>
              <a:buNone/>
            </a:pPr>
            <a:r>
              <a:rPr lang="en">
                <a:solidFill>
                  <a:schemeClr val="accent3"/>
                </a:solidFill>
              </a:rPr>
              <a:t>111210524 藍健洲</a:t>
            </a:r>
            <a:endParaRPr>
              <a:solidFill>
                <a:schemeClr val="accent3"/>
              </a:solidFill>
            </a:endParaRPr>
          </a:p>
        </p:txBody>
      </p:sp>
      <p:sp>
        <p:nvSpPr>
          <p:cNvPr id="590" name="Google Shape;590;p41"/>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第八組:</a:t>
            </a:r>
            <a:endParaRPr/>
          </a:p>
        </p:txBody>
      </p:sp>
      <p:sp>
        <p:nvSpPr>
          <p:cNvPr id="591" name="Google Shape;591;p41"/>
          <p:cNvSpPr txBox="1"/>
          <p:nvPr/>
        </p:nvSpPr>
        <p:spPr>
          <a:xfrm>
            <a:off x="2912425" y="3781775"/>
            <a:ext cx="4418100" cy="29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3"/>
                </a:solidFill>
                <a:latin typeface="Fira Code"/>
                <a:ea typeface="Fira Code"/>
                <a:cs typeface="Fira Code"/>
                <a:sym typeface="Fira Code"/>
              </a:rPr>
              <a:t>&lt; Please keep this slide for attribution &gt; </a:t>
            </a:r>
            <a:endParaRPr sz="1200">
              <a:solidFill>
                <a:schemeClr val="accent3"/>
              </a:solidFill>
              <a:latin typeface="Fira Code"/>
              <a:ea typeface="Fira Code"/>
              <a:cs typeface="Fira Code"/>
              <a:sym typeface="Fira Code"/>
            </a:endParaRPr>
          </a:p>
        </p:txBody>
      </p:sp>
      <p:sp>
        <p:nvSpPr>
          <p:cNvPr id="592" name="Google Shape;592;p41"/>
          <p:cNvSpPr/>
          <p:nvPr/>
        </p:nvSpPr>
        <p:spPr>
          <a:xfrm>
            <a:off x="2597769" y="266095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94" name="Google Shape;594;p41"/>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Web crawler 25.py</a:t>
            </a:r>
            <a:endParaRPr sz="1400">
              <a:solidFill>
                <a:schemeClr val="accent3"/>
              </a:solidFill>
            </a:endParaRPr>
          </a:p>
        </p:txBody>
      </p:sp>
      <p:grpSp>
        <p:nvGrpSpPr>
          <p:cNvPr id="595" name="Google Shape;595;p41"/>
          <p:cNvGrpSpPr/>
          <p:nvPr/>
        </p:nvGrpSpPr>
        <p:grpSpPr>
          <a:xfrm>
            <a:off x="1084825" y="1152525"/>
            <a:ext cx="506100" cy="3417500"/>
            <a:chOff x="1084825" y="1152525"/>
            <a:chExt cx="506100" cy="3417500"/>
          </a:xfrm>
        </p:grpSpPr>
        <p:sp>
          <p:nvSpPr>
            <p:cNvPr id="596" name="Google Shape;596;p4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97" name="Google Shape;597;p4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
        <p:nvSpPr>
          <p:cNvPr id="598" name="Google Shape;598;p41"/>
          <p:cNvSpPr/>
          <p:nvPr/>
        </p:nvSpPr>
        <p:spPr>
          <a:xfrm>
            <a:off x="3145038" y="2647379"/>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3120755" y="2641809"/>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3678630" y="2660929"/>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3894476" y="2750203"/>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3654268" y="2655359"/>
            <a:ext cx="372558" cy="353610"/>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txBox="1"/>
          <p:nvPr/>
        </p:nvSpPr>
        <p:spPr>
          <a:xfrm>
            <a:off x="5355375" y="70075"/>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25.ipynb</a:t>
            </a:r>
            <a:endParaRPr/>
          </a:p>
        </p:txBody>
      </p:sp>
      <p:sp>
        <p:nvSpPr>
          <p:cNvPr id="604" name="Google Shape;604;p41"/>
          <p:cNvSpPr/>
          <p:nvPr/>
        </p:nvSpPr>
        <p:spPr>
          <a:xfrm>
            <a:off x="867802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605" name="Google Shape;605;p41"/>
          <p:cNvSpPr/>
          <p:nvPr/>
        </p:nvSpPr>
        <p:spPr>
          <a:xfrm>
            <a:off x="413490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1400">
                <a:solidFill>
                  <a:schemeClr val="accent3"/>
                </a:solidFill>
              </a:rPr>
              <a:t>Modern Programming Language</a:t>
            </a:r>
            <a:endParaRPr sz="1400">
              <a:solidFill>
                <a:schemeClr val="accent3"/>
              </a:solidFill>
            </a:endParaRPr>
          </a:p>
        </p:txBody>
      </p:sp>
      <p:sp>
        <p:nvSpPr>
          <p:cNvPr id="296" name="Google Shape;296;p19"/>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Web crawler </a:t>
            </a:r>
            <a:r>
              <a:rPr lang="en">
                <a:solidFill>
                  <a:schemeClr val="accent3"/>
                </a:solidFill>
              </a:rPr>
              <a:t>3</a:t>
            </a:r>
            <a:r>
              <a:rPr lang="en" sz="1400">
                <a:solidFill>
                  <a:schemeClr val="accent3"/>
                </a:solidFill>
              </a:rPr>
              <a:t>.py </a:t>
            </a:r>
            <a:endParaRPr sz="1400">
              <a:solidFill>
                <a:schemeClr val="accent3"/>
              </a:solidFill>
            </a:endParaRPr>
          </a:p>
        </p:txBody>
      </p:sp>
      <p:sp>
        <p:nvSpPr>
          <p:cNvPr id="297" name="Google Shape;297;p19"/>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a:solidFill>
                  <a:schemeClr val="accent3"/>
                </a:solidFill>
              </a:rPr>
              <a:t>Web crawler </a:t>
            </a:r>
            <a:r>
              <a:rPr lang="en">
                <a:solidFill>
                  <a:schemeClr val="accent3"/>
                </a:solidFill>
              </a:rPr>
              <a:t>3</a:t>
            </a:r>
            <a:r>
              <a:rPr lang="en" sz="1400">
                <a:solidFill>
                  <a:schemeClr val="accent3"/>
                </a:solidFill>
              </a:rPr>
              <a:t>.ipynb</a:t>
            </a:r>
            <a:endParaRPr sz="1400">
              <a:solidFill>
                <a:schemeClr val="accent3"/>
              </a:solidFill>
            </a:endParaRPr>
          </a:p>
        </p:txBody>
      </p:sp>
      <p:sp>
        <p:nvSpPr>
          <p:cNvPr id="298" name="Google Shape;298;p19"/>
          <p:cNvSpPr txBox="1">
            <a:spLocks noGrp="1"/>
          </p:cNvSpPr>
          <p:nvPr>
            <p:ph type="subTitle" idx="4294967295"/>
          </p:nvPr>
        </p:nvSpPr>
        <p:spPr>
          <a:xfrm>
            <a:off x="4572000" y="46947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@nqucsie112</a:t>
            </a:r>
            <a:endParaRPr sz="1400">
              <a:solidFill>
                <a:schemeClr val="accent3"/>
              </a:solidFill>
            </a:endParaRPr>
          </a:p>
        </p:txBody>
      </p:sp>
      <p:sp>
        <p:nvSpPr>
          <p:cNvPr id="299" name="Google Shape;299;p19"/>
          <p:cNvSpPr/>
          <p:nvPr/>
        </p:nvSpPr>
        <p:spPr>
          <a:xfrm>
            <a:off x="4077125"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3"/>
              </a:solidFill>
              <a:latin typeface="Fira Code"/>
              <a:ea typeface="Fira Code"/>
              <a:cs typeface="Fira Code"/>
              <a:sym typeface="Fira Code"/>
            </a:endParaRPr>
          </a:p>
        </p:txBody>
      </p:sp>
      <p:sp>
        <p:nvSpPr>
          <p:cNvPr id="300" name="Google Shape;300;p19"/>
          <p:cNvSpPr/>
          <p:nvPr/>
        </p:nvSpPr>
        <p:spPr>
          <a:xfrm>
            <a:off x="8697300"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3"/>
              </a:solidFill>
              <a:latin typeface="Fira Code"/>
              <a:ea typeface="Fira Code"/>
              <a:cs typeface="Fira Code"/>
              <a:sym typeface="Fira Code"/>
            </a:endParaRPr>
          </a:p>
        </p:txBody>
      </p:sp>
      <p:sp>
        <p:nvSpPr>
          <p:cNvPr id="301" name="Google Shape;301;p19"/>
          <p:cNvSpPr txBox="1"/>
          <p:nvPr/>
        </p:nvSpPr>
        <p:spPr>
          <a:xfrm>
            <a:off x="1353425" y="853350"/>
            <a:ext cx="2723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rgbClr val="72D9F0"/>
                </a:solidFill>
                <a:latin typeface="Fira Code"/>
                <a:ea typeface="Fira Code"/>
                <a:cs typeface="Fira Code"/>
                <a:sym typeface="Fira Code"/>
              </a:rPr>
              <a:t>count</a:t>
            </a:r>
            <a:r>
              <a:rPr lang="en" sz="3000">
                <a:solidFill>
                  <a:schemeClr val="dk2"/>
                </a:solidFill>
                <a:latin typeface="Fira Code"/>
                <a:ea typeface="Fira Code"/>
                <a:cs typeface="Fira Code"/>
                <a:sym typeface="Fira Code"/>
              </a:rPr>
              <a:t> </a:t>
            </a:r>
            <a:r>
              <a:rPr lang="en" sz="3000">
                <a:solidFill>
                  <a:schemeClr val="accent6"/>
                </a:solidFill>
                <a:latin typeface="Fira Code"/>
                <a:ea typeface="Fira Code"/>
                <a:cs typeface="Fira Code"/>
                <a:sym typeface="Fira Code"/>
              </a:rPr>
              <a:t>=</a:t>
            </a:r>
            <a:r>
              <a:rPr lang="en" sz="3000">
                <a:solidFill>
                  <a:schemeClr val="dk2"/>
                </a:solidFill>
                <a:latin typeface="Fira Code"/>
                <a:ea typeface="Fira Code"/>
                <a:cs typeface="Fira Code"/>
                <a:sym typeface="Fira Code"/>
              </a:rPr>
              <a:t> </a:t>
            </a:r>
            <a:r>
              <a:rPr lang="en" sz="3000">
                <a:solidFill>
                  <a:srgbClr val="B6D7A8"/>
                </a:solidFill>
                <a:latin typeface="Fira Code"/>
                <a:ea typeface="Fira Code"/>
                <a:cs typeface="Fira Code"/>
                <a:sym typeface="Fira Code"/>
              </a:rPr>
              <a:t>1</a:t>
            </a:r>
            <a:endParaRPr sz="3000">
              <a:solidFill>
                <a:srgbClr val="B6D7A8"/>
              </a:solidFill>
              <a:latin typeface="Fira Code"/>
              <a:ea typeface="Fira Code"/>
              <a:cs typeface="Fira Code"/>
              <a:sym typeface="Fira Code"/>
            </a:endParaRPr>
          </a:p>
        </p:txBody>
      </p:sp>
      <p:sp>
        <p:nvSpPr>
          <p:cNvPr id="302" name="Google Shape;302;p19"/>
          <p:cNvSpPr txBox="1"/>
          <p:nvPr/>
        </p:nvSpPr>
        <p:spPr>
          <a:xfrm>
            <a:off x="1353425" y="2100825"/>
            <a:ext cx="50982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0">
                <a:solidFill>
                  <a:srgbClr val="FCBD24"/>
                </a:solidFill>
                <a:latin typeface="Fira Code"/>
                <a:ea typeface="Fira Code"/>
                <a:cs typeface="Fira Code"/>
                <a:sym typeface="Fira Code"/>
              </a:rPr>
              <a:t>爬取的目標</a:t>
            </a:r>
            <a:endParaRPr sz="6000">
              <a:solidFill>
                <a:srgbClr val="FCBD24"/>
              </a:solidFill>
              <a:latin typeface="Fira Code"/>
              <a:ea typeface="Fira Code"/>
              <a:cs typeface="Fira Code"/>
              <a:sym typeface="Fira Code"/>
            </a:endParaRPr>
          </a:p>
        </p:txBody>
      </p:sp>
      <p:sp>
        <p:nvSpPr>
          <p:cNvPr id="303" name="Google Shape;303;p19"/>
          <p:cNvSpPr txBox="1"/>
          <p:nvPr/>
        </p:nvSpPr>
        <p:spPr>
          <a:xfrm>
            <a:off x="1353425" y="3529775"/>
            <a:ext cx="3764700" cy="4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6A9955"/>
                </a:solidFill>
                <a:latin typeface="Fira Code"/>
                <a:ea typeface="Fira Code"/>
                <a:cs typeface="Fira Code"/>
                <a:sym typeface="Fira Code"/>
              </a:rPr>
              <a:t>## Crawling Target</a:t>
            </a:r>
            <a:endParaRPr sz="2000">
              <a:solidFill>
                <a:srgbClr val="6A9955"/>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a:spLocks noGrp="1"/>
          </p:cNvSpPr>
          <p:nvPr>
            <p:ph type="title"/>
          </p:nvPr>
        </p:nvSpPr>
        <p:spPr>
          <a:xfrm>
            <a:off x="780025" y="668025"/>
            <a:ext cx="34161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goal_01():</a:t>
            </a:r>
            <a:r>
              <a:rPr lang="en" sz="2600"/>
              <a:t> </a:t>
            </a:r>
            <a:endParaRPr sz="2600">
              <a:solidFill>
                <a:schemeClr val="accent2"/>
              </a:solidFill>
            </a:endParaRPr>
          </a:p>
        </p:txBody>
      </p:sp>
      <p:sp>
        <p:nvSpPr>
          <p:cNvPr id="309" name="Google Shape;309;p20"/>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310" name="Google Shape;310;p20"/>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4.py</a:t>
            </a:r>
            <a:endParaRPr>
              <a:solidFill>
                <a:srgbClr val="E7E7E7"/>
              </a:solidFill>
              <a:latin typeface="Fira Code"/>
              <a:ea typeface="Fira Code"/>
              <a:cs typeface="Fira Code"/>
              <a:sym typeface="Fira Code"/>
            </a:endParaRPr>
          </a:p>
        </p:txBody>
      </p:sp>
      <p:sp>
        <p:nvSpPr>
          <p:cNvPr id="311" name="Google Shape;311;p20"/>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4.ipynb</a:t>
            </a:r>
            <a:endParaRPr>
              <a:solidFill>
                <a:srgbClr val="E7E7E7"/>
              </a:solidFill>
              <a:latin typeface="Fira Code"/>
              <a:ea typeface="Fira Code"/>
              <a:cs typeface="Fira Code"/>
              <a:sym typeface="Fira Code"/>
            </a:endParaRPr>
          </a:p>
        </p:txBody>
      </p:sp>
      <p:sp>
        <p:nvSpPr>
          <p:cNvPr id="312" name="Google Shape;312;p20"/>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313" name="Google Shape;313;p20"/>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314" name="Google Shape;314;p20"/>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315" name="Google Shape;315;p20"/>
          <p:cNvSpPr txBox="1"/>
          <p:nvPr/>
        </p:nvSpPr>
        <p:spPr>
          <a:xfrm>
            <a:off x="1515375" y="1369725"/>
            <a:ext cx="7307400" cy="1915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100">
                <a:solidFill>
                  <a:schemeClr val="accent6"/>
                </a:solidFill>
                <a:latin typeface="Fira Code"/>
                <a:ea typeface="Fira Code"/>
                <a:cs typeface="Fira Code"/>
                <a:sym typeface="Fira Code"/>
              </a:rPr>
              <a:t>一開始我們想搜尋</a:t>
            </a:r>
            <a:r>
              <a:rPr lang="en" sz="2100">
                <a:solidFill>
                  <a:srgbClr val="72D9F0"/>
                </a:solidFill>
                <a:latin typeface="Fira Code"/>
                <a:ea typeface="Fira Code"/>
                <a:cs typeface="Fira Code"/>
                <a:sym typeface="Fira Code"/>
              </a:rPr>
              <a:t>全聯小時達</a:t>
            </a:r>
            <a:r>
              <a:rPr lang="en" sz="2100">
                <a:solidFill>
                  <a:schemeClr val="accent6"/>
                </a:solidFill>
                <a:latin typeface="Fira Code"/>
                <a:ea typeface="Fira Code"/>
                <a:cs typeface="Fira Code"/>
                <a:sym typeface="Fira Code"/>
              </a:rPr>
              <a:t>的衛生紙，但我們發現此網站是採用React框架，並且使用了Next.js來進行伺服器端渲染。這種設計使得網頁載入速度更快，網頁會動態地更新內容而不改變URL，這</a:t>
            </a:r>
            <a:r>
              <a:rPr lang="en" sz="2100">
                <a:solidFill>
                  <a:srgbClr val="72D9F0"/>
                </a:solidFill>
                <a:latin typeface="Fira Code"/>
                <a:ea typeface="Fira Code"/>
                <a:cs typeface="Fira Code"/>
                <a:sym typeface="Fira Code"/>
              </a:rPr>
              <a:t>給我們的爬蟲之路上造成了很多曲折</a:t>
            </a:r>
            <a:endParaRPr sz="2100">
              <a:solidFill>
                <a:srgbClr val="72D9F0"/>
              </a:solidFill>
              <a:latin typeface="Fira Code"/>
              <a:ea typeface="Fira Code"/>
              <a:cs typeface="Fira Code"/>
              <a:sym typeface="Fira Code"/>
            </a:endParaRPr>
          </a:p>
        </p:txBody>
      </p:sp>
      <p:cxnSp>
        <p:nvCxnSpPr>
          <p:cNvPr id="316" name="Google Shape;316;p20"/>
          <p:cNvCxnSpPr/>
          <p:nvPr/>
        </p:nvCxnSpPr>
        <p:spPr>
          <a:xfrm>
            <a:off x="890325" y="1306125"/>
            <a:ext cx="0" cy="2043000"/>
          </a:xfrm>
          <a:prstGeom prst="straightConnector1">
            <a:avLst/>
          </a:prstGeom>
          <a:noFill/>
          <a:ln w="9525" cap="flat" cmpd="sng">
            <a:solidFill>
              <a:srgbClr val="FFFCEE"/>
            </a:solidFill>
            <a:prstDash val="solid"/>
            <a:round/>
            <a:headEnd type="none" w="med" len="med"/>
            <a:tailEnd type="none" w="med" len="med"/>
          </a:ln>
        </p:spPr>
      </p:cxnSp>
      <p:sp>
        <p:nvSpPr>
          <p:cNvPr id="317" name="Google Shape;317;p20"/>
          <p:cNvSpPr txBox="1"/>
          <p:nvPr/>
        </p:nvSpPr>
        <p:spPr>
          <a:xfrm>
            <a:off x="780025" y="3664625"/>
            <a:ext cx="4067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6A9955"/>
                </a:solidFill>
                <a:latin typeface="Fira Code"/>
                <a:ea typeface="Fira Code"/>
                <a:cs typeface="Fira Code"/>
                <a:sym typeface="Fira Code"/>
              </a:rPr>
              <a:t>## 於是，我們學會了適時轉彎</a:t>
            </a:r>
            <a:endParaRPr>
              <a:solidFill>
                <a:schemeClr val="dk2"/>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1"/>
          <p:cNvSpPr txBox="1"/>
          <p:nvPr/>
        </p:nvSpPr>
        <p:spPr>
          <a:xfrm>
            <a:off x="780025" y="3649625"/>
            <a:ext cx="506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accent6"/>
              </a:solidFill>
              <a:latin typeface="Fira Code"/>
              <a:ea typeface="Fira Code"/>
              <a:cs typeface="Fira Code"/>
              <a:sym typeface="Fira Code"/>
            </a:endParaRPr>
          </a:p>
        </p:txBody>
      </p:sp>
      <p:sp>
        <p:nvSpPr>
          <p:cNvPr id="323" name="Google Shape;323;p21"/>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324" name="Google Shape;324;p21"/>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5.py</a:t>
            </a:r>
            <a:endParaRPr>
              <a:solidFill>
                <a:srgbClr val="E7E7E7"/>
              </a:solidFill>
              <a:latin typeface="Fira Code"/>
              <a:ea typeface="Fira Code"/>
              <a:cs typeface="Fira Code"/>
              <a:sym typeface="Fira Code"/>
            </a:endParaRPr>
          </a:p>
        </p:txBody>
      </p:sp>
      <p:sp>
        <p:nvSpPr>
          <p:cNvPr id="325" name="Google Shape;325;p21"/>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5.ipynb</a:t>
            </a:r>
            <a:endParaRPr>
              <a:solidFill>
                <a:srgbClr val="E7E7E7"/>
              </a:solidFill>
              <a:latin typeface="Fira Code"/>
              <a:ea typeface="Fira Code"/>
              <a:cs typeface="Fira Code"/>
              <a:sym typeface="Fira Code"/>
            </a:endParaRPr>
          </a:p>
        </p:txBody>
      </p:sp>
      <p:sp>
        <p:nvSpPr>
          <p:cNvPr id="326" name="Google Shape;326;p21"/>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327" name="Google Shape;327;p21"/>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328" name="Google Shape;328;p21"/>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329" name="Google Shape;329;p21"/>
          <p:cNvSpPr txBox="1"/>
          <p:nvPr/>
        </p:nvSpPr>
        <p:spPr>
          <a:xfrm>
            <a:off x="1510525" y="1461725"/>
            <a:ext cx="7305000" cy="1698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400">
                <a:solidFill>
                  <a:schemeClr val="accent6"/>
                </a:solidFill>
                <a:latin typeface="Fira Code"/>
                <a:ea typeface="Fira Code"/>
                <a:cs typeface="Fira Code"/>
                <a:sym typeface="Fira Code"/>
              </a:rPr>
              <a:t>後來我們決定搜尋</a:t>
            </a:r>
            <a:r>
              <a:rPr lang="en" sz="2400">
                <a:solidFill>
                  <a:srgbClr val="72D9F0"/>
                </a:solidFill>
                <a:latin typeface="Fira Code"/>
                <a:ea typeface="Fira Code"/>
                <a:cs typeface="Fira Code"/>
                <a:sym typeface="Fira Code"/>
              </a:rPr>
              <a:t>家樂福線上購</a:t>
            </a:r>
            <a:r>
              <a:rPr lang="en" sz="2400">
                <a:solidFill>
                  <a:schemeClr val="accent6"/>
                </a:solidFill>
                <a:latin typeface="Fira Code"/>
                <a:ea typeface="Fira Code"/>
                <a:cs typeface="Fira Code"/>
                <a:sym typeface="Fira Code"/>
              </a:rPr>
              <a:t>的衛生紙，決定要爬取這個網站的目標的原因是因為我們想要比較各家衛生紙在此網站上面的價格並將它繪製出來</a:t>
            </a:r>
            <a:endParaRPr sz="2400">
              <a:solidFill>
                <a:schemeClr val="accent6"/>
              </a:solidFill>
              <a:latin typeface="Fira Code"/>
              <a:ea typeface="Fira Code"/>
              <a:cs typeface="Fira Code"/>
              <a:sym typeface="Fira Code"/>
            </a:endParaRPr>
          </a:p>
        </p:txBody>
      </p:sp>
      <p:sp>
        <p:nvSpPr>
          <p:cNvPr id="330" name="Google Shape;330;p21"/>
          <p:cNvSpPr txBox="1">
            <a:spLocks noGrp="1"/>
          </p:cNvSpPr>
          <p:nvPr>
            <p:ph type="title"/>
          </p:nvPr>
        </p:nvSpPr>
        <p:spPr>
          <a:xfrm>
            <a:off x="780025" y="668025"/>
            <a:ext cx="34161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goal_02():</a:t>
            </a:r>
            <a:r>
              <a:rPr lang="en" sz="2600"/>
              <a:t> </a:t>
            </a:r>
            <a:endParaRPr sz="2600">
              <a:solidFill>
                <a:schemeClr val="accent2"/>
              </a:solidFill>
            </a:endParaRPr>
          </a:p>
        </p:txBody>
      </p:sp>
      <p:cxnSp>
        <p:nvCxnSpPr>
          <p:cNvPr id="331" name="Google Shape;331;p21"/>
          <p:cNvCxnSpPr/>
          <p:nvPr/>
        </p:nvCxnSpPr>
        <p:spPr>
          <a:xfrm>
            <a:off x="890325" y="1306125"/>
            <a:ext cx="0" cy="2043000"/>
          </a:xfrm>
          <a:prstGeom prst="straightConnector1">
            <a:avLst/>
          </a:prstGeom>
          <a:noFill/>
          <a:ln w="9525" cap="flat" cmpd="sng">
            <a:solidFill>
              <a:srgbClr val="FFFCEE"/>
            </a:solidFill>
            <a:prstDash val="solid"/>
            <a:round/>
            <a:headEnd type="none" w="med" len="med"/>
            <a:tailEnd type="none" w="med" len="med"/>
          </a:ln>
        </p:spPr>
      </p:cxnSp>
      <p:sp>
        <p:nvSpPr>
          <p:cNvPr id="332" name="Google Shape;332;p21"/>
          <p:cNvSpPr txBox="1"/>
          <p:nvPr/>
        </p:nvSpPr>
        <p:spPr>
          <a:xfrm>
            <a:off x="780025" y="3664625"/>
            <a:ext cx="4067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6A9955"/>
                </a:solidFill>
                <a:latin typeface="Fira Code"/>
                <a:ea typeface="Fira Code"/>
                <a:cs typeface="Fira Code"/>
                <a:sym typeface="Fira Code"/>
              </a:rPr>
              <a:t>## 找標籤好像在考古一樣XD</a:t>
            </a:r>
            <a:endParaRPr>
              <a:solidFill>
                <a:schemeClr val="dk2"/>
              </a:solidFill>
              <a:latin typeface="Fira Code"/>
              <a:ea typeface="Fira Code"/>
              <a:cs typeface="Fira Code"/>
              <a:sym typeface="Fira 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1400">
                <a:solidFill>
                  <a:schemeClr val="accent3"/>
                </a:solidFill>
              </a:rPr>
              <a:t>Modern Programming Language</a:t>
            </a:r>
            <a:endParaRPr sz="1400">
              <a:solidFill>
                <a:schemeClr val="accent3"/>
              </a:solidFill>
            </a:endParaRPr>
          </a:p>
        </p:txBody>
      </p:sp>
      <p:sp>
        <p:nvSpPr>
          <p:cNvPr id="338" name="Google Shape;338;p2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Web crawler </a:t>
            </a:r>
            <a:r>
              <a:rPr lang="en">
                <a:solidFill>
                  <a:schemeClr val="accent3"/>
                </a:solidFill>
              </a:rPr>
              <a:t>6</a:t>
            </a:r>
            <a:r>
              <a:rPr lang="en" sz="1400">
                <a:solidFill>
                  <a:schemeClr val="accent3"/>
                </a:solidFill>
              </a:rPr>
              <a:t>.py </a:t>
            </a:r>
            <a:endParaRPr sz="1400">
              <a:solidFill>
                <a:schemeClr val="accent3"/>
              </a:solidFill>
            </a:endParaRPr>
          </a:p>
        </p:txBody>
      </p:sp>
      <p:sp>
        <p:nvSpPr>
          <p:cNvPr id="339" name="Google Shape;339;p2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a:solidFill>
                  <a:schemeClr val="accent3"/>
                </a:solidFill>
              </a:rPr>
              <a:t>Web crawler </a:t>
            </a:r>
            <a:r>
              <a:rPr lang="en">
                <a:solidFill>
                  <a:schemeClr val="accent3"/>
                </a:solidFill>
              </a:rPr>
              <a:t>6</a:t>
            </a:r>
            <a:r>
              <a:rPr lang="en" sz="1400">
                <a:solidFill>
                  <a:schemeClr val="accent3"/>
                </a:solidFill>
              </a:rPr>
              <a:t>.ipynb</a:t>
            </a:r>
            <a:endParaRPr sz="1400">
              <a:solidFill>
                <a:schemeClr val="accent3"/>
              </a:solidFill>
            </a:endParaRPr>
          </a:p>
        </p:txBody>
      </p:sp>
      <p:sp>
        <p:nvSpPr>
          <p:cNvPr id="340" name="Google Shape;340;p22"/>
          <p:cNvSpPr txBox="1">
            <a:spLocks noGrp="1"/>
          </p:cNvSpPr>
          <p:nvPr>
            <p:ph type="subTitle" idx="4294967295"/>
          </p:nvPr>
        </p:nvSpPr>
        <p:spPr>
          <a:xfrm>
            <a:off x="4572000" y="46947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@nqucsie112</a:t>
            </a:r>
            <a:endParaRPr sz="1400">
              <a:solidFill>
                <a:schemeClr val="accent3"/>
              </a:solidFill>
            </a:endParaRPr>
          </a:p>
        </p:txBody>
      </p:sp>
      <p:sp>
        <p:nvSpPr>
          <p:cNvPr id="341" name="Google Shape;341;p22"/>
          <p:cNvSpPr/>
          <p:nvPr/>
        </p:nvSpPr>
        <p:spPr>
          <a:xfrm>
            <a:off x="4077125"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3"/>
              </a:solidFill>
              <a:latin typeface="Fira Code"/>
              <a:ea typeface="Fira Code"/>
              <a:cs typeface="Fira Code"/>
              <a:sym typeface="Fira Code"/>
            </a:endParaRPr>
          </a:p>
        </p:txBody>
      </p:sp>
      <p:sp>
        <p:nvSpPr>
          <p:cNvPr id="342" name="Google Shape;342;p22"/>
          <p:cNvSpPr/>
          <p:nvPr/>
        </p:nvSpPr>
        <p:spPr>
          <a:xfrm>
            <a:off x="8697300"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3"/>
              </a:solidFill>
              <a:latin typeface="Fira Code"/>
              <a:ea typeface="Fira Code"/>
              <a:cs typeface="Fira Code"/>
              <a:sym typeface="Fira Code"/>
            </a:endParaRPr>
          </a:p>
        </p:txBody>
      </p:sp>
      <p:sp>
        <p:nvSpPr>
          <p:cNvPr id="343" name="Google Shape;343;p22"/>
          <p:cNvSpPr txBox="1"/>
          <p:nvPr/>
        </p:nvSpPr>
        <p:spPr>
          <a:xfrm>
            <a:off x="1353425" y="853350"/>
            <a:ext cx="2723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rgbClr val="72D9F0"/>
                </a:solidFill>
                <a:latin typeface="Fira Code"/>
                <a:ea typeface="Fira Code"/>
                <a:cs typeface="Fira Code"/>
                <a:sym typeface="Fira Code"/>
              </a:rPr>
              <a:t>count</a:t>
            </a:r>
            <a:r>
              <a:rPr lang="en" sz="3000">
                <a:solidFill>
                  <a:schemeClr val="dk2"/>
                </a:solidFill>
                <a:latin typeface="Fira Code"/>
                <a:ea typeface="Fira Code"/>
                <a:cs typeface="Fira Code"/>
                <a:sym typeface="Fira Code"/>
              </a:rPr>
              <a:t> </a:t>
            </a:r>
            <a:r>
              <a:rPr lang="en" sz="3000">
                <a:solidFill>
                  <a:schemeClr val="accent6"/>
                </a:solidFill>
                <a:latin typeface="Fira Code"/>
                <a:ea typeface="Fira Code"/>
                <a:cs typeface="Fira Code"/>
                <a:sym typeface="Fira Code"/>
              </a:rPr>
              <a:t>=</a:t>
            </a:r>
            <a:r>
              <a:rPr lang="en" sz="3000">
                <a:solidFill>
                  <a:schemeClr val="dk2"/>
                </a:solidFill>
                <a:latin typeface="Fira Code"/>
                <a:ea typeface="Fira Code"/>
                <a:cs typeface="Fira Code"/>
                <a:sym typeface="Fira Code"/>
              </a:rPr>
              <a:t> </a:t>
            </a:r>
            <a:r>
              <a:rPr lang="en" sz="3000">
                <a:solidFill>
                  <a:srgbClr val="B6D7A8"/>
                </a:solidFill>
                <a:latin typeface="Fira Code"/>
                <a:ea typeface="Fira Code"/>
                <a:cs typeface="Fira Code"/>
                <a:sym typeface="Fira Code"/>
              </a:rPr>
              <a:t>2</a:t>
            </a:r>
            <a:endParaRPr sz="3000">
              <a:solidFill>
                <a:srgbClr val="B6D7A8"/>
              </a:solidFill>
              <a:latin typeface="Fira Code"/>
              <a:ea typeface="Fira Code"/>
              <a:cs typeface="Fira Code"/>
              <a:sym typeface="Fira Code"/>
            </a:endParaRPr>
          </a:p>
        </p:txBody>
      </p:sp>
      <p:sp>
        <p:nvSpPr>
          <p:cNvPr id="344" name="Google Shape;344;p22"/>
          <p:cNvSpPr txBox="1"/>
          <p:nvPr/>
        </p:nvSpPr>
        <p:spPr>
          <a:xfrm>
            <a:off x="1353425" y="2100825"/>
            <a:ext cx="6087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0">
                <a:solidFill>
                  <a:srgbClr val="FCBD24"/>
                </a:solidFill>
                <a:latin typeface="Fira Code"/>
                <a:ea typeface="Fira Code"/>
                <a:cs typeface="Fira Code"/>
                <a:sym typeface="Fira Code"/>
              </a:rPr>
              <a:t>爬取的前置作業</a:t>
            </a:r>
            <a:endParaRPr sz="6000">
              <a:solidFill>
                <a:srgbClr val="FCBD24"/>
              </a:solidFill>
              <a:latin typeface="Fira Code"/>
              <a:ea typeface="Fira Code"/>
              <a:cs typeface="Fira Code"/>
              <a:sym typeface="Fira Code"/>
            </a:endParaRPr>
          </a:p>
        </p:txBody>
      </p:sp>
      <p:sp>
        <p:nvSpPr>
          <p:cNvPr id="345" name="Google Shape;345;p22"/>
          <p:cNvSpPr txBox="1"/>
          <p:nvPr/>
        </p:nvSpPr>
        <p:spPr>
          <a:xfrm>
            <a:off x="1353425" y="3529775"/>
            <a:ext cx="5464200" cy="4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6A9955"/>
                </a:solidFill>
                <a:latin typeface="Fira Code"/>
                <a:ea typeface="Fira Code"/>
                <a:cs typeface="Fira Code"/>
                <a:sym typeface="Fira Code"/>
              </a:rPr>
              <a:t>## Preliminary Tasks for Crawling</a:t>
            </a:r>
            <a:endParaRPr sz="2000">
              <a:solidFill>
                <a:srgbClr val="6A9955"/>
              </a:solidFill>
              <a:latin typeface="Fira Code"/>
              <a:ea typeface="Fira Code"/>
              <a:cs typeface="Fira Code"/>
              <a:sym typeface="Fira 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3"/>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351" name="Google Shape;351;p23"/>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7.py</a:t>
            </a:r>
            <a:endParaRPr>
              <a:solidFill>
                <a:srgbClr val="E7E7E7"/>
              </a:solidFill>
              <a:latin typeface="Fira Code"/>
              <a:ea typeface="Fira Code"/>
              <a:cs typeface="Fira Code"/>
              <a:sym typeface="Fira Code"/>
            </a:endParaRPr>
          </a:p>
        </p:txBody>
      </p:sp>
      <p:sp>
        <p:nvSpPr>
          <p:cNvPr id="352" name="Google Shape;352;p23"/>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7.ipynb</a:t>
            </a:r>
            <a:endParaRPr>
              <a:solidFill>
                <a:srgbClr val="E7E7E7"/>
              </a:solidFill>
              <a:latin typeface="Fira Code"/>
              <a:ea typeface="Fira Code"/>
              <a:cs typeface="Fira Code"/>
              <a:sym typeface="Fira Code"/>
            </a:endParaRPr>
          </a:p>
        </p:txBody>
      </p:sp>
      <p:sp>
        <p:nvSpPr>
          <p:cNvPr id="353" name="Google Shape;353;p23"/>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354" name="Google Shape;354;p23"/>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355" name="Google Shape;355;p23"/>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356" name="Google Shape;356;p23"/>
          <p:cNvSpPr txBox="1"/>
          <p:nvPr/>
        </p:nvSpPr>
        <p:spPr>
          <a:xfrm>
            <a:off x="1132625" y="1461725"/>
            <a:ext cx="7975200" cy="2901300"/>
          </a:xfrm>
          <a:prstGeom prst="rect">
            <a:avLst/>
          </a:prstGeom>
          <a:noFill/>
          <a:ln>
            <a:noFill/>
          </a:ln>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配置VScode環境</a:t>
            </a:r>
            <a:endParaRPr sz="2400">
              <a:solidFill>
                <a:schemeClr val="dk2"/>
              </a:solidFill>
              <a:latin typeface="Fira Code"/>
              <a:ea typeface="Fira Code"/>
              <a:cs typeface="Fira Code"/>
              <a:sym typeface="Fira Code"/>
            </a:endParaRPr>
          </a:p>
          <a:p>
            <a:pPr marL="457200" lvl="0" indent="-381000" algn="l" rtl="0">
              <a:lnSpc>
                <a:spcPct val="200000"/>
              </a:lnSpc>
              <a:spcBef>
                <a:spcPts val="0"/>
              </a:spcBef>
              <a:spcAft>
                <a:spcPts val="0"/>
              </a:spcAft>
              <a:buClr>
                <a:schemeClr val="dk2"/>
              </a:buClr>
              <a:buSzPts val="2400"/>
              <a:buFont typeface="Fira Code"/>
              <a:buChar char="●"/>
            </a:pPr>
            <a:r>
              <a:rPr lang="en" sz="2400">
                <a:solidFill>
                  <a:schemeClr val="dk2"/>
                </a:solidFill>
                <a:latin typeface="Fira Code"/>
                <a:ea typeface="Fira Code"/>
                <a:cs typeface="Fira Code"/>
                <a:sym typeface="Fira Code"/>
              </a:rPr>
              <a:t>偽裝成正常的瀏覽器客戶端以利爬取資料</a:t>
            </a:r>
            <a:endParaRPr sz="1200">
              <a:solidFill>
                <a:schemeClr val="dk2"/>
              </a:solidFill>
              <a:latin typeface="Fira Code"/>
              <a:ea typeface="Fira Code"/>
              <a:cs typeface="Fira Code"/>
              <a:sym typeface="Fira Code"/>
            </a:endParaRPr>
          </a:p>
          <a:p>
            <a:pPr marL="457200" lvl="0" indent="0" algn="l" rtl="0">
              <a:lnSpc>
                <a:spcPct val="200000"/>
              </a:lnSpc>
              <a:spcBef>
                <a:spcPts val="0"/>
              </a:spcBef>
              <a:spcAft>
                <a:spcPts val="0"/>
              </a:spcAft>
              <a:buNone/>
            </a:pPr>
            <a:r>
              <a:rPr lang="en">
                <a:solidFill>
                  <a:schemeClr val="dk2"/>
                </a:solidFill>
                <a:latin typeface="Fira Code"/>
                <a:ea typeface="Fira Code"/>
                <a:cs typeface="Fira Code"/>
                <a:sym typeface="Fira Code"/>
              </a:rPr>
              <a:t>headers </a:t>
            </a:r>
            <a:r>
              <a:rPr lang="en">
                <a:solidFill>
                  <a:schemeClr val="accent6"/>
                </a:solidFill>
                <a:latin typeface="Fira Code"/>
                <a:ea typeface="Fira Code"/>
                <a:cs typeface="Fira Code"/>
                <a:sym typeface="Fira Code"/>
              </a:rPr>
              <a:t>= {</a:t>
            </a:r>
            <a:r>
              <a:rPr lang="en">
                <a:solidFill>
                  <a:srgbClr val="FF9900"/>
                </a:solidFill>
                <a:latin typeface="Fira Code"/>
                <a:ea typeface="Fira Code"/>
                <a:cs typeface="Fira Code"/>
                <a:sym typeface="Fira Code"/>
              </a:rPr>
              <a:t>"User-Agent"</a:t>
            </a:r>
            <a:r>
              <a:rPr lang="en">
                <a:solidFill>
                  <a:schemeClr val="accent6"/>
                </a:solidFill>
                <a:latin typeface="Fira Code"/>
                <a:ea typeface="Fira Code"/>
                <a:cs typeface="Fira Code"/>
                <a:sym typeface="Fira Code"/>
              </a:rPr>
              <a:t> : </a:t>
            </a:r>
            <a:r>
              <a:rPr lang="en">
                <a:solidFill>
                  <a:srgbClr val="FF9900"/>
                </a:solidFill>
                <a:latin typeface="Fira Code"/>
                <a:ea typeface="Fira Code"/>
                <a:cs typeface="Fira Code"/>
                <a:sym typeface="Fira Code"/>
              </a:rPr>
              <a:t>"Mozilla/5.0 (Windows NT 10.0; Win64; x64) AppleWebKit/537.36(KHTML, like Gecko) Chrome/80.0.3897.132 Safari/537.6"</a:t>
            </a:r>
            <a:r>
              <a:rPr lang="en">
                <a:solidFill>
                  <a:schemeClr val="accent6"/>
                </a:solidFill>
                <a:latin typeface="Fira Code"/>
                <a:ea typeface="Fira Code"/>
                <a:cs typeface="Fira Code"/>
                <a:sym typeface="Fira Code"/>
              </a:rPr>
              <a:t>}</a:t>
            </a:r>
            <a:endParaRPr sz="2400">
              <a:solidFill>
                <a:schemeClr val="dk2"/>
              </a:solidFill>
              <a:latin typeface="Fira Code"/>
              <a:ea typeface="Fira Code"/>
              <a:cs typeface="Fira Code"/>
              <a:sym typeface="Fira Code"/>
            </a:endParaRPr>
          </a:p>
        </p:txBody>
      </p:sp>
      <p:sp>
        <p:nvSpPr>
          <p:cNvPr id="357" name="Google Shape;357;p23"/>
          <p:cNvSpPr txBox="1">
            <a:spLocks noGrp="1"/>
          </p:cNvSpPr>
          <p:nvPr>
            <p:ph type="title"/>
          </p:nvPr>
        </p:nvSpPr>
        <p:spPr>
          <a:xfrm>
            <a:off x="780025" y="668025"/>
            <a:ext cx="34161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process():</a:t>
            </a:r>
            <a:r>
              <a:rPr lang="en" sz="2600"/>
              <a:t> </a:t>
            </a:r>
            <a:endParaRPr sz="2600">
              <a:solidFill>
                <a:schemeClr val="accent2"/>
              </a:solidFill>
            </a:endParaRPr>
          </a:p>
        </p:txBody>
      </p:sp>
      <p:cxnSp>
        <p:nvCxnSpPr>
          <p:cNvPr id="358" name="Google Shape;358;p23"/>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4"/>
          <p:cNvSpPr txBox="1"/>
          <p:nvPr/>
        </p:nvSpPr>
        <p:spPr>
          <a:xfrm>
            <a:off x="710125" y="4694725"/>
            <a:ext cx="4865100" cy="3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7E7E7"/>
                </a:solidFill>
                <a:latin typeface="Fira Code"/>
                <a:ea typeface="Fira Code"/>
                <a:cs typeface="Fira Code"/>
                <a:sym typeface="Fira Code"/>
              </a:rPr>
              <a:t>Modern Programming Language</a:t>
            </a:r>
            <a:endParaRPr>
              <a:solidFill>
                <a:srgbClr val="E7E7E7"/>
              </a:solidFill>
              <a:latin typeface="Fira Code"/>
              <a:ea typeface="Fira Code"/>
              <a:cs typeface="Fira Code"/>
              <a:sym typeface="Fira Code"/>
            </a:endParaRPr>
          </a:p>
        </p:txBody>
      </p:sp>
      <p:sp>
        <p:nvSpPr>
          <p:cNvPr id="364" name="Google Shape;364;p24"/>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8.py</a:t>
            </a:r>
            <a:endParaRPr>
              <a:solidFill>
                <a:srgbClr val="E7E7E7"/>
              </a:solidFill>
              <a:latin typeface="Fira Code"/>
              <a:ea typeface="Fira Code"/>
              <a:cs typeface="Fira Code"/>
              <a:sym typeface="Fira Code"/>
            </a:endParaRPr>
          </a:p>
        </p:txBody>
      </p:sp>
      <p:sp>
        <p:nvSpPr>
          <p:cNvPr id="365" name="Google Shape;365;p24"/>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Web crawler 8.ipynb</a:t>
            </a:r>
            <a:endParaRPr>
              <a:solidFill>
                <a:srgbClr val="E7E7E7"/>
              </a:solidFill>
              <a:latin typeface="Fira Code"/>
              <a:ea typeface="Fira Code"/>
              <a:cs typeface="Fira Code"/>
              <a:sym typeface="Fira Code"/>
            </a:endParaRPr>
          </a:p>
        </p:txBody>
      </p:sp>
      <p:sp>
        <p:nvSpPr>
          <p:cNvPr id="366" name="Google Shape;366;p24"/>
          <p:cNvSpPr txBox="1"/>
          <p:nvPr/>
        </p:nvSpPr>
        <p:spPr>
          <a:xfrm>
            <a:off x="4572000" y="46947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Fira Code"/>
                <a:ea typeface="Fira Code"/>
                <a:cs typeface="Fira Code"/>
                <a:sym typeface="Fira Code"/>
              </a:rPr>
              <a:t>@nqucsie112</a:t>
            </a:r>
            <a:endParaRPr>
              <a:solidFill>
                <a:srgbClr val="E7E7E7"/>
              </a:solidFill>
              <a:latin typeface="Fira Code"/>
              <a:ea typeface="Fira Code"/>
              <a:cs typeface="Fira Code"/>
              <a:sym typeface="Fira Code"/>
            </a:endParaRPr>
          </a:p>
        </p:txBody>
      </p:sp>
      <p:sp>
        <p:nvSpPr>
          <p:cNvPr id="367" name="Google Shape;367;p24"/>
          <p:cNvSpPr/>
          <p:nvPr/>
        </p:nvSpPr>
        <p:spPr>
          <a:xfrm>
            <a:off x="8661950"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368" name="Google Shape;368;p24"/>
          <p:cNvSpPr/>
          <p:nvPr/>
        </p:nvSpPr>
        <p:spPr>
          <a:xfrm>
            <a:off x="4093175"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Code"/>
              <a:ea typeface="Fira Code"/>
              <a:cs typeface="Fira Code"/>
              <a:sym typeface="Fira Code"/>
            </a:endParaRPr>
          </a:p>
        </p:txBody>
      </p:sp>
      <p:sp>
        <p:nvSpPr>
          <p:cNvPr id="369" name="Google Shape;369;p24"/>
          <p:cNvSpPr txBox="1"/>
          <p:nvPr/>
        </p:nvSpPr>
        <p:spPr>
          <a:xfrm>
            <a:off x="1132625" y="1382225"/>
            <a:ext cx="7975200" cy="2901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400" dirty="0">
                <a:solidFill>
                  <a:schemeClr val="dk2"/>
                </a:solidFill>
                <a:latin typeface="Fira Code"/>
                <a:ea typeface="Fira Code"/>
                <a:cs typeface="Fira Code"/>
                <a:sym typeface="Fira Code"/>
              </a:rPr>
              <a:t>request			</a:t>
            </a:r>
            <a:r>
              <a:rPr lang="en" sz="2400" dirty="0">
                <a:solidFill>
                  <a:srgbClr val="6A9955"/>
                </a:solidFill>
                <a:latin typeface="Fira Code"/>
                <a:ea typeface="Fira Code"/>
                <a:cs typeface="Fira Code"/>
                <a:sym typeface="Fira Code"/>
              </a:rPr>
              <a:t>##讀取網頁檔案</a:t>
            </a:r>
            <a:endParaRPr sz="2400" dirty="0">
              <a:solidFill>
                <a:srgbClr val="6A9955"/>
              </a:solidFill>
              <a:latin typeface="Fira Code"/>
              <a:ea typeface="Fira Code"/>
              <a:cs typeface="Fira Code"/>
              <a:sym typeface="Fira Code"/>
            </a:endParaRPr>
          </a:p>
          <a:p>
            <a:pPr marL="0" lvl="0" indent="0" algn="l" rtl="0">
              <a:lnSpc>
                <a:spcPct val="150000"/>
              </a:lnSpc>
              <a:spcBef>
                <a:spcPts val="0"/>
              </a:spcBef>
              <a:spcAft>
                <a:spcPts val="0"/>
              </a:spcAft>
              <a:buNone/>
            </a:pPr>
            <a:r>
              <a:rPr lang="en" sz="2400" dirty="0">
                <a:solidFill>
                  <a:schemeClr val="dk2"/>
                </a:solidFill>
                <a:latin typeface="Fira Code"/>
                <a:ea typeface="Fira Code"/>
                <a:cs typeface="Fira Code"/>
                <a:sym typeface="Fira Code"/>
              </a:rPr>
              <a:t>BeautifulSoup		</a:t>
            </a:r>
            <a:r>
              <a:rPr lang="en" sz="2400" dirty="0">
                <a:solidFill>
                  <a:srgbClr val="6A9955"/>
                </a:solidFill>
                <a:latin typeface="Fira Code"/>
                <a:ea typeface="Fira Code"/>
                <a:cs typeface="Fira Code"/>
                <a:sym typeface="Fira Code"/>
              </a:rPr>
              <a:t>##解析</a:t>
            </a:r>
            <a:endParaRPr sz="2400" dirty="0">
              <a:solidFill>
                <a:schemeClr val="dk2"/>
              </a:solidFill>
              <a:latin typeface="Fira Code"/>
              <a:ea typeface="Fira Code"/>
              <a:cs typeface="Fira Code"/>
              <a:sym typeface="Fira Code"/>
            </a:endParaRPr>
          </a:p>
          <a:p>
            <a:pPr marL="0" lvl="0" indent="0" algn="l" rtl="0">
              <a:lnSpc>
                <a:spcPct val="150000"/>
              </a:lnSpc>
              <a:spcBef>
                <a:spcPts val="0"/>
              </a:spcBef>
              <a:spcAft>
                <a:spcPts val="0"/>
              </a:spcAft>
              <a:buNone/>
            </a:pPr>
            <a:r>
              <a:rPr lang="en" sz="2400" dirty="0">
                <a:solidFill>
                  <a:schemeClr val="dk2"/>
                </a:solidFill>
                <a:latin typeface="Fira Code"/>
                <a:ea typeface="Fira Code"/>
                <a:cs typeface="Fira Code"/>
                <a:sym typeface="Fira Code"/>
              </a:rPr>
              <a:t>sqlite3			</a:t>
            </a:r>
            <a:r>
              <a:rPr lang="en" sz="2400" dirty="0">
                <a:solidFill>
                  <a:srgbClr val="6A9955"/>
                </a:solidFill>
                <a:latin typeface="Fira Code"/>
                <a:ea typeface="Fira Code"/>
                <a:cs typeface="Fira Code"/>
                <a:sym typeface="Fira Code"/>
              </a:rPr>
              <a:t>##資料庫創建與使用</a:t>
            </a:r>
            <a:endParaRPr sz="2400" dirty="0">
              <a:solidFill>
                <a:schemeClr val="dk2"/>
              </a:solidFill>
              <a:latin typeface="Fira Code"/>
              <a:ea typeface="Fira Code"/>
              <a:cs typeface="Fira Code"/>
              <a:sym typeface="Fira Code"/>
            </a:endParaRPr>
          </a:p>
          <a:p>
            <a:pPr marL="0" lvl="0" indent="0" algn="l" rtl="0">
              <a:lnSpc>
                <a:spcPct val="150000"/>
              </a:lnSpc>
              <a:spcBef>
                <a:spcPts val="0"/>
              </a:spcBef>
              <a:spcAft>
                <a:spcPts val="0"/>
              </a:spcAft>
              <a:buNone/>
            </a:pPr>
            <a:r>
              <a:rPr lang="en" sz="2400" dirty="0">
                <a:solidFill>
                  <a:schemeClr val="dk2"/>
                </a:solidFill>
                <a:latin typeface="Fira Code"/>
                <a:ea typeface="Fira Code"/>
                <a:cs typeface="Fira Code"/>
                <a:sym typeface="Fira Code"/>
              </a:rPr>
              <a:t>pandas	 		</a:t>
            </a:r>
            <a:r>
              <a:rPr lang="en" sz="2400" dirty="0">
                <a:solidFill>
                  <a:srgbClr val="6A9955"/>
                </a:solidFill>
                <a:latin typeface="Fira Code"/>
                <a:ea typeface="Fira Code"/>
                <a:cs typeface="Fira Code"/>
                <a:sym typeface="Fira Code"/>
              </a:rPr>
              <a:t>##讀取資料庫之元素</a:t>
            </a:r>
            <a:endParaRPr sz="2400" dirty="0">
              <a:solidFill>
                <a:schemeClr val="dk2"/>
              </a:solidFill>
              <a:latin typeface="Fira Code"/>
              <a:ea typeface="Fira Code"/>
              <a:cs typeface="Fira Code"/>
              <a:sym typeface="Fira Code"/>
            </a:endParaRPr>
          </a:p>
          <a:p>
            <a:pPr marL="0" lvl="0" indent="0" algn="l" rtl="0">
              <a:lnSpc>
                <a:spcPct val="150000"/>
              </a:lnSpc>
              <a:spcBef>
                <a:spcPts val="0"/>
              </a:spcBef>
              <a:spcAft>
                <a:spcPts val="0"/>
              </a:spcAft>
              <a:buNone/>
            </a:pPr>
            <a:r>
              <a:rPr lang="en" sz="2400" dirty="0">
                <a:solidFill>
                  <a:schemeClr val="dk2"/>
                </a:solidFill>
                <a:latin typeface="Fira Code"/>
                <a:ea typeface="Fira Code"/>
                <a:cs typeface="Fira Code"/>
                <a:sym typeface="Fira Code"/>
              </a:rPr>
              <a:t>matplotlib.pyplot	</a:t>
            </a:r>
            <a:r>
              <a:rPr lang="en" sz="2400" dirty="0">
                <a:solidFill>
                  <a:srgbClr val="6A9955"/>
                </a:solidFill>
                <a:latin typeface="Fira Code"/>
                <a:ea typeface="Fira Code"/>
                <a:cs typeface="Fira Code"/>
                <a:sym typeface="Fira Code"/>
              </a:rPr>
              <a:t>##繪圖</a:t>
            </a:r>
            <a:endParaRPr sz="2400" dirty="0">
              <a:solidFill>
                <a:schemeClr val="dk2"/>
              </a:solidFill>
              <a:latin typeface="Fira Code"/>
              <a:ea typeface="Fira Code"/>
              <a:cs typeface="Fira Code"/>
              <a:sym typeface="Fira Code"/>
            </a:endParaRPr>
          </a:p>
        </p:txBody>
      </p:sp>
      <p:sp>
        <p:nvSpPr>
          <p:cNvPr id="370" name="Google Shape;370;p24"/>
          <p:cNvSpPr txBox="1">
            <a:spLocks noGrp="1"/>
          </p:cNvSpPr>
          <p:nvPr>
            <p:ph type="title"/>
          </p:nvPr>
        </p:nvSpPr>
        <p:spPr>
          <a:xfrm>
            <a:off x="780025" y="668025"/>
            <a:ext cx="55314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D85C6"/>
                </a:solidFill>
              </a:rPr>
              <a:t>def </a:t>
            </a:r>
            <a:r>
              <a:rPr lang="en" sz="2600">
                <a:solidFill>
                  <a:srgbClr val="FFF2CC"/>
                </a:solidFill>
              </a:rPr>
              <a:t>module_used():</a:t>
            </a:r>
            <a:r>
              <a:rPr lang="en" sz="2600"/>
              <a:t> </a:t>
            </a:r>
            <a:endParaRPr sz="2600">
              <a:solidFill>
                <a:schemeClr val="accent2"/>
              </a:solidFill>
            </a:endParaRPr>
          </a:p>
        </p:txBody>
      </p:sp>
      <p:cxnSp>
        <p:nvCxnSpPr>
          <p:cNvPr id="371" name="Google Shape;371;p24"/>
          <p:cNvCxnSpPr/>
          <p:nvPr/>
        </p:nvCxnSpPr>
        <p:spPr>
          <a:xfrm>
            <a:off x="897000" y="1332425"/>
            <a:ext cx="0" cy="3000900"/>
          </a:xfrm>
          <a:prstGeom prst="straightConnector1">
            <a:avLst/>
          </a:prstGeom>
          <a:noFill/>
          <a:ln w="9525" cap="flat" cmpd="sng">
            <a:solidFill>
              <a:srgbClr val="FFFCEE"/>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5"/>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1400">
                <a:solidFill>
                  <a:schemeClr val="accent3"/>
                </a:solidFill>
              </a:rPr>
              <a:t>Modern Programming Language</a:t>
            </a:r>
            <a:endParaRPr sz="1400">
              <a:solidFill>
                <a:schemeClr val="accent3"/>
              </a:solidFill>
            </a:endParaRPr>
          </a:p>
        </p:txBody>
      </p:sp>
      <p:sp>
        <p:nvSpPr>
          <p:cNvPr id="377" name="Google Shape;377;p25"/>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Web crawler </a:t>
            </a:r>
            <a:r>
              <a:rPr lang="en">
                <a:solidFill>
                  <a:schemeClr val="accent3"/>
                </a:solidFill>
              </a:rPr>
              <a:t>9</a:t>
            </a:r>
            <a:r>
              <a:rPr lang="en" sz="1400">
                <a:solidFill>
                  <a:schemeClr val="accent3"/>
                </a:solidFill>
              </a:rPr>
              <a:t>.py </a:t>
            </a:r>
            <a:endParaRPr sz="1400">
              <a:solidFill>
                <a:schemeClr val="accent3"/>
              </a:solidFill>
            </a:endParaRPr>
          </a:p>
        </p:txBody>
      </p:sp>
      <p:sp>
        <p:nvSpPr>
          <p:cNvPr id="378" name="Google Shape;378;p25"/>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a:solidFill>
                  <a:schemeClr val="accent3"/>
                </a:solidFill>
              </a:rPr>
              <a:t>Web crawler </a:t>
            </a:r>
            <a:r>
              <a:rPr lang="en">
                <a:solidFill>
                  <a:schemeClr val="accent3"/>
                </a:solidFill>
              </a:rPr>
              <a:t>9</a:t>
            </a:r>
            <a:r>
              <a:rPr lang="en" sz="1400">
                <a:solidFill>
                  <a:schemeClr val="accent3"/>
                </a:solidFill>
              </a:rPr>
              <a:t>.ipynb</a:t>
            </a:r>
            <a:endParaRPr sz="1400">
              <a:solidFill>
                <a:schemeClr val="accent3"/>
              </a:solidFill>
            </a:endParaRPr>
          </a:p>
        </p:txBody>
      </p:sp>
      <p:sp>
        <p:nvSpPr>
          <p:cNvPr id="379" name="Google Shape;379;p25"/>
          <p:cNvSpPr txBox="1">
            <a:spLocks noGrp="1"/>
          </p:cNvSpPr>
          <p:nvPr>
            <p:ph type="subTitle" idx="4294967295"/>
          </p:nvPr>
        </p:nvSpPr>
        <p:spPr>
          <a:xfrm>
            <a:off x="4572000" y="46947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@nqucsie112</a:t>
            </a:r>
            <a:endParaRPr sz="1400">
              <a:solidFill>
                <a:schemeClr val="accent3"/>
              </a:solidFill>
            </a:endParaRPr>
          </a:p>
        </p:txBody>
      </p:sp>
      <p:sp>
        <p:nvSpPr>
          <p:cNvPr id="380" name="Google Shape;380;p25"/>
          <p:cNvSpPr/>
          <p:nvPr/>
        </p:nvSpPr>
        <p:spPr>
          <a:xfrm>
            <a:off x="4077125" y="141325"/>
            <a:ext cx="353700" cy="257700"/>
          </a:xfrm>
          <a:prstGeom prst="mathMultiply">
            <a:avLst>
              <a:gd name="adj1" fmla="val 2352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3"/>
              </a:solidFill>
              <a:latin typeface="Fira Code"/>
              <a:ea typeface="Fira Code"/>
              <a:cs typeface="Fira Code"/>
              <a:sym typeface="Fira Code"/>
            </a:endParaRPr>
          </a:p>
        </p:txBody>
      </p:sp>
      <p:sp>
        <p:nvSpPr>
          <p:cNvPr id="381" name="Google Shape;381;p25"/>
          <p:cNvSpPr/>
          <p:nvPr/>
        </p:nvSpPr>
        <p:spPr>
          <a:xfrm>
            <a:off x="8697300" y="141325"/>
            <a:ext cx="353700" cy="257700"/>
          </a:xfrm>
          <a:prstGeom prst="mathMultiply">
            <a:avLst>
              <a:gd name="adj1" fmla="val 23520"/>
            </a:avLst>
          </a:pr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3"/>
              </a:solidFill>
              <a:latin typeface="Fira Code"/>
              <a:ea typeface="Fira Code"/>
              <a:cs typeface="Fira Code"/>
              <a:sym typeface="Fira Code"/>
            </a:endParaRPr>
          </a:p>
        </p:txBody>
      </p:sp>
      <p:sp>
        <p:nvSpPr>
          <p:cNvPr id="382" name="Google Shape;382;p25"/>
          <p:cNvSpPr txBox="1"/>
          <p:nvPr/>
        </p:nvSpPr>
        <p:spPr>
          <a:xfrm>
            <a:off x="1353425" y="853350"/>
            <a:ext cx="2723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rgbClr val="72D9F0"/>
                </a:solidFill>
                <a:latin typeface="Fira Code"/>
                <a:ea typeface="Fira Code"/>
                <a:cs typeface="Fira Code"/>
                <a:sym typeface="Fira Code"/>
              </a:rPr>
              <a:t>count</a:t>
            </a:r>
            <a:r>
              <a:rPr lang="en" sz="3000">
                <a:solidFill>
                  <a:schemeClr val="dk2"/>
                </a:solidFill>
                <a:latin typeface="Fira Code"/>
                <a:ea typeface="Fira Code"/>
                <a:cs typeface="Fira Code"/>
                <a:sym typeface="Fira Code"/>
              </a:rPr>
              <a:t> </a:t>
            </a:r>
            <a:r>
              <a:rPr lang="en" sz="3000">
                <a:solidFill>
                  <a:schemeClr val="accent6"/>
                </a:solidFill>
                <a:latin typeface="Fira Code"/>
                <a:ea typeface="Fira Code"/>
                <a:cs typeface="Fira Code"/>
                <a:sym typeface="Fira Code"/>
              </a:rPr>
              <a:t>=</a:t>
            </a:r>
            <a:r>
              <a:rPr lang="en" sz="3000">
                <a:solidFill>
                  <a:schemeClr val="dk2"/>
                </a:solidFill>
                <a:latin typeface="Fira Code"/>
                <a:ea typeface="Fira Code"/>
                <a:cs typeface="Fira Code"/>
                <a:sym typeface="Fira Code"/>
              </a:rPr>
              <a:t> </a:t>
            </a:r>
            <a:r>
              <a:rPr lang="en" sz="3000">
                <a:solidFill>
                  <a:srgbClr val="B6D7A8"/>
                </a:solidFill>
                <a:latin typeface="Fira Code"/>
                <a:ea typeface="Fira Code"/>
                <a:cs typeface="Fira Code"/>
                <a:sym typeface="Fira Code"/>
              </a:rPr>
              <a:t>3</a:t>
            </a:r>
            <a:endParaRPr sz="3000">
              <a:solidFill>
                <a:srgbClr val="B6D7A8"/>
              </a:solidFill>
              <a:latin typeface="Fira Code"/>
              <a:ea typeface="Fira Code"/>
              <a:cs typeface="Fira Code"/>
              <a:sym typeface="Fira Code"/>
            </a:endParaRPr>
          </a:p>
        </p:txBody>
      </p:sp>
      <p:sp>
        <p:nvSpPr>
          <p:cNvPr id="383" name="Google Shape;383;p25"/>
          <p:cNvSpPr txBox="1"/>
          <p:nvPr/>
        </p:nvSpPr>
        <p:spPr>
          <a:xfrm>
            <a:off x="1353425" y="2100825"/>
            <a:ext cx="6087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0">
                <a:solidFill>
                  <a:srgbClr val="FCBD24"/>
                </a:solidFill>
                <a:latin typeface="Fira Code"/>
                <a:ea typeface="Fira Code"/>
                <a:cs typeface="Fira Code"/>
                <a:sym typeface="Fira Code"/>
              </a:rPr>
              <a:t>爬取的步驟</a:t>
            </a:r>
            <a:endParaRPr sz="6000">
              <a:solidFill>
                <a:srgbClr val="FCBD24"/>
              </a:solidFill>
              <a:latin typeface="Fira Code"/>
              <a:ea typeface="Fira Code"/>
              <a:cs typeface="Fira Code"/>
              <a:sym typeface="Fira Code"/>
            </a:endParaRPr>
          </a:p>
        </p:txBody>
      </p:sp>
      <p:sp>
        <p:nvSpPr>
          <p:cNvPr id="384" name="Google Shape;384;p25"/>
          <p:cNvSpPr txBox="1"/>
          <p:nvPr/>
        </p:nvSpPr>
        <p:spPr>
          <a:xfrm>
            <a:off x="1353425" y="3529775"/>
            <a:ext cx="5464200" cy="4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6A9955"/>
                </a:solidFill>
                <a:latin typeface="Fira Code"/>
                <a:ea typeface="Fira Code"/>
                <a:cs typeface="Fira Code"/>
                <a:sym typeface="Fira Code"/>
              </a:rPr>
              <a:t>## Crawling Steps</a:t>
            </a:r>
            <a:endParaRPr sz="2000">
              <a:solidFill>
                <a:srgbClr val="6A9955"/>
              </a:solidFill>
              <a:latin typeface="Fira Code"/>
              <a:ea typeface="Fira Code"/>
              <a:cs typeface="Fira Code"/>
              <a:sym typeface="Fira Code"/>
            </a:endParaRPr>
          </a:p>
        </p:txBody>
      </p:sp>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881</Words>
  <Application>Microsoft Office PowerPoint</Application>
  <PresentationFormat>如螢幕大小 (16:9)</PresentationFormat>
  <Paragraphs>184</Paragraphs>
  <Slides>25</Slides>
  <Notes>25</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25</vt:i4>
      </vt:variant>
    </vt:vector>
  </HeadingPairs>
  <TitlesOfParts>
    <vt:vector size="29" baseType="lpstr">
      <vt:lpstr>Fira Code Medium</vt:lpstr>
      <vt:lpstr>Fira Code</vt:lpstr>
      <vt:lpstr>Arial</vt:lpstr>
      <vt:lpstr>Programming Language Workshop for Beginners by Slidesgo</vt:lpstr>
      <vt:lpstr>現代程式語言.期中報告 家樂福衛生紙價格比較</vt:lpstr>
      <vt:lpstr>import menu</vt:lpstr>
      <vt:lpstr>PowerPoint 簡報</vt:lpstr>
      <vt:lpstr>def goal_01(): </vt:lpstr>
      <vt:lpstr>def goal_02(): </vt:lpstr>
      <vt:lpstr>PowerPoint 簡報</vt:lpstr>
      <vt:lpstr>def process(): </vt:lpstr>
      <vt:lpstr>def module_used(): </vt:lpstr>
      <vt:lpstr>PowerPoint 簡報</vt:lpstr>
      <vt:lpstr>def step_01(): </vt:lpstr>
      <vt:lpstr>def step_01(): </vt:lpstr>
      <vt:lpstr>def step_02(): </vt:lpstr>
      <vt:lpstr>def step_02(): </vt:lpstr>
      <vt:lpstr>def step_02(): </vt:lpstr>
      <vt:lpstr>def step_03(): </vt:lpstr>
      <vt:lpstr>def step_03(): </vt:lpstr>
      <vt:lpstr>def step_04(): </vt:lpstr>
      <vt:lpstr>def step_04(): </vt:lpstr>
      <vt:lpstr>PowerPoint 簡報</vt:lpstr>
      <vt:lpstr>def experience_Chen(): </vt:lpstr>
      <vt:lpstr>def experience_Wu(): </vt:lpstr>
      <vt:lpstr>def experience_Blue(): </vt:lpstr>
      <vt:lpstr>PowerPoint 簡報</vt:lpstr>
      <vt:lpstr>def references():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現代程式語言.期中報告 家樂福衛生紙價格比較</dc:title>
  <cp:lastModifiedBy>Jiatai Wu</cp:lastModifiedBy>
  <cp:revision>1</cp:revision>
  <dcterms:modified xsi:type="dcterms:W3CDTF">2024-10-28T16:08:04Z</dcterms:modified>
</cp:coreProperties>
</file>