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1"/>
  </p:sldMasterIdLst>
  <p:notesMasterIdLst>
    <p:notesMasterId r:id="rId11"/>
  </p:notesMasterIdLst>
  <p:handoutMasterIdLst>
    <p:handoutMasterId r:id="rId12"/>
  </p:handoutMasterIdLst>
  <p:sldIdLst>
    <p:sldId id="604" r:id="rId2"/>
    <p:sldId id="618" r:id="rId3"/>
    <p:sldId id="619" r:id="rId4"/>
    <p:sldId id="622" r:id="rId5"/>
    <p:sldId id="594" r:id="rId6"/>
    <p:sldId id="595" r:id="rId7"/>
    <p:sldId id="620" r:id="rId8"/>
    <p:sldId id="621" r:id="rId9"/>
    <p:sldId id="606"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83">
          <p15:clr>
            <a:srgbClr val="A4A3A4"/>
          </p15:clr>
        </p15:guide>
        <p15:guide id="2" orient="horz" pos="743">
          <p15:clr>
            <a:srgbClr val="A4A3A4"/>
          </p15:clr>
        </p15:guide>
        <p15:guide id="3" orient="horz" pos="893">
          <p15:clr>
            <a:srgbClr val="A4A3A4"/>
          </p15:clr>
        </p15:guide>
        <p15:guide id="4" orient="horz" pos="438">
          <p15:clr>
            <a:srgbClr val="A4A3A4"/>
          </p15:clr>
        </p15:guide>
        <p15:guide id="5" orient="horz" pos="1671">
          <p15:clr>
            <a:srgbClr val="A4A3A4"/>
          </p15:clr>
        </p15:guide>
        <p15:guide id="6" orient="horz" pos="2236">
          <p15:clr>
            <a:srgbClr val="A4A3A4"/>
          </p15:clr>
        </p15:guide>
        <p15:guide id="7" orient="horz" pos="146">
          <p15:clr>
            <a:srgbClr val="A4A3A4"/>
          </p15:clr>
        </p15:guide>
        <p15:guide id="8" orient="horz" pos="2443">
          <p15:clr>
            <a:srgbClr val="A4A3A4"/>
          </p15:clr>
        </p15:guide>
        <p15:guide id="9" pos="1794">
          <p15:clr>
            <a:srgbClr val="A4A3A4"/>
          </p15:clr>
        </p15:guide>
        <p15:guide id="10" pos="2736">
          <p15:clr>
            <a:srgbClr val="A4A3A4"/>
          </p15:clr>
        </p15:guide>
        <p15:guide id="11" pos="202">
          <p15:clr>
            <a:srgbClr val="A4A3A4"/>
          </p15:clr>
        </p15:guide>
        <p15:guide id="12" pos="5322">
          <p15:clr>
            <a:srgbClr val="A4A3A4"/>
          </p15:clr>
        </p15:guide>
        <p15:guide id="13" pos="5625">
          <p15:clr>
            <a:srgbClr val="A4A3A4"/>
          </p15:clr>
        </p15:guide>
        <p15:guide id="14" pos="2878">
          <p15:clr>
            <a:srgbClr val="A4A3A4"/>
          </p15:clr>
        </p15:guide>
        <p15:guide id="15" pos="3555">
          <p15:clr>
            <a:srgbClr val="A4A3A4"/>
          </p15:clr>
        </p15:guide>
        <p15:guide id="16" pos="1965">
          <p15:clr>
            <a:srgbClr val="A4A3A4"/>
          </p15:clr>
        </p15:guide>
        <p15:guide id="17"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the, Diane Eli" initials="GDE" lastIdx="17" clrIdx="0">
    <p:extLst/>
  </p:cmAuthor>
  <p:cmAuthor id="2" name="Tait Chamberlain" initials=""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98D1"/>
    <a:srgbClr val="000000"/>
    <a:srgbClr val="B9B8BB"/>
    <a:srgbClr val="E5E8E8"/>
    <a:srgbClr val="822980"/>
    <a:srgbClr val="B9B9BB"/>
    <a:srgbClr val="B6B8BB"/>
    <a:srgbClr val="87898B"/>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97158" autoAdjust="0"/>
  </p:normalViewPr>
  <p:slideViewPr>
    <p:cSldViewPr snapToGrid="0">
      <p:cViewPr varScale="1">
        <p:scale>
          <a:sx n="116" d="100"/>
          <a:sy n="116" d="100"/>
        </p:scale>
        <p:origin x="654" y="102"/>
      </p:cViewPr>
      <p:guideLst>
        <p:guide orient="horz" pos="3083"/>
        <p:guide orient="horz" pos="743"/>
        <p:guide orient="horz" pos="893"/>
        <p:guide orient="horz" pos="438"/>
        <p:guide orient="horz" pos="1671"/>
        <p:guide orient="horz" pos="2236"/>
        <p:guide orient="horz" pos="146"/>
        <p:guide orient="horz" pos="2443"/>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200" d="100"/>
        <a:sy n="20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9/30/2015</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9/30/2015</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4</a:t>
            </a:fld>
            <a:endParaRPr lang="en-GB" dirty="0"/>
          </a:p>
        </p:txBody>
      </p:sp>
    </p:spTree>
    <p:extLst>
      <p:ext uri="{BB962C8B-B14F-4D97-AF65-F5344CB8AC3E}">
        <p14:creationId xmlns:p14="http://schemas.microsoft.com/office/powerpoint/2010/main" val="3238850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Pr>
        <a:solidFill>
          <a:schemeClr val="tx2"/>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036820"/>
            <a:ext cx="6858000" cy="1206484"/>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3316628"/>
            <a:ext cx="6858000" cy="9144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40" y="365760"/>
            <a:ext cx="1883664" cy="1883664"/>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mn-lt"/>
                <a:cs typeface="HP Simplified"/>
              </a:rPr>
              <a:t>© Copyright 2015 HP Development Company, L.P.  The information contained herein is subject to change without notice.</a:t>
            </a:r>
          </a:p>
        </p:txBody>
      </p:sp>
    </p:spTree>
    <p:extLst>
      <p:ext uri="{BB962C8B-B14F-4D97-AF65-F5344CB8AC3E}">
        <p14:creationId xmlns:p14="http://schemas.microsoft.com/office/powerpoint/2010/main" val="227675573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with content">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GB" noProof="0" smtClean="0"/>
              <a:t>Click to edit master title style</a:t>
            </a:r>
            <a:endParaRPr lang="en-GB" noProof="0"/>
          </a:p>
        </p:txBody>
      </p:sp>
      <p:sp>
        <p:nvSpPr>
          <p:cNvPr id="6" name="Content Placeholder 5"/>
          <p:cNvSpPr>
            <a:spLocks noGrp="1"/>
          </p:cNvSpPr>
          <p:nvPr>
            <p:ph sz="quarter" idx="10"/>
          </p:nvPr>
        </p:nvSpPr>
        <p:spPr>
          <a:xfrm>
            <a:off x="329184" y="1188720"/>
            <a:ext cx="8117904" cy="3219768"/>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GB" noProof="0" smtClean="0"/>
              <a:t>Textmasterformate durch Klicken bearbeiten</a:t>
            </a:r>
          </a:p>
          <a:p>
            <a:pPr lvl="1"/>
            <a:r>
              <a:rPr lang="en-GB" noProof="0" smtClean="0"/>
              <a:t>Zweite Ebene</a:t>
            </a:r>
          </a:p>
          <a:p>
            <a:pPr lvl="2"/>
            <a:r>
              <a:rPr lang="en-GB" noProof="0" smtClean="0"/>
              <a:t>Dritte Ebene</a:t>
            </a:r>
          </a:p>
          <a:p>
            <a:pPr lvl="3"/>
            <a:r>
              <a:rPr lang="en-GB" noProof="0" smtClean="0"/>
              <a:t>Vierte Ebene</a:t>
            </a:r>
          </a:p>
          <a:p>
            <a:pPr lvl="4"/>
            <a:r>
              <a:rPr lang="en-GB" noProof="0" smtClean="0"/>
              <a:t>Fünfte Ebene</a:t>
            </a:r>
            <a:endParaRPr lang="en-GB" noProof="0"/>
          </a:p>
        </p:txBody>
      </p:sp>
    </p:spTree>
    <p:extLst>
      <p:ext uri="{BB962C8B-B14F-4D97-AF65-F5344CB8AC3E}">
        <p14:creationId xmlns:p14="http://schemas.microsoft.com/office/powerpoint/2010/main" val="41048464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
        <p:nvSpPr>
          <p:cNvPr id="16" name="Title 1"/>
          <p:cNvSpPr>
            <a:spLocks noGrp="1"/>
          </p:cNvSpPr>
          <p:nvPr>
            <p:ph type="ctrTitle" hasCustomPrompt="1"/>
          </p:nvPr>
        </p:nvSpPr>
        <p:spPr bwMode="black">
          <a:xfrm>
            <a:off x="329184" y="237744"/>
            <a:ext cx="7222352" cy="2006703"/>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accent5"/>
                </a:solidFill>
                <a:latin typeface="+mn-lt"/>
                <a:cs typeface="HP Simplified"/>
              </a:rPr>
              <a:t>© Copyright 2015 </a:t>
            </a:r>
            <a:r>
              <a:rPr lang="en-US" sz="700" b="0" i="0" dirty="0" err="1" smtClean="0">
                <a:solidFill>
                  <a:schemeClr val="accent5"/>
                </a:solidFill>
                <a:latin typeface="+mn-lt"/>
                <a:cs typeface="HP Simplified"/>
              </a:rPr>
              <a:t>HPDevelopment</a:t>
            </a:r>
            <a:r>
              <a:rPr lang="en-US" sz="700" b="0" i="0" dirty="0" smtClean="0">
                <a:solidFill>
                  <a:schemeClr val="accent5"/>
                </a:solidFill>
                <a:latin typeface="+mn-lt"/>
                <a:cs typeface="HP Simplified"/>
              </a:rPr>
              <a:t> Company, L.P.  The information contained herein is subject to change without notice.</a:t>
            </a: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bg>
      <p:bgPr>
        <a:solidFill>
          <a:schemeClr val="tx2"/>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240919"/>
            <a:ext cx="7222352" cy="2006703"/>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4535424"/>
            <a:ext cx="365736" cy="365736"/>
          </a:xfrm>
          <a:prstGeom prst="rect">
            <a:avLst/>
          </a:prstGeom>
        </p:spPr>
      </p:pic>
      <p:sp>
        <p:nvSpPr>
          <p:cNvPr id="6" name="TextBox 5"/>
          <p:cNvSpPr txBox="1"/>
          <p:nvPr userDrawn="1"/>
        </p:nvSpPr>
        <p:spPr>
          <a:xfrm>
            <a:off x="329184" y="4758803"/>
            <a:ext cx="8012545" cy="2286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mn-lt"/>
                <a:cs typeface="HP Simplified"/>
              </a:rPr>
              <a:t>© Copyright 2015 HP Development Company, L.P.  The information contained herein is subject to change without notice.</a:t>
            </a:r>
          </a:p>
        </p:txBody>
      </p:sp>
      <p:sp>
        <p:nvSpPr>
          <p:cNvPr id="5" name="Subtitle 2"/>
          <p:cNvSpPr>
            <a:spLocks noGrp="1"/>
          </p:cNvSpPr>
          <p:nvPr>
            <p:ph type="subTitle" idx="1" hasCustomPrompt="1"/>
          </p:nvPr>
        </p:nvSpPr>
        <p:spPr>
          <a:xfrm>
            <a:off x="325269" y="3305361"/>
            <a:ext cx="5148072" cy="649224"/>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ub title with content">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title with bullets">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751390"/>
            <a:ext cx="8117206"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31470" y="235064"/>
            <a:ext cx="8117206" cy="430887"/>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1"/>
            <a:ext cx="8119872" cy="3228975"/>
          </a:xfrm>
        </p:spPr>
        <p:txBody>
          <a:bodyPr wrap="square">
            <a:noAutofit/>
          </a:bodyPr>
          <a:lstStyle>
            <a:lvl1pPr marL="171450" indent="-171450">
              <a:buFont typeface="HP Simplified" pitchFamily="34" charset="0"/>
              <a:buChar char="•"/>
              <a:defRPr sz="1400" b="0">
                <a:solidFill>
                  <a:schemeClr val="tx1"/>
                </a:solidFill>
              </a:defRPr>
            </a:lvl1pPr>
            <a:lvl2pPr marL="342900" indent="-171450">
              <a:buSzPct val="80000"/>
              <a:buFont typeface="HP Simplified" pitchFamily="34" charset="0"/>
              <a:buChar char="–"/>
              <a:defRPr sz="1400">
                <a:solidFill>
                  <a:srgbClr val="000000"/>
                </a:solidFill>
              </a:defRPr>
            </a:lvl2pPr>
            <a:lvl3pPr marL="512763" indent="-169863">
              <a:defRPr sz="1400">
                <a:solidFill>
                  <a:srgbClr val="000000"/>
                </a:solidFill>
              </a:defRPr>
            </a:lvl3pPr>
            <a:lvl4pPr marL="690563" indent="-180975">
              <a:defRPr sz="1400">
                <a:solidFill>
                  <a:srgbClr val="000000"/>
                </a:solidFill>
              </a:defRPr>
            </a:lvl4pPr>
            <a:lvl5pPr marL="833438" indent="-150813">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31471" y="235063"/>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32330" y="1188720"/>
            <a:ext cx="4030662" cy="3219769"/>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9"/>
          <p:cNvSpPr>
            <a:spLocks noGrp="1"/>
          </p:cNvSpPr>
          <p:nvPr>
            <p:ph sz="quarter" idx="17"/>
          </p:nvPr>
        </p:nvSpPr>
        <p:spPr>
          <a:xfrm>
            <a:off x="4568825" y="1185864"/>
            <a:ext cx="387826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alf page, sub title with image">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7" y="1186047"/>
            <a:ext cx="3878263" cy="3222441"/>
          </a:xfrm>
        </p:spPr>
        <p:txBody>
          <a:bodyPr anchor="ctr"/>
          <a:lstStyle>
            <a:lvl1pPr algn="ctr">
              <a:defRPr b="0">
                <a:solidFill>
                  <a:schemeClr val="tx1"/>
                </a:solidFill>
              </a:defRPr>
            </a:lvl1pPr>
          </a:lstStyle>
          <a:p>
            <a:r>
              <a:rPr lang="en-US" smtClean="0"/>
              <a:t>Click icon to add picture</a:t>
            </a:r>
            <a:endParaRPr lang="en-US" dirty="0"/>
          </a:p>
        </p:txBody>
      </p:sp>
      <p:sp>
        <p:nvSpPr>
          <p:cNvPr id="7" name="Title 6"/>
          <p:cNvSpPr>
            <a:spLocks noGrp="1"/>
          </p:cNvSpPr>
          <p:nvPr>
            <p:ph type="title" hasCustomPrompt="1"/>
          </p:nvPr>
        </p:nvSpPr>
        <p:spPr bwMode="black">
          <a:xfrm>
            <a:off x="331469" y="235063"/>
            <a:ext cx="8458200" cy="429768"/>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188720"/>
            <a:ext cx="4011612" cy="3219768"/>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31472" y="235063"/>
            <a:ext cx="8460105" cy="429768"/>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189039"/>
            <a:ext cx="2523744"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11"/>
          <p:cNvSpPr>
            <a:spLocks noGrp="1"/>
          </p:cNvSpPr>
          <p:nvPr>
            <p:ph sz="quarter" idx="17"/>
          </p:nvPr>
        </p:nvSpPr>
        <p:spPr>
          <a:xfrm>
            <a:off x="3124486" y="1189039"/>
            <a:ext cx="2523744" cy="32226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13"/>
          <p:cNvSpPr>
            <a:spLocks noGrp="1"/>
          </p:cNvSpPr>
          <p:nvPr>
            <p:ph sz="quarter" idx="18"/>
          </p:nvPr>
        </p:nvSpPr>
        <p:spPr>
          <a:xfrm>
            <a:off x="5919788" y="1189039"/>
            <a:ext cx="2527300" cy="32226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hasCustomPrompt="1"/>
          </p:nvPr>
        </p:nvSpPr>
        <p:spPr bwMode="black">
          <a:xfrm>
            <a:off x="331471" y="751390"/>
            <a:ext cx="8460105" cy="276999"/>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8614" y="235064"/>
            <a:ext cx="8123236" cy="430887"/>
          </a:xfrm>
          <a:prstGeom prst="rect">
            <a:avLst/>
          </a:prstGeom>
          <a:ln>
            <a:noFill/>
          </a:ln>
        </p:spPr>
        <p:txBody>
          <a:bodyPr vert="horz" wrap="square" lIns="0" tIns="0" rIns="0" bIns="0" rtlCol="0" anchor="t" anchorCtr="0">
            <a:noAutofit/>
          </a:bodyPr>
          <a:lstStyle/>
          <a:p>
            <a:r>
              <a:rPr lang="en-US" noProof="0" smtClean="0"/>
              <a:t>Click to edit Master title style</a:t>
            </a:r>
            <a:endParaRPr lang="en-US" noProof="0" dirty="0"/>
          </a:p>
        </p:txBody>
      </p:sp>
      <p:sp>
        <p:nvSpPr>
          <p:cNvPr id="7" name="Text Placeholder 6"/>
          <p:cNvSpPr>
            <a:spLocks noGrp="1"/>
          </p:cNvSpPr>
          <p:nvPr>
            <p:ph type="body" idx="1"/>
          </p:nvPr>
        </p:nvSpPr>
        <p:spPr bwMode="black">
          <a:xfrm>
            <a:off x="330200" y="1188720"/>
            <a:ext cx="8119872" cy="3219768"/>
          </a:xfrm>
          <a:prstGeom prst="rect">
            <a:avLst/>
          </a:prstGeom>
        </p:spPr>
        <p:txBody>
          <a:bodyPr vert="horz" wrap="square" lIns="0" tIns="0" rIns="0" bIns="0" rtlCol="0">
            <a:no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9" name="TextBox 8"/>
          <p:cNvSpPr txBox="1"/>
          <p:nvPr/>
        </p:nvSpPr>
        <p:spPr>
          <a:xfrm>
            <a:off x="444501" y="4758803"/>
            <a:ext cx="8012545" cy="2286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rgbClr val="B9B8BB"/>
                </a:solidFill>
                <a:latin typeface="HP Simplified"/>
                <a:cs typeface="HP Simplified"/>
              </a:rPr>
              <a:t>© Copyright 2015 HP Development Company, L.P. </a:t>
            </a:r>
            <a:r>
              <a:rPr lang="en-US" sz="700" b="0" i="0" baseline="0" dirty="0" smtClean="0">
                <a:solidFill>
                  <a:srgbClr val="B9B8BB"/>
                </a:solidFill>
                <a:latin typeface="HP Simplified"/>
                <a:cs typeface="HP Simplified"/>
              </a:rPr>
              <a:t> </a:t>
            </a:r>
            <a:r>
              <a:rPr lang="en-US" sz="700" b="0" i="0" dirty="0" smtClean="0">
                <a:solidFill>
                  <a:srgbClr val="B9B8BB"/>
                </a:solidFill>
                <a:latin typeface="HP Simplified"/>
                <a:cs typeface="HP Simplified"/>
              </a:rPr>
              <a:t>The information contained herein is subject to change without notice.</a:t>
            </a:r>
          </a:p>
        </p:txBody>
      </p:sp>
      <p:sp>
        <p:nvSpPr>
          <p:cNvPr id="8" name="TextBox 7"/>
          <p:cNvSpPr txBox="1"/>
          <p:nvPr/>
        </p:nvSpPr>
        <p:spPr bwMode="gray">
          <a:xfrm>
            <a:off x="329184" y="4788485"/>
            <a:ext cx="323009" cy="149332"/>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rgbClr val="B9B8BB"/>
                </a:solidFill>
                <a:latin typeface="HP Simplified"/>
                <a:ea typeface="+mn-ea"/>
                <a:cs typeface="HP Simplified"/>
              </a:rPr>
              <a:pPr marL="0" algn="l" defTabSz="914400" rtl="0" eaLnBrk="1" latinLnBrk="0" hangingPunct="1"/>
              <a:t>‹#›</a:t>
            </a:fld>
            <a:endParaRPr lang="en-US" sz="700" b="0" i="0" kern="1200" dirty="0" smtClean="0">
              <a:solidFill>
                <a:srgbClr val="B9B8BB"/>
              </a:solidFill>
              <a:latin typeface="HP Simplified"/>
              <a:ea typeface="+mn-ea"/>
              <a:cs typeface="HP Simplified"/>
            </a:endParaRPr>
          </a:p>
        </p:txBody>
      </p:sp>
      <p:pic>
        <p:nvPicPr>
          <p:cNvPr id="4" name="Picture 3" descr="HP_Blue_RGB_150_SM.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503920" y="4535424"/>
            <a:ext cx="365760" cy="365760"/>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34" r:id="rId2"/>
    <p:sldLayoutId id="2147483833" r:id="rId3"/>
    <p:sldLayoutId id="2147483837" r:id="rId4"/>
    <p:sldLayoutId id="2147483809" r:id="rId5"/>
    <p:sldLayoutId id="2147483839" r:id="rId6"/>
    <p:sldLayoutId id="2147483823" r:id="rId7"/>
    <p:sldLayoutId id="2147483824" r:id="rId8"/>
    <p:sldLayoutId id="2147483825" r:id="rId9"/>
    <p:sldLayoutId id="2147483840" r:id="rId10"/>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rgbClr val="0096D6"/>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HP Simplified Light" panose="020B0404020204020204" pitchFamily="34" charset="0"/>
              </a:rPr>
              <a:t>HP Messaging</a:t>
            </a:r>
            <a:endParaRPr lang="en-US" dirty="0">
              <a:latin typeface="HP Simplified Light" panose="020B0404020204020204" pitchFamily="34" charset="0"/>
            </a:endParaRPr>
          </a:p>
        </p:txBody>
      </p:sp>
      <p:sp>
        <p:nvSpPr>
          <p:cNvPr id="3" name="Subtitle 2"/>
          <p:cNvSpPr>
            <a:spLocks noGrp="1"/>
          </p:cNvSpPr>
          <p:nvPr>
            <p:ph type="subTitle" idx="1"/>
          </p:nvPr>
        </p:nvSpPr>
        <p:spPr/>
        <p:txBody>
          <a:bodyPr/>
          <a:lstStyle/>
          <a:p>
            <a:r>
              <a:rPr lang="en-US" dirty="0" smtClean="0">
                <a:latin typeface="HP Simplified Light" panose="020B0404020204020204" pitchFamily="34" charset="0"/>
              </a:rPr>
              <a:t>Partner First Program FY2016</a:t>
            </a:r>
          </a:p>
          <a:p>
            <a:r>
              <a:rPr lang="en-US" smtClean="0">
                <a:latin typeface="HP Simplified Light" panose="020B0404020204020204" pitchFamily="34" charset="0"/>
              </a:rPr>
              <a:t>09/30/15</a:t>
            </a:r>
            <a:endParaRPr lang="en-US" dirty="0" smtClean="0">
              <a:latin typeface="HP Simplified Light" panose="020B0404020204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32154" y="165304"/>
            <a:ext cx="8117206" cy="430887"/>
          </a:xfrm>
        </p:spPr>
        <p:txBody>
          <a:bodyPr/>
          <a:lstStyle/>
          <a:p>
            <a:r>
              <a:rPr lang="en-US" dirty="0" smtClean="0">
                <a:solidFill>
                  <a:schemeClr val="accent1"/>
                </a:solidFill>
                <a:latin typeface="HP Simplified Light" panose="020B0404020204020204" pitchFamily="34" charset="0"/>
              </a:rPr>
              <a:t>A new era of amazing starts now</a:t>
            </a:r>
            <a:r>
              <a:rPr lang="en-US" dirty="0" smtClean="0"/>
              <a:t/>
            </a:r>
            <a:br>
              <a:rPr lang="en-US" dirty="0" smtClean="0"/>
            </a:br>
            <a:r>
              <a:rPr lang="en-US" sz="700" dirty="0">
                <a:latin typeface="Times" panose="02020603050405020304" pitchFamily="18" charset="0"/>
                <a:ea typeface="Times New Roman" panose="02020603050405020304" pitchFamily="18" charset="0"/>
                <a:cs typeface="Calibri" panose="020F0502020204030204" pitchFamily="34" charset="0"/>
              </a:rPr>
              <a:t/>
            </a:r>
            <a:br>
              <a:rPr lang="en-US" sz="700" dirty="0">
                <a:latin typeface="Times" panose="02020603050405020304" pitchFamily="18" charset="0"/>
                <a:ea typeface="Times New Roman" panose="02020603050405020304" pitchFamily="18" charset="0"/>
                <a:cs typeface="Calibri" panose="020F0502020204030204" pitchFamily="34" charset="0"/>
              </a:rPr>
            </a:br>
            <a:r>
              <a:rPr lang="en-US" sz="800" dirty="0"/>
              <a:t/>
            </a:r>
            <a:br>
              <a:rPr lang="en-US" sz="800" dirty="0"/>
            </a:br>
            <a:endParaRPr lang="de-DE" dirty="0"/>
          </a:p>
        </p:txBody>
      </p:sp>
      <p:pic>
        <p:nvPicPr>
          <p:cNvPr id="18" name="Picture 3" descr="W:\PEP-GEN\DE PE Guidelines\HP Experience\06_HP Icons\130709_ICON_DATABASE\Web_Based-Misc_Icons\High profits\High_profits_RGB\High_profits_RGB_blue_NT.png"/>
          <p:cNvPicPr>
            <a:picLocks noChangeAspect="1" noChangeArrowheads="1"/>
          </p:cNvPicPr>
          <p:nvPr/>
        </p:nvPicPr>
        <p:blipFill>
          <a:blip r:embed="rId2"/>
          <a:srcRect/>
          <a:stretch>
            <a:fillRect/>
          </a:stretch>
        </p:blipFill>
        <p:spPr bwMode="auto">
          <a:xfrm>
            <a:off x="1373528" y="3656755"/>
            <a:ext cx="420089" cy="526550"/>
          </a:xfrm>
          <a:prstGeom prst="rect">
            <a:avLst/>
          </a:prstGeom>
          <a:noFill/>
        </p:spPr>
      </p:pic>
      <p:sp>
        <p:nvSpPr>
          <p:cNvPr id="5" name="Rectangle 4"/>
          <p:cNvSpPr/>
          <p:nvPr/>
        </p:nvSpPr>
        <p:spPr>
          <a:xfrm>
            <a:off x="346789" y="4223212"/>
            <a:ext cx="2481385" cy="5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Sales</a:t>
            </a:r>
          </a:p>
        </p:txBody>
      </p:sp>
      <p:sp>
        <p:nvSpPr>
          <p:cNvPr id="11" name="Rectangle 10"/>
          <p:cNvSpPr/>
          <p:nvPr/>
        </p:nvSpPr>
        <p:spPr>
          <a:xfrm>
            <a:off x="3173027" y="4219304"/>
            <a:ext cx="2481385" cy="5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Speed</a:t>
            </a:r>
          </a:p>
        </p:txBody>
      </p:sp>
      <p:sp>
        <p:nvSpPr>
          <p:cNvPr id="13" name="Rectangle 12"/>
          <p:cNvSpPr/>
          <p:nvPr/>
        </p:nvSpPr>
        <p:spPr>
          <a:xfrm>
            <a:off x="5999265" y="4219305"/>
            <a:ext cx="2481385" cy="5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Simplicity</a:t>
            </a:r>
          </a:p>
        </p:txBody>
      </p:sp>
      <p:pic>
        <p:nvPicPr>
          <p:cNvPr id="16" name="Picture 3" descr="W:\PEP-GEN\DE PE Guidelines\HP Experience\06_HP Icons\130709_ICON_DATABASE\Enterprise_Icons\HP_Converged_Cloud\HP_Converged_Cloud_RGB\HP_Converged_Cloud_RGB_blue_NT.png"/>
          <p:cNvPicPr>
            <a:picLocks noChangeAspect="1" noChangeArrowheads="1"/>
          </p:cNvPicPr>
          <p:nvPr/>
        </p:nvPicPr>
        <p:blipFill>
          <a:blip r:embed="rId3"/>
          <a:srcRect/>
          <a:stretch>
            <a:fillRect/>
          </a:stretch>
        </p:blipFill>
        <p:spPr bwMode="auto">
          <a:xfrm>
            <a:off x="4104483" y="3623045"/>
            <a:ext cx="629581" cy="547013"/>
          </a:xfrm>
          <a:prstGeom prst="rect">
            <a:avLst/>
          </a:prstGeom>
          <a:noFill/>
        </p:spPr>
      </p:pic>
      <p:sp>
        <p:nvSpPr>
          <p:cNvPr id="6" name="Rectangle 5"/>
          <p:cNvSpPr/>
          <p:nvPr/>
        </p:nvSpPr>
        <p:spPr>
          <a:xfrm>
            <a:off x="424238" y="645437"/>
            <a:ext cx="7576762" cy="3033138"/>
          </a:xfrm>
          <a:prstGeom prst="rect">
            <a:avLst/>
          </a:prstGeom>
        </p:spPr>
        <p:txBody>
          <a:bodyPr wrap="square">
            <a:spAutoFit/>
          </a:bodyPr>
          <a:lstStyle/>
          <a:p>
            <a:pPr>
              <a:lnSpc>
                <a:spcPct val="105000"/>
              </a:lnSpc>
            </a:pPr>
            <a:r>
              <a:rPr lang="en-US" sz="2000" b="1" spc="15" dirty="0" smtClean="0">
                <a:latin typeface="HP Simplified Light" panose="020B0404020204020204" pitchFamily="34" charset="0"/>
                <a:ea typeface="Times New Roman" panose="02020603050405020304" pitchFamily="18" charset="0"/>
                <a:cs typeface="HP Simplified Light" panose="020B0404020204020204" pitchFamily="34" charset="0"/>
              </a:rPr>
              <a:t>The Vision</a:t>
            </a:r>
          </a:p>
          <a:p>
            <a:pPr>
              <a:lnSpc>
                <a:spcPct val="105000"/>
              </a:lnSpc>
            </a:pPr>
            <a:r>
              <a:rPr lang="en-US" sz="1200" b="1" spc="15" dirty="0" smtClean="0">
                <a:latin typeface="HP Simplified Light" panose="020B0404020204020204" pitchFamily="34" charset="0"/>
                <a:ea typeface="Times New Roman" panose="02020603050405020304" pitchFamily="18" charset="0"/>
                <a:cs typeface="HP Simplified Light" panose="020B0404020204020204" pitchFamily="34" charset="0"/>
              </a:rPr>
              <a:t>For internal use only—do not distribute</a:t>
            </a:r>
          </a:p>
          <a:p>
            <a:pPr>
              <a:lnSpc>
                <a:spcPct val="105000"/>
              </a:lnSpc>
            </a:pPr>
            <a:endParaRPr lang="en-US" sz="600" b="1" spc="15" dirty="0" smtClean="0">
              <a:latin typeface="HP Simplified Light" panose="020B0404020204020204" pitchFamily="34" charset="0"/>
              <a:ea typeface="Times New Roman" panose="02020603050405020304" pitchFamily="18" charset="0"/>
              <a:cs typeface="HP Simplified Light" panose="020B0404020204020204" pitchFamily="34" charset="0"/>
            </a:endParaRPr>
          </a:p>
          <a:p>
            <a:pPr>
              <a:lnSpc>
                <a:spcPct val="105000"/>
              </a:lnSpc>
            </a:pPr>
            <a:endParaRPr lang="en-US" sz="1200" dirty="0" smtClean="0"/>
          </a:p>
          <a:p>
            <a:pPr>
              <a:lnSpc>
                <a:spcPct val="105000"/>
              </a:lnSpc>
            </a:pPr>
            <a:r>
              <a:rPr lang="en-US" sz="1200" dirty="0" smtClean="0">
                <a:latin typeface="HP Simplified Light" panose="020B0404020204020204" pitchFamily="34" charset="0"/>
              </a:rPr>
              <a:t>With </a:t>
            </a:r>
            <a:r>
              <a:rPr lang="en-US" sz="1200" dirty="0">
                <a:latin typeface="HP Simplified Light" panose="020B0404020204020204" pitchFamily="34" charset="0"/>
              </a:rPr>
              <a:t>the creation of this new company, we have an incredible opportunity to build on our </a:t>
            </a:r>
            <a:r>
              <a:rPr lang="en-US" sz="1200" dirty="0" smtClean="0">
                <a:latin typeface="HP Simplified Light" panose="020B0404020204020204" pitchFamily="34" charset="0"/>
              </a:rPr>
              <a:t>momentum - moving </a:t>
            </a:r>
            <a:r>
              <a:rPr lang="en-US" sz="1200" dirty="0">
                <a:latin typeface="HP Simplified Light" panose="020B0404020204020204" pitchFamily="34" charset="0"/>
              </a:rPr>
              <a:t>forward with the heart of a startup, the brain and muscle of a Fortune 100 corporation, and the unique legacy Bill and Dave created more than 75 years ago. </a:t>
            </a:r>
            <a:endParaRPr lang="en-US" sz="1200" spc="15" dirty="0">
              <a:latin typeface="HP Simplified Light" panose="020B0404020204020204" pitchFamily="34" charset="0"/>
              <a:ea typeface="Times New Roman" panose="02020603050405020304" pitchFamily="18" charset="0"/>
              <a:cs typeface="HP Simplified Light" panose="020B0404020204020204" pitchFamily="34" charset="0"/>
            </a:endParaRPr>
          </a:p>
          <a:p>
            <a:pPr>
              <a:lnSpc>
                <a:spcPct val="105000"/>
              </a:lnSpc>
            </a:pPr>
            <a:endParaRPr lang="en-US" sz="1200" spc="15" dirty="0" smtClean="0">
              <a:latin typeface="HP Simplified Light" panose="020B0404020204020204" pitchFamily="34" charset="0"/>
              <a:ea typeface="Times New Roman" panose="02020603050405020304" pitchFamily="18" charset="0"/>
              <a:cs typeface="HP Simplified Light" panose="020B0404020204020204" pitchFamily="34" charset="0"/>
            </a:endParaRPr>
          </a:p>
          <a:p>
            <a:pPr>
              <a:lnSpc>
                <a:spcPct val="105000"/>
              </a:lnSpc>
            </a:pPr>
            <a:r>
              <a:rPr lang="en-US" sz="1200" spc="15" dirty="0">
                <a:latin typeface="HP Simplified Light" panose="020B0404020204020204" pitchFamily="34" charset="0"/>
                <a:ea typeface="Times New Roman" panose="02020603050405020304" pitchFamily="18" charset="0"/>
                <a:cs typeface="HP Simplified Light" panose="020B0404020204020204" pitchFamily="34" charset="0"/>
              </a:rPr>
              <a:t>We’re committed to excellence, and focused on accelerating partner </a:t>
            </a:r>
            <a:r>
              <a:rPr lang="en-US" sz="1200" spc="15" dirty="0" smtClean="0">
                <a:latin typeface="HP Simplified Light" panose="020B0404020204020204" pitchFamily="34" charset="0"/>
                <a:ea typeface="Times New Roman" panose="02020603050405020304" pitchFamily="18" charset="0"/>
                <a:cs typeface="HP Simplified Light" panose="020B0404020204020204" pitchFamily="34" charset="0"/>
              </a:rPr>
              <a:t>growth by </a:t>
            </a:r>
            <a:r>
              <a:rPr lang="en-US" sz="1200" spc="15" dirty="0">
                <a:latin typeface="HP Simplified Light" panose="020B0404020204020204" pitchFamily="34" charset="0"/>
                <a:ea typeface="Times New Roman" panose="02020603050405020304" pitchFamily="18" charset="0"/>
                <a:cs typeface="HP Simplified Light" panose="020B0404020204020204" pitchFamily="34" charset="0"/>
              </a:rPr>
              <a:t>delivering innovative products and solutions, a clear and simple partner program, and streamlined, consistent tools and operations. </a:t>
            </a:r>
            <a:endParaRPr lang="en-US" sz="1200" spc="15" dirty="0" smtClean="0">
              <a:latin typeface="HP Simplified Light" panose="020B0404020204020204" pitchFamily="34" charset="0"/>
              <a:ea typeface="Times New Roman" panose="02020603050405020304" pitchFamily="18" charset="0"/>
              <a:cs typeface="HP Simplified Light" panose="020B0404020204020204" pitchFamily="34" charset="0"/>
            </a:endParaRPr>
          </a:p>
          <a:p>
            <a:pPr>
              <a:lnSpc>
                <a:spcPct val="105000"/>
              </a:lnSpc>
            </a:pPr>
            <a:endParaRPr lang="en-US" sz="1200" spc="15" dirty="0">
              <a:latin typeface="HP Simplified Light" panose="020B0404020204020204" pitchFamily="34" charset="0"/>
              <a:ea typeface="Times New Roman" panose="02020603050405020304" pitchFamily="18" charset="0"/>
              <a:cs typeface="HP Simplified Light" panose="020B0404020204020204" pitchFamily="34" charset="0"/>
            </a:endParaRPr>
          </a:p>
          <a:p>
            <a:pPr>
              <a:lnSpc>
                <a:spcPct val="105000"/>
              </a:lnSpc>
            </a:pPr>
            <a:r>
              <a:rPr lang="en-US" sz="1200" spc="15" dirty="0">
                <a:latin typeface="HP Simplified Light" panose="020B0404020204020204" pitchFamily="34" charset="0"/>
                <a:ea typeface="Times New Roman" panose="02020603050405020304" pitchFamily="18" charset="0"/>
                <a:cs typeface="HP Simplified Light" panose="020B0404020204020204" pitchFamily="34" charset="0"/>
              </a:rPr>
              <a:t>T</a:t>
            </a:r>
            <a:r>
              <a:rPr lang="en-US" sz="1200" spc="15" dirty="0" smtClean="0">
                <a:latin typeface="HP Simplified Light" panose="020B0404020204020204" pitchFamily="34" charset="0"/>
                <a:ea typeface="Times New Roman" panose="02020603050405020304" pitchFamily="18" charset="0"/>
                <a:cs typeface="HP Simplified Light" panose="020B0404020204020204" pitchFamily="34" charset="0"/>
              </a:rPr>
              <a:t>he formula for success is simple: our partners’ success is our success. </a:t>
            </a:r>
            <a:r>
              <a:rPr lang="en-US" sz="1200" spc="15" dirty="0">
                <a:latin typeface="HP Simplified Light" panose="020B0404020204020204" pitchFamily="34" charset="0"/>
                <a:ea typeface="Times New Roman" panose="02020603050405020304" pitchFamily="18" charset="0"/>
                <a:cs typeface="HP Simplified Light" panose="020B0404020204020204" pitchFamily="34" charset="0"/>
              </a:rPr>
              <a:t>T</a:t>
            </a:r>
            <a:r>
              <a:rPr lang="en-US" sz="1200" spc="15" dirty="0" smtClean="0">
                <a:latin typeface="HP Simplified Light" panose="020B0404020204020204" pitchFamily="34" charset="0"/>
                <a:ea typeface="Times New Roman" panose="02020603050405020304" pitchFamily="18" charset="0"/>
                <a:cs typeface="HP Simplified Light" panose="020B0404020204020204" pitchFamily="34" charset="0"/>
              </a:rPr>
              <a:t>he health of the channel equals the health of HP. And together </a:t>
            </a:r>
            <a:r>
              <a:rPr lang="en-US" sz="1200" spc="15" dirty="0">
                <a:latin typeface="HP Simplified Light" panose="020B0404020204020204" pitchFamily="34" charset="0"/>
                <a:ea typeface="Times New Roman" panose="02020603050405020304" pitchFamily="18" charset="0"/>
                <a:cs typeface="HP Simplified Light" panose="020B0404020204020204" pitchFamily="34" charset="0"/>
              </a:rPr>
              <a:t>with our channel partners, we will amaze our joint customers with innovative experiences, and set the stage for a prosperous future</a:t>
            </a:r>
            <a:r>
              <a:rPr lang="en-US" sz="1200" spc="15" dirty="0" smtClean="0">
                <a:latin typeface="HP Simplified Light" panose="020B0404020204020204" pitchFamily="34" charset="0"/>
                <a:ea typeface="Times New Roman" panose="02020603050405020304" pitchFamily="18" charset="0"/>
                <a:cs typeface="HP Simplified Light" panose="020B0404020204020204" pitchFamily="34" charset="0"/>
              </a:rPr>
              <a:t>.</a:t>
            </a:r>
          </a:p>
          <a:p>
            <a:pPr>
              <a:lnSpc>
                <a:spcPct val="105000"/>
              </a:lnSpc>
            </a:pPr>
            <a:endParaRPr lang="en-US" sz="1200" spc="15" dirty="0">
              <a:latin typeface="HP Simplified Light" panose="020B0404020204020204" pitchFamily="34" charset="0"/>
              <a:ea typeface="Times New Roman" panose="02020603050405020304" pitchFamily="18" charset="0"/>
              <a:cs typeface="HP Simplified Light" panose="020B0404020204020204" pitchFamily="34" charset="0"/>
            </a:endParaRPr>
          </a:p>
        </p:txBody>
      </p:sp>
      <p:pic>
        <p:nvPicPr>
          <p:cNvPr id="10" name="Picture 9" descr="OK_RGB_blue_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9951" y="3618874"/>
            <a:ext cx="562356" cy="562356"/>
          </a:xfrm>
          <a:prstGeom prst="rect">
            <a:avLst/>
          </a:prstGeom>
        </p:spPr>
      </p:pic>
    </p:spTree>
    <p:extLst>
      <p:ext uri="{BB962C8B-B14F-4D97-AF65-F5344CB8AC3E}">
        <p14:creationId xmlns:p14="http://schemas.microsoft.com/office/powerpoint/2010/main" val="29781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extLst/>
          </p:nvPr>
        </p:nvGraphicFramePr>
        <p:xfrm>
          <a:off x="1191" y="1192"/>
          <a:ext cx="1191" cy="1190"/>
        </p:xfrm>
        <a:graphic>
          <a:graphicData uri="http://schemas.openxmlformats.org/presentationml/2006/ole">
            <mc:AlternateContent xmlns:mc="http://schemas.openxmlformats.org/markup-compatibility/2006">
              <mc:Choice xmlns:v="urn:schemas-microsoft-com:vml" Requires="v">
                <p:oleObj spid="_x0000_s103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191" y="1192"/>
                        <a:ext cx="1191" cy="1190"/>
                      </a:xfrm>
                      <a:prstGeom prst="rect">
                        <a:avLst/>
                      </a:prstGeom>
                    </p:spPr>
                  </p:pic>
                </p:oleObj>
              </mc:Fallback>
            </mc:AlternateContent>
          </a:graphicData>
        </a:graphic>
      </p:graphicFrame>
      <p:sp>
        <p:nvSpPr>
          <p:cNvPr id="2" name="Title 1"/>
          <p:cNvSpPr>
            <a:spLocks noGrp="1"/>
          </p:cNvSpPr>
          <p:nvPr>
            <p:ph type="title"/>
          </p:nvPr>
        </p:nvSpPr>
        <p:spPr>
          <a:xfrm>
            <a:off x="455149" y="208942"/>
            <a:ext cx="8394843" cy="430887"/>
          </a:xfrm>
        </p:spPr>
        <p:txBody>
          <a:bodyPr/>
          <a:lstStyle/>
          <a:p>
            <a:r>
              <a:rPr lang="en-US" sz="2400" dirty="0" smtClean="0">
                <a:latin typeface="HP Simplified Light" panose="020B0404020204020204" pitchFamily="34" charset="0"/>
              </a:rPr>
              <a:t>The Messaging Pillars</a:t>
            </a:r>
            <a:r>
              <a:rPr lang="en-US" sz="2200" dirty="0" smtClean="0">
                <a:latin typeface="HP Simplified Light" panose="020B0404020204020204" pitchFamily="34" charset="0"/>
              </a:rPr>
              <a:t/>
            </a:r>
            <a:br>
              <a:rPr lang="en-US" sz="2200" dirty="0" smtClean="0">
                <a:latin typeface="HP Simplified Light" panose="020B0404020204020204" pitchFamily="34" charset="0"/>
              </a:rPr>
            </a:br>
            <a:endParaRPr lang="en-US" sz="2200" dirty="0">
              <a:latin typeface="HP Simplified Light" panose="020B0404020204020204" pitchFamily="34" charset="0"/>
            </a:endParaRPr>
          </a:p>
        </p:txBody>
      </p:sp>
      <p:sp>
        <p:nvSpPr>
          <p:cNvPr id="6" name="Round Diagonal Corner Rectangle 5"/>
          <p:cNvSpPr/>
          <p:nvPr/>
        </p:nvSpPr>
        <p:spPr>
          <a:xfrm flipH="1">
            <a:off x="455149" y="2109330"/>
            <a:ext cx="2601064" cy="2640818"/>
          </a:xfrm>
          <a:prstGeom prst="round2DiagRect">
            <a:avLst>
              <a:gd name="adj1" fmla="val 7008"/>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89" tIns="34295" rIns="68589" bIns="34295" rtlCol="0" anchor="t"/>
          <a:lstStyle/>
          <a:p>
            <a:r>
              <a:rPr lang="en-US" sz="1500" b="1" dirty="0">
                <a:solidFill>
                  <a:prstClr val="white"/>
                </a:solidFill>
                <a:latin typeface="HP Simplified Light" panose="020B0404020204020204" pitchFamily="34" charset="0"/>
              </a:rPr>
              <a:t>First </a:t>
            </a:r>
            <a:r>
              <a:rPr lang="en-US" sz="1500" b="1" dirty="0" smtClean="0">
                <a:solidFill>
                  <a:prstClr val="white"/>
                </a:solidFill>
                <a:latin typeface="HP Simplified Light" panose="020B0404020204020204" pitchFamily="34" charset="0"/>
              </a:rPr>
              <a:t>in sales</a:t>
            </a:r>
          </a:p>
          <a:p>
            <a:endParaRPr lang="en-US" sz="1100" dirty="0">
              <a:solidFill>
                <a:prstClr val="white"/>
              </a:solidFill>
              <a:latin typeface="HP Simplified Light" panose="020B0404020204020204" pitchFamily="34" charset="0"/>
            </a:endParaRPr>
          </a:p>
          <a:p>
            <a:pPr>
              <a:spcBef>
                <a:spcPts val="450"/>
              </a:spcBef>
            </a:pPr>
            <a:r>
              <a:rPr lang="en-US" sz="1500" dirty="0">
                <a:solidFill>
                  <a:prstClr val="white"/>
                </a:solidFill>
                <a:latin typeface="HP Simplified Light" panose="020B0404020204020204" pitchFamily="34" charset="0"/>
              </a:rPr>
              <a:t>We offer a comprehensive set of services and sales support that </a:t>
            </a:r>
            <a:r>
              <a:rPr lang="en-US" sz="1500" dirty="0" smtClean="0">
                <a:solidFill>
                  <a:prstClr val="white"/>
                </a:solidFill>
                <a:latin typeface="HP Simplified Light" panose="020B0404020204020204" pitchFamily="34" charset="0"/>
              </a:rPr>
              <a:t>give </a:t>
            </a:r>
            <a:r>
              <a:rPr lang="en-US" sz="1500" dirty="0">
                <a:solidFill>
                  <a:prstClr val="white"/>
                </a:solidFill>
                <a:latin typeface="HP Simplified Light" panose="020B0404020204020204" pitchFamily="34" charset="0"/>
              </a:rPr>
              <a:t>our partners the </a:t>
            </a:r>
            <a:r>
              <a:rPr lang="en-US" sz="1500" dirty="0" smtClean="0">
                <a:solidFill>
                  <a:prstClr val="white"/>
                </a:solidFill>
                <a:latin typeface="HP Simplified Light" panose="020B0404020204020204" pitchFamily="34" charset="0"/>
              </a:rPr>
              <a:t>incentives and skills they </a:t>
            </a:r>
            <a:r>
              <a:rPr lang="en-US" sz="1500" dirty="0">
                <a:solidFill>
                  <a:prstClr val="white"/>
                </a:solidFill>
                <a:latin typeface="HP Simplified Light" panose="020B0404020204020204" pitchFamily="34" charset="0"/>
              </a:rPr>
              <a:t>need to drive </a:t>
            </a:r>
            <a:r>
              <a:rPr lang="en-US" sz="1500" dirty="0" smtClean="0">
                <a:solidFill>
                  <a:prstClr val="white"/>
                </a:solidFill>
                <a:latin typeface="HP Simplified Light" panose="020B0404020204020204" pitchFamily="34" charset="0"/>
              </a:rPr>
              <a:t>both growth </a:t>
            </a:r>
            <a:r>
              <a:rPr lang="en-US" sz="1500" dirty="0">
                <a:solidFill>
                  <a:prstClr val="white"/>
                </a:solidFill>
                <a:latin typeface="HP Simplified Light" panose="020B0404020204020204" pitchFamily="34" charset="0"/>
              </a:rPr>
              <a:t>and profitability.</a:t>
            </a:r>
          </a:p>
        </p:txBody>
      </p:sp>
      <p:sp>
        <p:nvSpPr>
          <p:cNvPr id="3" name="Rectangle 2"/>
          <p:cNvSpPr/>
          <p:nvPr/>
        </p:nvSpPr>
        <p:spPr>
          <a:xfrm>
            <a:off x="554003" y="1070321"/>
            <a:ext cx="7390168" cy="500147"/>
          </a:xfrm>
          <a:prstGeom prst="rect">
            <a:avLst/>
          </a:prstGeom>
        </p:spPr>
        <p:txBody>
          <a:bodyPr wrap="square" lIns="68589" tIns="34295" rIns="68589" bIns="34295">
            <a:spAutoFit/>
          </a:bodyPr>
          <a:lstStyle/>
          <a:p>
            <a:pPr>
              <a:spcBef>
                <a:spcPts val="450"/>
              </a:spcBef>
            </a:pPr>
            <a:r>
              <a:rPr lang="en-US" sz="1400" dirty="0" smtClean="0">
                <a:latin typeface="HP Simplified Light" panose="020B0404020204020204" pitchFamily="34" charset="0"/>
                <a:ea typeface="HP Simplified" pitchFamily="34" charset="0"/>
                <a:cs typeface="HP Simplified" pitchFamily="34" charset="0"/>
              </a:rPr>
              <a:t>The </a:t>
            </a:r>
            <a:r>
              <a:rPr lang="en-US" sz="1400" dirty="0">
                <a:latin typeface="HP Simplified Light" panose="020B0404020204020204" pitchFamily="34" charset="0"/>
                <a:ea typeface="HP Simplified" pitchFamily="34" charset="0"/>
                <a:cs typeface="HP Simplified" pitchFamily="34" charset="0"/>
              </a:rPr>
              <a:t>Partner First program is </a:t>
            </a:r>
            <a:r>
              <a:rPr lang="en-US" sz="1400" dirty="0" smtClean="0">
                <a:latin typeface="HP Simplified Light" panose="020B0404020204020204" pitchFamily="34" charset="0"/>
                <a:ea typeface="HP Simplified" pitchFamily="34" charset="0"/>
                <a:cs typeface="HP Simplified" pitchFamily="34" charset="0"/>
              </a:rPr>
              <a:t>dedicated to being first in driving growth and profitability, first in speed and agility, </a:t>
            </a:r>
            <a:r>
              <a:rPr lang="en-US" sz="1400" dirty="0">
                <a:latin typeface="HP Simplified Light" panose="020B0404020204020204" pitchFamily="34" charset="0"/>
                <a:ea typeface="HP Simplified" pitchFamily="34" charset="0"/>
                <a:cs typeface="HP Simplified" pitchFamily="34" charset="0"/>
              </a:rPr>
              <a:t>and </a:t>
            </a:r>
            <a:r>
              <a:rPr lang="en-US" sz="1400" dirty="0" smtClean="0">
                <a:latin typeface="HP Simplified Light" panose="020B0404020204020204" pitchFamily="34" charset="0"/>
                <a:ea typeface="HP Simplified" pitchFamily="34" charset="0"/>
                <a:cs typeface="HP Simplified" pitchFamily="34" charset="0"/>
              </a:rPr>
              <a:t>first in simple and consistent operations.</a:t>
            </a:r>
            <a:endParaRPr lang="en-US" sz="1400" dirty="0">
              <a:latin typeface="HP Simplified Light" panose="020B0404020204020204" pitchFamily="34" charset="0"/>
              <a:ea typeface="HP Simplified" pitchFamily="34" charset="0"/>
              <a:cs typeface="HP Simplified" pitchFamily="34" charset="0"/>
            </a:endParaRPr>
          </a:p>
        </p:txBody>
      </p:sp>
      <p:sp>
        <p:nvSpPr>
          <p:cNvPr id="10" name="Round Diagonal Corner Rectangle 9"/>
          <p:cNvSpPr/>
          <p:nvPr/>
        </p:nvSpPr>
        <p:spPr>
          <a:xfrm flipH="1">
            <a:off x="3280657" y="2100219"/>
            <a:ext cx="2601064" cy="2633335"/>
          </a:xfrm>
          <a:prstGeom prst="round2DiagRect">
            <a:avLst>
              <a:gd name="adj1" fmla="val 7008"/>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89" tIns="34295" rIns="68589" bIns="34295" rtlCol="0" anchor="t"/>
          <a:lstStyle/>
          <a:p>
            <a:r>
              <a:rPr lang="en-US" sz="1500" b="1" dirty="0">
                <a:solidFill>
                  <a:prstClr val="white"/>
                </a:solidFill>
                <a:latin typeface="HP Simplified Light" panose="020B0404020204020204" pitchFamily="34" charset="0"/>
              </a:rPr>
              <a:t>First in speed</a:t>
            </a:r>
          </a:p>
          <a:p>
            <a:pPr marL="257209" indent="-257209">
              <a:spcBef>
                <a:spcPts val="450"/>
              </a:spcBef>
              <a:buFontTx/>
              <a:buChar char="-"/>
            </a:pPr>
            <a:endParaRPr lang="en-US" sz="1100" dirty="0">
              <a:solidFill>
                <a:prstClr val="white"/>
              </a:solidFill>
              <a:latin typeface="HP Simplified Light" panose="020B0404020204020204" pitchFamily="34" charset="0"/>
            </a:endParaRPr>
          </a:p>
          <a:p>
            <a:pPr>
              <a:spcBef>
                <a:spcPts val="450"/>
              </a:spcBef>
            </a:pPr>
            <a:r>
              <a:rPr lang="en-US" sz="1500" dirty="0" smtClean="0">
                <a:solidFill>
                  <a:prstClr val="white"/>
                </a:solidFill>
                <a:latin typeface="HP Simplified Light" panose="020B0404020204020204" pitchFamily="34" charset="0"/>
              </a:rPr>
              <a:t>Our </a:t>
            </a:r>
            <a:r>
              <a:rPr lang="en-US" sz="1500" dirty="0">
                <a:solidFill>
                  <a:prstClr val="white"/>
                </a:solidFill>
                <a:latin typeface="HP Simplified Light" panose="020B0404020204020204" pitchFamily="34" charset="0"/>
              </a:rPr>
              <a:t>focus, </a:t>
            </a:r>
            <a:r>
              <a:rPr lang="en-US" sz="1500" dirty="0" smtClean="0">
                <a:solidFill>
                  <a:prstClr val="white"/>
                </a:solidFill>
                <a:latin typeface="HP Simplified Light" panose="020B0404020204020204" pitchFamily="34" charset="0"/>
              </a:rPr>
              <a:t>resources</a:t>
            </a:r>
            <a:r>
              <a:rPr lang="en-US" sz="1500" dirty="0">
                <a:solidFill>
                  <a:prstClr val="white"/>
                </a:solidFill>
                <a:latin typeface="HP Simplified Light" panose="020B0404020204020204" pitchFamily="34" charset="0"/>
              </a:rPr>
              <a:t>, and </a:t>
            </a:r>
            <a:r>
              <a:rPr lang="en-US" sz="1500" dirty="0" smtClean="0">
                <a:solidFill>
                  <a:prstClr val="white"/>
                </a:solidFill>
                <a:latin typeface="HP Simplified Light" panose="020B0404020204020204" pitchFamily="34" charset="0"/>
              </a:rPr>
              <a:t>flexibility allow us to quickly adapt and provide the agility and responsiveness our partners need to thrive </a:t>
            </a:r>
            <a:r>
              <a:rPr lang="en-US" sz="1500" dirty="0">
                <a:solidFill>
                  <a:prstClr val="white"/>
                </a:solidFill>
                <a:latin typeface="HP Simplified Light" panose="020B0404020204020204" pitchFamily="34" charset="0"/>
              </a:rPr>
              <a:t>in an evolving market.</a:t>
            </a:r>
          </a:p>
        </p:txBody>
      </p:sp>
      <p:sp>
        <p:nvSpPr>
          <p:cNvPr id="11" name="Round Diagonal Corner Rectangle 10"/>
          <p:cNvSpPr/>
          <p:nvPr/>
        </p:nvSpPr>
        <p:spPr>
          <a:xfrm flipH="1">
            <a:off x="6043804" y="2116813"/>
            <a:ext cx="2601064" cy="2633335"/>
          </a:xfrm>
          <a:prstGeom prst="round2DiagRect">
            <a:avLst>
              <a:gd name="adj1" fmla="val 7008"/>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89" tIns="34295" rIns="68589" bIns="34295" rtlCol="0" anchor="t"/>
          <a:lstStyle/>
          <a:p>
            <a:r>
              <a:rPr lang="en-US" sz="1500" b="1" dirty="0">
                <a:solidFill>
                  <a:prstClr val="white"/>
                </a:solidFill>
                <a:latin typeface="HP Simplified Light" panose="020B0404020204020204" pitchFamily="34" charset="0"/>
              </a:rPr>
              <a:t>First in </a:t>
            </a:r>
            <a:r>
              <a:rPr lang="en-US" sz="1500" b="1" dirty="0" smtClean="0">
                <a:solidFill>
                  <a:prstClr val="white"/>
                </a:solidFill>
                <a:latin typeface="HP Simplified Light" panose="020B0404020204020204" pitchFamily="34" charset="0"/>
              </a:rPr>
              <a:t>simplicity</a:t>
            </a:r>
            <a:endParaRPr lang="en-US" sz="1500" b="1" dirty="0">
              <a:solidFill>
                <a:prstClr val="white"/>
              </a:solidFill>
              <a:latin typeface="HP Simplified Light" panose="020B0404020204020204" pitchFamily="34" charset="0"/>
            </a:endParaRPr>
          </a:p>
          <a:p>
            <a:pPr marL="257209" indent="-257209">
              <a:spcBef>
                <a:spcPts val="450"/>
              </a:spcBef>
              <a:buFontTx/>
              <a:buChar char="-"/>
            </a:pPr>
            <a:endParaRPr lang="en-US" sz="1100" dirty="0">
              <a:solidFill>
                <a:prstClr val="white"/>
              </a:solidFill>
              <a:latin typeface="HP Simplified Light" panose="020B0404020204020204" pitchFamily="34" charset="0"/>
            </a:endParaRPr>
          </a:p>
          <a:p>
            <a:pPr>
              <a:spcBef>
                <a:spcPts val="450"/>
              </a:spcBef>
            </a:pPr>
            <a:r>
              <a:rPr lang="en-US" sz="1500" dirty="0" smtClean="0">
                <a:solidFill>
                  <a:prstClr val="white"/>
                </a:solidFill>
                <a:latin typeface="HP Simplified Light" panose="020B0404020204020204" pitchFamily="34" charset="0"/>
              </a:rPr>
              <a:t>We make doing business easy with streamlined programs</a:t>
            </a:r>
            <a:r>
              <a:rPr lang="en-US" sz="1500" dirty="0">
                <a:solidFill>
                  <a:prstClr val="white"/>
                </a:solidFill>
                <a:latin typeface="HP Simplified Light" panose="020B0404020204020204" pitchFamily="34" charset="0"/>
              </a:rPr>
              <a:t>, </a:t>
            </a:r>
            <a:r>
              <a:rPr lang="en-US" sz="1500" dirty="0" smtClean="0">
                <a:solidFill>
                  <a:prstClr val="white"/>
                </a:solidFill>
                <a:latin typeface="HP Simplified Light" panose="020B0404020204020204" pitchFamily="34" charset="0"/>
              </a:rPr>
              <a:t>tools, </a:t>
            </a:r>
            <a:r>
              <a:rPr lang="en-US" sz="1500" dirty="0">
                <a:solidFill>
                  <a:prstClr val="white"/>
                </a:solidFill>
                <a:latin typeface="HP Simplified Light" panose="020B0404020204020204" pitchFamily="34" charset="0"/>
              </a:rPr>
              <a:t>and processes that deliver innovation </a:t>
            </a:r>
            <a:r>
              <a:rPr lang="en-US" sz="1500" dirty="0" smtClean="0">
                <a:solidFill>
                  <a:prstClr val="white"/>
                </a:solidFill>
                <a:latin typeface="HP Simplified Light" panose="020B0404020204020204" pitchFamily="34" charset="0"/>
              </a:rPr>
              <a:t>and </a:t>
            </a:r>
            <a:r>
              <a:rPr lang="en-US" sz="1500" dirty="0">
                <a:solidFill>
                  <a:prstClr val="white"/>
                </a:solidFill>
                <a:latin typeface="HP Simplified Light" panose="020B0404020204020204" pitchFamily="34" charset="0"/>
              </a:rPr>
              <a:t>consistency across markets and </a:t>
            </a:r>
            <a:r>
              <a:rPr lang="en-US" sz="1500" dirty="0" smtClean="0">
                <a:solidFill>
                  <a:prstClr val="white"/>
                </a:solidFill>
                <a:latin typeface="HP Simplified Light" panose="020B0404020204020204" pitchFamily="34" charset="0"/>
              </a:rPr>
              <a:t>geographies.</a:t>
            </a:r>
            <a:endParaRPr lang="en-US" sz="1500" dirty="0">
              <a:solidFill>
                <a:prstClr val="white"/>
              </a:solidFill>
              <a:latin typeface="HP Simplified Light" panose="020B0404020204020204" pitchFamily="34" charset="0"/>
            </a:endParaRPr>
          </a:p>
          <a:p>
            <a:pPr>
              <a:spcBef>
                <a:spcPts val="450"/>
              </a:spcBef>
            </a:pPr>
            <a:endParaRPr lang="en-US" sz="1500" dirty="0">
              <a:solidFill>
                <a:prstClr val="white"/>
              </a:solidFill>
              <a:latin typeface="HP Simplified Light" panose="020B0404020204020204" pitchFamily="34" charset="0"/>
            </a:endParaRPr>
          </a:p>
        </p:txBody>
      </p:sp>
      <p:sp>
        <p:nvSpPr>
          <p:cNvPr id="9" name="Round Diagonal Corner Rectangle 8"/>
          <p:cNvSpPr/>
          <p:nvPr/>
        </p:nvSpPr>
        <p:spPr>
          <a:xfrm flipH="1">
            <a:off x="455150" y="1677602"/>
            <a:ext cx="8189718" cy="345517"/>
          </a:xfrm>
          <a:prstGeom prst="round2DiagRect">
            <a:avLst>
              <a:gd name="adj1" fmla="val 7008"/>
              <a:gd name="adj2"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89" tIns="34295" rIns="68589" bIns="34295" rtlCol="0" anchor="t"/>
          <a:lstStyle/>
          <a:p>
            <a:pPr algn="ctr"/>
            <a:r>
              <a:rPr lang="en-US" sz="1500" b="1" dirty="0">
                <a:solidFill>
                  <a:prstClr val="white"/>
                </a:solidFill>
                <a:latin typeface="HP Simplified Light" panose="020B0404020204020204" pitchFamily="34" charset="0"/>
              </a:rPr>
              <a:t>First in </a:t>
            </a:r>
            <a:r>
              <a:rPr lang="en-US" sz="1500" b="1" dirty="0" smtClean="0">
                <a:solidFill>
                  <a:prstClr val="white"/>
                </a:solidFill>
                <a:latin typeface="HP Simplified Light" panose="020B0404020204020204" pitchFamily="34" charset="0"/>
              </a:rPr>
              <a:t>partnership</a:t>
            </a:r>
            <a:endParaRPr lang="en-US" sz="1500" dirty="0">
              <a:solidFill>
                <a:prstClr val="white"/>
              </a:solidFill>
              <a:latin typeface="HP Simplified Light" panose="020B0404020204020204" pitchFamily="34" charset="0"/>
            </a:endParaRPr>
          </a:p>
        </p:txBody>
      </p:sp>
      <p:sp>
        <p:nvSpPr>
          <p:cNvPr id="12" name="Rectangle 11"/>
          <p:cNvSpPr/>
          <p:nvPr/>
        </p:nvSpPr>
        <p:spPr>
          <a:xfrm>
            <a:off x="455149" y="698475"/>
            <a:ext cx="7390168" cy="346259"/>
          </a:xfrm>
          <a:prstGeom prst="rect">
            <a:avLst/>
          </a:prstGeom>
        </p:spPr>
        <p:txBody>
          <a:bodyPr wrap="square" lIns="68589" tIns="34295" rIns="68589" bIns="34295">
            <a:spAutoFit/>
          </a:bodyPr>
          <a:lstStyle/>
          <a:p>
            <a:pPr>
              <a:spcBef>
                <a:spcPts val="450"/>
              </a:spcBef>
            </a:pPr>
            <a:r>
              <a:rPr lang="en-US" b="1" dirty="0" smtClean="0">
                <a:latin typeface="HP Simplified Light" panose="020B0404020204020204" pitchFamily="34" charset="0"/>
                <a:ea typeface="HP Simplified" pitchFamily="34" charset="0"/>
                <a:cs typeface="HP Simplified" pitchFamily="34" charset="0"/>
              </a:rPr>
              <a:t>First in sales. First in speed. First in simplicity</a:t>
            </a:r>
            <a:r>
              <a:rPr lang="en-US" sz="1400" dirty="0" smtClean="0">
                <a:latin typeface="HP Simplified Light" panose="020B0404020204020204" pitchFamily="34" charset="0"/>
                <a:ea typeface="HP Simplified" pitchFamily="34" charset="0"/>
                <a:cs typeface="HP Simplified" pitchFamily="34" charset="0"/>
              </a:rPr>
              <a:t>.</a:t>
            </a:r>
            <a:endParaRPr lang="en-US" sz="1400" dirty="0">
              <a:latin typeface="HP Simplified Light" panose="020B0404020204020204" pitchFamily="34" charset="0"/>
              <a:ea typeface="HP Simplified" pitchFamily="34" charset="0"/>
              <a:cs typeface="HP Simplified" pitchFamily="34" charset="0"/>
            </a:endParaRPr>
          </a:p>
        </p:txBody>
      </p:sp>
    </p:spTree>
    <p:extLst>
      <p:ext uri="{BB962C8B-B14F-4D97-AF65-F5344CB8AC3E}">
        <p14:creationId xmlns:p14="http://schemas.microsoft.com/office/powerpoint/2010/main" val="4109018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1470" y="466434"/>
            <a:ext cx="8117206" cy="276999"/>
          </a:xfrm>
        </p:spPr>
        <p:txBody>
          <a:bodyPr/>
          <a:lstStyle/>
          <a:p>
            <a:pPr lvl="0"/>
            <a:r>
              <a:rPr lang="en-US" dirty="0" smtClean="0">
                <a:latin typeface="HP Simplified Light" panose="020B0404020204020204" pitchFamily="34" charset="0"/>
              </a:rPr>
              <a:t>HP Partner First Program</a:t>
            </a:r>
          </a:p>
          <a:p>
            <a:pPr lvl="0"/>
            <a:endParaRPr lang="en-US" dirty="0" smtClean="0"/>
          </a:p>
          <a:p>
            <a:endParaRPr lang="en-US" dirty="0"/>
          </a:p>
        </p:txBody>
      </p:sp>
      <p:sp>
        <p:nvSpPr>
          <p:cNvPr id="2" name="Title 1"/>
          <p:cNvSpPr>
            <a:spLocks noGrp="1"/>
          </p:cNvSpPr>
          <p:nvPr>
            <p:ph type="title"/>
          </p:nvPr>
        </p:nvSpPr>
        <p:spPr>
          <a:xfrm>
            <a:off x="249091" y="107092"/>
            <a:ext cx="8117206" cy="430887"/>
          </a:xfrm>
        </p:spPr>
        <p:txBody>
          <a:bodyPr/>
          <a:lstStyle/>
          <a:p>
            <a:pPr lvl="0"/>
            <a:r>
              <a:rPr lang="en-US" sz="2000" dirty="0" smtClean="0">
                <a:latin typeface="HP Simplified Light" panose="020B0404020204020204" pitchFamily="34" charset="0"/>
              </a:rPr>
              <a:t>The Value Proposition and KSPs (not partner facing) </a:t>
            </a:r>
            <a:br>
              <a:rPr lang="en-US" sz="2000" dirty="0" smtClean="0">
                <a:latin typeface="HP Simplified Light" panose="020B0404020204020204" pitchFamily="34" charset="0"/>
              </a:rPr>
            </a:br>
            <a:r>
              <a:rPr lang="en-US" sz="2000" dirty="0">
                <a:latin typeface="HP Simplified Light" panose="020B0404020204020204" pitchFamily="34" charset="0"/>
              </a:rPr>
              <a:t/>
            </a:r>
            <a:br>
              <a:rPr lang="en-US" sz="2000" dirty="0">
                <a:latin typeface="HP Simplified Light" panose="020B0404020204020204" pitchFamily="34" charset="0"/>
              </a:rPr>
            </a:br>
            <a:r>
              <a:rPr lang="en-US" sz="2000" dirty="0" smtClean="0">
                <a:latin typeface="HP Simplified Light" panose="020B0404020204020204" pitchFamily="34" charset="0"/>
              </a:rPr>
              <a:t/>
            </a:r>
            <a:br>
              <a:rPr lang="en-US" sz="2000" dirty="0" smtClean="0">
                <a:latin typeface="HP Simplified Light" panose="020B0404020204020204" pitchFamily="34" charset="0"/>
              </a:rPr>
            </a:br>
            <a:r>
              <a:rPr lang="en-US" sz="2000" dirty="0" smtClean="0">
                <a:latin typeface="HP Simplified Light" panose="020B0404020204020204" pitchFamily="34" charset="0"/>
              </a:rPr>
              <a:t/>
            </a:r>
            <a:br>
              <a:rPr lang="en-US" sz="2000" dirty="0" smtClean="0">
                <a:latin typeface="HP Simplified Light" panose="020B0404020204020204" pitchFamily="34" charset="0"/>
              </a:rPr>
            </a:br>
            <a:r>
              <a:rPr lang="en-US" sz="2000" dirty="0" smtClean="0">
                <a:latin typeface="HP Simplified Light" panose="020B0404020204020204" pitchFamily="34" charset="0"/>
              </a:rPr>
              <a:t/>
            </a:r>
            <a:br>
              <a:rPr lang="en-US" sz="2000" dirty="0" smtClean="0">
                <a:latin typeface="HP Simplified Light" panose="020B0404020204020204" pitchFamily="34" charset="0"/>
              </a:rPr>
            </a:br>
            <a:r>
              <a:rPr lang="en-US" sz="2000" dirty="0" smtClean="0">
                <a:latin typeface="HP Simplified Light" panose="020B0404020204020204" pitchFamily="34" charset="0"/>
              </a:rPr>
              <a:t/>
            </a:r>
            <a:br>
              <a:rPr lang="en-US" sz="2000" dirty="0" smtClean="0">
                <a:latin typeface="HP Simplified Light" panose="020B0404020204020204" pitchFamily="34" charset="0"/>
              </a:rPr>
            </a:br>
            <a:endParaRPr lang="en-US" sz="2000" dirty="0">
              <a:latin typeface="HP Simplified Light" panose="020B0404020204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49096753"/>
              </p:ext>
            </p:extLst>
          </p:nvPr>
        </p:nvGraphicFramePr>
        <p:xfrm>
          <a:off x="331411" y="926281"/>
          <a:ext cx="8094133" cy="3764069"/>
        </p:xfrm>
        <a:graphic>
          <a:graphicData uri="http://schemas.openxmlformats.org/drawingml/2006/table">
            <a:tbl>
              <a:tblPr firstCol="1" bandRow="1">
                <a:tableStyleId>{073A0DAA-6AF3-43AB-8588-CEC1D06C72B9}</a:tableStyleId>
              </a:tblPr>
              <a:tblGrid>
                <a:gridCol w="1189045"/>
                <a:gridCol w="6905088"/>
              </a:tblGrid>
              <a:tr h="848090">
                <a:tc>
                  <a:txBody>
                    <a:bodyPr/>
                    <a:lstStyle/>
                    <a:p>
                      <a:pPr marL="0" marR="0">
                        <a:lnSpc>
                          <a:spcPct val="115000"/>
                        </a:lnSpc>
                        <a:spcBef>
                          <a:spcPts val="0"/>
                        </a:spcBef>
                        <a:spcAft>
                          <a:spcPts val="1000"/>
                        </a:spcAft>
                      </a:pPr>
                      <a:r>
                        <a:rPr lang="en-US" sz="1400" dirty="0" smtClean="0">
                          <a:effectLst/>
                          <a:latin typeface="HP Simplified Light" panose="020B0404020204020204" pitchFamily="34" charset="0"/>
                        </a:rPr>
                        <a:t>Key</a:t>
                      </a:r>
                      <a:r>
                        <a:rPr lang="en-US" sz="1400" baseline="0" dirty="0" smtClean="0">
                          <a:effectLst/>
                          <a:latin typeface="HP Simplified Light" panose="020B0404020204020204" pitchFamily="34" charset="0"/>
                        </a:rPr>
                        <a:t> insights</a:t>
                      </a:r>
                      <a:endParaRPr lang="en-US" sz="1400" dirty="0">
                        <a:effectLst/>
                        <a:latin typeface="HP Simplified Light" panose="020B0404020204020204" pitchFamily="34" charset="0"/>
                        <a:ea typeface="Calibri"/>
                        <a:cs typeface="Times New Roman"/>
                      </a:endParaRPr>
                    </a:p>
                  </a:txBody>
                  <a:tcPr marL="100330" marR="100330" marT="52070" marB="52070"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solidFill>
                      <a:schemeClr val="accent1"/>
                    </a:solidFill>
                  </a:tcPr>
                </a:tc>
                <a:tc>
                  <a:txBody>
                    <a:bodyPr/>
                    <a:lstStyle/>
                    <a:p>
                      <a:pPr marL="171450" marR="0" indent="-171450"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0" i="0" dirty="0" smtClean="0">
                          <a:solidFill>
                            <a:schemeClr val="tx1"/>
                          </a:solidFill>
                          <a:latin typeface="HP Simplified Light" panose="020B0404020204020204" pitchFamily="34" charset="0"/>
                          <a:ea typeface="Verdana" pitchFamily="34" charset="0"/>
                          <a:cs typeface="Verdana" pitchFamily="34" charset="0"/>
                        </a:rPr>
                        <a:t>In</a:t>
                      </a:r>
                      <a:r>
                        <a:rPr lang="en-US" sz="1000" b="0" i="0" baseline="0" dirty="0" smtClean="0">
                          <a:solidFill>
                            <a:schemeClr val="tx1"/>
                          </a:solidFill>
                          <a:latin typeface="HP Simplified Light" panose="020B0404020204020204" pitchFamily="34" charset="0"/>
                          <a:ea typeface="Verdana" pitchFamily="34" charset="0"/>
                          <a:cs typeface="Verdana" pitchFamily="34" charset="0"/>
                        </a:rPr>
                        <a:t> </a:t>
                      </a:r>
                      <a:r>
                        <a:rPr lang="en-US" sz="1000" b="0" i="0" dirty="0" smtClean="0">
                          <a:solidFill>
                            <a:schemeClr val="tx1"/>
                          </a:solidFill>
                          <a:latin typeface="HP Simplified Light" panose="020B0404020204020204" pitchFamily="34" charset="0"/>
                          <a:ea typeface="Verdana" pitchFamily="34" charset="0"/>
                          <a:cs typeface="Verdana" pitchFamily="34" charset="0"/>
                        </a:rPr>
                        <a:t>an increasingly </a:t>
                      </a:r>
                      <a:r>
                        <a:rPr lang="en-US" sz="1000" b="0" i="0" baseline="0" dirty="0" smtClean="0">
                          <a:solidFill>
                            <a:schemeClr val="tx1"/>
                          </a:solidFill>
                          <a:latin typeface="HP Simplified Light" panose="020B0404020204020204" pitchFamily="34" charset="0"/>
                          <a:ea typeface="Verdana" pitchFamily="34" charset="0"/>
                          <a:cs typeface="Verdana" pitchFamily="34" charset="0"/>
                        </a:rPr>
                        <a:t>blended world, partners need to increase their mix of contractual business, while maintaining momentum in their transactional business</a:t>
                      </a:r>
                    </a:p>
                    <a:p>
                      <a:pPr marL="171450" marR="0" indent="-171450"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0" i="0" baseline="0" dirty="0" smtClean="0">
                          <a:solidFill>
                            <a:schemeClr val="tx1"/>
                          </a:solidFill>
                          <a:latin typeface="HP Simplified Light" panose="020B0404020204020204" pitchFamily="34" charset="0"/>
                          <a:ea typeface="Verdana" pitchFamily="34" charset="0"/>
                          <a:cs typeface="Verdana" pitchFamily="34" charset="0"/>
                        </a:rPr>
                        <a:t>To help them in this process, channel partners need an agile, streamlined partner that can provide the right tools to make quicker decisions, as well as the right training, skills, and competencies to effectively execute in an evolving market</a:t>
                      </a:r>
                    </a:p>
                    <a:p>
                      <a:pPr marL="171450" marR="0" indent="-171450"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0" i="0" dirty="0" smtClean="0">
                          <a:solidFill>
                            <a:schemeClr val="tx1"/>
                          </a:solidFill>
                          <a:latin typeface="HP Simplified Light" panose="020B0404020204020204" pitchFamily="34" charset="0"/>
                          <a:ea typeface="Verdana" pitchFamily="34" charset="0"/>
                          <a:cs typeface="Verdana" pitchFamily="34" charset="0"/>
                        </a:rPr>
                        <a:t>HP can </a:t>
                      </a:r>
                      <a:r>
                        <a:rPr lang="en-US" sz="1000" b="0" i="0" baseline="0" dirty="0" smtClean="0">
                          <a:solidFill>
                            <a:schemeClr val="tx1"/>
                          </a:solidFill>
                          <a:latin typeface="HP Simplified Light" panose="020B0404020204020204" pitchFamily="34" charset="0"/>
                          <a:ea typeface="Verdana" pitchFamily="34" charset="0"/>
                          <a:cs typeface="Verdana" pitchFamily="34" charset="0"/>
                        </a:rPr>
                        <a:t>meet channel partner needs with a simplified, consistent program that leverages</a:t>
                      </a:r>
                      <a:r>
                        <a:rPr lang="en-US" sz="1000" b="0" i="0" dirty="0" smtClean="0">
                          <a:solidFill>
                            <a:schemeClr val="tx1"/>
                          </a:solidFill>
                          <a:latin typeface="HP Simplified Light" panose="020B0404020204020204" pitchFamily="34" charset="0"/>
                          <a:ea typeface="Verdana" pitchFamily="34" charset="0"/>
                          <a:cs typeface="Verdana" pitchFamily="34" charset="0"/>
                        </a:rPr>
                        <a:t> HP’s comprehensive product and solutions set, history of reliable partnership, streamlined systems, new tracks and classes,</a:t>
                      </a:r>
                      <a:r>
                        <a:rPr lang="en-US" sz="1000" b="0" i="0" baseline="0" dirty="0" smtClean="0">
                          <a:solidFill>
                            <a:schemeClr val="tx1"/>
                          </a:solidFill>
                          <a:latin typeface="HP Simplified Light" panose="020B0404020204020204" pitchFamily="34" charset="0"/>
                          <a:ea typeface="Verdana" pitchFamily="34" charset="0"/>
                          <a:cs typeface="Verdana" pitchFamily="34" charset="0"/>
                        </a:rPr>
                        <a:t> and focus on growth and profitability</a:t>
                      </a:r>
                      <a:endParaRPr lang="en-US" sz="1000" b="0" i="0" dirty="0" smtClean="0">
                        <a:solidFill>
                          <a:schemeClr val="tx1"/>
                        </a:solidFill>
                        <a:latin typeface="HP Simplified Light" panose="020B0404020204020204" pitchFamily="34" charset="0"/>
                        <a:ea typeface="Verdana" pitchFamily="34" charset="0"/>
                        <a:cs typeface="Verdana" pitchFamily="34" charset="0"/>
                      </a:endParaRPr>
                    </a:p>
                  </a:txBody>
                  <a:tcPr marL="100330" marR="100330" marT="52070" marB="52070">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tcPr>
                </a:tc>
              </a:tr>
              <a:tr h="330293">
                <a:tc>
                  <a:txBody>
                    <a:bodyPr/>
                    <a:lstStyle/>
                    <a:p>
                      <a:pPr marL="0" marR="0">
                        <a:lnSpc>
                          <a:spcPct val="115000"/>
                        </a:lnSpc>
                        <a:spcBef>
                          <a:spcPts val="0"/>
                        </a:spcBef>
                        <a:spcAft>
                          <a:spcPts val="1000"/>
                        </a:spcAft>
                      </a:pPr>
                      <a:r>
                        <a:rPr lang="en-US" sz="1400" dirty="0" smtClean="0">
                          <a:effectLst/>
                          <a:latin typeface="HP Simplified Light" panose="020B0404020204020204" pitchFamily="34" charset="0"/>
                        </a:rPr>
                        <a:t>For</a:t>
                      </a:r>
                      <a:endParaRPr lang="en-US" sz="1400" dirty="0">
                        <a:effectLst/>
                        <a:latin typeface="HP Simplified Light" panose="020B0404020204020204" pitchFamily="34" charset="0"/>
                        <a:ea typeface="Calibri"/>
                        <a:cs typeface="Times New Roman"/>
                      </a:endParaRPr>
                    </a:p>
                  </a:txBody>
                  <a:tcPr marL="100330" marR="100330" marT="52070" marB="52070"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1"/>
                    </a:solidFill>
                  </a:tcPr>
                </a:tc>
                <a:tc>
                  <a:txBody>
                    <a:bodyPr/>
                    <a:lstStyle/>
                    <a:p>
                      <a:pPr marL="0" marR="0">
                        <a:lnSpc>
                          <a:spcPct val="115000"/>
                        </a:lnSpc>
                        <a:spcBef>
                          <a:spcPts val="0"/>
                        </a:spcBef>
                        <a:spcAft>
                          <a:spcPts val="1000"/>
                        </a:spcAft>
                      </a:pPr>
                      <a:r>
                        <a:rPr lang="en-US" sz="1000" dirty="0" smtClean="0">
                          <a:effectLst/>
                          <a:latin typeface="HP Simplified Light" panose="020B0404020204020204" pitchFamily="34" charset="0"/>
                          <a:ea typeface="Calibri"/>
                          <a:cs typeface="Times New Roman"/>
                        </a:rPr>
                        <a:t>New and existing</a:t>
                      </a:r>
                      <a:r>
                        <a:rPr lang="en-US" sz="1000" baseline="0" dirty="0" smtClean="0">
                          <a:effectLst/>
                          <a:latin typeface="HP Simplified Light" panose="020B0404020204020204" pitchFamily="34" charset="0"/>
                          <a:ea typeface="Calibri"/>
                          <a:cs typeface="Times New Roman"/>
                        </a:rPr>
                        <a:t> HP Channel Partners and internal HP stakeholders</a:t>
                      </a:r>
                      <a:endParaRPr lang="en-US" sz="1000" dirty="0">
                        <a:effectLst/>
                        <a:latin typeface="HP Simplified Light" panose="020B0404020204020204" pitchFamily="34" charset="0"/>
                        <a:ea typeface="Calibri"/>
                        <a:cs typeface="Times New Roman"/>
                      </a:endParaRPr>
                    </a:p>
                  </a:txBody>
                  <a:tcPr marL="100330" marR="100330" marT="52070" marB="52070" anchor="ct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solidFill>
                      <a:schemeClr val="bg2"/>
                    </a:solidFill>
                  </a:tcPr>
                </a:tc>
              </a:tr>
              <a:tr h="847027">
                <a:tc>
                  <a:txBody>
                    <a:bodyPr/>
                    <a:lstStyle/>
                    <a:p>
                      <a:pPr marL="0" marR="0">
                        <a:lnSpc>
                          <a:spcPct val="115000"/>
                        </a:lnSpc>
                        <a:spcBef>
                          <a:spcPts val="0"/>
                        </a:spcBef>
                        <a:spcAft>
                          <a:spcPts val="1000"/>
                        </a:spcAft>
                      </a:pPr>
                      <a:r>
                        <a:rPr lang="en-US" sz="1400" dirty="0" smtClean="0">
                          <a:effectLst/>
                          <a:latin typeface="HP Simplified Light" panose="020B0404020204020204" pitchFamily="34" charset="0"/>
                        </a:rPr>
                        <a:t>Value proposition</a:t>
                      </a:r>
                    </a:p>
                  </a:txBody>
                  <a:tcPr marL="100330" marR="100330" marT="52070" marB="52070"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1"/>
                    </a:solidFill>
                  </a:tcPr>
                </a:tc>
                <a:tc>
                  <a:txBody>
                    <a:bodyPr/>
                    <a:lstStyle/>
                    <a:p>
                      <a:pPr marL="0" marR="0" indent="0" algn="l" defTabSz="457200" rtl="0" eaLnBrk="1" fontAlgn="auto" latinLnBrk="0" hangingPunct="1">
                        <a:lnSpc>
                          <a:spcPct val="115000"/>
                        </a:lnSpc>
                        <a:spcBef>
                          <a:spcPts val="0"/>
                        </a:spcBef>
                        <a:spcAft>
                          <a:spcPts val="1000"/>
                        </a:spcAft>
                        <a:buClrTx/>
                        <a:buSzTx/>
                        <a:buFontTx/>
                        <a:buNone/>
                        <a:tabLst/>
                        <a:defRPr/>
                      </a:pPr>
                      <a:r>
                        <a:rPr lang="en-US" sz="1000" b="0" baseline="0" dirty="0" smtClean="0">
                          <a:latin typeface="HP Simplified Light" panose="020B0404020204020204" pitchFamily="34" charset="0"/>
                        </a:rPr>
                        <a:t>The Partner First program is dedicated to being first in driving growth and profitability, first in speed and agility, and first in simple and consistent operations. By providing effective strategies, innovation, and opportunities that are consistent across channels and regions, we’re moving forward </a:t>
                      </a:r>
                      <a:r>
                        <a:rPr lang="en-US" sz="1000" kern="1200" dirty="0" smtClean="0">
                          <a:solidFill>
                            <a:schemeClr val="dk1"/>
                          </a:solidFill>
                          <a:effectLst/>
                          <a:latin typeface="HP Simplified Light" panose="020B0404020204020204" pitchFamily="34" charset="0"/>
                          <a:ea typeface="+mn-ea"/>
                          <a:cs typeface="+mn-cs"/>
                        </a:rPr>
                        <a:t>with the heart of a startup, the brain and muscle of a Fortune 100 corporation, and the unique legacy Bill and Dave created more than 75 years ago. </a:t>
                      </a:r>
                      <a:endParaRPr lang="en-US" sz="400" b="0" baseline="0" dirty="0" smtClean="0">
                        <a:latin typeface="HP Simplified Light" panose="020B0404020204020204" pitchFamily="34" charset="0"/>
                      </a:endParaRPr>
                    </a:p>
                  </a:txBody>
                  <a:tcPr marL="100330" marR="100330" marT="52070" marB="52070" anchor="ct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solidFill>
                      <a:schemeClr val="bg2"/>
                    </a:solidFill>
                  </a:tcPr>
                </a:tc>
              </a:tr>
              <a:tr h="657038">
                <a:tc>
                  <a:txBody>
                    <a:bodyPr/>
                    <a:lstStyle/>
                    <a:p>
                      <a:pPr marL="0" marR="0">
                        <a:lnSpc>
                          <a:spcPct val="115000"/>
                        </a:lnSpc>
                        <a:spcBef>
                          <a:spcPts val="0"/>
                        </a:spcBef>
                        <a:spcAft>
                          <a:spcPts val="1000"/>
                        </a:spcAft>
                      </a:pPr>
                      <a:r>
                        <a:rPr lang="en-US" sz="1400" dirty="0" smtClean="0">
                          <a:effectLst/>
                          <a:latin typeface="HP Simplified Light" panose="020B0404020204020204" pitchFamily="34" charset="0"/>
                          <a:ea typeface="Calibri"/>
                          <a:cs typeface="Times New Roman"/>
                        </a:rPr>
                        <a:t>KSPs</a:t>
                      </a:r>
                      <a:endParaRPr lang="en-US" sz="1400" dirty="0">
                        <a:effectLst/>
                        <a:latin typeface="HP Simplified Light" panose="020B0404020204020204" pitchFamily="34" charset="0"/>
                        <a:ea typeface="Calibri"/>
                        <a:cs typeface="Times New Roman"/>
                      </a:endParaRPr>
                    </a:p>
                  </a:txBody>
                  <a:tcPr marL="100330" marR="100330" marT="52070" marB="52070"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solidFill>
                      <a:schemeClr val="accent1"/>
                    </a:solidFill>
                  </a:tcPr>
                </a:tc>
                <a:tc>
                  <a:txBody>
                    <a:bodyPr/>
                    <a:lstStyle/>
                    <a:p>
                      <a:pPr marL="173736" marR="0" lvl="2" indent="-173736"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latin typeface="HP Simplified Light" panose="020B0404020204020204" pitchFamily="34" charset="0"/>
                        </a:rPr>
                        <a:t>First in sales</a:t>
                      </a:r>
                    </a:p>
                    <a:p>
                      <a:pPr marL="173736" marR="0" lvl="2" indent="-173736"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latin typeface="HP Simplified Light" panose="020B0404020204020204" pitchFamily="34" charset="0"/>
                        </a:rPr>
                        <a:t>First in </a:t>
                      </a:r>
                      <a:r>
                        <a:rPr lang="en-US" sz="1000" kern="1200" baseline="0" dirty="0" smtClean="0">
                          <a:solidFill>
                            <a:schemeClr val="tx1"/>
                          </a:solidFill>
                          <a:latin typeface="HP Simplified Light" panose="020B0404020204020204" pitchFamily="34" charset="0"/>
                          <a:ea typeface="+mn-ea"/>
                          <a:cs typeface="+mn-cs"/>
                        </a:rPr>
                        <a:t>speed</a:t>
                      </a:r>
                    </a:p>
                    <a:p>
                      <a:pPr marL="173736" marR="0" lvl="2" indent="-173736"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latin typeface="HP Simplified Light" panose="020B0404020204020204" pitchFamily="34" charset="0"/>
                        </a:rPr>
                        <a:t>First in simplicity</a:t>
                      </a:r>
                    </a:p>
                  </a:txBody>
                  <a:tcPr marL="100330" marR="100330" marT="52070" marB="52070" anchor="ct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tcPr>
                </a:tc>
              </a:tr>
              <a:tr h="891960">
                <a:tc>
                  <a:txBody>
                    <a:bodyPr/>
                    <a:lstStyle/>
                    <a:p>
                      <a:pPr marL="0" marR="0">
                        <a:lnSpc>
                          <a:spcPct val="115000"/>
                        </a:lnSpc>
                        <a:spcBef>
                          <a:spcPts val="0"/>
                        </a:spcBef>
                        <a:spcAft>
                          <a:spcPts val="1000"/>
                        </a:spcAft>
                      </a:pPr>
                      <a:r>
                        <a:rPr lang="en-US" sz="1400" dirty="0" smtClean="0">
                          <a:effectLst/>
                          <a:latin typeface="HP Simplified Light" panose="020B0404020204020204" pitchFamily="34" charset="0"/>
                          <a:ea typeface="Calibri"/>
                          <a:cs typeface="Times New Roman"/>
                        </a:rPr>
                        <a:t>Competitive advantages</a:t>
                      </a:r>
                      <a:endParaRPr lang="en-US" sz="1400" dirty="0">
                        <a:effectLst/>
                        <a:latin typeface="HP Simplified Light" panose="020B0404020204020204" pitchFamily="34" charset="0"/>
                        <a:ea typeface="Calibri"/>
                        <a:cs typeface="Times New Roman"/>
                      </a:endParaRPr>
                    </a:p>
                  </a:txBody>
                  <a:tcPr marL="100330" marR="100330" marT="52070" marB="52070" anchor="ctr">
                    <a:lnL w="3810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B w="38100" cap="flat" cmpd="sng" algn="ctr">
                      <a:noFill/>
                      <a:prstDash val="solid"/>
                      <a:round/>
                      <a:headEnd type="none" w="med" len="med"/>
                      <a:tailEnd type="none" w="med" len="med"/>
                    </a:lnB>
                    <a:solidFill>
                      <a:schemeClr val="accent1"/>
                    </a:solidFill>
                  </a:tcPr>
                </a:tc>
                <a:tc>
                  <a:txBody>
                    <a:bodyPr/>
                    <a:lstStyle/>
                    <a:p>
                      <a:pPr marL="173736" marR="0" lvl="2" indent="-173736"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latin typeface="HP Simplified Light" panose="020B0404020204020204" pitchFamily="34" charset="0"/>
                        </a:rPr>
                        <a:t>Comprehensive ecosystem</a:t>
                      </a:r>
                    </a:p>
                    <a:p>
                      <a:pPr marL="173736" marR="0" lvl="2" indent="-173736"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latin typeface="HP Simplified Light" panose="020B0404020204020204" pitchFamily="34" charset="0"/>
                        </a:rPr>
                        <a:t>Solutions and transactional sales models</a:t>
                      </a:r>
                    </a:p>
                    <a:p>
                      <a:pPr marL="173736" marR="0" lvl="2" indent="-173736"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latin typeface="HP Simplified Light" panose="020B0404020204020204" pitchFamily="34" charset="0"/>
                        </a:rPr>
                        <a:t>Streamlined structure, benefits and compensation</a:t>
                      </a:r>
                    </a:p>
                    <a:p>
                      <a:pPr marL="173736" marR="0" lvl="2" indent="-173736"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latin typeface="HP Simplified Light" panose="020B0404020204020204" pitchFamily="34" charset="0"/>
                        </a:rPr>
                        <a:t>History of reliable partnership</a:t>
                      </a:r>
                    </a:p>
                    <a:p>
                      <a:pPr marL="173736" marR="0" lvl="2" indent="-173736" algn="l" defTabSz="457200" rtl="0" eaLnBrk="1" fontAlgn="ctr" latinLnBrk="0" hangingPunct="1">
                        <a:lnSpc>
                          <a:spcPct val="100000"/>
                        </a:lnSpc>
                        <a:spcBef>
                          <a:spcPts val="0"/>
                        </a:spcBef>
                        <a:spcAft>
                          <a:spcPts val="0"/>
                        </a:spcAft>
                        <a:buClrTx/>
                        <a:buSzTx/>
                        <a:buFont typeface="Arial" pitchFamily="34" charset="0"/>
                        <a:buChar char="•"/>
                        <a:tabLst/>
                        <a:defRPr/>
                      </a:pPr>
                      <a:r>
                        <a:rPr lang="en-US" sz="1000" baseline="0" dirty="0" smtClean="0">
                          <a:solidFill>
                            <a:schemeClr val="tx1"/>
                          </a:solidFill>
                          <a:latin typeface="HP Simplified Light" panose="020B0404020204020204" pitchFamily="34" charset="0"/>
                        </a:rPr>
                        <a:t>Focus on sales and profitability</a:t>
                      </a:r>
                    </a:p>
                  </a:txBody>
                  <a:tcPr marL="100330" marR="100330" marT="52070" marB="52070" anchor="ctr">
                    <a:lnL w="381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B w="38100" cap="flat" cmpd="sng" algn="ctr">
                      <a:no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13545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smtClean="0">
                <a:latin typeface="HP Simplified Light" panose="020B0404020204020204" pitchFamily="34" charset="0"/>
              </a:rPr>
              <a:t>Value proposition messaging</a:t>
            </a:r>
            <a:endParaRPr lang="en-US" dirty="0">
              <a:latin typeface="HP Simplified Light" panose="020B0404020204020204" pitchFamily="34" charset="0"/>
            </a:endParaRPr>
          </a:p>
        </p:txBody>
      </p:sp>
      <p:sp>
        <p:nvSpPr>
          <p:cNvPr id="2" name="Title 1"/>
          <p:cNvSpPr>
            <a:spLocks noGrp="1"/>
          </p:cNvSpPr>
          <p:nvPr>
            <p:ph type="title"/>
          </p:nvPr>
        </p:nvSpPr>
        <p:spPr/>
        <p:txBody>
          <a:bodyPr/>
          <a:lstStyle/>
          <a:p>
            <a:r>
              <a:rPr lang="en-US" b="0" dirty="0">
                <a:latin typeface="HP Simplified Light" panose="020B0404020204020204" pitchFamily="34" charset="0"/>
              </a:rPr>
              <a:t>HP Partner First Program</a:t>
            </a:r>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2130690346"/>
              </p:ext>
            </p:extLst>
          </p:nvPr>
        </p:nvGraphicFramePr>
        <p:xfrm>
          <a:off x="328613" y="1189038"/>
          <a:ext cx="8120061" cy="2788920"/>
        </p:xfrm>
        <a:graphic>
          <a:graphicData uri="http://schemas.openxmlformats.org/drawingml/2006/table">
            <a:tbl>
              <a:tblPr firstRow="1" bandRow="1">
                <a:tableStyleId>{5C22544A-7EE6-4342-B048-85BDC9FD1C3A}</a:tableStyleId>
              </a:tblPr>
              <a:tblGrid>
                <a:gridCol w="1639083"/>
                <a:gridCol w="3444458"/>
                <a:gridCol w="3036520"/>
              </a:tblGrid>
              <a:tr h="228600">
                <a:tc>
                  <a:txBody>
                    <a:bodyPr/>
                    <a:lstStyle/>
                    <a:p>
                      <a:pPr marL="0" marR="0">
                        <a:lnSpc>
                          <a:spcPct val="115000"/>
                        </a:lnSpc>
                        <a:spcBef>
                          <a:spcPts val="0"/>
                        </a:spcBef>
                        <a:spcAft>
                          <a:spcPts val="0"/>
                        </a:spcAft>
                      </a:pPr>
                      <a:r>
                        <a:rPr lang="en-US" sz="1000" dirty="0">
                          <a:effectLst/>
                        </a:rPr>
                        <a:t>Value proposition headline</a:t>
                      </a:r>
                      <a:endParaRPr lang="en-US" sz="1000" dirty="0">
                        <a:effectLst/>
                        <a:latin typeface="Calibri"/>
                        <a:ea typeface="Calibri"/>
                        <a:cs typeface="Times New Roman"/>
                      </a:endParaRPr>
                    </a:p>
                  </a:txBody>
                  <a:tcPr marL="66558" marR="66558" marT="0" marB="0" anchor="ctr"/>
                </a:tc>
                <a:tc>
                  <a:txBody>
                    <a:bodyPr/>
                    <a:lstStyle/>
                    <a:p>
                      <a:pPr marL="0" marR="0">
                        <a:lnSpc>
                          <a:spcPct val="115000"/>
                        </a:lnSpc>
                        <a:spcBef>
                          <a:spcPts val="0"/>
                        </a:spcBef>
                        <a:spcAft>
                          <a:spcPts val="0"/>
                        </a:spcAft>
                      </a:pPr>
                      <a:r>
                        <a:rPr lang="en-US" sz="1000" dirty="0">
                          <a:effectLst/>
                        </a:rPr>
                        <a:t>Value proposition </a:t>
                      </a:r>
                      <a:r>
                        <a:rPr lang="en-US" sz="1000" dirty="0" smtClean="0">
                          <a:effectLst/>
                        </a:rPr>
                        <a:t>long message</a:t>
                      </a:r>
                      <a:endParaRPr lang="en-US" sz="1000" dirty="0">
                        <a:effectLst/>
                        <a:latin typeface="Calibri"/>
                        <a:ea typeface="Calibri"/>
                        <a:cs typeface="Times New Roman"/>
                      </a:endParaRPr>
                    </a:p>
                  </a:txBody>
                  <a:tcPr marL="66558" marR="66558" marT="0" marB="0" anchor="ctr"/>
                </a:tc>
                <a:tc>
                  <a:txBody>
                    <a:bodyPr/>
                    <a:lstStyle/>
                    <a:p>
                      <a:pPr marL="0" marR="0">
                        <a:lnSpc>
                          <a:spcPct val="115000"/>
                        </a:lnSpc>
                        <a:spcBef>
                          <a:spcPts val="0"/>
                        </a:spcBef>
                        <a:spcAft>
                          <a:spcPts val="0"/>
                        </a:spcAft>
                      </a:pPr>
                      <a:r>
                        <a:rPr lang="en-US" sz="1000" dirty="0">
                          <a:effectLst/>
                        </a:rPr>
                        <a:t>Value proposition </a:t>
                      </a:r>
                      <a:r>
                        <a:rPr lang="en-US" sz="1000" dirty="0" smtClean="0">
                          <a:effectLst/>
                        </a:rPr>
                        <a:t>short message</a:t>
                      </a:r>
                      <a:endParaRPr lang="en-US" sz="1000" dirty="0">
                        <a:effectLst/>
                        <a:latin typeface="Calibri"/>
                        <a:ea typeface="Calibri"/>
                        <a:cs typeface="Times New Roman"/>
                      </a:endParaRPr>
                    </a:p>
                  </a:txBody>
                  <a:tcPr marL="66558" marR="66558" marT="0" marB="0" anchor="ctr"/>
                </a:tc>
              </a:tr>
              <a:tr h="2143164">
                <a:tc>
                  <a:txBody>
                    <a:bodyPr/>
                    <a:lstStyle/>
                    <a:p>
                      <a:pPr marL="0" marR="0">
                        <a:lnSpc>
                          <a:spcPct val="100000"/>
                        </a:lnSpc>
                        <a:spcBef>
                          <a:spcPts val="0"/>
                        </a:spcBef>
                        <a:spcAft>
                          <a:spcPts val="0"/>
                        </a:spcAft>
                        <a:buFont typeface="Arial" pitchFamily="34" charset="0"/>
                        <a:buNone/>
                      </a:pPr>
                      <a:r>
                        <a:rPr lang="en-US" sz="1400" dirty="0" smtClean="0">
                          <a:effectLst/>
                          <a:latin typeface="HP Simplified Light" panose="020B0404020204020204" pitchFamily="34" charset="0"/>
                          <a:ea typeface="Calibri"/>
                          <a:cs typeface="HP Simplified"/>
                        </a:rPr>
                        <a:t>First in partnership</a:t>
                      </a:r>
                    </a:p>
                    <a:p>
                      <a:pPr marL="0" marR="0">
                        <a:lnSpc>
                          <a:spcPct val="100000"/>
                        </a:lnSpc>
                        <a:spcBef>
                          <a:spcPts val="0"/>
                        </a:spcBef>
                        <a:spcAft>
                          <a:spcPts val="0"/>
                        </a:spcAft>
                        <a:buFont typeface="Arial" pitchFamily="34" charset="0"/>
                        <a:buNone/>
                      </a:pPr>
                      <a:endParaRPr lang="en-US" sz="1400" dirty="0" smtClean="0">
                        <a:effectLst/>
                        <a:latin typeface="HP Simplified Light" panose="020B0404020204020204" pitchFamily="34" charset="0"/>
                        <a:ea typeface="Calibri"/>
                        <a:cs typeface="HP Simplified"/>
                      </a:endParaRPr>
                    </a:p>
                    <a:p>
                      <a:pPr marL="0" marR="0">
                        <a:lnSpc>
                          <a:spcPct val="100000"/>
                        </a:lnSpc>
                        <a:spcBef>
                          <a:spcPts val="0"/>
                        </a:spcBef>
                        <a:spcAft>
                          <a:spcPts val="0"/>
                        </a:spcAft>
                        <a:buFont typeface="Arial" pitchFamily="34" charset="0"/>
                        <a:buNone/>
                      </a:pPr>
                      <a:endParaRPr lang="en-US" sz="1400" dirty="0" smtClean="0">
                        <a:effectLst/>
                        <a:latin typeface="HP Simplified Light" panose="020B0404020204020204" pitchFamily="34" charset="0"/>
                        <a:ea typeface="Calibri"/>
                        <a:cs typeface="HP Simplified"/>
                      </a:endParaRPr>
                    </a:p>
                    <a:p>
                      <a:pPr marL="0" marR="0">
                        <a:lnSpc>
                          <a:spcPct val="100000"/>
                        </a:lnSpc>
                        <a:spcBef>
                          <a:spcPts val="0"/>
                        </a:spcBef>
                        <a:spcAft>
                          <a:spcPts val="0"/>
                        </a:spcAft>
                        <a:buFont typeface="Arial" pitchFamily="34" charset="0"/>
                        <a:buNone/>
                      </a:pPr>
                      <a:endParaRPr lang="en-US" sz="1400" dirty="0" smtClean="0">
                        <a:effectLst/>
                        <a:latin typeface="HP Simplified Light" panose="020B0404020204020204" pitchFamily="34" charset="0"/>
                        <a:ea typeface="Calibri"/>
                        <a:cs typeface="HP Simplified"/>
                      </a:endParaRPr>
                    </a:p>
                    <a:p>
                      <a:pPr marL="0" marR="0">
                        <a:lnSpc>
                          <a:spcPct val="100000"/>
                        </a:lnSpc>
                        <a:spcBef>
                          <a:spcPts val="0"/>
                        </a:spcBef>
                        <a:spcAft>
                          <a:spcPts val="0"/>
                        </a:spcAft>
                        <a:buFont typeface="Arial" pitchFamily="34" charset="0"/>
                        <a:buNone/>
                      </a:pPr>
                      <a:endParaRPr lang="en-US" sz="1400" dirty="0">
                        <a:effectLst/>
                        <a:latin typeface="HP Simplified Light" panose="020B0404020204020204" pitchFamily="34" charset="0"/>
                        <a:ea typeface="Calibri"/>
                        <a:cs typeface="HP Simplified"/>
                      </a:endParaRPr>
                    </a:p>
                  </a:txBody>
                  <a:tcPr marL="66558" marR="66558" marT="0" marB="0">
                    <a:solidFill>
                      <a:schemeClr val="bg2">
                        <a:lumMod val="9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effectLst/>
                          <a:latin typeface="HP Simplified Light" panose="020B0404020204020204" pitchFamily="34" charset="0"/>
                          <a:ea typeface="Calibri"/>
                          <a:cs typeface="HP Simplified"/>
                        </a:rPr>
                        <a:t>HP seeks to enable partner success </a:t>
                      </a:r>
                      <a:r>
                        <a:rPr lang="en-US" sz="1400" baseline="0" dirty="0" smtClean="0">
                          <a:effectLst/>
                          <a:latin typeface="HP Simplified Light" panose="020B0404020204020204" pitchFamily="34" charset="0"/>
                          <a:ea typeface="Calibri"/>
                          <a:cs typeface="HP Simplified"/>
                        </a:rPr>
                        <a:t>by</a:t>
                      </a:r>
                      <a:r>
                        <a:rPr lang="en-US" sz="1400" dirty="0" smtClean="0">
                          <a:effectLst/>
                          <a:latin typeface="HP Simplified Light" panose="020B0404020204020204" pitchFamily="34" charset="0"/>
                          <a:ea typeface="Calibri"/>
                          <a:cs typeface="HP Simplified"/>
                        </a:rPr>
                        <a:t> being first in driving growth and profitability, first in speed and agility, and first in simple and consistent operations. By providing effective strategies, innovation, and opportunities</a:t>
                      </a:r>
                      <a:r>
                        <a:rPr lang="en-US" sz="1400" baseline="0" dirty="0" smtClean="0">
                          <a:effectLst/>
                          <a:latin typeface="HP Simplified Light" panose="020B0404020204020204" pitchFamily="34" charset="0"/>
                          <a:ea typeface="Calibri"/>
                          <a:cs typeface="HP Simplified"/>
                        </a:rPr>
                        <a:t> that are consistent across channels and regions, we’re moving </a:t>
                      </a:r>
                      <a:r>
                        <a:rPr lang="en-US" sz="1400" baseline="0" dirty="0" smtClean="0">
                          <a:effectLst/>
                          <a:latin typeface="HP Simplified Light" panose="020B0404020204020204" pitchFamily="34" charset="0"/>
                          <a:ea typeface="Calibri"/>
                          <a:cs typeface="HP Simplified"/>
                        </a:rPr>
                        <a:t>forward </a:t>
                      </a:r>
                      <a:r>
                        <a:rPr lang="en-US" sz="1400" kern="1200" dirty="0" smtClean="0">
                          <a:solidFill>
                            <a:schemeClr val="dk1"/>
                          </a:solidFill>
                          <a:effectLst/>
                          <a:latin typeface="HP Simplified Light" panose="020B0404020204020204" pitchFamily="34" charset="0"/>
                          <a:ea typeface="+mn-ea"/>
                          <a:cs typeface="+mn-cs"/>
                        </a:rPr>
                        <a:t>with the heart of a startup, the brain and muscle of a Fortune 100 corporation, and the unique legacy Bill and Dave created more than 75 years ago. </a:t>
                      </a:r>
                      <a:endParaRPr lang="en-US" sz="800" b="0" baseline="0" dirty="0" smtClean="0">
                        <a:latin typeface="HP Simplified Light" panose="020B0404020204020204"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smtClean="0">
                        <a:solidFill>
                          <a:srgbClr val="FF0000"/>
                        </a:solidFill>
                        <a:effectLst/>
                        <a:latin typeface="HP Simplified Light" panose="020B0404020204020204" pitchFamily="34" charset="0"/>
                        <a:ea typeface="Calibri"/>
                        <a:cs typeface="HP Simplified"/>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400" dirty="0">
                        <a:effectLst/>
                        <a:latin typeface="HP Simplified Light" panose="020B0404020204020204" pitchFamily="34" charset="0"/>
                        <a:ea typeface="Calibri"/>
                        <a:cs typeface="HP Simplified"/>
                      </a:endParaRPr>
                    </a:p>
                  </a:txBody>
                  <a:tcPr marL="66558" marR="66558" marT="0" marB="0">
                    <a:solidFill>
                      <a:schemeClr val="bg2">
                        <a:lumMod val="9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dirty="0" smtClean="0">
                          <a:effectLst/>
                          <a:latin typeface="HP Simplified Light" panose="020B0404020204020204" pitchFamily="34" charset="0"/>
                          <a:ea typeface="Calibri"/>
                          <a:cs typeface="HP Simplified"/>
                        </a:rPr>
                        <a:t>HP strives to enable partner success by being first in driving growth and profitability, first in speed and agility, and first in simple and consistent operations.</a:t>
                      </a:r>
                    </a:p>
                  </a:txBody>
                  <a:tcPr marL="66558" marR="66558" marT="0" marB="0">
                    <a:solidFill>
                      <a:schemeClr val="bg2">
                        <a:lumMod val="90000"/>
                      </a:schemeClr>
                    </a:solidFill>
                  </a:tcPr>
                </a:tc>
              </a:tr>
            </a:tbl>
          </a:graphicData>
        </a:graphic>
      </p:graphicFrame>
    </p:spTree>
    <p:extLst>
      <p:ext uri="{BB962C8B-B14F-4D97-AF65-F5344CB8AC3E}">
        <p14:creationId xmlns:p14="http://schemas.microsoft.com/office/powerpoint/2010/main" val="769629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latin typeface="HP Simplified Light" panose="020B0404020204020204" pitchFamily="34" charset="0"/>
              </a:rPr>
              <a:t>Top level benefits</a:t>
            </a:r>
          </a:p>
          <a:p>
            <a:endParaRPr lang="en-US" dirty="0"/>
          </a:p>
        </p:txBody>
      </p:sp>
      <p:sp>
        <p:nvSpPr>
          <p:cNvPr id="2" name="Title 1"/>
          <p:cNvSpPr>
            <a:spLocks noGrp="1"/>
          </p:cNvSpPr>
          <p:nvPr>
            <p:ph type="title"/>
          </p:nvPr>
        </p:nvSpPr>
        <p:spPr/>
        <p:txBody>
          <a:bodyPr/>
          <a:lstStyle/>
          <a:p>
            <a:r>
              <a:rPr lang="en-US" dirty="0" smtClean="0">
                <a:latin typeface="HP Simplified Light" panose="020B0404020204020204" pitchFamily="34" charset="0"/>
              </a:rPr>
              <a:t>HP </a:t>
            </a:r>
            <a:r>
              <a:rPr lang="en-US" dirty="0">
                <a:latin typeface="HP Simplified Light" panose="020B0404020204020204" pitchFamily="34" charset="0"/>
              </a:rPr>
              <a:t>Partner</a:t>
            </a:r>
            <a:r>
              <a:rPr lang="en-US" dirty="0" smtClean="0">
                <a:latin typeface="HP Simplified Light" panose="020B0404020204020204" pitchFamily="34" charset="0"/>
              </a:rPr>
              <a:t> First Program</a:t>
            </a:r>
            <a:endParaRPr lang="en-US" dirty="0">
              <a:latin typeface="HP Simplified Light" panose="020B0404020204020204" pitchFamily="34" charset="0"/>
            </a:endParaRPr>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2659301561"/>
              </p:ext>
            </p:extLst>
          </p:nvPr>
        </p:nvGraphicFramePr>
        <p:xfrm>
          <a:off x="328613" y="1189038"/>
          <a:ext cx="8015287" cy="2880360"/>
        </p:xfrm>
        <a:graphic>
          <a:graphicData uri="http://schemas.openxmlformats.org/drawingml/2006/table">
            <a:tbl>
              <a:tblPr firstRow="1" bandRow="1">
                <a:tableStyleId>{5C22544A-7EE6-4342-B048-85BDC9FD1C3A}</a:tableStyleId>
              </a:tblPr>
              <a:tblGrid>
                <a:gridCol w="719099"/>
                <a:gridCol w="1746288"/>
                <a:gridCol w="2407920"/>
                <a:gridCol w="3141980"/>
              </a:tblGrid>
              <a:tr h="228600">
                <a:tc>
                  <a:txBody>
                    <a:bodyPr/>
                    <a:lstStyle/>
                    <a:p>
                      <a:pPr marL="0" marR="0">
                        <a:lnSpc>
                          <a:spcPct val="100000"/>
                        </a:lnSpc>
                        <a:spcBef>
                          <a:spcPts val="0"/>
                        </a:spcBef>
                        <a:spcAft>
                          <a:spcPts val="0"/>
                        </a:spcAft>
                      </a:pPr>
                      <a:r>
                        <a:rPr lang="en-US" sz="1000" dirty="0" smtClean="0">
                          <a:effectLst/>
                          <a:latin typeface="HP Simplified Light" panose="020B0404020204020204" pitchFamily="34" charset="0"/>
                        </a:rPr>
                        <a:t>KSP 1</a:t>
                      </a:r>
                      <a:endParaRPr lang="en-US" sz="1000" dirty="0">
                        <a:effectLst/>
                        <a:latin typeface="HP Simplified Light" panose="020B0404020204020204" pitchFamily="34" charset="0"/>
                        <a:ea typeface="Calibri"/>
                        <a:cs typeface="Times New Roman"/>
                      </a:endParaRPr>
                    </a:p>
                  </a:txBody>
                  <a:tcPr marL="57432" marR="57432" marT="0" marB="0" anchor="ctr"/>
                </a:tc>
                <a:tc>
                  <a:txBody>
                    <a:bodyPr/>
                    <a:lstStyle/>
                    <a:p>
                      <a:pPr marL="0" marR="0">
                        <a:lnSpc>
                          <a:spcPct val="100000"/>
                        </a:lnSpc>
                        <a:spcBef>
                          <a:spcPts val="0"/>
                        </a:spcBef>
                        <a:spcAft>
                          <a:spcPts val="0"/>
                        </a:spcAft>
                      </a:pPr>
                      <a:r>
                        <a:rPr lang="en-US" sz="1000" dirty="0">
                          <a:effectLst/>
                          <a:latin typeface="HP Simplified Light" panose="020B0404020204020204" pitchFamily="34" charset="0"/>
                        </a:rPr>
                        <a:t>KSP1 </a:t>
                      </a:r>
                      <a:r>
                        <a:rPr lang="en-US" sz="1000" dirty="0" smtClean="0">
                          <a:effectLst/>
                          <a:latin typeface="HP Simplified Light" panose="020B0404020204020204" pitchFamily="34" charset="0"/>
                        </a:rPr>
                        <a:t>short message</a:t>
                      </a:r>
                      <a:endParaRPr lang="en-US" sz="1000" dirty="0">
                        <a:effectLst/>
                        <a:latin typeface="HP Simplified Light" panose="020B0404020204020204" pitchFamily="34" charset="0"/>
                        <a:ea typeface="Calibri"/>
                        <a:cs typeface="Times New Roman"/>
                      </a:endParaRPr>
                    </a:p>
                  </a:txBody>
                  <a:tcPr marL="57432" marR="57432" marT="0" marB="0" anchor="ctr"/>
                </a:tc>
                <a:tc>
                  <a:txBody>
                    <a:bodyPr/>
                    <a:lstStyle/>
                    <a:p>
                      <a:pPr marL="0" marR="0">
                        <a:lnSpc>
                          <a:spcPct val="100000"/>
                        </a:lnSpc>
                        <a:spcBef>
                          <a:spcPts val="0"/>
                        </a:spcBef>
                        <a:spcAft>
                          <a:spcPts val="0"/>
                        </a:spcAft>
                      </a:pPr>
                      <a:r>
                        <a:rPr lang="en-US" sz="1000" dirty="0">
                          <a:effectLst/>
                          <a:latin typeface="HP Simplified Light" panose="020B0404020204020204" pitchFamily="34" charset="0"/>
                        </a:rPr>
                        <a:t>KSP1 </a:t>
                      </a:r>
                      <a:r>
                        <a:rPr lang="en-US" sz="1000" dirty="0" smtClean="0">
                          <a:effectLst/>
                          <a:latin typeface="HP Simplified Light" panose="020B0404020204020204" pitchFamily="34" charset="0"/>
                        </a:rPr>
                        <a:t>medium message</a:t>
                      </a:r>
                      <a:endParaRPr lang="en-US" sz="1000" dirty="0">
                        <a:effectLst/>
                        <a:latin typeface="HP Simplified Light" panose="020B0404020204020204" pitchFamily="34" charset="0"/>
                        <a:ea typeface="Calibri"/>
                        <a:cs typeface="Times New Roman"/>
                      </a:endParaRPr>
                    </a:p>
                  </a:txBody>
                  <a:tcPr marL="57432" marR="57432" marT="0" marB="0" anchor="ctr"/>
                </a:tc>
                <a:tc>
                  <a:txBody>
                    <a:bodyPr/>
                    <a:lstStyle/>
                    <a:p>
                      <a:pPr marL="0" marR="0" indent="0">
                        <a:lnSpc>
                          <a:spcPct val="100000"/>
                        </a:lnSpc>
                        <a:spcBef>
                          <a:spcPts val="0"/>
                        </a:spcBef>
                        <a:spcAft>
                          <a:spcPts val="0"/>
                        </a:spcAft>
                        <a:buFont typeface="Arial" pitchFamily="34" charset="0"/>
                        <a:buNone/>
                      </a:pPr>
                      <a:r>
                        <a:rPr lang="en-US" sz="1000" dirty="0">
                          <a:effectLst/>
                          <a:latin typeface="HP Simplified Light" panose="020B0404020204020204" pitchFamily="34" charset="0"/>
                        </a:rPr>
                        <a:t>KSP1 long message</a:t>
                      </a:r>
                      <a:endParaRPr lang="en-US" sz="1000" dirty="0">
                        <a:effectLst/>
                        <a:latin typeface="HP Simplified Light" panose="020B0404020204020204" pitchFamily="34" charset="0"/>
                        <a:ea typeface="Calibri"/>
                        <a:cs typeface="Times New Roman"/>
                      </a:endParaRPr>
                    </a:p>
                  </a:txBody>
                  <a:tcPr marL="57432" marR="57432" marT="0" marB="0" anchor="ctr"/>
                </a:tc>
              </a:tr>
              <a:tr h="731520">
                <a:tc>
                  <a:txBody>
                    <a:bodyPr/>
                    <a:lstStyle/>
                    <a:p>
                      <a:pPr marL="0" marR="0">
                        <a:lnSpc>
                          <a:spcPct val="100000"/>
                        </a:lnSpc>
                        <a:spcBef>
                          <a:spcPts val="0"/>
                        </a:spcBef>
                        <a:spcAft>
                          <a:spcPts val="0"/>
                        </a:spcAft>
                        <a:buFont typeface="Arial" pitchFamily="34" charset="0"/>
                        <a:buNone/>
                      </a:pPr>
                      <a:r>
                        <a:rPr lang="en-US" sz="1000" dirty="0" smtClean="0">
                          <a:effectLst/>
                          <a:latin typeface="HP Simplified Light" panose="020B0404020204020204" pitchFamily="34" charset="0"/>
                          <a:ea typeface="Calibri"/>
                          <a:cs typeface="Times New Roman"/>
                        </a:rPr>
                        <a:t>First in sales</a:t>
                      </a:r>
                    </a:p>
                  </a:txBody>
                  <a:tcPr marL="57432" marR="57432" marT="0" marB="0">
                    <a:solidFill>
                      <a:schemeClr val="bg2">
                        <a:lumMod val="9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HP Simplified Light" panose="020B0404020204020204" pitchFamily="34" charset="0"/>
                          <a:ea typeface="+mn-ea"/>
                          <a:cs typeface="+mn-cs"/>
                        </a:rPr>
                        <a:t>Access the incentives you need to drive growth.</a:t>
                      </a:r>
                    </a:p>
                  </a:txBody>
                  <a:tcPr marL="57432" marR="57432" marT="0" marB="0">
                    <a:solidFill>
                      <a:schemeClr val="bg2">
                        <a:lumMod val="90000"/>
                      </a:schemeClr>
                    </a:solidFill>
                  </a:tcPr>
                </a:tc>
                <a:tc>
                  <a:txBody>
                    <a:bodyPr/>
                    <a:lstStyle/>
                    <a:p>
                      <a:r>
                        <a:rPr lang="en-US" sz="1000" dirty="0" smtClean="0">
                          <a:latin typeface="HP Simplified Light" panose="020B0404020204020204" pitchFamily="34" charset="0"/>
                        </a:rPr>
                        <a:t>Access the incentives and innovations you need to drive both growth and profitability with </a:t>
                      </a:r>
                      <a:r>
                        <a:rPr lang="en-US" sz="1000" baseline="0" dirty="0" smtClean="0">
                          <a:latin typeface="HP Simplified Light" panose="020B0404020204020204" pitchFamily="34" charset="0"/>
                        </a:rPr>
                        <a:t>HP Partner First</a:t>
                      </a:r>
                      <a:r>
                        <a:rPr lang="en-US" sz="1000" dirty="0" smtClean="0">
                          <a:latin typeface="HP Simplified Light" panose="020B0404020204020204" pitchFamily="34" charset="0"/>
                        </a:rPr>
                        <a:t>.</a:t>
                      </a:r>
                    </a:p>
                  </a:txBody>
                  <a:tcPr marL="57432" marR="57432" marT="0" marB="0">
                    <a:solidFill>
                      <a:schemeClr val="bg2">
                        <a:lumMod val="90000"/>
                      </a:schemeClr>
                    </a:solidFill>
                  </a:tcPr>
                </a:tc>
                <a:tc>
                  <a:txBody>
                    <a:bodyPr/>
                    <a:lstStyle/>
                    <a:p>
                      <a:pPr marL="0" marR="0" lvl="0" indent="0">
                        <a:lnSpc>
                          <a:spcPct val="100000"/>
                        </a:lnSpc>
                        <a:spcBef>
                          <a:spcPts val="0"/>
                        </a:spcBef>
                        <a:spcAft>
                          <a:spcPts val="0"/>
                        </a:spcAft>
                        <a:buFont typeface="Arial" pitchFamily="34" charset="0"/>
                        <a:buNone/>
                      </a:pPr>
                      <a:r>
                        <a:rPr lang="en-US" sz="1000" baseline="0" dirty="0" smtClean="0">
                          <a:effectLst/>
                          <a:latin typeface="HP Simplified Light" panose="020B0404020204020204" pitchFamily="34" charset="0"/>
                        </a:rPr>
                        <a:t>HP Partner First offers a comprehensive set of services and sales support that give you the incentives and skills you need to drive both growth and profitability.</a:t>
                      </a:r>
                    </a:p>
                  </a:txBody>
                  <a:tcPr marL="57432" marR="57432" marT="0" marB="0">
                    <a:solidFill>
                      <a:schemeClr val="bg2">
                        <a:lumMod val="90000"/>
                      </a:schemeClr>
                    </a:solidFill>
                  </a:tcPr>
                </a:tc>
              </a:tr>
              <a:tr h="228600">
                <a:tc>
                  <a:txBody>
                    <a:bodyPr/>
                    <a:lstStyle/>
                    <a:p>
                      <a:pPr marL="0" marR="0">
                        <a:lnSpc>
                          <a:spcPct val="100000"/>
                        </a:lnSpc>
                        <a:spcBef>
                          <a:spcPts val="0"/>
                        </a:spcBef>
                        <a:spcAft>
                          <a:spcPts val="0"/>
                        </a:spcAft>
                      </a:pPr>
                      <a:r>
                        <a:rPr lang="en-US" sz="1000" b="1" dirty="0" smtClean="0">
                          <a:solidFill>
                            <a:schemeClr val="bg1"/>
                          </a:solidFill>
                          <a:effectLst/>
                          <a:latin typeface="HP Simplified Light" panose="020B0404020204020204" pitchFamily="34" charset="0"/>
                        </a:rPr>
                        <a:t>KSP 2</a:t>
                      </a:r>
                      <a:endParaRPr lang="en-US" sz="1000" b="1" dirty="0">
                        <a:solidFill>
                          <a:schemeClr val="bg1"/>
                        </a:solidFill>
                        <a:effectLst/>
                        <a:latin typeface="HP Simplified Light" panose="020B0404020204020204" pitchFamily="34" charset="0"/>
                        <a:ea typeface="Calibri"/>
                        <a:cs typeface="Times New Roman"/>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a:lnSpc>
                          <a:spcPct val="100000"/>
                        </a:lnSpc>
                        <a:spcBef>
                          <a:spcPts val="0"/>
                        </a:spcBef>
                        <a:spcAft>
                          <a:spcPts val="0"/>
                        </a:spcAft>
                      </a:pPr>
                      <a:r>
                        <a:rPr lang="en-US" sz="1000" b="1" dirty="0">
                          <a:solidFill>
                            <a:schemeClr val="bg1"/>
                          </a:solidFill>
                          <a:effectLst/>
                          <a:latin typeface="HP Simplified Light" panose="020B0404020204020204" pitchFamily="34" charset="0"/>
                        </a:rPr>
                        <a:t>KSP2 </a:t>
                      </a:r>
                      <a:r>
                        <a:rPr lang="en-US" sz="1000" b="1" dirty="0" smtClean="0">
                          <a:solidFill>
                            <a:schemeClr val="bg1"/>
                          </a:solidFill>
                          <a:effectLst/>
                          <a:latin typeface="HP Simplified Light" panose="020B0404020204020204" pitchFamily="34" charset="0"/>
                        </a:rPr>
                        <a:t>short message</a:t>
                      </a:r>
                      <a:endParaRPr lang="en-US" sz="1000" b="1" dirty="0">
                        <a:solidFill>
                          <a:schemeClr val="bg1"/>
                        </a:solidFill>
                        <a:effectLst/>
                        <a:latin typeface="HP Simplified Light" panose="020B0404020204020204" pitchFamily="34" charset="0"/>
                        <a:ea typeface="Calibri"/>
                        <a:cs typeface="Times New Roman"/>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a:lnSpc>
                          <a:spcPct val="100000"/>
                        </a:lnSpc>
                        <a:spcBef>
                          <a:spcPts val="0"/>
                        </a:spcBef>
                        <a:spcAft>
                          <a:spcPts val="0"/>
                        </a:spcAft>
                      </a:pPr>
                      <a:r>
                        <a:rPr lang="en-US" sz="1000" b="1" dirty="0">
                          <a:solidFill>
                            <a:schemeClr val="bg1"/>
                          </a:solidFill>
                          <a:effectLst/>
                          <a:latin typeface="HP Simplified Light" panose="020B0404020204020204" pitchFamily="34" charset="0"/>
                        </a:rPr>
                        <a:t>KSP2 </a:t>
                      </a:r>
                      <a:r>
                        <a:rPr lang="en-US" sz="1000" b="1" dirty="0" smtClean="0">
                          <a:solidFill>
                            <a:schemeClr val="bg1"/>
                          </a:solidFill>
                          <a:effectLst/>
                          <a:latin typeface="HP Simplified Light" panose="020B0404020204020204" pitchFamily="34" charset="0"/>
                        </a:rPr>
                        <a:t>medium message</a:t>
                      </a:r>
                      <a:endParaRPr lang="en-US" sz="1000" b="1" dirty="0">
                        <a:solidFill>
                          <a:schemeClr val="bg1"/>
                        </a:solidFill>
                        <a:effectLst/>
                        <a:latin typeface="HP Simplified Light" panose="020B0404020204020204" pitchFamily="34" charset="0"/>
                        <a:ea typeface="Calibri"/>
                        <a:cs typeface="Times New Roman"/>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indent="0">
                        <a:lnSpc>
                          <a:spcPct val="100000"/>
                        </a:lnSpc>
                        <a:spcBef>
                          <a:spcPts val="0"/>
                        </a:spcBef>
                        <a:spcAft>
                          <a:spcPts val="0"/>
                        </a:spcAft>
                        <a:buFont typeface="Arial" pitchFamily="34" charset="0"/>
                        <a:buNone/>
                      </a:pPr>
                      <a:r>
                        <a:rPr lang="en-US" sz="1000" b="1" dirty="0">
                          <a:solidFill>
                            <a:schemeClr val="bg1"/>
                          </a:solidFill>
                          <a:effectLst/>
                          <a:latin typeface="HP Simplified Light" panose="020B0404020204020204" pitchFamily="34" charset="0"/>
                        </a:rPr>
                        <a:t>KSP2 long message</a:t>
                      </a:r>
                      <a:endParaRPr lang="en-US" sz="1000" b="1" dirty="0">
                        <a:solidFill>
                          <a:schemeClr val="bg1"/>
                        </a:solidFill>
                        <a:effectLst/>
                        <a:latin typeface="HP Simplified Light" panose="020B0404020204020204" pitchFamily="34" charset="0"/>
                        <a:ea typeface="Calibri"/>
                        <a:cs typeface="Times New Roman"/>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r>
              <a:tr h="731520">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000" kern="1200" dirty="0" smtClean="0">
                          <a:solidFill>
                            <a:schemeClr val="dk1"/>
                          </a:solidFill>
                          <a:effectLst/>
                          <a:latin typeface="HP Simplified Light" panose="020B0404020204020204" pitchFamily="34" charset="0"/>
                          <a:ea typeface="Calibri"/>
                          <a:cs typeface="Times New Roman"/>
                        </a:rPr>
                        <a:t>First in speed</a:t>
                      </a:r>
                    </a:p>
                    <a:p>
                      <a:pPr marL="0" marR="0">
                        <a:lnSpc>
                          <a:spcPct val="100000"/>
                        </a:lnSpc>
                        <a:spcBef>
                          <a:spcPts val="0"/>
                        </a:spcBef>
                        <a:spcAft>
                          <a:spcPts val="0"/>
                        </a:spcAft>
                        <a:buFont typeface="Arial" pitchFamily="34" charset="0"/>
                        <a:buChar char="•"/>
                      </a:pPr>
                      <a:endParaRPr lang="en-US" sz="1000" dirty="0">
                        <a:effectLst/>
                        <a:latin typeface="HP Simplified Light" panose="020B0404020204020204" pitchFamily="34" charset="0"/>
                      </a:endParaRP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c>
                  <a:txBody>
                    <a:bodyPr/>
                    <a:lstStyle/>
                    <a:p>
                      <a:pPr marL="0" marR="0" lvl="0" indent="0">
                        <a:lnSpc>
                          <a:spcPct val="100000"/>
                        </a:lnSpc>
                        <a:spcBef>
                          <a:spcPts val="0"/>
                        </a:spcBef>
                        <a:spcAft>
                          <a:spcPts val="0"/>
                        </a:spcAft>
                        <a:buFont typeface="Arial" pitchFamily="34" charset="0"/>
                        <a:buNone/>
                      </a:pPr>
                      <a:r>
                        <a:rPr lang="en-US" sz="1000" kern="1200" baseline="0" dirty="0" smtClean="0">
                          <a:solidFill>
                            <a:schemeClr val="dk1"/>
                          </a:solidFill>
                          <a:effectLst/>
                          <a:latin typeface="HP Simplified Light" panose="020B0404020204020204" pitchFamily="34" charset="0"/>
                          <a:ea typeface="+mn-ea"/>
                          <a:cs typeface="+mn-cs"/>
                        </a:rPr>
                        <a:t>Gain the </a:t>
                      </a:r>
                      <a:r>
                        <a:rPr lang="en-US" sz="1000" baseline="0" dirty="0" smtClean="0">
                          <a:effectLst/>
                          <a:latin typeface="HP Simplified Light" panose="020B0404020204020204" pitchFamily="34" charset="0"/>
                        </a:rPr>
                        <a:t>agility </a:t>
                      </a:r>
                      <a:r>
                        <a:rPr lang="en-US" sz="1000" kern="1200" baseline="0" dirty="0" smtClean="0">
                          <a:solidFill>
                            <a:schemeClr val="dk1"/>
                          </a:solidFill>
                          <a:effectLst/>
                          <a:latin typeface="HP Simplified Light" panose="020B0404020204020204" pitchFamily="34" charset="0"/>
                          <a:ea typeface="+mn-ea"/>
                          <a:cs typeface="+mn-cs"/>
                        </a:rPr>
                        <a:t>you need to thrive.</a:t>
                      </a: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000" kern="1200" baseline="0" dirty="0" smtClean="0">
                          <a:solidFill>
                            <a:schemeClr val="dk1"/>
                          </a:solidFill>
                          <a:effectLst/>
                          <a:latin typeface="HP Simplified Light" panose="020B0404020204020204" pitchFamily="34" charset="0"/>
                          <a:ea typeface="+mn-ea"/>
                          <a:cs typeface="+mn-cs"/>
                        </a:rPr>
                        <a:t>Gain the </a:t>
                      </a:r>
                      <a:r>
                        <a:rPr lang="en-US" sz="1000" baseline="0" dirty="0" smtClean="0">
                          <a:effectLst/>
                          <a:latin typeface="HP Simplified Light" panose="020B0404020204020204" pitchFamily="34" charset="0"/>
                        </a:rPr>
                        <a:t>agility and responsiveness you need to thrive in an evolving market with HP Partner First.</a:t>
                      </a: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000" baseline="0" dirty="0" smtClean="0">
                          <a:effectLst/>
                          <a:latin typeface="HP Simplified Light" panose="020B0404020204020204" pitchFamily="34" charset="0"/>
                        </a:rPr>
                        <a:t>Our independence, focus, resources, and flexibility allow HP Partner First to quickly adapt and provide the agility and responsiveness you need to thrive in an evolving market.</a:t>
                      </a: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r>
              <a:tr h="228600">
                <a:tc>
                  <a:txBody>
                    <a:bodyPr/>
                    <a:lstStyle/>
                    <a:p>
                      <a:pPr marL="0" marR="0">
                        <a:lnSpc>
                          <a:spcPct val="100000"/>
                        </a:lnSpc>
                        <a:spcBef>
                          <a:spcPts val="0"/>
                        </a:spcBef>
                        <a:spcAft>
                          <a:spcPts val="0"/>
                        </a:spcAft>
                      </a:pPr>
                      <a:r>
                        <a:rPr lang="en-US" sz="1000" b="1" dirty="0" smtClean="0">
                          <a:solidFill>
                            <a:schemeClr val="bg1"/>
                          </a:solidFill>
                          <a:effectLst/>
                          <a:latin typeface="HP Simplified Light" panose="020B0404020204020204" pitchFamily="34" charset="0"/>
                        </a:rPr>
                        <a:t>KSP 3</a:t>
                      </a:r>
                      <a:endParaRPr lang="en-US" sz="1000" b="1" dirty="0">
                        <a:solidFill>
                          <a:schemeClr val="bg1"/>
                        </a:solidFill>
                        <a:effectLst/>
                        <a:latin typeface="HP Simplified Light" panose="020B0404020204020204" pitchFamily="34" charset="0"/>
                        <a:ea typeface="Calibri"/>
                        <a:cs typeface="Times New Roman"/>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a:lnSpc>
                          <a:spcPct val="100000"/>
                        </a:lnSpc>
                        <a:spcBef>
                          <a:spcPts val="0"/>
                        </a:spcBef>
                        <a:spcAft>
                          <a:spcPts val="0"/>
                        </a:spcAft>
                      </a:pPr>
                      <a:r>
                        <a:rPr lang="en-US" sz="1000" b="1" dirty="0">
                          <a:solidFill>
                            <a:schemeClr val="bg1"/>
                          </a:solidFill>
                          <a:effectLst/>
                          <a:latin typeface="HP Simplified Light" panose="020B0404020204020204" pitchFamily="34" charset="0"/>
                        </a:rPr>
                        <a:t>KSP3 </a:t>
                      </a:r>
                      <a:r>
                        <a:rPr lang="en-US" sz="1000" b="1" dirty="0" smtClean="0">
                          <a:solidFill>
                            <a:schemeClr val="bg1"/>
                          </a:solidFill>
                          <a:effectLst/>
                          <a:latin typeface="HP Simplified Light" panose="020B0404020204020204" pitchFamily="34" charset="0"/>
                        </a:rPr>
                        <a:t>short message</a:t>
                      </a:r>
                      <a:endParaRPr lang="en-US" sz="1000" b="1" dirty="0">
                        <a:solidFill>
                          <a:schemeClr val="bg1"/>
                        </a:solidFill>
                        <a:effectLst/>
                        <a:latin typeface="HP Simplified Light" panose="020B0404020204020204" pitchFamily="34" charset="0"/>
                        <a:ea typeface="Calibri"/>
                        <a:cs typeface="Times New Roman"/>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a:lnSpc>
                          <a:spcPct val="100000"/>
                        </a:lnSpc>
                        <a:spcBef>
                          <a:spcPts val="0"/>
                        </a:spcBef>
                        <a:spcAft>
                          <a:spcPts val="0"/>
                        </a:spcAft>
                      </a:pPr>
                      <a:r>
                        <a:rPr lang="en-US" sz="1000" b="1" dirty="0">
                          <a:solidFill>
                            <a:schemeClr val="bg1"/>
                          </a:solidFill>
                          <a:effectLst/>
                          <a:latin typeface="HP Simplified Light" panose="020B0404020204020204" pitchFamily="34" charset="0"/>
                        </a:rPr>
                        <a:t>KSP3 </a:t>
                      </a:r>
                      <a:r>
                        <a:rPr lang="en-US" sz="1000" b="1" dirty="0" smtClean="0">
                          <a:solidFill>
                            <a:schemeClr val="bg1"/>
                          </a:solidFill>
                          <a:effectLst/>
                          <a:latin typeface="HP Simplified Light" panose="020B0404020204020204" pitchFamily="34" charset="0"/>
                        </a:rPr>
                        <a:t>medium message</a:t>
                      </a:r>
                      <a:endParaRPr lang="en-US" sz="1000" b="1" dirty="0">
                        <a:solidFill>
                          <a:schemeClr val="bg1"/>
                        </a:solidFill>
                        <a:effectLst/>
                        <a:latin typeface="HP Simplified Light" panose="020B0404020204020204" pitchFamily="34" charset="0"/>
                        <a:ea typeface="Calibri"/>
                        <a:cs typeface="Times New Roman"/>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indent="0">
                        <a:lnSpc>
                          <a:spcPct val="100000"/>
                        </a:lnSpc>
                        <a:spcBef>
                          <a:spcPts val="0"/>
                        </a:spcBef>
                        <a:spcAft>
                          <a:spcPts val="0"/>
                        </a:spcAft>
                        <a:buFont typeface="Arial" pitchFamily="34" charset="0"/>
                        <a:buNone/>
                      </a:pPr>
                      <a:r>
                        <a:rPr lang="en-US" sz="1000" b="1" dirty="0">
                          <a:solidFill>
                            <a:schemeClr val="bg1"/>
                          </a:solidFill>
                          <a:effectLst/>
                          <a:latin typeface="HP Simplified Light" panose="020B0404020204020204" pitchFamily="34" charset="0"/>
                        </a:rPr>
                        <a:t>KSP3 long message</a:t>
                      </a:r>
                      <a:endParaRPr lang="en-US" sz="1000" b="1" dirty="0">
                        <a:solidFill>
                          <a:schemeClr val="bg1"/>
                        </a:solidFill>
                        <a:effectLst/>
                        <a:latin typeface="HP Simplified Light" panose="020B0404020204020204" pitchFamily="34" charset="0"/>
                        <a:ea typeface="Calibri"/>
                        <a:cs typeface="Times New Roman"/>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r>
              <a:tr h="731520">
                <a:tc>
                  <a:txBody>
                    <a:bodyPr/>
                    <a:lstStyle/>
                    <a:p>
                      <a:pPr marL="0" marR="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000" kern="1200" dirty="0" smtClean="0">
                          <a:solidFill>
                            <a:schemeClr val="dk1"/>
                          </a:solidFill>
                          <a:effectLst/>
                          <a:latin typeface="HP Simplified Light" panose="020B0404020204020204" pitchFamily="34" charset="0"/>
                          <a:ea typeface="Calibri"/>
                          <a:cs typeface="Times New Roman"/>
                        </a:rPr>
                        <a:t>First in simplicity</a:t>
                      </a:r>
                    </a:p>
                    <a:p>
                      <a:pPr marL="0" marR="0">
                        <a:lnSpc>
                          <a:spcPct val="100000"/>
                        </a:lnSpc>
                        <a:spcBef>
                          <a:spcPts val="0"/>
                        </a:spcBef>
                        <a:spcAft>
                          <a:spcPts val="0"/>
                        </a:spcAft>
                        <a:buFont typeface="Arial" pitchFamily="34" charset="0"/>
                        <a:buChar char="•"/>
                      </a:pPr>
                      <a:endParaRPr lang="en-US" sz="1000" dirty="0">
                        <a:effectLst/>
                        <a:latin typeface="HP Simplified Light" panose="020B0404020204020204" pitchFamily="34" charset="0"/>
                        <a:ea typeface="Calibri"/>
                        <a:cs typeface="Times New Roman"/>
                      </a:endParaRPr>
                    </a:p>
                  </a:txBody>
                  <a:tcPr marL="57432" marR="57432" marT="0" marB="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a:txBody>
                    <a:bodyPr/>
                    <a:lstStyle/>
                    <a:p>
                      <a:r>
                        <a:rPr lang="en-US" sz="1000" dirty="0" smtClean="0">
                          <a:latin typeface="HP Simplified Light" panose="020B0404020204020204" pitchFamily="34" charset="0"/>
                        </a:rPr>
                        <a:t>Make doing business easy.</a:t>
                      </a:r>
                    </a:p>
                  </a:txBody>
                  <a:tcPr marL="57432" marR="5743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a:txBody>
                    <a:bodyPr/>
                    <a:lstStyle/>
                    <a:p>
                      <a:r>
                        <a:rPr lang="en-US" sz="1000" dirty="0" smtClean="0">
                          <a:latin typeface="HP Simplified Light" panose="020B0404020204020204" pitchFamily="34" charset="0"/>
                        </a:rPr>
                        <a:t>Make doing business easy with </a:t>
                      </a:r>
                      <a:r>
                        <a:rPr lang="en-US" sz="1000" baseline="0" dirty="0" smtClean="0">
                          <a:effectLst/>
                          <a:latin typeface="HP Simplified Light" panose="020B0404020204020204" pitchFamily="34" charset="0"/>
                        </a:rPr>
                        <a:t>streamlined programs, tools, and processes from HP Partner First.</a:t>
                      </a:r>
                      <a:endParaRPr lang="en-US" sz="1000" dirty="0" smtClean="0">
                        <a:latin typeface="HP Simplified Light" panose="020B0404020204020204" pitchFamily="34" charset="0"/>
                      </a:endParaRPr>
                    </a:p>
                  </a:txBody>
                  <a:tcPr marL="57432" marR="5743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a:txBody>
                    <a:bodyPr/>
                    <a:lstStyle/>
                    <a:p>
                      <a:pPr marL="0" marR="0" lvl="0" indent="0">
                        <a:lnSpc>
                          <a:spcPct val="100000"/>
                        </a:lnSpc>
                        <a:spcBef>
                          <a:spcPts val="0"/>
                        </a:spcBef>
                        <a:spcAft>
                          <a:spcPts val="0"/>
                        </a:spcAft>
                        <a:buFont typeface="Arial" pitchFamily="34" charset="0"/>
                        <a:buNone/>
                      </a:pPr>
                      <a:r>
                        <a:rPr lang="en-US" sz="1000" baseline="0" dirty="0" smtClean="0">
                          <a:effectLst/>
                          <a:latin typeface="HP Simplified Light" panose="020B0404020204020204" pitchFamily="34" charset="0"/>
                        </a:rPr>
                        <a:t>The HP Partner First program makes doing business easy with streamlined programs, tools, and processes that deliver innovation and consistency across markets and geographies.</a:t>
                      </a:r>
                    </a:p>
                  </a:txBody>
                  <a:tcPr marL="57432" marR="57432" marT="0" marB="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r>
            </a:tbl>
          </a:graphicData>
        </a:graphic>
      </p:graphicFrame>
    </p:spTree>
    <p:extLst>
      <p:ext uri="{BB962C8B-B14F-4D97-AF65-F5344CB8AC3E}">
        <p14:creationId xmlns:p14="http://schemas.microsoft.com/office/powerpoint/2010/main" val="3599744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latin typeface="HP Simplified Light"/>
                <a:cs typeface="HP Simplified Light"/>
              </a:rPr>
              <a:t>Supporting messages</a:t>
            </a:r>
            <a:endParaRPr lang="en-US" dirty="0">
              <a:latin typeface="HP Simplified Light"/>
              <a:cs typeface="HP Simplified Light"/>
            </a:endParaRPr>
          </a:p>
        </p:txBody>
      </p:sp>
      <p:sp>
        <p:nvSpPr>
          <p:cNvPr id="2" name="Title 1"/>
          <p:cNvSpPr>
            <a:spLocks noGrp="1"/>
          </p:cNvSpPr>
          <p:nvPr>
            <p:ph type="title"/>
          </p:nvPr>
        </p:nvSpPr>
        <p:spPr/>
        <p:txBody>
          <a:bodyPr/>
          <a:lstStyle/>
          <a:p>
            <a:r>
              <a:rPr lang="en-US" dirty="0">
                <a:latin typeface="HP Simplified Light"/>
                <a:cs typeface="HP Simplified Light"/>
              </a:rPr>
              <a:t>HP Partner First Program</a:t>
            </a:r>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1572004018"/>
              </p:ext>
            </p:extLst>
          </p:nvPr>
        </p:nvGraphicFramePr>
        <p:xfrm>
          <a:off x="328613" y="1189038"/>
          <a:ext cx="8015287" cy="2959200"/>
        </p:xfrm>
        <a:graphic>
          <a:graphicData uri="http://schemas.openxmlformats.org/drawingml/2006/table">
            <a:tbl>
              <a:tblPr firstRow="1" bandRow="1">
                <a:tableStyleId>{5C22544A-7EE6-4342-B048-85BDC9FD1C3A}</a:tableStyleId>
              </a:tblPr>
              <a:tblGrid>
                <a:gridCol w="2335583"/>
                <a:gridCol w="3119189"/>
                <a:gridCol w="2560515"/>
              </a:tblGrid>
              <a:tr h="228600">
                <a:tc>
                  <a:txBody>
                    <a:bodyPr/>
                    <a:lstStyle/>
                    <a:p>
                      <a:pPr marL="0" marR="0">
                        <a:lnSpc>
                          <a:spcPct val="100000"/>
                        </a:lnSpc>
                        <a:spcBef>
                          <a:spcPts val="0"/>
                        </a:spcBef>
                        <a:spcAft>
                          <a:spcPts val="0"/>
                        </a:spcAft>
                      </a:pPr>
                      <a:r>
                        <a:rPr lang="en-US" sz="1000" dirty="0" smtClean="0">
                          <a:effectLst/>
                          <a:latin typeface="HP Simplified Light"/>
                          <a:cs typeface="HP Simplified Light"/>
                        </a:rPr>
                        <a:t>Supporting  1</a:t>
                      </a:r>
                      <a:endParaRPr lang="en-US" sz="1000" dirty="0">
                        <a:effectLst/>
                        <a:latin typeface="HP Simplified Light"/>
                        <a:ea typeface="Calibri"/>
                        <a:cs typeface="HP Simplified Light"/>
                      </a:endParaRPr>
                    </a:p>
                  </a:txBody>
                  <a:tcPr marL="57432" marR="57432" marT="0" marB="0" anchor="ctr">
                    <a:solidFill>
                      <a:srgbClr val="1398D1"/>
                    </a:solidFill>
                  </a:tcPr>
                </a:tc>
                <a:tc>
                  <a:txBody>
                    <a:bodyPr/>
                    <a:lstStyle/>
                    <a:p>
                      <a:pPr marL="0" marR="0" indent="0">
                        <a:lnSpc>
                          <a:spcPct val="100000"/>
                        </a:lnSpc>
                        <a:spcBef>
                          <a:spcPts val="0"/>
                        </a:spcBef>
                        <a:spcAft>
                          <a:spcPts val="0"/>
                        </a:spcAft>
                        <a:buFont typeface="Arial" pitchFamily="34" charset="0"/>
                        <a:buNone/>
                      </a:pPr>
                      <a:r>
                        <a:rPr lang="en-US" sz="1000" dirty="0" smtClean="0">
                          <a:effectLst/>
                          <a:latin typeface="HP Simplified Light"/>
                          <a:cs typeface="HP Simplified Light"/>
                        </a:rPr>
                        <a:t>Long message</a:t>
                      </a:r>
                      <a:endParaRPr lang="en-US" sz="1000" dirty="0">
                        <a:effectLst/>
                        <a:latin typeface="HP Simplified Light"/>
                        <a:ea typeface="Calibri"/>
                        <a:cs typeface="HP Simplified Light"/>
                      </a:endParaRPr>
                    </a:p>
                  </a:txBody>
                  <a:tcPr marL="57432" marR="57432" marT="0" marB="0" anchor="ctr">
                    <a:solidFill>
                      <a:srgbClr val="1398D1"/>
                    </a:solidFill>
                  </a:tcPr>
                </a:tc>
                <a:tc>
                  <a:txBody>
                    <a:bodyPr/>
                    <a:lstStyle/>
                    <a:p>
                      <a:pPr marL="0" marR="0">
                        <a:lnSpc>
                          <a:spcPct val="100000"/>
                        </a:lnSpc>
                        <a:spcBef>
                          <a:spcPts val="0"/>
                        </a:spcBef>
                        <a:spcAft>
                          <a:spcPts val="0"/>
                        </a:spcAft>
                      </a:pPr>
                      <a:r>
                        <a:rPr lang="en-US" sz="1000" dirty="0" smtClean="0">
                          <a:effectLst/>
                          <a:latin typeface="HP Simplified Light"/>
                          <a:cs typeface="HP Simplified Light"/>
                        </a:rPr>
                        <a:t>Short message</a:t>
                      </a:r>
                      <a:endParaRPr lang="en-US" sz="1000" dirty="0">
                        <a:effectLst/>
                        <a:latin typeface="HP Simplified Light"/>
                        <a:ea typeface="Calibri"/>
                        <a:cs typeface="HP Simplified Light"/>
                      </a:endParaRPr>
                    </a:p>
                  </a:txBody>
                  <a:tcPr marL="57432" marR="57432" marT="0" marB="0" anchor="ctr">
                    <a:solidFill>
                      <a:srgbClr val="1398D1"/>
                    </a:solidFill>
                  </a:tcPr>
                </a:tc>
              </a:tr>
              <a:tr h="810360">
                <a:tc>
                  <a:txBody>
                    <a:bodyPr/>
                    <a:lstStyle/>
                    <a:p>
                      <a:pPr marL="0" marR="0">
                        <a:lnSpc>
                          <a:spcPct val="100000"/>
                        </a:lnSpc>
                        <a:spcBef>
                          <a:spcPts val="0"/>
                        </a:spcBef>
                        <a:spcAft>
                          <a:spcPts val="0"/>
                        </a:spcAft>
                        <a:buFont typeface="Arial" pitchFamily="34" charset="0"/>
                        <a:buNone/>
                      </a:pPr>
                      <a:r>
                        <a:rPr lang="en-US" sz="1000" dirty="0" smtClean="0">
                          <a:effectLst/>
                          <a:latin typeface="HP Simplified Light"/>
                          <a:cs typeface="HP Simplified Light"/>
                        </a:rPr>
                        <a:t>Growth and profitability</a:t>
                      </a:r>
                      <a:endParaRPr lang="en-US" sz="1000" dirty="0">
                        <a:effectLst/>
                        <a:latin typeface="HP Simplified Light"/>
                        <a:cs typeface="HP Simplified Light"/>
                      </a:endParaRPr>
                    </a:p>
                  </a:txBody>
                  <a:tcPr marL="57432" marR="57432" marT="0" marB="0">
                    <a:solidFill>
                      <a:schemeClr val="bg2">
                        <a:lumMod val="9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 typeface="Arial" pitchFamily="34" charset="0"/>
                        <a:buNone/>
                        <a:tabLst/>
                        <a:defRPr/>
                      </a:pPr>
                      <a:r>
                        <a:rPr lang="en-US" sz="1000" baseline="0" dirty="0" smtClean="0">
                          <a:effectLst/>
                          <a:latin typeface="HP Simplified Light"/>
                          <a:cs typeface="HP Simplified Light"/>
                        </a:rPr>
                        <a:t>Get the compensation necessary to keep your business moving forward. </a:t>
                      </a:r>
                      <a:r>
                        <a:rPr lang="en-US" sz="1000" kern="1200" baseline="0" dirty="0" smtClean="0">
                          <a:solidFill>
                            <a:schemeClr val="dk1"/>
                          </a:solidFill>
                          <a:effectLst/>
                          <a:latin typeface="HP Simplified Light"/>
                          <a:ea typeface="+mn-ea"/>
                          <a:cs typeface="HP Simplified Light"/>
                        </a:rPr>
                        <a:t>As an HP Partner, you gain the recognition and compensation structure that rewards you for the volume sales you achieve and the expert sales support you provide your customers.</a:t>
                      </a:r>
                    </a:p>
                  </a:txBody>
                  <a:tcPr marL="57432" marR="57432" marT="0" marB="0">
                    <a:solidFill>
                      <a:schemeClr val="bg2">
                        <a:lumMod val="90000"/>
                      </a:schemeClr>
                    </a:solidFill>
                  </a:tcPr>
                </a:tc>
                <a:tc>
                  <a:txBody>
                    <a:bodyPr/>
                    <a:lstStyle/>
                    <a:p>
                      <a:r>
                        <a:rPr lang="en-US" sz="1000" kern="1200" baseline="0" dirty="0" smtClean="0">
                          <a:solidFill>
                            <a:schemeClr val="dk1"/>
                          </a:solidFill>
                          <a:effectLst/>
                          <a:latin typeface="HP Simplified Light"/>
                          <a:ea typeface="+mn-ea"/>
                          <a:cs typeface="HP Simplified Light"/>
                        </a:rPr>
                        <a:t>Enter into a partnership that maximizes your sales and profits every year.</a:t>
                      </a:r>
                      <a:endParaRPr lang="en-US" sz="1000" dirty="0">
                        <a:latin typeface="HP Simplified Light"/>
                        <a:cs typeface="HP Simplified Light"/>
                      </a:endParaRPr>
                    </a:p>
                  </a:txBody>
                  <a:tcPr marL="57432" marR="57432" marT="0" marB="0">
                    <a:solidFill>
                      <a:schemeClr val="bg2">
                        <a:lumMod val="90000"/>
                      </a:schemeClr>
                    </a:solidFill>
                  </a:tcPr>
                </a:tc>
              </a:tr>
              <a:tr h="228600">
                <a:tc>
                  <a:txBody>
                    <a:bodyPr/>
                    <a:lstStyle/>
                    <a:p>
                      <a:pPr marL="0" marR="0" indent="0">
                        <a:lnSpc>
                          <a:spcPct val="100000"/>
                        </a:lnSpc>
                        <a:spcBef>
                          <a:spcPts val="0"/>
                        </a:spcBef>
                        <a:spcAft>
                          <a:spcPts val="0"/>
                        </a:spcAft>
                        <a:buFont typeface="Arial"/>
                        <a:buNone/>
                      </a:pPr>
                      <a:r>
                        <a:rPr lang="en-US" sz="1000" b="1" dirty="0" smtClean="0">
                          <a:solidFill>
                            <a:schemeClr val="bg1"/>
                          </a:solidFill>
                          <a:effectLst/>
                          <a:latin typeface="HP Simplified Light"/>
                          <a:cs typeface="HP Simplified Light"/>
                        </a:rPr>
                        <a:t>Supporting 2</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rgbClr val="1398D1"/>
                    </a:solidFill>
                  </a:tcPr>
                </a:tc>
                <a:tc>
                  <a:txBody>
                    <a:bodyPr/>
                    <a:lstStyle/>
                    <a:p>
                      <a:pPr marL="0" marR="0" indent="0">
                        <a:lnSpc>
                          <a:spcPct val="100000"/>
                        </a:lnSpc>
                        <a:spcBef>
                          <a:spcPts val="0"/>
                        </a:spcBef>
                        <a:spcAft>
                          <a:spcPts val="0"/>
                        </a:spcAft>
                        <a:buFont typeface="Arial" pitchFamily="34" charset="0"/>
                        <a:buNone/>
                      </a:pPr>
                      <a:r>
                        <a:rPr lang="en-US" sz="1000" b="1" dirty="0" smtClean="0">
                          <a:solidFill>
                            <a:schemeClr val="bg1"/>
                          </a:solidFill>
                          <a:effectLst/>
                          <a:latin typeface="HP Simplified Light"/>
                          <a:cs typeface="HP Simplified Light"/>
                        </a:rPr>
                        <a:t>Long message</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rgbClr val="1398D1"/>
                    </a:solidFill>
                  </a:tcPr>
                </a:tc>
                <a:tc>
                  <a:txBody>
                    <a:bodyPr/>
                    <a:lstStyle/>
                    <a:p>
                      <a:pPr marL="0" marR="0">
                        <a:lnSpc>
                          <a:spcPct val="100000"/>
                        </a:lnSpc>
                        <a:spcBef>
                          <a:spcPts val="0"/>
                        </a:spcBef>
                        <a:spcAft>
                          <a:spcPts val="0"/>
                        </a:spcAft>
                      </a:pPr>
                      <a:r>
                        <a:rPr lang="en-US" sz="1000" b="1" dirty="0" smtClean="0">
                          <a:solidFill>
                            <a:schemeClr val="bg1"/>
                          </a:solidFill>
                          <a:effectLst/>
                          <a:latin typeface="HP Simplified Light"/>
                          <a:cs typeface="HP Simplified Light"/>
                        </a:rPr>
                        <a:t>Short message</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rgbClr val="1398D1"/>
                    </a:solidFill>
                  </a:tcPr>
                </a:tc>
              </a:tr>
              <a:tr h="731520">
                <a:tc>
                  <a:txBody>
                    <a:bodyPr/>
                    <a:lstStyle/>
                    <a:p>
                      <a:pPr marL="0" marR="0">
                        <a:lnSpc>
                          <a:spcPct val="100000"/>
                        </a:lnSpc>
                        <a:spcBef>
                          <a:spcPts val="0"/>
                        </a:spcBef>
                        <a:spcAft>
                          <a:spcPts val="0"/>
                        </a:spcAft>
                        <a:buFont typeface="Arial" pitchFamily="34" charset="0"/>
                        <a:buNone/>
                      </a:pPr>
                      <a:r>
                        <a:rPr lang="en-US" sz="1000" dirty="0" smtClean="0">
                          <a:effectLst/>
                          <a:latin typeface="HP Simplified Light"/>
                          <a:cs typeface="HP Simplified Light"/>
                        </a:rPr>
                        <a:t>Comprehensive portfolio</a:t>
                      </a:r>
                      <a:endParaRPr lang="en-US" sz="1000" dirty="0">
                        <a:effectLst/>
                        <a:latin typeface="HP Simplified Light"/>
                        <a:cs typeface="HP Simplified Light"/>
                      </a:endParaRP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c>
                  <a:txBody>
                    <a:bodyPr/>
                    <a:lstStyle/>
                    <a:p>
                      <a:r>
                        <a:rPr lang="en-US" sz="1000" dirty="0" smtClean="0">
                          <a:latin typeface="HP Simplified Light"/>
                          <a:cs typeface="HP Simplified Light"/>
                        </a:rPr>
                        <a:t>From managed print services to mobility and security, HP is continually</a:t>
                      </a:r>
                      <a:r>
                        <a:rPr lang="en-US" sz="1000" baseline="0" dirty="0" smtClean="0">
                          <a:latin typeface="HP Simplified Light"/>
                          <a:cs typeface="HP Simplified Light"/>
                        </a:rPr>
                        <a:t> raising the bar. </a:t>
                      </a:r>
                      <a:r>
                        <a:rPr lang="en-US" sz="1000" dirty="0" smtClean="0">
                          <a:latin typeface="HP Simplified Light"/>
                          <a:cs typeface="HP Simplified Light"/>
                        </a:rPr>
                        <a:t>Partner with the</a:t>
                      </a:r>
                      <a:r>
                        <a:rPr lang="en-US" sz="1000" baseline="0" dirty="0" smtClean="0">
                          <a:latin typeface="HP Simplified Light"/>
                          <a:cs typeface="HP Simplified Light"/>
                        </a:rPr>
                        <a:t> </a:t>
                      </a:r>
                      <a:r>
                        <a:rPr lang="en-US" sz="1000" dirty="0" smtClean="0">
                          <a:latin typeface="HP Simplified Light"/>
                          <a:cs typeface="HP Simplified Light"/>
                        </a:rPr>
                        <a:t>technology brand</a:t>
                      </a:r>
                      <a:r>
                        <a:rPr lang="en-US" sz="1000" baseline="0" dirty="0" smtClean="0">
                          <a:latin typeface="HP Simplified Light"/>
                          <a:cs typeface="HP Simplified Light"/>
                        </a:rPr>
                        <a:t> that delivers innovations and services to make work better for everyone.</a:t>
                      </a:r>
                      <a:endParaRPr lang="en-US" sz="1000" dirty="0" smtClean="0">
                        <a:latin typeface="HP Simplified Light"/>
                        <a:cs typeface="HP Simplified Light"/>
                      </a:endParaRP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c>
                  <a:txBody>
                    <a:bodyPr/>
                    <a:lstStyle/>
                    <a:p>
                      <a:r>
                        <a:rPr lang="en-US" sz="1000" dirty="0" smtClean="0">
                          <a:latin typeface="HP Simplified Light"/>
                          <a:cs typeface="HP Simplified Light"/>
                        </a:rPr>
                        <a:t>Partner with the</a:t>
                      </a:r>
                      <a:r>
                        <a:rPr lang="en-US" sz="1000" baseline="0" dirty="0" smtClean="0">
                          <a:latin typeface="HP Simplified Light"/>
                          <a:cs typeface="HP Simplified Light"/>
                        </a:rPr>
                        <a:t> </a:t>
                      </a:r>
                      <a:r>
                        <a:rPr lang="en-US" sz="1000" dirty="0" smtClean="0">
                          <a:latin typeface="HP Simplified Light"/>
                          <a:cs typeface="HP Simplified Light"/>
                        </a:rPr>
                        <a:t>technology brand</a:t>
                      </a:r>
                      <a:r>
                        <a:rPr lang="en-US" sz="1000" baseline="0" dirty="0" smtClean="0">
                          <a:latin typeface="HP Simplified Light"/>
                          <a:cs typeface="HP Simplified Light"/>
                        </a:rPr>
                        <a:t> that delivers innovations and </a:t>
                      </a:r>
                      <a:r>
                        <a:rPr lang="en-US" sz="1000" baseline="0" smtClean="0">
                          <a:latin typeface="HP Simplified Light"/>
                          <a:cs typeface="HP Simplified Light"/>
                        </a:rPr>
                        <a:t>services to make </a:t>
                      </a:r>
                      <a:r>
                        <a:rPr lang="en-US" sz="1000" baseline="0" dirty="0" smtClean="0">
                          <a:latin typeface="HP Simplified Light"/>
                          <a:cs typeface="HP Simplified Light"/>
                        </a:rPr>
                        <a:t>work better for everyone.</a:t>
                      </a:r>
                      <a:endParaRPr lang="en-US" sz="1000" dirty="0" smtClean="0">
                        <a:latin typeface="HP Simplified Light"/>
                        <a:cs typeface="HP Simplified Light"/>
                      </a:endParaRP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r>
              <a:tr h="228600">
                <a:tc>
                  <a:txBody>
                    <a:bodyPr/>
                    <a:lstStyle/>
                    <a:p>
                      <a:pPr marL="0" marR="0" indent="0">
                        <a:lnSpc>
                          <a:spcPct val="100000"/>
                        </a:lnSpc>
                        <a:spcBef>
                          <a:spcPts val="0"/>
                        </a:spcBef>
                        <a:spcAft>
                          <a:spcPts val="0"/>
                        </a:spcAft>
                        <a:buFont typeface="Arial"/>
                        <a:buNone/>
                      </a:pPr>
                      <a:r>
                        <a:rPr lang="en-US" sz="1000" b="1" dirty="0" smtClean="0">
                          <a:solidFill>
                            <a:schemeClr val="bg1"/>
                          </a:solidFill>
                          <a:effectLst/>
                          <a:latin typeface="HP Simplified Light"/>
                          <a:cs typeface="HP Simplified Light"/>
                        </a:rPr>
                        <a:t>Supporting 3</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indent="0">
                        <a:lnSpc>
                          <a:spcPct val="100000"/>
                        </a:lnSpc>
                        <a:spcBef>
                          <a:spcPts val="0"/>
                        </a:spcBef>
                        <a:spcAft>
                          <a:spcPts val="0"/>
                        </a:spcAft>
                        <a:buFont typeface="Arial" pitchFamily="34" charset="0"/>
                        <a:buNone/>
                      </a:pPr>
                      <a:r>
                        <a:rPr lang="en-US" sz="1000" b="1" dirty="0" smtClean="0">
                          <a:solidFill>
                            <a:schemeClr val="bg1"/>
                          </a:solidFill>
                          <a:effectLst/>
                          <a:latin typeface="HP Simplified Light"/>
                          <a:cs typeface="HP Simplified Light"/>
                        </a:rPr>
                        <a:t>Long message</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a:lnSpc>
                          <a:spcPct val="100000"/>
                        </a:lnSpc>
                        <a:spcBef>
                          <a:spcPts val="0"/>
                        </a:spcBef>
                        <a:spcAft>
                          <a:spcPts val="0"/>
                        </a:spcAft>
                      </a:pPr>
                      <a:r>
                        <a:rPr lang="en-US" sz="1000" b="1" dirty="0" smtClean="0">
                          <a:solidFill>
                            <a:schemeClr val="bg1"/>
                          </a:solidFill>
                          <a:effectLst/>
                          <a:latin typeface="HP Simplified Light"/>
                          <a:cs typeface="HP Simplified Light"/>
                        </a:rPr>
                        <a:t>Short message</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r>
              <a:tr h="731520">
                <a:tc>
                  <a:txBody>
                    <a:bodyPr/>
                    <a:lstStyle/>
                    <a:p>
                      <a:pPr marL="0" marR="0">
                        <a:lnSpc>
                          <a:spcPct val="100000"/>
                        </a:lnSpc>
                        <a:spcBef>
                          <a:spcPts val="0"/>
                        </a:spcBef>
                        <a:spcAft>
                          <a:spcPts val="0"/>
                        </a:spcAft>
                        <a:buFont typeface="Arial" pitchFamily="34" charset="0"/>
                        <a:buNone/>
                      </a:pPr>
                      <a:r>
                        <a:rPr lang="en-US" sz="1000" dirty="0" smtClean="0">
                          <a:effectLst/>
                          <a:latin typeface="HP Simplified Light"/>
                          <a:ea typeface="Calibri"/>
                          <a:cs typeface="HP Simplified Light"/>
                        </a:rPr>
                        <a:t>Solution-first</a:t>
                      </a:r>
                      <a:r>
                        <a:rPr lang="en-US" sz="1000" baseline="0" dirty="0" smtClean="0">
                          <a:effectLst/>
                          <a:latin typeface="HP Simplified Light"/>
                          <a:ea typeface="Calibri"/>
                          <a:cs typeface="HP Simplified Light"/>
                        </a:rPr>
                        <a:t> selling</a:t>
                      </a:r>
                      <a:endParaRPr lang="en-US" sz="1000" dirty="0">
                        <a:effectLst/>
                        <a:latin typeface="HP Simplified Light"/>
                        <a:ea typeface="Calibri"/>
                        <a:cs typeface="HP Simplified Light"/>
                      </a:endParaRPr>
                    </a:p>
                  </a:txBody>
                  <a:tcPr marL="57432" marR="57432" marT="0" marB="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a:txBody>
                    <a:bodyPr/>
                    <a:lstStyle/>
                    <a:p>
                      <a:pPr marL="0" marR="0" lvl="0" indent="0">
                        <a:lnSpc>
                          <a:spcPct val="100000"/>
                        </a:lnSpc>
                        <a:spcBef>
                          <a:spcPts val="0"/>
                        </a:spcBef>
                        <a:spcAft>
                          <a:spcPts val="0"/>
                        </a:spcAft>
                        <a:buFont typeface="Arial" pitchFamily="34" charset="0"/>
                        <a:buNone/>
                      </a:pPr>
                      <a:r>
                        <a:rPr lang="en-US" sz="1000" baseline="0" dirty="0" smtClean="0">
                          <a:effectLst/>
                          <a:latin typeface="HP Simplified Light"/>
                          <a:cs typeface="HP Simplified Light"/>
                        </a:rPr>
                        <a:t>Today’s customers are looking for more than just a transaction. HP Partner First provides the devices, tools, and training to deliver </a:t>
                      </a:r>
                      <a:r>
                        <a:rPr lang="en-US" sz="1000" kern="1200" baseline="0" dirty="0" smtClean="0">
                          <a:solidFill>
                            <a:schemeClr val="dk1"/>
                          </a:solidFill>
                          <a:effectLst/>
                          <a:latin typeface="HP Simplified Light"/>
                          <a:ea typeface="+mn-ea"/>
                          <a:cs typeface="HP Simplified Light"/>
                        </a:rPr>
                        <a:t>comprehensive solutions tailored to your customers’ needs.</a:t>
                      </a:r>
                      <a:endParaRPr lang="en-US" sz="1000" baseline="0" dirty="0" smtClean="0">
                        <a:effectLst/>
                        <a:latin typeface="HP Simplified Light"/>
                        <a:cs typeface="HP Simplified Light"/>
                      </a:endParaRPr>
                    </a:p>
                  </a:txBody>
                  <a:tcPr marL="57432" marR="5743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a:txBody>
                    <a:bodyPr/>
                    <a:lstStyle/>
                    <a:p>
                      <a:pPr marL="0" marR="0" lvl="0" indent="0">
                        <a:lnSpc>
                          <a:spcPct val="100000"/>
                        </a:lnSpc>
                        <a:spcBef>
                          <a:spcPts val="0"/>
                        </a:spcBef>
                        <a:spcAft>
                          <a:spcPts val="0"/>
                        </a:spcAft>
                        <a:buFont typeface="Arial" pitchFamily="34" charset="0"/>
                        <a:buNone/>
                      </a:pPr>
                      <a:r>
                        <a:rPr lang="en-US" sz="1000" kern="1200" baseline="0" dirty="0" smtClean="0">
                          <a:solidFill>
                            <a:schemeClr val="dk1"/>
                          </a:solidFill>
                          <a:effectLst/>
                          <a:latin typeface="HP Simplified Light"/>
                          <a:ea typeface="+mn-ea"/>
                          <a:cs typeface="HP Simplified Light"/>
                        </a:rPr>
                        <a:t>Get the devices, tools, and training you need to deliver comprehensive solutions tailored to your customers’ needs.</a:t>
                      </a:r>
                    </a:p>
                  </a:txBody>
                  <a:tcPr marL="57432" marR="57432" marT="0" marB="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r>
            </a:tbl>
          </a:graphicData>
        </a:graphic>
      </p:graphicFrame>
    </p:spTree>
    <p:extLst>
      <p:ext uri="{BB962C8B-B14F-4D97-AF65-F5344CB8AC3E}">
        <p14:creationId xmlns:p14="http://schemas.microsoft.com/office/powerpoint/2010/main" val="1905637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latin typeface="HP Simplified Light"/>
                <a:cs typeface="HP Simplified Light"/>
              </a:rPr>
              <a:t>Supporting messages</a:t>
            </a:r>
            <a:endParaRPr lang="en-US" dirty="0">
              <a:latin typeface="HP Simplified Light"/>
              <a:cs typeface="HP Simplified Light"/>
            </a:endParaRPr>
          </a:p>
        </p:txBody>
      </p:sp>
      <p:sp>
        <p:nvSpPr>
          <p:cNvPr id="2" name="Title 1"/>
          <p:cNvSpPr>
            <a:spLocks noGrp="1"/>
          </p:cNvSpPr>
          <p:nvPr>
            <p:ph type="title"/>
          </p:nvPr>
        </p:nvSpPr>
        <p:spPr/>
        <p:txBody>
          <a:bodyPr/>
          <a:lstStyle/>
          <a:p>
            <a:r>
              <a:rPr lang="en-US" dirty="0">
                <a:latin typeface="HP Simplified Light"/>
                <a:cs typeface="HP Simplified Light"/>
              </a:rPr>
              <a:t>HP Partner First Program</a:t>
            </a:r>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1217199426"/>
              </p:ext>
            </p:extLst>
          </p:nvPr>
        </p:nvGraphicFramePr>
        <p:xfrm>
          <a:off x="328613" y="1189038"/>
          <a:ext cx="8015287" cy="2948437"/>
        </p:xfrm>
        <a:graphic>
          <a:graphicData uri="http://schemas.openxmlformats.org/drawingml/2006/table">
            <a:tbl>
              <a:tblPr firstRow="1" bandRow="1">
                <a:tableStyleId>{5C22544A-7EE6-4342-B048-85BDC9FD1C3A}</a:tableStyleId>
              </a:tblPr>
              <a:tblGrid>
                <a:gridCol w="2335583"/>
                <a:gridCol w="3295035"/>
                <a:gridCol w="2384669"/>
              </a:tblGrid>
              <a:tr h="228600">
                <a:tc>
                  <a:txBody>
                    <a:bodyPr/>
                    <a:lstStyle/>
                    <a:p>
                      <a:pPr marL="0" marR="0">
                        <a:lnSpc>
                          <a:spcPct val="100000"/>
                        </a:lnSpc>
                        <a:spcBef>
                          <a:spcPts val="0"/>
                        </a:spcBef>
                        <a:spcAft>
                          <a:spcPts val="0"/>
                        </a:spcAft>
                      </a:pPr>
                      <a:r>
                        <a:rPr lang="en-US" sz="1000" dirty="0" smtClean="0">
                          <a:effectLst/>
                          <a:latin typeface="HP Simplified Light"/>
                          <a:cs typeface="HP Simplified Light"/>
                        </a:rPr>
                        <a:t>Supporting  4</a:t>
                      </a:r>
                      <a:endParaRPr lang="en-US" sz="1000" dirty="0">
                        <a:effectLst/>
                        <a:latin typeface="HP Simplified Light"/>
                        <a:ea typeface="Calibri"/>
                        <a:cs typeface="HP Simplified Light"/>
                      </a:endParaRPr>
                    </a:p>
                  </a:txBody>
                  <a:tcPr marL="57432" marR="57432" marT="0" marB="0" anchor="ctr">
                    <a:solidFill>
                      <a:srgbClr val="1398D1"/>
                    </a:solidFill>
                  </a:tcPr>
                </a:tc>
                <a:tc>
                  <a:txBody>
                    <a:bodyPr/>
                    <a:lstStyle/>
                    <a:p>
                      <a:pPr marL="0" marR="0" indent="0">
                        <a:lnSpc>
                          <a:spcPct val="100000"/>
                        </a:lnSpc>
                        <a:spcBef>
                          <a:spcPts val="0"/>
                        </a:spcBef>
                        <a:spcAft>
                          <a:spcPts val="0"/>
                        </a:spcAft>
                        <a:buFont typeface="Arial" pitchFamily="34" charset="0"/>
                        <a:buNone/>
                      </a:pPr>
                      <a:r>
                        <a:rPr lang="en-US" sz="1000" dirty="0" smtClean="0">
                          <a:effectLst/>
                          <a:latin typeface="HP Simplified Light"/>
                          <a:cs typeface="HP Simplified Light"/>
                        </a:rPr>
                        <a:t>Long message</a:t>
                      </a:r>
                      <a:endParaRPr lang="en-US" sz="1000" dirty="0">
                        <a:effectLst/>
                        <a:latin typeface="HP Simplified Light"/>
                        <a:ea typeface="Calibri"/>
                        <a:cs typeface="HP Simplified Light"/>
                      </a:endParaRPr>
                    </a:p>
                  </a:txBody>
                  <a:tcPr marL="57432" marR="57432" marT="0" marB="0" anchor="ctr">
                    <a:solidFill>
                      <a:srgbClr val="1398D1"/>
                    </a:solidFill>
                  </a:tcPr>
                </a:tc>
                <a:tc>
                  <a:txBody>
                    <a:bodyPr/>
                    <a:lstStyle/>
                    <a:p>
                      <a:pPr marL="0" marR="0">
                        <a:lnSpc>
                          <a:spcPct val="100000"/>
                        </a:lnSpc>
                        <a:spcBef>
                          <a:spcPts val="0"/>
                        </a:spcBef>
                        <a:spcAft>
                          <a:spcPts val="0"/>
                        </a:spcAft>
                      </a:pPr>
                      <a:r>
                        <a:rPr lang="en-US" sz="1000" dirty="0" smtClean="0">
                          <a:effectLst/>
                          <a:latin typeface="HP Simplified Light"/>
                          <a:cs typeface="HP Simplified Light"/>
                        </a:rPr>
                        <a:t>Short message</a:t>
                      </a:r>
                      <a:endParaRPr lang="en-US" sz="1000" dirty="0">
                        <a:effectLst/>
                        <a:latin typeface="HP Simplified Light"/>
                        <a:ea typeface="Calibri"/>
                        <a:cs typeface="HP Simplified Light"/>
                      </a:endParaRPr>
                    </a:p>
                  </a:txBody>
                  <a:tcPr marL="57432" marR="57432" marT="0" marB="0" anchor="ctr">
                    <a:solidFill>
                      <a:srgbClr val="1398D1"/>
                    </a:solidFill>
                  </a:tcPr>
                </a:tc>
              </a:tr>
              <a:tr h="799597">
                <a:tc>
                  <a:txBody>
                    <a:bodyPr/>
                    <a:lstStyle/>
                    <a:p>
                      <a:pPr marL="0" marR="0" indent="0">
                        <a:lnSpc>
                          <a:spcPct val="100000"/>
                        </a:lnSpc>
                        <a:spcBef>
                          <a:spcPts val="0"/>
                        </a:spcBef>
                        <a:spcAft>
                          <a:spcPts val="0"/>
                        </a:spcAft>
                        <a:buFont typeface="Arial"/>
                        <a:buNone/>
                      </a:pPr>
                      <a:r>
                        <a:rPr lang="en-US" sz="1000" baseline="0" dirty="0" smtClean="0">
                          <a:effectLst/>
                          <a:latin typeface="HP Simplified Light"/>
                          <a:ea typeface="Calibri"/>
                          <a:cs typeface="HP Simplified Light"/>
                        </a:rPr>
                        <a:t>T</a:t>
                      </a:r>
                      <a:r>
                        <a:rPr lang="en-US" sz="1000" dirty="0" smtClean="0">
                          <a:effectLst/>
                          <a:latin typeface="HP Simplified Light"/>
                          <a:ea typeface="Calibri"/>
                          <a:cs typeface="HP Simplified Light"/>
                        </a:rPr>
                        <a:t>ools</a:t>
                      </a:r>
                      <a:r>
                        <a:rPr lang="en-US" sz="1000" baseline="0" dirty="0" smtClean="0">
                          <a:effectLst/>
                          <a:latin typeface="HP Simplified Light"/>
                          <a:ea typeface="Calibri"/>
                          <a:cs typeface="HP Simplified Light"/>
                        </a:rPr>
                        <a:t> and training</a:t>
                      </a:r>
                      <a:endParaRPr lang="en-US" sz="1000" dirty="0">
                        <a:effectLst/>
                        <a:latin typeface="HP Simplified Light"/>
                        <a:ea typeface="Calibri"/>
                        <a:cs typeface="HP Simplified Light"/>
                      </a:endParaRPr>
                    </a:p>
                  </a:txBody>
                  <a:tcPr marL="57432" marR="57432" marT="0" marB="0">
                    <a:solidFill>
                      <a:schemeClr val="bg2">
                        <a:lumMod val="90000"/>
                      </a:schemeClr>
                    </a:solidFill>
                  </a:tcPr>
                </a:tc>
                <a:tc>
                  <a:txBody>
                    <a:bodyPr/>
                    <a:lstStyle/>
                    <a:p>
                      <a:pPr marL="0" marR="0" lvl="0" indent="0">
                        <a:lnSpc>
                          <a:spcPct val="100000"/>
                        </a:lnSpc>
                        <a:spcBef>
                          <a:spcPts val="0"/>
                        </a:spcBef>
                        <a:spcAft>
                          <a:spcPts val="0"/>
                        </a:spcAft>
                        <a:buFont typeface="Arial" pitchFamily="34" charset="0"/>
                        <a:buNone/>
                      </a:pPr>
                      <a:r>
                        <a:rPr lang="en-US" sz="1000" baseline="0" dirty="0" smtClean="0">
                          <a:effectLst/>
                          <a:latin typeface="HP Simplified Light"/>
                          <a:cs typeface="HP Simplified Light"/>
                        </a:rPr>
                        <a:t>Now, it’s simpler and easier than ever before to train your employees and enhance your service offerings. Fewer certifications, simpler requirements, and more opportunities to participate in training—that’s knowledge, simplified. </a:t>
                      </a:r>
                    </a:p>
                  </a:txBody>
                  <a:tcPr marL="57432" marR="57432" marT="0" marB="0">
                    <a:solidFill>
                      <a:schemeClr val="bg2">
                        <a:lumMod val="9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HP Simplified Light"/>
                          <a:ea typeface="+mn-ea"/>
                          <a:cs typeface="HP Simplified Light"/>
                        </a:rPr>
                        <a:t>Fewer certifications, simpler requirements, and more opportunities to participate in training—that’s knowledge, simplified. </a:t>
                      </a:r>
                    </a:p>
                  </a:txBody>
                  <a:tcPr marL="57432" marR="57432" marT="0" marB="0">
                    <a:solidFill>
                      <a:schemeClr val="bg2">
                        <a:lumMod val="90000"/>
                      </a:schemeClr>
                    </a:solidFill>
                  </a:tcPr>
                </a:tc>
              </a:tr>
              <a:tr h="228600">
                <a:tc>
                  <a:txBody>
                    <a:bodyPr/>
                    <a:lstStyle/>
                    <a:p>
                      <a:pPr marL="0" marR="0" indent="0">
                        <a:lnSpc>
                          <a:spcPct val="100000"/>
                        </a:lnSpc>
                        <a:spcBef>
                          <a:spcPts val="0"/>
                        </a:spcBef>
                        <a:spcAft>
                          <a:spcPts val="0"/>
                        </a:spcAft>
                        <a:buFont typeface="Arial"/>
                        <a:buNone/>
                      </a:pPr>
                      <a:r>
                        <a:rPr lang="en-US" sz="1000" b="1" dirty="0" smtClean="0">
                          <a:solidFill>
                            <a:schemeClr val="bg1"/>
                          </a:solidFill>
                          <a:effectLst/>
                          <a:latin typeface="HP Simplified Light"/>
                          <a:cs typeface="HP Simplified Light"/>
                        </a:rPr>
                        <a:t>Supporting 5</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rgbClr val="1398D1"/>
                    </a:solidFill>
                  </a:tcPr>
                </a:tc>
                <a:tc>
                  <a:txBody>
                    <a:bodyPr/>
                    <a:lstStyle/>
                    <a:p>
                      <a:pPr marL="0" marR="0" indent="0">
                        <a:lnSpc>
                          <a:spcPct val="100000"/>
                        </a:lnSpc>
                        <a:spcBef>
                          <a:spcPts val="0"/>
                        </a:spcBef>
                        <a:spcAft>
                          <a:spcPts val="0"/>
                        </a:spcAft>
                        <a:buFont typeface="Arial" pitchFamily="34" charset="0"/>
                        <a:buNone/>
                      </a:pPr>
                      <a:r>
                        <a:rPr lang="en-US" sz="1000" b="1" dirty="0" smtClean="0">
                          <a:solidFill>
                            <a:schemeClr val="bg1"/>
                          </a:solidFill>
                          <a:effectLst/>
                          <a:latin typeface="HP Simplified Light"/>
                          <a:cs typeface="HP Simplified Light"/>
                        </a:rPr>
                        <a:t>Long message</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rgbClr val="1398D1"/>
                    </a:solidFill>
                  </a:tcPr>
                </a:tc>
                <a:tc>
                  <a:txBody>
                    <a:bodyPr/>
                    <a:lstStyle/>
                    <a:p>
                      <a:pPr marL="0" marR="0">
                        <a:lnSpc>
                          <a:spcPct val="100000"/>
                        </a:lnSpc>
                        <a:spcBef>
                          <a:spcPts val="0"/>
                        </a:spcBef>
                        <a:spcAft>
                          <a:spcPts val="0"/>
                        </a:spcAft>
                      </a:pPr>
                      <a:r>
                        <a:rPr lang="en-US" sz="1000" b="1" dirty="0" smtClean="0">
                          <a:solidFill>
                            <a:schemeClr val="bg1"/>
                          </a:solidFill>
                          <a:effectLst/>
                          <a:latin typeface="HP Simplified Light"/>
                          <a:cs typeface="HP Simplified Light"/>
                        </a:rPr>
                        <a:t>Short message</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rgbClr val="1398D1"/>
                    </a:solidFill>
                  </a:tcPr>
                </a:tc>
              </a:tr>
              <a:tr h="731520">
                <a:tc>
                  <a:txBody>
                    <a:bodyPr/>
                    <a:lstStyle/>
                    <a:p>
                      <a:pPr marL="0" marR="0">
                        <a:lnSpc>
                          <a:spcPct val="100000"/>
                        </a:lnSpc>
                        <a:spcBef>
                          <a:spcPts val="0"/>
                        </a:spcBef>
                        <a:spcAft>
                          <a:spcPts val="0"/>
                        </a:spcAft>
                        <a:buFont typeface="Arial" pitchFamily="34" charset="0"/>
                        <a:buNone/>
                      </a:pPr>
                      <a:r>
                        <a:rPr lang="en-US" sz="1000" dirty="0" smtClean="0">
                          <a:effectLst/>
                          <a:latin typeface="HP Simplified Light"/>
                          <a:ea typeface="Calibri"/>
                          <a:cs typeface="HP Simplified Light"/>
                        </a:rPr>
                        <a:t>Streamlined services</a:t>
                      </a:r>
                      <a:endParaRPr lang="en-US" sz="1000" dirty="0">
                        <a:effectLst/>
                        <a:latin typeface="HP Simplified Light"/>
                        <a:ea typeface="Calibri"/>
                        <a:cs typeface="HP Simplified Light"/>
                      </a:endParaRP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c>
                  <a:txBody>
                    <a:bodyPr/>
                    <a:lstStyle/>
                    <a:p>
                      <a:pPr marL="0" marR="0" lvl="0" indent="0">
                        <a:lnSpc>
                          <a:spcPct val="100000"/>
                        </a:lnSpc>
                        <a:spcBef>
                          <a:spcPts val="0"/>
                        </a:spcBef>
                        <a:spcAft>
                          <a:spcPts val="0"/>
                        </a:spcAft>
                        <a:buFont typeface="Arial" pitchFamily="34" charset="0"/>
                        <a:buNone/>
                      </a:pPr>
                      <a:r>
                        <a:rPr lang="en-US" sz="1000" baseline="0" dirty="0" smtClean="0">
                          <a:effectLst/>
                          <a:latin typeface="HP Simplified Light"/>
                          <a:cs typeface="HP Simplified Light"/>
                        </a:rPr>
                        <a:t>We’re continually streamlining our services and structure to deliver programs and incentives that are consistent across markets and geographies—providing a clear path for growth.</a:t>
                      </a: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HP Simplified Light"/>
                          <a:ea typeface="+mn-ea"/>
                          <a:cs typeface="HP Simplified Light"/>
                        </a:rPr>
                        <a:t>Take advantage of our streamlined services and structure that provide a clear path for growth.</a:t>
                      </a:r>
                    </a:p>
                  </a:txBody>
                  <a:tcPr marL="57432" marR="57432" marT="0" marB="0">
                    <a:lnT w="38100" cap="flat" cmpd="sng" algn="ctr">
                      <a:solidFill>
                        <a:schemeClr val="bg1"/>
                      </a:solidFill>
                      <a:prstDash val="solid"/>
                      <a:round/>
                      <a:headEnd type="none" w="med" len="med"/>
                      <a:tailEnd type="none" w="med" len="med"/>
                    </a:lnT>
                    <a:solidFill>
                      <a:schemeClr val="bg2">
                        <a:lumMod val="90000"/>
                      </a:schemeClr>
                    </a:solidFill>
                  </a:tcPr>
                </a:tc>
              </a:tr>
              <a:tr h="228600">
                <a:tc>
                  <a:txBody>
                    <a:bodyPr/>
                    <a:lstStyle/>
                    <a:p>
                      <a:pPr marL="0" marR="0" indent="0">
                        <a:lnSpc>
                          <a:spcPct val="100000"/>
                        </a:lnSpc>
                        <a:spcBef>
                          <a:spcPts val="0"/>
                        </a:spcBef>
                        <a:spcAft>
                          <a:spcPts val="0"/>
                        </a:spcAft>
                        <a:buFont typeface="Arial"/>
                        <a:buNone/>
                      </a:pPr>
                      <a:r>
                        <a:rPr lang="en-US" sz="1000" b="1" dirty="0" smtClean="0">
                          <a:solidFill>
                            <a:schemeClr val="bg1"/>
                          </a:solidFill>
                          <a:effectLst/>
                          <a:latin typeface="HP Simplified Light"/>
                          <a:cs typeface="HP Simplified Light"/>
                        </a:rPr>
                        <a:t>Supporting 6</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indent="0">
                        <a:lnSpc>
                          <a:spcPct val="100000"/>
                        </a:lnSpc>
                        <a:spcBef>
                          <a:spcPts val="0"/>
                        </a:spcBef>
                        <a:spcAft>
                          <a:spcPts val="0"/>
                        </a:spcAft>
                        <a:buFont typeface="Arial" pitchFamily="34" charset="0"/>
                        <a:buNone/>
                      </a:pPr>
                      <a:r>
                        <a:rPr lang="en-US" sz="1000" b="1" dirty="0" smtClean="0">
                          <a:solidFill>
                            <a:schemeClr val="bg1"/>
                          </a:solidFill>
                          <a:effectLst/>
                          <a:latin typeface="HP Simplified Light"/>
                          <a:cs typeface="HP Simplified Light"/>
                        </a:rPr>
                        <a:t>Long message</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c>
                  <a:txBody>
                    <a:bodyPr/>
                    <a:lstStyle/>
                    <a:p>
                      <a:pPr marL="0" marR="0">
                        <a:lnSpc>
                          <a:spcPct val="100000"/>
                        </a:lnSpc>
                        <a:spcBef>
                          <a:spcPts val="0"/>
                        </a:spcBef>
                        <a:spcAft>
                          <a:spcPts val="0"/>
                        </a:spcAft>
                      </a:pPr>
                      <a:r>
                        <a:rPr lang="en-US" sz="1000" b="1" dirty="0" smtClean="0">
                          <a:solidFill>
                            <a:schemeClr val="bg1"/>
                          </a:solidFill>
                          <a:effectLst/>
                          <a:latin typeface="HP Simplified Light"/>
                          <a:cs typeface="HP Simplified Light"/>
                        </a:rPr>
                        <a:t>Short message</a:t>
                      </a:r>
                      <a:endParaRPr lang="en-US" sz="1000" b="1" dirty="0">
                        <a:solidFill>
                          <a:schemeClr val="bg1"/>
                        </a:solidFill>
                        <a:effectLst/>
                        <a:latin typeface="HP Simplified Light"/>
                        <a:ea typeface="Calibri"/>
                        <a:cs typeface="HP Simplified Light"/>
                      </a:endParaRPr>
                    </a:p>
                  </a:txBody>
                  <a:tcPr marL="57432" marR="57432" marT="0" marB="0" anchor="ctr">
                    <a:lnB w="38100" cap="flat" cmpd="sng" algn="ctr">
                      <a:solidFill>
                        <a:schemeClr val="bg1"/>
                      </a:solidFill>
                      <a:prstDash val="solid"/>
                      <a:round/>
                      <a:headEnd type="none" w="med" len="med"/>
                      <a:tailEnd type="none" w="med" len="med"/>
                    </a:lnB>
                    <a:solidFill>
                      <a:schemeClr val="accent1"/>
                    </a:solidFill>
                  </a:tcPr>
                </a:tc>
              </a:tr>
              <a:tr h="731520">
                <a:tc>
                  <a:txBody>
                    <a:bodyPr/>
                    <a:lstStyle/>
                    <a:p>
                      <a:pPr marL="0" marR="0">
                        <a:lnSpc>
                          <a:spcPct val="100000"/>
                        </a:lnSpc>
                        <a:spcBef>
                          <a:spcPts val="0"/>
                        </a:spcBef>
                        <a:spcAft>
                          <a:spcPts val="0"/>
                        </a:spcAft>
                        <a:buFont typeface="Arial" pitchFamily="34" charset="0"/>
                        <a:buNone/>
                      </a:pPr>
                      <a:r>
                        <a:rPr lang="en-US" sz="1000" dirty="0" smtClean="0">
                          <a:effectLst/>
                          <a:latin typeface="HP Simplified Light"/>
                          <a:ea typeface="Calibri"/>
                          <a:cs typeface="HP Simplified Light"/>
                        </a:rPr>
                        <a:t>Your</a:t>
                      </a:r>
                      <a:r>
                        <a:rPr lang="en-US" sz="1000" baseline="0" dirty="0" smtClean="0">
                          <a:effectLst/>
                          <a:latin typeface="HP Simplified Light"/>
                          <a:ea typeface="Calibri"/>
                          <a:cs typeface="HP Simplified Light"/>
                        </a:rPr>
                        <a:t> dedicated </a:t>
                      </a:r>
                      <a:r>
                        <a:rPr lang="en-US" sz="1000" dirty="0" smtClean="0">
                          <a:effectLst/>
                          <a:latin typeface="HP Simplified Light"/>
                          <a:ea typeface="Calibri"/>
                          <a:cs typeface="HP Simplified Light"/>
                        </a:rPr>
                        <a:t>partner</a:t>
                      </a:r>
                      <a:endParaRPr lang="en-US" sz="1000" dirty="0">
                        <a:effectLst/>
                        <a:latin typeface="HP Simplified Light"/>
                        <a:ea typeface="Calibri"/>
                        <a:cs typeface="HP Simplified Light"/>
                      </a:endParaRPr>
                    </a:p>
                  </a:txBody>
                  <a:tcPr marL="57432" marR="57432" marT="0" marB="0">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a:txBody>
                    <a:bodyPr/>
                    <a:lstStyle/>
                    <a:p>
                      <a:pPr marL="0" marR="0" lvl="0" indent="0">
                        <a:lnSpc>
                          <a:spcPct val="100000"/>
                        </a:lnSpc>
                        <a:spcBef>
                          <a:spcPts val="0"/>
                        </a:spcBef>
                        <a:spcAft>
                          <a:spcPts val="0"/>
                        </a:spcAft>
                        <a:buFont typeface="Arial" pitchFamily="34" charset="0"/>
                        <a:buNone/>
                      </a:pPr>
                      <a:r>
                        <a:rPr lang="en-US" sz="1000" baseline="0" dirty="0" smtClean="0">
                          <a:effectLst/>
                          <a:latin typeface="HP Simplified Light"/>
                          <a:cs typeface="HP Simplified Light"/>
                        </a:rPr>
                        <a:t>There’s a reason we’re the industry’s longest-running channel program. By collaborating with the HP Partner First program, you’ll gain a dedicated team member focused on solutions, speed, and sales.</a:t>
                      </a:r>
                    </a:p>
                  </a:txBody>
                  <a:tcPr marL="57432" marR="57432"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kern="1200" baseline="0" dirty="0" smtClean="0">
                          <a:solidFill>
                            <a:schemeClr val="dk1"/>
                          </a:solidFill>
                          <a:effectLst/>
                          <a:latin typeface="HP Simplified Light"/>
                          <a:ea typeface="+mn-ea"/>
                          <a:cs typeface="HP Simplified Light"/>
                        </a:rPr>
                        <a:t>Join the industry’s longest-running channel program to gain a dedicated team member focused on solutions, speed, and sales.</a:t>
                      </a:r>
                    </a:p>
                  </a:txBody>
                  <a:tcPr marL="57432" marR="57432" marT="0" marB="0">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schemeClr>
                    </a:solidFill>
                  </a:tcPr>
                </a:tc>
              </a:tr>
            </a:tbl>
          </a:graphicData>
        </a:graphic>
      </p:graphicFrame>
    </p:spTree>
    <p:extLst>
      <p:ext uri="{BB962C8B-B14F-4D97-AF65-F5344CB8AC3E}">
        <p14:creationId xmlns:p14="http://schemas.microsoft.com/office/powerpoint/2010/main" val="3319695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HP_PPT_Standard_template_16x9_Dec2012">
  <a:themeElements>
    <a:clrScheme name="Custom 214">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HP_PPT_Standard_template_16x9_Dec2012</Template>
  <TotalTime>18255</TotalTime>
  <Words>1260</Words>
  <Application>Microsoft Office PowerPoint</Application>
  <PresentationFormat>On-screen Show (16:9)</PresentationFormat>
  <Paragraphs>127</Paragraphs>
  <Slides>9</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Arial</vt:lpstr>
      <vt:lpstr>Calibri</vt:lpstr>
      <vt:lpstr>HP Simplified</vt:lpstr>
      <vt:lpstr>HP Simplified Light</vt:lpstr>
      <vt:lpstr>Lucida Grande</vt:lpstr>
      <vt:lpstr>Times</vt:lpstr>
      <vt:lpstr>Times New Roman</vt:lpstr>
      <vt:lpstr>Verdana</vt:lpstr>
      <vt:lpstr>HP_PPT_Standard_template_16x9_Dec2012</vt:lpstr>
      <vt:lpstr>think-cell Slide</vt:lpstr>
      <vt:lpstr>HP Messaging</vt:lpstr>
      <vt:lpstr>A new era of amazing starts now   </vt:lpstr>
      <vt:lpstr>The Messaging Pillars </vt:lpstr>
      <vt:lpstr>The Value Proposition and KSPs (not partner facing)       </vt:lpstr>
      <vt:lpstr>HP Partner First Program</vt:lpstr>
      <vt:lpstr>HP Partner First Program</vt:lpstr>
      <vt:lpstr>HP Partner First Program</vt:lpstr>
      <vt:lpstr>HP Partner First Program</vt:lpstr>
      <vt:lpstr>Thank you</vt:lpstr>
    </vt:vector>
  </TitlesOfParts>
  <Company>Computershare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(46 pt. HP Simplified bold)</dc:title>
  <dc:creator>owenc1</dc:creator>
  <cp:lastModifiedBy>Grothe, Diane Eli</cp:lastModifiedBy>
  <cp:revision>217</cp:revision>
  <cp:lastPrinted>2012-04-13T15:38:33Z</cp:lastPrinted>
  <dcterms:created xsi:type="dcterms:W3CDTF">2013-01-22T16:01:49Z</dcterms:created>
  <dcterms:modified xsi:type="dcterms:W3CDTF">2015-09-30T17:10:39Z</dcterms:modified>
</cp:coreProperties>
</file>