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Prompt" panose="00000500000000000000" pitchFamily="2" charset="-34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A7D6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D26C6-FF20-4412-899A-2186B9611EDB}">
  <a:tblStyle styleId="{4B4D26C6-FF20-4412-899A-2186B9611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90B1FC-E8D7-4B95-A863-787E8E88FF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 varScale="1">
        <p:scale>
          <a:sx n="132" d="100"/>
          <a:sy n="132" d="100"/>
        </p:scale>
        <p:origin x="93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9090756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9090756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5f781208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5f781208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5f781208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5f781208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mpt" panose="020B0502040204020203" pitchFamily="2" charset="-34"/>
                <a:cs typeface="Prompt" panose="020B0502040204020203" pitchFamily="2" charset="-34"/>
              </a:rPr>
              <a:t>The problem</a:t>
            </a:r>
            <a:endParaRPr sz="2400" dirty="0">
              <a:latin typeface="Prompt" panose="020B0502040204020203" pitchFamily="2" charset="-34"/>
              <a:cs typeface="Prompt" panose="020B0502040204020203" pitchFamily="2" charset="-34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4294967295"/>
          </p:nvPr>
        </p:nvSpPr>
        <p:spPr>
          <a:xfrm>
            <a:off x="297366" y="823191"/>
            <a:ext cx="7724775" cy="822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🎯 The current campaign has low response rate (avg response ~1.2%) due to broad targeting.</a:t>
            </a:r>
            <a:endParaRPr sz="1200" dirty="0">
              <a:solidFill>
                <a:schemeClr val="bg2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✅ Using propensity model identifies targeting , who likely to response.</a:t>
            </a:r>
            <a:endParaRPr sz="1200" dirty="0">
              <a:solidFill>
                <a:schemeClr val="bg2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69" name="Google Shape;69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847" y="1842672"/>
            <a:ext cx="6640305" cy="3178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mpt" panose="00000500000000000000" pitchFamily="2" charset="-34"/>
                <a:cs typeface="Prompt" panose="00000500000000000000" pitchFamily="2" charset="-34"/>
              </a:rPr>
              <a:t>Who likely to buy Insurance</a:t>
            </a:r>
            <a:r>
              <a:rPr lang="en" sz="240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sz="2400" i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75" name="Google Shape;75;p14"/>
          <p:cNvGraphicFramePr/>
          <p:nvPr>
            <p:extLst>
              <p:ext uri="{D42A27DB-BD31-4B8C-83A1-F6EECF244321}">
                <p14:modId xmlns:p14="http://schemas.microsoft.com/office/powerpoint/2010/main" val="1248035186"/>
              </p:ext>
            </p:extLst>
          </p:nvPr>
        </p:nvGraphicFramePr>
        <p:xfrm>
          <a:off x="1263600" y="2145945"/>
          <a:ext cx="6660000" cy="2880000"/>
        </p:xfrm>
        <a:graphic>
          <a:graphicData uri="http://schemas.openxmlformats.org/drawingml/2006/table">
            <a:tbl>
              <a:tblPr>
                <a:noFill/>
                <a:tableStyleId>{4B4D26C6-FF20-4412-899A-2186B9611EDB}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Persona</a:t>
                      </a:r>
                      <a:endParaRPr sz="9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High Propensity (BIN 10)</a:t>
                      </a:r>
                      <a:endParaRPr sz="9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Low Propensity (BIN 1)</a:t>
                      </a:r>
                      <a:endParaRPr sz="9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Age 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32 years ( 28 years)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44 years ( 43 years)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Income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15K (12K)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11K (6.5K)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Avg saving balance 30 days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2.4K (1.1k)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0.9K (0.0K)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Payroll / CC / Planet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25% / 5% / 1%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9%/ 1% / 0%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Occupation 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45% SA, 20% SE, 21% STU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38% SA, 25% SE, 10% FRL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Customer Segment 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60% L-Mass, 37% Mass, 3% U-Mass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47% L-Mass, 35%-Mass, 2% U-Mass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Status Single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82%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50%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" name="Google Shape;76;p14"/>
          <p:cNvSpPr txBox="1"/>
          <p:nvPr/>
        </p:nvSpPr>
        <p:spPr>
          <a:xfrm>
            <a:off x="6832575" y="1894845"/>
            <a:ext cx="1160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Average ( P50)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784860" y="863154"/>
            <a:ext cx="757428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92D05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◆</a:t>
            </a:r>
            <a:r>
              <a:rPr lang="en" sz="1200" b="1" dirty="0">
                <a:solidFill>
                  <a:schemeClr val="lt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" sz="12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High propensity</a:t>
            </a:r>
            <a:r>
              <a:rPr lang="en" sz="12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customers are younger, more likely single, with moderate income and saving habits, and stronger relationships (payroll).</a:t>
            </a:r>
            <a:br>
              <a:rPr lang="en" sz="12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</a:br>
            <a:endParaRPr sz="12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lvl="0"/>
            <a:r>
              <a:rPr lang="en" sz="1200" b="1" dirty="0">
                <a:solidFill>
                  <a:srgbClr val="FFFF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◆</a:t>
            </a:r>
            <a:r>
              <a:rPr lang="en" sz="1200" b="1" dirty="0">
                <a:solidFill>
                  <a:schemeClr val="bg2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" sz="12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Low propensity</a:t>
            </a:r>
            <a:r>
              <a:rPr lang="en" sz="12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group tends to be older, with lower financial engagement, and more mixed status and occupations.</a:t>
            </a:r>
            <a:endParaRPr sz="12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0" y="8094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2400" dirty="0">
                <a:latin typeface="Prompt" panose="00000500000000000000" pitchFamily="2" charset="-34"/>
                <a:cs typeface="Prompt" panose="00000500000000000000" pitchFamily="2" charset="-34"/>
              </a:rPr>
              <a:t>Predictive Model: Propensity to Buy</a:t>
            </a:r>
            <a:r>
              <a:rPr lang="en" sz="240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sz="2400" i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28275" y="1947304"/>
            <a:ext cx="41319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Target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: 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Customer who buy PA or Life insurance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Base Model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: 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LightGBM (Binary classification)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Input feature &amp; Selected 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: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85" name="Google Shape;85;p15"/>
          <p:cNvGraphicFramePr/>
          <p:nvPr>
            <p:extLst>
              <p:ext uri="{D42A27DB-BD31-4B8C-83A1-F6EECF244321}">
                <p14:modId xmlns:p14="http://schemas.microsoft.com/office/powerpoint/2010/main" val="2766311187"/>
              </p:ext>
            </p:extLst>
          </p:nvPr>
        </p:nvGraphicFramePr>
        <p:xfrm>
          <a:off x="219075" y="2547438"/>
          <a:ext cx="4200525" cy="1200150"/>
        </p:xfrm>
        <a:graphic>
          <a:graphicData uri="http://schemas.openxmlformats.org/drawingml/2006/table">
            <a:tbl>
              <a:tblPr>
                <a:noFill/>
                <a:tableStyleId>{EF90B1FC-E8D7-4B95-A863-787E8E88FFE1}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Feature group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Input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Selected</a:t>
                      </a:r>
                      <a:endParaRPr sz="900" b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%Importance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Demographics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 (32%)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14 (44%)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27%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Product Holding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8 (18%)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 (22%)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20%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Segment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 (7%)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2 (6%)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0%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Balance &amp; Transaction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19 (43%)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9 (28%)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53%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Total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44 (100%)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32 (100%)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100%</a:t>
                      </a:r>
                    </a:p>
                  </a:txBody>
                  <a:tcPr marL="28575" marR="28575" marT="19050" marB="19050" anchor="b">
                    <a:lnL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219075" y="3775127"/>
            <a:ext cx="4200524" cy="93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Top key features:</a:t>
            </a:r>
            <a:endParaRPr sz="900" b="1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177800" lvl="0" indent="-1143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Demographics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: Age, Income, female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177800" lvl="0" indent="-1143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Product Holding 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: mob, Bank Product, Saving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177800" lvl="0" indent="-1143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Segment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: Upper Mass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177800" lvl="0" indent="-1143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Balance &amp; Transaction </a:t>
            </a:r>
            <a:r>
              <a:rPr lang="en" sz="8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: Avg Saving Balance 30 day, Easy Payment last 30 days, Saving stability</a:t>
            </a:r>
            <a:endParaRPr sz="8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883825" y="1947304"/>
            <a:ext cx="4131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latin typeface="Prompt" panose="00000500000000000000" pitchFamily="2" charset="-34"/>
                <a:cs typeface="Prompt" panose="00000500000000000000" pitchFamily="2" charset="-34"/>
              </a:rPr>
              <a:t>Model Performance and Lift chart</a:t>
            </a:r>
            <a:endParaRPr sz="900" b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88" name="Google Shape;88;p15"/>
          <p:cNvGraphicFramePr/>
          <p:nvPr>
            <p:extLst>
              <p:ext uri="{D42A27DB-BD31-4B8C-83A1-F6EECF244321}">
                <p14:modId xmlns:p14="http://schemas.microsoft.com/office/powerpoint/2010/main" val="299505518"/>
              </p:ext>
            </p:extLst>
          </p:nvPr>
        </p:nvGraphicFramePr>
        <p:xfrm>
          <a:off x="4990675" y="2199013"/>
          <a:ext cx="3623291" cy="948500"/>
        </p:xfrm>
        <a:graphic>
          <a:graphicData uri="http://schemas.openxmlformats.org/drawingml/2006/table">
            <a:tbl>
              <a:tblPr>
                <a:noFill/>
                <a:tableStyleId>{EF90B1FC-E8D7-4B95-A863-787E8E88FFE1}</a:tableStyleId>
              </a:tblPr>
              <a:tblGrid>
                <a:gridCol w="815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Data set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period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%Target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ROC/AUC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Gini coefficient</a:t>
                      </a:r>
                      <a:endParaRPr sz="9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Training*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Jan - Nov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5.0%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73.0%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45.9%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Test-in-time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Jan - Nov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1.2%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68.2%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36.5%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Out-of-Time</a:t>
                      </a:r>
                      <a:endParaRPr sz="80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Dec</a:t>
                      </a:r>
                      <a:endParaRPr sz="800" dirty="0">
                        <a:solidFill>
                          <a:schemeClr val="bg2">
                            <a:lumMod val="50000"/>
                          </a:schemeClr>
                        </a:solidFill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 marL="28575" marR="28575" marT="19050" marB="19050" anchor="ctr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1.1%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74.0%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dirty="0">
                          <a:effectLst/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48.0%</a:t>
                      </a:r>
                    </a:p>
                  </a:txBody>
                  <a:tcPr marL="28575" marR="28575" marT="19050" marB="19050" anchor="b">
                    <a:lnL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430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Google Shape;89;p15"/>
          <p:cNvSpPr txBox="1"/>
          <p:nvPr/>
        </p:nvSpPr>
        <p:spPr>
          <a:xfrm>
            <a:off x="4900382" y="3083855"/>
            <a:ext cx="3720841" cy="29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latin typeface="Prompt" panose="00000500000000000000" pitchFamily="2" charset="-34"/>
                <a:cs typeface="Prompt" panose="00000500000000000000" pitchFamily="2" charset="-34"/>
              </a:rPr>
              <a:t>Note : Training data set have undersampling for change %target from 1.2% to 5.0%</a:t>
            </a:r>
            <a:endParaRPr sz="6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18975" y="623819"/>
            <a:ext cx="817763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Overall Model Quality</a:t>
            </a:r>
            <a:endParaRPr sz="900" b="1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The model demonstrates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good discriminatory power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with ROC/AUC ranging from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~68% to 74%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depending on the test set.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Model's Gini is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above 35% in all test sets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which is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very acceptable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for marketing targeting use cases.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b="1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Stability</a:t>
            </a:r>
            <a:endParaRPr sz="900" b="1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Out-of-time (OOT) performance in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December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actually improves slightly to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74% AUC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suggesting the model generalizes well across time.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266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The slight drop in test-in-time vs. training (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from 72.9% → 67.8%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) is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expected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especially due to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target imbalance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 and </a:t>
            </a:r>
            <a:r>
              <a:rPr lang="en" sz="900" b="1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undersampling</a:t>
            </a:r>
            <a:r>
              <a:rPr lang="en" sz="900" dirty="0">
                <a:solidFill>
                  <a:schemeClr val="bg2">
                    <a:lumMod val="50000"/>
                  </a:schemeClr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. No signs of overfitting.</a:t>
            </a:r>
            <a:endParaRPr sz="900" dirty="0">
              <a:solidFill>
                <a:schemeClr val="bg2">
                  <a:lumMod val="50000"/>
                </a:schemeClr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3219DD-BED6-466F-BAC6-9DFC6376D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3307724"/>
            <a:ext cx="3371614" cy="176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rompt" panose="00000500000000000000" pitchFamily="2" charset="-34"/>
                <a:cs typeface="Prompt" panose="00000500000000000000" pitchFamily="2" charset="-34"/>
              </a:rPr>
              <a:t>Actionable Recommendations</a:t>
            </a:r>
            <a:r>
              <a:rPr lang="en" sz="2400" i="1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endParaRPr sz="2400" i="1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09E335-5EFD-8590-94BC-A4F512D28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76203"/>
              </p:ext>
            </p:extLst>
          </p:nvPr>
        </p:nvGraphicFramePr>
        <p:xfrm>
          <a:off x="454304" y="829079"/>
          <a:ext cx="7917992" cy="2500416"/>
        </p:xfrm>
        <a:graphic>
          <a:graphicData uri="http://schemas.openxmlformats.org/drawingml/2006/table">
            <a:tbl>
              <a:tblPr firstRow="1" bandRow="1">
                <a:tableStyleId>{4B4D26C6-FF20-4412-899A-2186B9611EDB}</a:tableStyleId>
              </a:tblPr>
              <a:tblGrid>
                <a:gridCol w="1504036">
                  <a:extLst>
                    <a:ext uri="{9D8B030D-6E8A-4147-A177-3AD203B41FA5}">
                      <a16:colId xmlns:a16="http://schemas.microsoft.com/office/drawing/2014/main" val="3683066692"/>
                    </a:ext>
                  </a:extLst>
                </a:gridCol>
                <a:gridCol w="1758136">
                  <a:extLst>
                    <a:ext uri="{9D8B030D-6E8A-4147-A177-3AD203B41FA5}">
                      <a16:colId xmlns:a16="http://schemas.microsoft.com/office/drawing/2014/main" val="2378111615"/>
                    </a:ext>
                  </a:extLst>
                </a:gridCol>
                <a:gridCol w="2849880">
                  <a:extLst>
                    <a:ext uri="{9D8B030D-6E8A-4147-A177-3AD203B41FA5}">
                      <a16:colId xmlns:a16="http://schemas.microsoft.com/office/drawing/2014/main" val="158954611"/>
                    </a:ext>
                  </a:extLst>
                </a:gridCol>
                <a:gridCol w="1805940">
                  <a:extLst>
                    <a:ext uri="{9D8B030D-6E8A-4147-A177-3AD203B41FA5}">
                      <a16:colId xmlns:a16="http://schemas.microsoft.com/office/drawing/2014/main" val="4039279431"/>
                    </a:ext>
                  </a:extLst>
                </a:gridCol>
              </a:tblGrid>
              <a:tr h="316968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Propensity score</a:t>
                      </a:r>
                      <a:r>
                        <a:rPr lang="th-TH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</a:t>
                      </a:r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Level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Action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Tactic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Goal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17153"/>
                  </a:ext>
                </a:extLst>
              </a:tr>
              <a:tr h="65944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High Propensity</a:t>
                      </a:r>
                      <a:endParaRPr lang="th-TH" sz="8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(BIN10, BIN9)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Assign to </a:t>
                      </a:r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Telemarketing team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for direct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Customize sales pitch to match customer life stage: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Working adults → Promote tax-saving plans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Families → Focus on children's health insurance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Young adults → Offer accident coverage</a:t>
                      </a:r>
                    </a:p>
                    <a:p>
                      <a:pPr algn="ctr"/>
                      <a:endParaRPr lang="en-US" sz="8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Improve conversion with need-based product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37337"/>
                  </a:ext>
                </a:extLst>
              </a:tr>
              <a:tr h="65944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Medium  Propensity</a:t>
                      </a:r>
                    </a:p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(BIN4 – BIN8)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Use </a:t>
                      </a:r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digital channels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(email, line, bank application) for soft 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Trigger-Based Follow-Up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: Send to Tele team when key events occur: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Salary bonus received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Flight ticket purchased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Medical expense/payment detected</a:t>
                      </a:r>
                    </a:p>
                    <a:p>
                      <a:endParaRPr lang="en-US" sz="800" dirty="0">
                        <a:latin typeface="Prompt" panose="00000500000000000000" pitchFamily="2" charset="-34"/>
                        <a:cs typeface="Prompt" panose="00000500000000000000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Combine awareness and timely outreach to drive purchase intent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19081"/>
                  </a:ext>
                </a:extLst>
              </a:tr>
              <a:tr h="659448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Low Propensity</a:t>
                      </a:r>
                    </a:p>
                    <a:p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(BIN1 – BIN3)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Hold off on mass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Monitor with Event Triggers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: Only engage when a </a:t>
                      </a:r>
                      <a:r>
                        <a:rPr lang="en-US" sz="800" b="1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relevant life event</a:t>
                      </a:r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 suggests potential need (e.g. travel, illness, saving spike)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Prompt" panose="00000500000000000000" pitchFamily="2" charset="-34"/>
                          <a:cs typeface="Prompt" panose="00000500000000000000" pitchFamily="2" charset="-34"/>
                        </a:rPr>
                        <a:t>Optimize resource usage while still detecting emerging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4715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775652-64A8-D941-207F-DF70058E54B6}"/>
              </a:ext>
            </a:extLst>
          </p:cNvPr>
          <p:cNvSpPr txBox="1"/>
          <p:nvPr/>
        </p:nvSpPr>
        <p:spPr>
          <a:xfrm>
            <a:off x="454304" y="3601594"/>
            <a:ext cx="79179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dirty="0"/>
              <a:t>🧪</a:t>
            </a: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Test &amp; Learn Strategy</a:t>
            </a:r>
          </a:p>
          <a:p>
            <a:pPr marL="358775" indent="-92075">
              <a:buFont typeface="Wingdings" panose="05000000000000000000" pitchFamily="2" charset="2"/>
              <a:buChar char="§"/>
            </a:pP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Run A/B Testing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: Compare </a:t>
            </a:r>
            <a:r>
              <a:rPr lang="en-US" sz="800" b="1" dirty="0">
                <a:latin typeface="Prompt" panose="00000500000000000000" pitchFamily="2" charset="-34"/>
                <a:cs typeface="Prompt" panose="00000500000000000000" pitchFamily="2" charset="-34"/>
              </a:rPr>
              <a:t>model-based targeting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 vs. </a:t>
            </a:r>
            <a:r>
              <a:rPr lang="en-US" sz="800" b="1" dirty="0">
                <a:latin typeface="Prompt" panose="00000500000000000000" pitchFamily="2" charset="-34"/>
                <a:cs typeface="Prompt" panose="00000500000000000000" pitchFamily="2" charset="-34"/>
              </a:rPr>
              <a:t>traditional campaign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 to measure lift in response rate</a:t>
            </a:r>
          </a:p>
          <a:p>
            <a:pPr marL="358775" indent="-92075">
              <a:buFont typeface="Wingdings" panose="05000000000000000000" pitchFamily="2" charset="2"/>
              <a:buChar char="§"/>
            </a:pP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Goal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: Validate model impact and refine targeting strategy</a:t>
            </a:r>
          </a:p>
          <a:p>
            <a:endParaRPr lang="en-US" sz="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r>
              <a:rPr lang="en-US" sz="900" dirty="0"/>
              <a:t>🔄</a:t>
            </a: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Model Maintenance</a:t>
            </a:r>
          </a:p>
          <a:p>
            <a:pPr marL="358775" indent="-92075">
              <a:buFont typeface="Wingdings" panose="05000000000000000000" pitchFamily="2" charset="2"/>
              <a:buChar char="§"/>
            </a:pP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Frequent Retraining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: Re-train model monthly or use </a:t>
            </a:r>
            <a:r>
              <a:rPr lang="en-US" sz="800" b="1" dirty="0">
                <a:latin typeface="Prompt" panose="00000500000000000000" pitchFamily="2" charset="-34"/>
                <a:cs typeface="Prompt" panose="00000500000000000000" pitchFamily="2" charset="-34"/>
              </a:rPr>
              <a:t>daily updated data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 to reflect latest customer behavior</a:t>
            </a:r>
          </a:p>
          <a:p>
            <a:pPr marL="358775" indent="-92075">
              <a:buFont typeface="Wingdings" panose="05000000000000000000" pitchFamily="2" charset="2"/>
              <a:buChar char="§"/>
            </a:pPr>
            <a:r>
              <a:rPr lang="en-US" sz="900" b="1" dirty="0">
                <a:latin typeface="Prompt" panose="00000500000000000000" pitchFamily="2" charset="-34"/>
                <a:cs typeface="Prompt" panose="00000500000000000000" pitchFamily="2" charset="-34"/>
              </a:rPr>
              <a:t>Goal</a:t>
            </a:r>
            <a:r>
              <a:rPr lang="en-US" sz="800" dirty="0">
                <a:latin typeface="Prompt" panose="00000500000000000000" pitchFamily="2" charset="-34"/>
                <a:cs typeface="Prompt" panose="00000500000000000000" pitchFamily="2" charset="-34"/>
              </a:rPr>
              <a:t>: Keep predictions relevant and improve ongoing performance</a:t>
            </a:r>
          </a:p>
          <a:p>
            <a:endParaRPr lang="en-US" sz="8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727</Words>
  <Application>Microsoft Office PowerPoint</Application>
  <PresentationFormat>On-screen Show (16:9)</PresentationFormat>
  <Paragraphs>126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Wingdings</vt:lpstr>
      <vt:lpstr>Prompt</vt:lpstr>
      <vt:lpstr>Roboto</vt:lpstr>
      <vt:lpstr>Arial</vt:lpstr>
      <vt:lpstr>Material</vt:lpstr>
      <vt:lpstr>The problem</vt:lpstr>
      <vt:lpstr>Who likely to buy Insurance </vt:lpstr>
      <vt:lpstr>Predictive Model: Propensity to Buy </vt:lpstr>
      <vt:lpstr>Actionable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ubonrat supasiriwattana</cp:lastModifiedBy>
  <cp:revision>13</cp:revision>
  <dcterms:modified xsi:type="dcterms:W3CDTF">2025-06-16T16:24:51Z</dcterms:modified>
</cp:coreProperties>
</file>