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sldIdLst>
    <p:sldId id="267" r:id="rId2"/>
    <p:sldId id="257" r:id="rId3"/>
    <p:sldId id="258" r:id="rId4"/>
    <p:sldId id="259" r:id="rId5"/>
    <p:sldId id="261" r:id="rId6"/>
    <p:sldId id="263" r:id="rId7"/>
    <p:sldId id="260" r:id="rId8"/>
    <p:sldId id="262"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477"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F48CE1-8F80-45E7-8E20-D88FB22043D4}" type="datetimeFigureOut">
              <a:rPr lang="en-US" smtClean="0"/>
              <a:t>7/29/2025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7BC56C-C711-4C01-AE26-9FDFD57E8837}" type="slidenum">
              <a:rPr lang="en-US" smtClean="0"/>
              <a:t>‹#›</a:t>
            </a:fld>
            <a:endParaRPr lang="en-US"/>
          </a:p>
        </p:txBody>
      </p:sp>
    </p:spTree>
    <p:extLst>
      <p:ext uri="{BB962C8B-B14F-4D97-AF65-F5344CB8AC3E}">
        <p14:creationId xmlns:p14="http://schemas.microsoft.com/office/powerpoint/2010/main" val="3720345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7/29/2025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169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7/29/2025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3910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7/29/2025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74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7/29/2025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5837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7/29/2025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85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7/29/2025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08249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7/29/2025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6211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7/29/2025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501117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7/29/2025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8123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7/29/2025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41723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7/29/2025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6720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7/29/2025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428943"/>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B0C21C7-49A0-0171-C156-C6C4B62FA2B3}"/>
              </a:ext>
            </a:extLst>
          </p:cNvPr>
          <p:cNvSpPr txBox="1"/>
          <p:nvPr/>
        </p:nvSpPr>
        <p:spPr>
          <a:xfrm>
            <a:off x="2580442" y="4474103"/>
            <a:ext cx="7031117" cy="93390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2800" b="1">
                <a:effectLst/>
                <a:latin typeface="+mj-lt"/>
                <a:ea typeface="+mj-ea"/>
                <a:cs typeface="+mj-cs"/>
              </a:rPr>
              <a:t>How do annual member and casual riders use Cyclistic bikes differently?</a:t>
            </a:r>
            <a:endParaRPr lang="en-US" sz="2800" b="1">
              <a:latin typeface="+mj-lt"/>
              <a:ea typeface="+mj-ea"/>
              <a:cs typeface="+mj-cs"/>
            </a:endParaRPr>
          </a:p>
        </p:txBody>
      </p:sp>
      <p:pic>
        <p:nvPicPr>
          <p:cNvPr id="7" name="Graphic 6" descr="Bike">
            <a:extLst>
              <a:ext uri="{FF2B5EF4-FFF2-40B4-BE49-F238E27FC236}">
                <a16:creationId xmlns:a16="http://schemas.microsoft.com/office/drawing/2014/main" id="{97C4CAF1-12B5-BE22-D258-EA5741529F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6210" y="409300"/>
            <a:ext cx="3899580" cy="3899580"/>
          </a:xfrm>
          <a:prstGeom prst="rect">
            <a:avLst/>
          </a:prstGeom>
        </p:spPr>
      </p:pic>
      <p:cxnSp>
        <p:nvCxnSpPr>
          <p:cNvPr id="14" name="Straight Connector 13">
            <a:extLst>
              <a:ext uri="{FF2B5EF4-FFF2-40B4-BE49-F238E27FC236}">
                <a16:creationId xmlns:a16="http://schemas.microsoft.com/office/drawing/2014/main" id="{503FCC9E-47A2-69B7-68E7-7FA95EAD53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1680" y="5662526"/>
            <a:ext cx="54864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458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7B0B4F-8C07-2E81-8168-17B65C1A308B}"/>
              </a:ext>
            </a:extLst>
          </p:cNvPr>
          <p:cNvSpPr txBox="1"/>
          <p:nvPr/>
        </p:nvSpPr>
        <p:spPr>
          <a:xfrm>
            <a:off x="2428009" y="53953"/>
            <a:ext cx="6913418" cy="523220"/>
          </a:xfrm>
          <a:prstGeom prst="rect">
            <a:avLst/>
          </a:prstGeom>
          <a:noFill/>
        </p:spPr>
        <p:txBody>
          <a:bodyPr wrap="square">
            <a:spAutoFit/>
          </a:bodyPr>
          <a:lstStyle/>
          <a:p>
            <a:r>
              <a:rPr lang="en-US" sz="2800" b="1" dirty="0">
                <a:latin typeface="Consolas" panose="020B0609020204030204" pitchFamily="49" charset="0"/>
              </a:rPr>
              <a:t>Project Goal and Guiding Questions</a:t>
            </a:r>
          </a:p>
        </p:txBody>
      </p:sp>
      <p:sp>
        <p:nvSpPr>
          <p:cNvPr id="7" name="TextBox 6">
            <a:extLst>
              <a:ext uri="{FF2B5EF4-FFF2-40B4-BE49-F238E27FC236}">
                <a16:creationId xmlns:a16="http://schemas.microsoft.com/office/drawing/2014/main" id="{0AD1820E-106E-8104-5BAA-C3AA3C2FEF46}"/>
              </a:ext>
            </a:extLst>
          </p:cNvPr>
          <p:cNvSpPr txBox="1"/>
          <p:nvPr/>
        </p:nvSpPr>
        <p:spPr>
          <a:xfrm>
            <a:off x="0" y="2123364"/>
            <a:ext cx="11769437" cy="2616101"/>
          </a:xfrm>
          <a:prstGeom prst="rect">
            <a:avLst/>
          </a:prstGeom>
          <a:noFill/>
        </p:spPr>
        <p:txBody>
          <a:bodyPr wrap="square">
            <a:spAutoFit/>
          </a:bodyPr>
          <a:lstStyle/>
          <a:p>
            <a:r>
              <a:rPr lang="en-US" sz="2400" b="1" u="sng" dirty="0">
                <a:latin typeface="Consolas" panose="020B0609020204030204" pitchFamily="49" charset="0"/>
              </a:rPr>
              <a:t>Guiding Questions</a:t>
            </a:r>
          </a:p>
          <a:p>
            <a:endParaRPr lang="en-US" sz="2000" b="1" dirty="0">
              <a:latin typeface="Consolas" panose="020B0609020204030204" pitchFamily="49" charset="0"/>
            </a:endParaRPr>
          </a:p>
          <a:p>
            <a:pPr marL="457200" indent="-457200">
              <a:buFont typeface="+mj-lt"/>
              <a:buAutoNum type="arabicPeriod"/>
            </a:pPr>
            <a:r>
              <a:rPr lang="en-US" sz="2000" b="1" dirty="0">
                <a:latin typeface="Consolas" panose="020B0609020204030204" pitchFamily="49" charset="0"/>
              </a:rPr>
              <a:t>How do annual member and casual riders use </a:t>
            </a:r>
            <a:r>
              <a:rPr lang="en-US" sz="2000" b="1" dirty="0" err="1">
                <a:latin typeface="Consolas" panose="020B0609020204030204" pitchFamily="49" charset="0"/>
              </a:rPr>
              <a:t>Cyclistic</a:t>
            </a:r>
            <a:r>
              <a:rPr lang="en-US" sz="2000" b="1" dirty="0">
                <a:latin typeface="Consolas" panose="020B0609020204030204" pitchFamily="49" charset="0"/>
              </a:rPr>
              <a:t> bikes differently?</a:t>
            </a:r>
          </a:p>
          <a:p>
            <a:pPr marL="457200" indent="-457200">
              <a:buFont typeface="+mj-lt"/>
              <a:buAutoNum type="arabicPeriod"/>
            </a:pPr>
            <a:endParaRPr lang="en-US" sz="2000" b="1" dirty="0">
              <a:latin typeface="Consolas" panose="020B0609020204030204" pitchFamily="49" charset="0"/>
            </a:endParaRPr>
          </a:p>
          <a:p>
            <a:pPr marL="457200" indent="-457200">
              <a:buFont typeface="+mj-lt"/>
              <a:buAutoNum type="arabicPeriod"/>
            </a:pPr>
            <a:r>
              <a:rPr lang="en-US" sz="2000" b="1" dirty="0">
                <a:latin typeface="Consolas" panose="020B0609020204030204" pitchFamily="49" charset="0"/>
              </a:rPr>
              <a:t>Why would casual riders buy </a:t>
            </a:r>
            <a:r>
              <a:rPr lang="en-US" sz="2000" b="1" dirty="0" err="1">
                <a:latin typeface="Consolas" panose="020B0609020204030204" pitchFamily="49" charset="0"/>
              </a:rPr>
              <a:t>Cyclistic</a:t>
            </a:r>
            <a:r>
              <a:rPr lang="en-US" sz="2000" b="1" dirty="0">
                <a:latin typeface="Consolas" panose="020B0609020204030204" pitchFamily="49" charset="0"/>
              </a:rPr>
              <a:t> annual memberships?</a:t>
            </a:r>
          </a:p>
          <a:p>
            <a:pPr marL="457200" indent="-457200">
              <a:buFont typeface="+mj-lt"/>
              <a:buAutoNum type="arabicPeriod"/>
            </a:pPr>
            <a:endParaRPr lang="en-US" sz="2000" b="1" dirty="0">
              <a:latin typeface="Consolas" panose="020B0609020204030204" pitchFamily="49" charset="0"/>
            </a:endParaRPr>
          </a:p>
          <a:p>
            <a:pPr marL="457200" indent="-457200">
              <a:buFont typeface="+mj-lt"/>
              <a:buAutoNum type="arabicPeriod"/>
            </a:pPr>
            <a:r>
              <a:rPr lang="en-US" sz="2000" b="1" dirty="0">
                <a:latin typeface="Consolas" panose="020B0609020204030204" pitchFamily="49" charset="0"/>
              </a:rPr>
              <a:t>How can </a:t>
            </a:r>
            <a:r>
              <a:rPr lang="en-US" sz="2000" b="1" dirty="0" err="1">
                <a:latin typeface="Consolas" panose="020B0609020204030204" pitchFamily="49" charset="0"/>
              </a:rPr>
              <a:t>Cyclistic</a:t>
            </a:r>
            <a:r>
              <a:rPr lang="en-US" sz="2000" b="1" dirty="0">
                <a:latin typeface="Consolas" panose="020B0609020204030204" pitchFamily="49" charset="0"/>
              </a:rPr>
              <a:t> use digital media to influence casual riders to become members?</a:t>
            </a:r>
          </a:p>
        </p:txBody>
      </p:sp>
      <p:sp>
        <p:nvSpPr>
          <p:cNvPr id="9" name="TextBox 8">
            <a:extLst>
              <a:ext uri="{FF2B5EF4-FFF2-40B4-BE49-F238E27FC236}">
                <a16:creationId xmlns:a16="http://schemas.microsoft.com/office/drawing/2014/main" id="{BD1C91E6-1B25-3F7D-2B58-B638D4B51880}"/>
              </a:ext>
            </a:extLst>
          </p:cNvPr>
          <p:cNvSpPr txBox="1"/>
          <p:nvPr/>
        </p:nvSpPr>
        <p:spPr>
          <a:xfrm>
            <a:off x="0" y="682201"/>
            <a:ext cx="12840855" cy="1231106"/>
          </a:xfrm>
          <a:prstGeom prst="rect">
            <a:avLst/>
          </a:prstGeom>
          <a:noFill/>
        </p:spPr>
        <p:txBody>
          <a:bodyPr wrap="square">
            <a:spAutoFit/>
          </a:bodyPr>
          <a:lstStyle/>
          <a:p>
            <a:r>
              <a:rPr lang="en-US" sz="3200" b="1" u="sng" dirty="0">
                <a:latin typeface="Consolas" panose="020B0609020204030204" pitchFamily="49" charset="0"/>
              </a:rPr>
              <a:t>Goal</a:t>
            </a:r>
          </a:p>
          <a:p>
            <a:br>
              <a:rPr lang="en-US" sz="2100" b="1" dirty="0">
                <a:latin typeface="Consolas" panose="020B0609020204030204" pitchFamily="49" charset="0"/>
              </a:rPr>
            </a:br>
            <a:r>
              <a:rPr lang="en-US" sz="2100" b="1" dirty="0">
                <a:latin typeface="Consolas" panose="020B0609020204030204" pitchFamily="49" charset="0"/>
              </a:rPr>
              <a:t>Design marketing strategies aimed at converting casual riders into annual members.</a:t>
            </a:r>
            <a:endParaRPr lang="en-US" sz="2100" dirty="0"/>
          </a:p>
        </p:txBody>
      </p:sp>
    </p:spTree>
    <p:extLst>
      <p:ext uri="{BB962C8B-B14F-4D97-AF65-F5344CB8AC3E}">
        <p14:creationId xmlns:p14="http://schemas.microsoft.com/office/powerpoint/2010/main" val="3664508916"/>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3BBE43-E38B-8B4A-E2D3-3A54B31CAEE0}"/>
              </a:ext>
            </a:extLst>
          </p:cNvPr>
          <p:cNvSpPr txBox="1"/>
          <p:nvPr/>
        </p:nvSpPr>
        <p:spPr>
          <a:xfrm>
            <a:off x="4267199" y="-45607"/>
            <a:ext cx="3657600" cy="523220"/>
          </a:xfrm>
          <a:prstGeom prst="rect">
            <a:avLst/>
          </a:prstGeom>
          <a:noFill/>
        </p:spPr>
        <p:txBody>
          <a:bodyPr wrap="square">
            <a:spAutoFit/>
          </a:bodyPr>
          <a:lstStyle/>
          <a:p>
            <a:r>
              <a:rPr lang="en-US" sz="2800" b="1" dirty="0">
                <a:latin typeface="Consolas" panose="020B0609020204030204" pitchFamily="49" charset="0"/>
              </a:rPr>
              <a:t>Recommendations</a:t>
            </a:r>
          </a:p>
        </p:txBody>
      </p:sp>
      <p:sp>
        <p:nvSpPr>
          <p:cNvPr id="4" name="TextBox 3">
            <a:extLst>
              <a:ext uri="{FF2B5EF4-FFF2-40B4-BE49-F238E27FC236}">
                <a16:creationId xmlns:a16="http://schemas.microsoft.com/office/drawing/2014/main" id="{34889D18-E2F6-FEE2-ABDC-A69C154BAB2A}"/>
              </a:ext>
            </a:extLst>
          </p:cNvPr>
          <p:cNvSpPr txBox="1"/>
          <p:nvPr/>
        </p:nvSpPr>
        <p:spPr>
          <a:xfrm>
            <a:off x="-1" y="523220"/>
            <a:ext cx="12192001" cy="1261884"/>
          </a:xfrm>
          <a:prstGeom prst="rect">
            <a:avLst/>
          </a:prstGeom>
          <a:noFill/>
        </p:spPr>
        <p:txBody>
          <a:bodyPr wrap="square">
            <a:spAutoFit/>
          </a:bodyPr>
          <a:lstStyle/>
          <a:p>
            <a:r>
              <a:rPr lang="en-US" dirty="0">
                <a:latin typeface="Consolas" panose="020B0609020204030204" pitchFamily="49" charset="0"/>
              </a:rPr>
              <a:t>Based on the above findings, here are three marketing strategy recommendations to encourage casual riders to become members:</a:t>
            </a:r>
          </a:p>
          <a:p>
            <a:endParaRPr lang="en-US" sz="2000" dirty="0">
              <a:latin typeface="Consolas" panose="020B0609020204030204" pitchFamily="49" charset="0"/>
            </a:endParaRPr>
          </a:p>
          <a:p>
            <a:endParaRPr lang="en-US" sz="2000" dirty="0">
              <a:latin typeface="Consolas" panose="020B0609020204030204" pitchFamily="49" charset="0"/>
            </a:endParaRPr>
          </a:p>
        </p:txBody>
      </p:sp>
      <p:sp>
        <p:nvSpPr>
          <p:cNvPr id="15" name="TextBox 14">
            <a:extLst>
              <a:ext uri="{FF2B5EF4-FFF2-40B4-BE49-F238E27FC236}">
                <a16:creationId xmlns:a16="http://schemas.microsoft.com/office/drawing/2014/main" id="{9524ABE5-7AD2-760F-6F9E-3679DA5DD07E}"/>
              </a:ext>
            </a:extLst>
          </p:cNvPr>
          <p:cNvSpPr txBox="1"/>
          <p:nvPr/>
        </p:nvSpPr>
        <p:spPr>
          <a:xfrm>
            <a:off x="-2" y="1248487"/>
            <a:ext cx="12192002" cy="5355312"/>
          </a:xfrm>
          <a:prstGeom prst="rect">
            <a:avLst/>
          </a:prstGeom>
          <a:noFill/>
        </p:spPr>
        <p:txBody>
          <a:bodyPr wrap="square">
            <a:spAutoFit/>
          </a:bodyPr>
          <a:lstStyle/>
          <a:p>
            <a:r>
              <a:rPr lang="en-US" b="0" u="sng" dirty="0">
                <a:effectLst/>
                <a:latin typeface="Consolas" panose="020B0609020204030204" pitchFamily="49" charset="0"/>
              </a:rPr>
              <a:t>Question 2: Why would casual riders buy </a:t>
            </a:r>
            <a:r>
              <a:rPr lang="en-US" b="0" u="sng" dirty="0" err="1">
                <a:effectLst/>
                <a:latin typeface="Consolas" panose="020B0609020204030204" pitchFamily="49" charset="0"/>
              </a:rPr>
              <a:t>Cyclistic</a:t>
            </a:r>
            <a:r>
              <a:rPr lang="en-US" b="0" u="sng" dirty="0">
                <a:effectLst/>
                <a:latin typeface="Consolas" panose="020B0609020204030204" pitchFamily="49" charset="0"/>
              </a:rPr>
              <a:t> annual memberships?</a:t>
            </a:r>
          </a:p>
          <a:p>
            <a:br>
              <a:rPr lang="en-US" b="0" dirty="0">
                <a:effectLst/>
                <a:latin typeface="Consolas" panose="020B0609020204030204" pitchFamily="49" charset="0"/>
              </a:rPr>
            </a:br>
            <a:r>
              <a:rPr lang="en-US" b="0" dirty="0">
                <a:effectLst/>
                <a:latin typeface="Consolas" panose="020B0609020204030204" pitchFamily="49" charset="0"/>
              </a:rPr>
              <a:t>-&gt; </a:t>
            </a:r>
            <a:r>
              <a:rPr lang="en-US" b="1" dirty="0">
                <a:effectLst/>
                <a:latin typeface="Consolas" panose="020B0609020204030204" pitchFamily="49" charset="0"/>
              </a:rPr>
              <a:t>Recommendation 1: Focus on casual riders with short weekday trips during peak hours</a:t>
            </a:r>
          </a:p>
          <a:p>
            <a:r>
              <a:rPr lang="en-US" b="0" dirty="0">
                <a:effectLst/>
                <a:latin typeface="Consolas" panose="020B0609020204030204" pitchFamily="49" charset="0"/>
              </a:rPr>
              <a:t>These users show commuting patterns similar to members, with rides around 8 AM and 5 PM under 11 minutes. Offer memberships as a more affordable and efficient choice for their routine travel.</a:t>
            </a:r>
          </a:p>
          <a:p>
            <a:br>
              <a:rPr lang="en-US" b="0" dirty="0">
                <a:effectLst/>
                <a:latin typeface="Consolas" panose="020B0609020204030204" pitchFamily="49" charset="0"/>
              </a:rPr>
            </a:br>
            <a:r>
              <a:rPr lang="en-US" b="0" u="sng" dirty="0">
                <a:effectLst/>
                <a:latin typeface="Consolas" panose="020B0609020204030204" pitchFamily="49" charset="0"/>
              </a:rPr>
              <a:t>Question 3: How can </a:t>
            </a:r>
            <a:r>
              <a:rPr lang="en-US" b="0" u="sng" dirty="0" err="1">
                <a:effectLst/>
                <a:latin typeface="Consolas" panose="020B0609020204030204" pitchFamily="49" charset="0"/>
              </a:rPr>
              <a:t>Cyclistic</a:t>
            </a:r>
            <a:r>
              <a:rPr lang="en-US" b="0" u="sng" dirty="0">
                <a:effectLst/>
                <a:latin typeface="Consolas" panose="020B0609020204030204" pitchFamily="49" charset="0"/>
              </a:rPr>
              <a:t> use digital media to influence casual riders to become members?</a:t>
            </a:r>
          </a:p>
          <a:p>
            <a:br>
              <a:rPr lang="en-US" b="0" dirty="0">
                <a:effectLst/>
                <a:latin typeface="Consolas" panose="020B0609020204030204" pitchFamily="49" charset="0"/>
              </a:rPr>
            </a:br>
            <a:r>
              <a:rPr lang="en-US" b="0" dirty="0">
                <a:effectLst/>
                <a:latin typeface="Consolas" panose="020B0609020204030204" pitchFamily="49" charset="0"/>
              </a:rPr>
              <a:t>-&gt; </a:t>
            </a:r>
            <a:r>
              <a:rPr lang="en-US" b="1" dirty="0">
                <a:effectLst/>
                <a:latin typeface="Consolas" panose="020B0609020204030204" pitchFamily="49" charset="0"/>
              </a:rPr>
              <a:t>Recommendation 2: Use digital ads targeted by time and behavior</a:t>
            </a:r>
          </a:p>
          <a:p>
            <a:r>
              <a:rPr lang="en-US" b="0" dirty="0">
                <a:effectLst/>
                <a:latin typeface="Consolas" panose="020B0609020204030204" pitchFamily="49" charset="0"/>
              </a:rPr>
              <a:t>Deliver personalized ads through in-app channels and social media during peak usage times. Tailor messages to highlight membership benefits for daily commuters.</a:t>
            </a:r>
          </a:p>
          <a:p>
            <a:br>
              <a:rPr lang="en-US" b="0" dirty="0">
                <a:effectLst/>
                <a:latin typeface="Consolas" panose="020B0609020204030204" pitchFamily="49" charset="0"/>
              </a:rPr>
            </a:br>
            <a:r>
              <a:rPr lang="en-US" b="0" u="sng" dirty="0">
                <a:effectLst/>
                <a:latin typeface="Consolas" panose="020B0609020204030204" pitchFamily="49" charset="0"/>
              </a:rPr>
              <a:t>Additional Support for Overall Marketing Strategy</a:t>
            </a:r>
          </a:p>
          <a:p>
            <a:br>
              <a:rPr lang="en-US" b="0" dirty="0">
                <a:effectLst/>
                <a:latin typeface="Consolas" panose="020B0609020204030204" pitchFamily="49" charset="0"/>
              </a:rPr>
            </a:br>
            <a:r>
              <a:rPr lang="en-US" b="0" dirty="0">
                <a:effectLst/>
                <a:latin typeface="Consolas" panose="020B0609020204030204" pitchFamily="49" charset="0"/>
              </a:rPr>
              <a:t>-&gt; </a:t>
            </a:r>
            <a:r>
              <a:rPr lang="en-US" b="1" dirty="0">
                <a:effectLst/>
                <a:latin typeface="Consolas" panose="020B0609020204030204" pitchFamily="49" charset="0"/>
              </a:rPr>
              <a:t>Recommendation 3: Personalize promotions based on top routes and bike type preferences</a:t>
            </a:r>
            <a:br>
              <a:rPr lang="en-US" b="0" dirty="0">
                <a:effectLst/>
                <a:latin typeface="Consolas" panose="020B0609020204030204" pitchFamily="49" charset="0"/>
              </a:rPr>
            </a:br>
            <a:r>
              <a:rPr lang="en-US" b="0" dirty="0">
                <a:effectLst/>
                <a:latin typeface="Consolas" panose="020B0609020204030204" pitchFamily="49" charset="0"/>
              </a:rPr>
              <a:t>Identify casual riders who often use routes popular with members or prefer electric bikes. Craft messages that reflect their habits and show how membership enhances their typical experience.</a:t>
            </a:r>
          </a:p>
        </p:txBody>
      </p:sp>
    </p:spTree>
    <p:extLst>
      <p:ext uri="{BB962C8B-B14F-4D97-AF65-F5344CB8AC3E}">
        <p14:creationId xmlns:p14="http://schemas.microsoft.com/office/powerpoint/2010/main" val="3761238338"/>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E93DB-04A6-682A-8965-D48F3404496A}"/>
              </a:ext>
            </a:extLst>
          </p:cNvPr>
          <p:cNvSpPr>
            <a:spLocks noGrp="1"/>
          </p:cNvSpPr>
          <p:nvPr>
            <p:ph type="title" idx="4294967295"/>
          </p:nvPr>
        </p:nvSpPr>
        <p:spPr>
          <a:xfrm>
            <a:off x="4935682" y="468008"/>
            <a:ext cx="2320636" cy="714345"/>
          </a:xfrm>
        </p:spPr>
        <p:txBody>
          <a:bodyPr>
            <a:noAutofit/>
          </a:bodyPr>
          <a:lstStyle/>
          <a:p>
            <a:pPr algn="ctr"/>
            <a:r>
              <a:rPr lang="en-US" sz="3600" b="0" dirty="0">
                <a:latin typeface="Consolas" panose="020B0609020204030204" pitchFamily="49" charset="0"/>
                <a:ea typeface="+mn-ea"/>
                <a:cs typeface="+mn-cs"/>
              </a:rPr>
              <a:t>Summary</a:t>
            </a:r>
            <a:endParaRPr lang="en-US" sz="3600" b="0" kern="1200" dirty="0">
              <a:solidFill>
                <a:schemeClr val="tx1"/>
              </a:solidFill>
              <a:effectLst/>
              <a:latin typeface="Consolas" panose="020B0609020204030204" pitchFamily="49" charset="0"/>
              <a:ea typeface="+mn-ea"/>
              <a:cs typeface="+mn-cs"/>
            </a:endParaRPr>
          </a:p>
        </p:txBody>
      </p:sp>
      <p:sp>
        <p:nvSpPr>
          <p:cNvPr id="5" name="TextBox 4">
            <a:extLst>
              <a:ext uri="{FF2B5EF4-FFF2-40B4-BE49-F238E27FC236}">
                <a16:creationId xmlns:a16="http://schemas.microsoft.com/office/drawing/2014/main" id="{BA37D10C-BBF1-94D5-A236-A13EFB05E78B}"/>
              </a:ext>
            </a:extLst>
          </p:cNvPr>
          <p:cNvSpPr txBox="1"/>
          <p:nvPr/>
        </p:nvSpPr>
        <p:spPr>
          <a:xfrm>
            <a:off x="397164" y="1200727"/>
            <a:ext cx="11397672" cy="4832092"/>
          </a:xfrm>
          <a:prstGeom prst="rect">
            <a:avLst/>
          </a:prstGeom>
          <a:noFill/>
        </p:spPr>
        <p:txBody>
          <a:bodyPr wrap="square" rtlCol="0">
            <a:spAutoFit/>
          </a:bodyPr>
          <a:lstStyle/>
          <a:p>
            <a:r>
              <a:rPr lang="en-US" sz="2200" b="1" u="sng" kern="1200" dirty="0">
                <a:solidFill>
                  <a:schemeClr val="tx1"/>
                </a:solidFill>
                <a:effectLst/>
                <a:latin typeface="Consolas" panose="020B0609020204030204" pitchFamily="49" charset="0"/>
                <a:ea typeface="+mn-ea"/>
                <a:cs typeface="+mn-cs"/>
              </a:rPr>
              <a:t>Usage Frequency</a:t>
            </a:r>
            <a:r>
              <a:rPr lang="en-US" sz="2200" b="0" kern="1200" dirty="0">
                <a:solidFill>
                  <a:schemeClr val="tx1"/>
                </a:solidFill>
                <a:effectLst/>
                <a:latin typeface="Consolas" panose="020B0609020204030204" pitchFamily="49" charset="0"/>
                <a:ea typeface="+mn-ea"/>
                <a:cs typeface="+mn-cs"/>
              </a:rPr>
              <a:t>: Casual users ride significantly less often than members across months, weekdays, and hours of the day.</a:t>
            </a:r>
          </a:p>
          <a:p>
            <a:endParaRPr lang="en-US" sz="2200" b="0" kern="1200" dirty="0">
              <a:solidFill>
                <a:schemeClr val="tx1"/>
              </a:solidFill>
              <a:effectLst/>
              <a:latin typeface="Consolas" panose="020B0609020204030204" pitchFamily="49" charset="0"/>
              <a:ea typeface="+mn-ea"/>
              <a:cs typeface="+mn-cs"/>
            </a:endParaRPr>
          </a:p>
          <a:p>
            <a:pPr lvl="0"/>
            <a:r>
              <a:rPr lang="en-US" sz="2200" b="1" u="sng" kern="1200" dirty="0">
                <a:solidFill>
                  <a:schemeClr val="tx1"/>
                </a:solidFill>
                <a:effectLst/>
                <a:latin typeface="Consolas" panose="020B0609020204030204" pitchFamily="49" charset="0"/>
                <a:ea typeface="+mn-ea"/>
                <a:cs typeface="+mn-cs"/>
              </a:rPr>
              <a:t>Ride Duration</a:t>
            </a:r>
            <a:r>
              <a:rPr lang="en-US" sz="2200" b="0" kern="1200" dirty="0">
                <a:solidFill>
                  <a:schemeClr val="tx1"/>
                </a:solidFill>
                <a:effectLst/>
                <a:latin typeface="Consolas" panose="020B0609020204030204" pitchFamily="49" charset="0"/>
                <a:ea typeface="+mn-ea"/>
                <a:cs typeface="+mn-cs"/>
              </a:rPr>
              <a:t>: Casual users take longer, more variable rides, while members have consistently shorter and more stable ride durations across all time frames.</a:t>
            </a:r>
          </a:p>
          <a:p>
            <a:pPr lvl="0"/>
            <a:endParaRPr lang="en-US" sz="2200" b="0" kern="1200" dirty="0">
              <a:solidFill>
                <a:schemeClr val="tx1"/>
              </a:solidFill>
              <a:effectLst/>
              <a:latin typeface="Consolas" panose="020B0609020204030204" pitchFamily="49" charset="0"/>
              <a:ea typeface="+mn-ea"/>
              <a:cs typeface="+mn-cs"/>
            </a:endParaRPr>
          </a:p>
          <a:p>
            <a:r>
              <a:rPr lang="en-US" sz="2200" b="1" u="sng" kern="1200" dirty="0">
                <a:solidFill>
                  <a:schemeClr val="tx1"/>
                </a:solidFill>
                <a:effectLst/>
                <a:latin typeface="Consolas" panose="020B0609020204030204" pitchFamily="49" charset="0"/>
                <a:ea typeface="+mn-ea"/>
                <a:cs typeface="+mn-cs"/>
              </a:rPr>
              <a:t>Popular Routes</a:t>
            </a:r>
            <a:r>
              <a:rPr lang="en-US" sz="2200" b="0" kern="1200" dirty="0">
                <a:solidFill>
                  <a:schemeClr val="tx1"/>
                </a:solidFill>
                <a:effectLst/>
                <a:latin typeface="Consolas" panose="020B0609020204030204" pitchFamily="49" charset="0"/>
                <a:ea typeface="+mn-ea"/>
                <a:cs typeface="+mn-cs"/>
              </a:rPr>
              <a:t>: Top routes are not always dominated by members; on some, casual users are the majority. Even where members lead, casual users still use those routes in notable numbers.</a:t>
            </a:r>
          </a:p>
          <a:p>
            <a:endParaRPr lang="en-US" sz="2200" b="0" kern="1200" dirty="0">
              <a:solidFill>
                <a:schemeClr val="tx1"/>
              </a:solidFill>
              <a:effectLst/>
              <a:latin typeface="Consolas" panose="020B0609020204030204" pitchFamily="49" charset="0"/>
              <a:ea typeface="+mn-ea"/>
              <a:cs typeface="+mn-cs"/>
            </a:endParaRPr>
          </a:p>
          <a:p>
            <a:r>
              <a:rPr lang="en-US" sz="2200" b="1" u="sng" kern="1200" dirty="0">
                <a:solidFill>
                  <a:schemeClr val="tx1"/>
                </a:solidFill>
                <a:effectLst/>
                <a:latin typeface="Consolas" panose="020B0609020204030204" pitchFamily="49" charset="0"/>
                <a:ea typeface="+mn-ea"/>
                <a:cs typeface="+mn-cs"/>
              </a:rPr>
              <a:t>Bike Preference</a:t>
            </a:r>
            <a:r>
              <a:rPr lang="en-US" sz="2200" b="0" kern="1200" dirty="0">
                <a:solidFill>
                  <a:schemeClr val="tx1"/>
                </a:solidFill>
                <a:effectLst/>
                <a:latin typeface="Consolas" panose="020B0609020204030204" pitchFamily="49" charset="0"/>
                <a:ea typeface="+mn-ea"/>
                <a:cs typeface="+mn-cs"/>
              </a:rPr>
              <a:t>: Both groups prefer electric bikes the most, followed by classic bikes. Electric scooters, though less used overall, are more popular with casual users than with members.</a:t>
            </a:r>
          </a:p>
        </p:txBody>
      </p:sp>
    </p:spTree>
    <p:extLst>
      <p:ext uri="{BB962C8B-B14F-4D97-AF65-F5344CB8AC3E}">
        <p14:creationId xmlns:p14="http://schemas.microsoft.com/office/powerpoint/2010/main" val="347190853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A98E-C9D5-9A56-F9BF-E925CE73F63C}"/>
              </a:ext>
            </a:extLst>
          </p:cNvPr>
          <p:cNvSpPr>
            <a:spLocks noGrp="1"/>
          </p:cNvSpPr>
          <p:nvPr>
            <p:ph type="title" idx="4294967295"/>
          </p:nvPr>
        </p:nvSpPr>
        <p:spPr>
          <a:xfrm>
            <a:off x="0" y="2096"/>
            <a:ext cx="3112655" cy="484420"/>
          </a:xfrm>
        </p:spPr>
        <p:txBody>
          <a:bodyPr>
            <a:noAutofit/>
          </a:bodyPr>
          <a:lstStyle/>
          <a:p>
            <a:r>
              <a:rPr lang="en-US" sz="2400" b="0" dirty="0">
                <a:latin typeface="Consolas" panose="020B0609020204030204" pitchFamily="49" charset="0"/>
                <a:ea typeface="+mn-ea"/>
                <a:cs typeface="+mn-cs"/>
              </a:rPr>
              <a:t>Usage Frequency</a:t>
            </a:r>
          </a:p>
        </p:txBody>
      </p:sp>
      <p:pic>
        <p:nvPicPr>
          <p:cNvPr id="5" name="Picture 4" descr="A graph of blue and orange bars&#10;&#10;Description automatically generated">
            <a:extLst>
              <a:ext uri="{FF2B5EF4-FFF2-40B4-BE49-F238E27FC236}">
                <a16:creationId xmlns:a16="http://schemas.microsoft.com/office/drawing/2014/main" id="{1F66F0BB-C81E-D8B0-2FD1-B70EEED74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5783"/>
            <a:ext cx="12088316" cy="4214991"/>
          </a:xfrm>
          <a:prstGeom prst="rect">
            <a:avLst/>
          </a:prstGeom>
        </p:spPr>
      </p:pic>
      <p:sp>
        <p:nvSpPr>
          <p:cNvPr id="9" name="TextBox 8">
            <a:extLst>
              <a:ext uri="{FF2B5EF4-FFF2-40B4-BE49-F238E27FC236}">
                <a16:creationId xmlns:a16="http://schemas.microsoft.com/office/drawing/2014/main" id="{D164A7AC-628A-DADF-4776-E7069FCD2B52}"/>
              </a:ext>
            </a:extLst>
          </p:cNvPr>
          <p:cNvSpPr txBox="1"/>
          <p:nvPr/>
        </p:nvSpPr>
        <p:spPr>
          <a:xfrm>
            <a:off x="0" y="5209309"/>
            <a:ext cx="12088316" cy="1477328"/>
          </a:xfrm>
          <a:prstGeom prst="rect">
            <a:avLst/>
          </a:prstGeom>
          <a:noFill/>
        </p:spPr>
        <p:txBody>
          <a:bodyPr wrap="square" rtlCol="0">
            <a:spAutoFit/>
          </a:bodyPr>
          <a:lstStyle/>
          <a:p>
            <a:pPr algn="just"/>
            <a:r>
              <a:rPr lang="en-US" b="0" dirty="0">
                <a:effectLst/>
                <a:latin typeface="Consolas" panose="020B0609020204030204" pitchFamily="49" charset="0"/>
              </a:rPr>
              <a:t>Monthly trends in ride frequency show that both member and casual users exhibit similar patterns: a gradual increase from March, reaching a peak in September, followed by a steady decline. Between December and February, usage remains consistently low with minimal variation compared to the rest of the year.</a:t>
            </a:r>
          </a:p>
          <a:p>
            <a:pPr algn="just"/>
            <a:endParaRPr lang="en-US" dirty="0"/>
          </a:p>
        </p:txBody>
      </p:sp>
    </p:spTree>
    <p:extLst>
      <p:ext uri="{BB962C8B-B14F-4D97-AF65-F5344CB8AC3E}">
        <p14:creationId xmlns:p14="http://schemas.microsoft.com/office/powerpoint/2010/main" val="239154322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number of rides per day of the week&#10;&#10;Description automatically generated">
            <a:extLst>
              <a:ext uri="{FF2B5EF4-FFF2-40B4-BE49-F238E27FC236}">
                <a16:creationId xmlns:a16="http://schemas.microsoft.com/office/drawing/2014/main" id="{1D92E89E-E916-CB7F-9365-EF83131B6A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858" y="244306"/>
            <a:ext cx="10082283" cy="5368134"/>
          </a:xfrm>
          <a:prstGeom prst="rect">
            <a:avLst/>
          </a:prstGeom>
        </p:spPr>
      </p:pic>
      <p:sp>
        <p:nvSpPr>
          <p:cNvPr id="3" name="Title 1">
            <a:extLst>
              <a:ext uri="{FF2B5EF4-FFF2-40B4-BE49-F238E27FC236}">
                <a16:creationId xmlns:a16="http://schemas.microsoft.com/office/drawing/2014/main" id="{37D40194-C3EC-3421-4F76-4375785040A1}"/>
              </a:ext>
            </a:extLst>
          </p:cNvPr>
          <p:cNvSpPr txBox="1">
            <a:spLocks/>
          </p:cNvSpPr>
          <p:nvPr/>
        </p:nvSpPr>
        <p:spPr>
          <a:xfrm>
            <a:off x="0" y="2096"/>
            <a:ext cx="3112655" cy="48442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a:lstStyle>
          <a:p>
            <a:r>
              <a:rPr lang="en-US" sz="2400" b="0" dirty="0">
                <a:latin typeface="Consolas" panose="020B0609020204030204" pitchFamily="49" charset="0"/>
                <a:ea typeface="+mn-ea"/>
                <a:cs typeface="+mn-cs"/>
              </a:rPr>
              <a:t>Usage Frequency</a:t>
            </a:r>
          </a:p>
        </p:txBody>
      </p:sp>
      <p:sp>
        <p:nvSpPr>
          <p:cNvPr id="4" name="TextBox 3">
            <a:extLst>
              <a:ext uri="{FF2B5EF4-FFF2-40B4-BE49-F238E27FC236}">
                <a16:creationId xmlns:a16="http://schemas.microsoft.com/office/drawing/2014/main" id="{DC9480CD-FA63-B2C1-90B7-C33730440064}"/>
              </a:ext>
            </a:extLst>
          </p:cNvPr>
          <p:cNvSpPr txBox="1"/>
          <p:nvPr/>
        </p:nvSpPr>
        <p:spPr>
          <a:xfrm>
            <a:off x="-1" y="5491509"/>
            <a:ext cx="12192001" cy="1477328"/>
          </a:xfrm>
          <a:prstGeom prst="rect">
            <a:avLst/>
          </a:prstGeom>
          <a:noFill/>
        </p:spPr>
        <p:txBody>
          <a:bodyPr wrap="square" rtlCol="0">
            <a:spAutoFit/>
          </a:bodyPr>
          <a:lstStyle/>
          <a:p>
            <a:pPr marL="285750" indent="-285750" algn="just">
              <a:buFont typeface="Arial" panose="020B0604020202020204" pitchFamily="34" charset="0"/>
              <a:buChar char="•"/>
            </a:pPr>
            <a:r>
              <a:rPr lang="en-US" b="0" dirty="0">
                <a:effectLst/>
                <a:latin typeface="Consolas" panose="020B0609020204030204" pitchFamily="49" charset="0"/>
              </a:rPr>
              <a:t>Members ride more on weekdays (Monday to Friday) and less on weekends </a:t>
            </a:r>
          </a:p>
          <a:p>
            <a:pPr marL="285750" indent="-285750" algn="just">
              <a:buFont typeface="Arial" panose="020B0604020202020204" pitchFamily="34" charset="0"/>
              <a:buChar char="•"/>
            </a:pPr>
            <a:endParaRPr lang="en-US" dirty="0">
              <a:latin typeface="Consolas" panose="020B0609020204030204" pitchFamily="49" charset="0"/>
            </a:endParaRPr>
          </a:p>
          <a:p>
            <a:pPr marL="285750" indent="-285750" algn="just">
              <a:buFont typeface="Arial" panose="020B0604020202020204" pitchFamily="34" charset="0"/>
              <a:buChar char="•"/>
            </a:pPr>
            <a:r>
              <a:rPr lang="en-US" b="0" dirty="0">
                <a:effectLst/>
                <a:latin typeface="Consolas" panose="020B0609020204030204" pitchFamily="49" charset="0"/>
              </a:rPr>
              <a:t>Casual users ride less on weekdays (Monday to Thursday) but more on weekends, especially from Friday to Sunday.</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7045488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3A0A1-238B-B05E-57F5-DBF32AA3FB63}"/>
              </a:ext>
            </a:extLst>
          </p:cNvPr>
          <p:cNvSpPr txBox="1">
            <a:spLocks/>
          </p:cNvSpPr>
          <p:nvPr/>
        </p:nvSpPr>
        <p:spPr>
          <a:xfrm>
            <a:off x="1" y="2096"/>
            <a:ext cx="2752436" cy="48442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a:lstStyle>
          <a:p>
            <a:r>
              <a:rPr lang="en-US" sz="2400" b="0" dirty="0">
                <a:latin typeface="Consolas" panose="020B0609020204030204" pitchFamily="49" charset="0"/>
                <a:ea typeface="+mn-ea"/>
                <a:cs typeface="+mn-cs"/>
              </a:rPr>
              <a:t>Usage Frequency</a:t>
            </a:r>
          </a:p>
        </p:txBody>
      </p:sp>
      <p:pic>
        <p:nvPicPr>
          <p:cNvPr id="9" name="Picture 8" descr="A graph of a number of different colored lines&#10;&#10;Description automatically generated">
            <a:extLst>
              <a:ext uri="{FF2B5EF4-FFF2-40B4-BE49-F238E27FC236}">
                <a16:creationId xmlns:a16="http://schemas.microsoft.com/office/drawing/2014/main" id="{95AE5CE9-4D49-93E6-D0EC-53DE1166D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072" y="421864"/>
            <a:ext cx="8384038" cy="4160288"/>
          </a:xfrm>
          <a:prstGeom prst="rect">
            <a:avLst/>
          </a:prstGeom>
        </p:spPr>
      </p:pic>
      <p:sp>
        <p:nvSpPr>
          <p:cNvPr id="11" name="TextBox 10">
            <a:extLst>
              <a:ext uri="{FF2B5EF4-FFF2-40B4-BE49-F238E27FC236}">
                <a16:creationId xmlns:a16="http://schemas.microsoft.com/office/drawing/2014/main" id="{094CEE5E-E4CE-A693-A5A4-89EFC63F34ED}"/>
              </a:ext>
            </a:extLst>
          </p:cNvPr>
          <p:cNvSpPr txBox="1"/>
          <p:nvPr/>
        </p:nvSpPr>
        <p:spPr>
          <a:xfrm>
            <a:off x="-19628" y="4510636"/>
            <a:ext cx="12128501" cy="2308324"/>
          </a:xfrm>
          <a:prstGeom prst="rect">
            <a:avLst/>
          </a:prstGeom>
          <a:noFill/>
        </p:spPr>
        <p:txBody>
          <a:bodyPr wrap="square">
            <a:spAutoFit/>
          </a:bodyPr>
          <a:lstStyle/>
          <a:p>
            <a:pPr marL="285750" indent="-285750">
              <a:buFont typeface="Arial" panose="020B0604020202020204" pitchFamily="34" charset="0"/>
              <a:buChar char="•"/>
            </a:pPr>
            <a:r>
              <a:rPr lang="en-US" b="0" dirty="0">
                <a:effectLst/>
                <a:latin typeface="Consolas" panose="020B0609020204030204" pitchFamily="49" charset="0"/>
              </a:rPr>
              <a:t>The ride frequency of casual users is relatively stable throughout the day, peaking only once at 17:00.</a:t>
            </a:r>
          </a:p>
          <a:p>
            <a:pPr marL="285750" indent="-285750">
              <a:buFont typeface="Arial" panose="020B0604020202020204" pitchFamily="34" charset="0"/>
              <a:buChar char="•"/>
            </a:pPr>
            <a:endParaRPr lang="en-US" b="0" dirty="0">
              <a:effectLst/>
              <a:latin typeface="Consolas" panose="020B0609020204030204" pitchFamily="49" charset="0"/>
            </a:endParaRPr>
          </a:p>
          <a:p>
            <a:pPr marL="285750" indent="-285750">
              <a:buFont typeface="Arial" panose="020B0604020202020204" pitchFamily="34" charset="0"/>
              <a:buChar char="•"/>
            </a:pPr>
            <a:r>
              <a:rPr lang="en-US" b="0" dirty="0">
                <a:effectLst/>
                <a:latin typeface="Consolas" panose="020B0609020204030204" pitchFamily="49" charset="0"/>
              </a:rPr>
              <a:t>In contrast, member usage fluctuates more sharply, with rapid changes around peak commuting hours. Their ride volume peaks at both 8:00 and 17:00.</a:t>
            </a:r>
          </a:p>
          <a:p>
            <a:pPr marL="285750" indent="-285750">
              <a:buFont typeface="Arial" panose="020B0604020202020204" pitchFamily="34" charset="0"/>
              <a:buChar char="•"/>
            </a:pPr>
            <a:endParaRPr lang="en-US" b="0" dirty="0">
              <a:effectLst/>
              <a:latin typeface="Consolas" panose="020B0609020204030204" pitchFamily="49" charset="0"/>
            </a:endParaRPr>
          </a:p>
          <a:p>
            <a:pPr marL="285750" indent="-285750">
              <a:buFont typeface="Arial" panose="020B0604020202020204" pitchFamily="34" charset="0"/>
              <a:buChar char="•"/>
            </a:pPr>
            <a:r>
              <a:rPr lang="en-US" b="0" dirty="0">
                <a:effectLst/>
                <a:latin typeface="Consolas" panose="020B0609020204030204" pitchFamily="49" charset="0"/>
              </a:rPr>
              <a:t>Additionally, between 0:00 and 3:00, casual users slightly outnumber members in ride count, though the difference is minimal.</a:t>
            </a:r>
          </a:p>
        </p:txBody>
      </p:sp>
    </p:spTree>
    <p:extLst>
      <p:ext uri="{BB962C8B-B14F-4D97-AF65-F5344CB8AC3E}">
        <p14:creationId xmlns:p14="http://schemas.microsoft.com/office/powerpoint/2010/main" val="148869678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B3A0A1-238B-B05E-57F5-DBF32AA3FB63}"/>
              </a:ext>
            </a:extLst>
          </p:cNvPr>
          <p:cNvSpPr txBox="1">
            <a:spLocks/>
          </p:cNvSpPr>
          <p:nvPr/>
        </p:nvSpPr>
        <p:spPr>
          <a:xfrm>
            <a:off x="1" y="2096"/>
            <a:ext cx="2752436" cy="484420"/>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a:lstStyle>
          <a:p>
            <a:r>
              <a:rPr lang="en-US" sz="2400" b="0" dirty="0">
                <a:latin typeface="Consolas" panose="020B0609020204030204" pitchFamily="49" charset="0"/>
                <a:ea typeface="+mn-ea"/>
                <a:cs typeface="+mn-cs"/>
              </a:rPr>
              <a:t>Usage Frequency</a:t>
            </a:r>
          </a:p>
        </p:txBody>
      </p:sp>
      <p:pic>
        <p:nvPicPr>
          <p:cNvPr id="3" name="Picture 2" descr="A graph with blue and orange lines">
            <a:extLst>
              <a:ext uri="{FF2B5EF4-FFF2-40B4-BE49-F238E27FC236}">
                <a16:creationId xmlns:a16="http://schemas.microsoft.com/office/drawing/2014/main" id="{9CA8FB1D-5000-04F7-EF1C-A55893459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3127" y="10566"/>
            <a:ext cx="9568872" cy="4610723"/>
          </a:xfrm>
          <a:prstGeom prst="rect">
            <a:avLst/>
          </a:prstGeom>
        </p:spPr>
      </p:pic>
      <p:sp>
        <p:nvSpPr>
          <p:cNvPr id="6" name="TextBox 5">
            <a:extLst>
              <a:ext uri="{FF2B5EF4-FFF2-40B4-BE49-F238E27FC236}">
                <a16:creationId xmlns:a16="http://schemas.microsoft.com/office/drawing/2014/main" id="{A5760085-9CA5-9CF1-EF0B-D6B8C633F73B}"/>
              </a:ext>
            </a:extLst>
          </p:cNvPr>
          <p:cNvSpPr txBox="1"/>
          <p:nvPr/>
        </p:nvSpPr>
        <p:spPr>
          <a:xfrm>
            <a:off x="-60038" y="4621289"/>
            <a:ext cx="12312073" cy="2308324"/>
          </a:xfrm>
          <a:prstGeom prst="rect">
            <a:avLst/>
          </a:prstGeom>
          <a:noFill/>
        </p:spPr>
        <p:txBody>
          <a:bodyPr wrap="square">
            <a:spAutoFit/>
          </a:bodyPr>
          <a:lstStyle/>
          <a:p>
            <a:r>
              <a:rPr lang="en-US" b="0" dirty="0">
                <a:effectLst/>
                <a:latin typeface="Consolas" panose="020B0609020204030204" pitchFamily="49" charset="0"/>
              </a:rPr>
              <a:t>About Average Ride Duration by hour of the day: </a:t>
            </a:r>
          </a:p>
          <a:p>
            <a:endParaRPr lang="en-US" b="0" dirty="0">
              <a:effectLst/>
              <a:latin typeface="Consolas" panose="020B0609020204030204" pitchFamily="49" charset="0"/>
            </a:endParaRPr>
          </a:p>
          <a:p>
            <a:pPr marL="285750" indent="-285750">
              <a:buFont typeface="Arial" panose="020B0604020202020204" pitchFamily="34" charset="0"/>
              <a:buChar char="•"/>
            </a:pPr>
            <a:r>
              <a:rPr lang="en-US" b="0" dirty="0">
                <a:effectLst/>
                <a:latin typeface="Consolas" panose="020B0609020204030204" pitchFamily="49" charset="0"/>
              </a:rPr>
              <a:t>Members show relatively low variation, with durations ranging from just over 8 minutes to a peak of 10.34 minutes at 5 PM.</a:t>
            </a:r>
          </a:p>
          <a:p>
            <a:pPr marL="285750" indent="-285750">
              <a:buFont typeface="Arial" panose="020B0604020202020204" pitchFamily="34" charset="0"/>
              <a:buChar char="•"/>
            </a:pPr>
            <a:endParaRPr lang="en-US" b="0" dirty="0">
              <a:effectLst/>
              <a:latin typeface="Consolas" panose="020B0609020204030204" pitchFamily="49" charset="0"/>
            </a:endParaRPr>
          </a:p>
          <a:p>
            <a:pPr marL="285750" indent="-285750">
              <a:buFont typeface="Arial" panose="020B0604020202020204" pitchFamily="34" charset="0"/>
              <a:buChar char="•"/>
            </a:pPr>
            <a:r>
              <a:rPr lang="en-US" b="0" dirty="0">
                <a:effectLst/>
                <a:latin typeface="Consolas" panose="020B0609020204030204" pitchFamily="49" charset="0"/>
              </a:rPr>
              <a:t>Casual users, on the other hand, consistently record longer trip durations than members at every hour of the day. Their durations vary significantly, from a low of 9.34 minutes to a high of 15.48 minutes.</a:t>
            </a:r>
          </a:p>
        </p:txBody>
      </p:sp>
    </p:spTree>
    <p:extLst>
      <p:ext uri="{BB962C8B-B14F-4D97-AF65-F5344CB8AC3E}">
        <p14:creationId xmlns:p14="http://schemas.microsoft.com/office/powerpoint/2010/main" val="395675947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0E7552-5ECF-2C41-CBC9-490F59B6A3B9}"/>
              </a:ext>
            </a:extLst>
          </p:cNvPr>
          <p:cNvSpPr txBox="1"/>
          <p:nvPr/>
        </p:nvSpPr>
        <p:spPr>
          <a:xfrm>
            <a:off x="0" y="0"/>
            <a:ext cx="3149600" cy="461665"/>
          </a:xfrm>
          <a:prstGeom prst="rect">
            <a:avLst/>
          </a:prstGeom>
          <a:noFill/>
        </p:spPr>
        <p:txBody>
          <a:bodyPr wrap="square">
            <a:spAutoFit/>
          </a:bodyPr>
          <a:lstStyle/>
          <a:p>
            <a:r>
              <a:rPr lang="en-US" sz="2400" b="0">
                <a:latin typeface="Consolas" panose="020B0609020204030204" pitchFamily="49" charset="0"/>
                <a:ea typeface="+mn-ea"/>
                <a:cs typeface="+mn-cs"/>
              </a:rPr>
              <a:t>Ride Duration</a:t>
            </a:r>
            <a:endParaRPr lang="en-US" sz="2400" b="0" dirty="0">
              <a:latin typeface="Consolas" panose="020B0609020204030204" pitchFamily="49" charset="0"/>
              <a:ea typeface="+mn-ea"/>
              <a:cs typeface="+mn-cs"/>
            </a:endParaRPr>
          </a:p>
        </p:txBody>
      </p:sp>
      <p:pic>
        <p:nvPicPr>
          <p:cNvPr id="5" name="Picture 4" descr="A graph of blue and orange bars&#10;&#10;Description automatically generated">
            <a:extLst>
              <a:ext uri="{FF2B5EF4-FFF2-40B4-BE49-F238E27FC236}">
                <a16:creationId xmlns:a16="http://schemas.microsoft.com/office/drawing/2014/main" id="{3C78BE78-4512-504C-E929-9E90B15D87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8845" y="1"/>
            <a:ext cx="8163155" cy="3142592"/>
          </a:xfrm>
          <a:prstGeom prst="rect">
            <a:avLst/>
          </a:prstGeom>
        </p:spPr>
      </p:pic>
      <p:pic>
        <p:nvPicPr>
          <p:cNvPr id="7" name="Picture 6" descr="A graph of blue and orange bars&#10;&#10;Description automatically generated">
            <a:extLst>
              <a:ext uri="{FF2B5EF4-FFF2-40B4-BE49-F238E27FC236}">
                <a16:creationId xmlns:a16="http://schemas.microsoft.com/office/drawing/2014/main" id="{56AFBAE9-82A7-A689-DBF7-B94415075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8845" y="3221356"/>
            <a:ext cx="8163155" cy="3636643"/>
          </a:xfrm>
          <a:prstGeom prst="rect">
            <a:avLst/>
          </a:prstGeom>
        </p:spPr>
      </p:pic>
      <p:sp>
        <p:nvSpPr>
          <p:cNvPr id="8" name="TextBox 7">
            <a:extLst>
              <a:ext uri="{FF2B5EF4-FFF2-40B4-BE49-F238E27FC236}">
                <a16:creationId xmlns:a16="http://schemas.microsoft.com/office/drawing/2014/main" id="{2371ECF3-49FC-266B-456D-0492BFF063A8}"/>
              </a:ext>
            </a:extLst>
          </p:cNvPr>
          <p:cNvSpPr txBox="1"/>
          <p:nvPr/>
        </p:nvSpPr>
        <p:spPr>
          <a:xfrm>
            <a:off x="110834" y="785091"/>
            <a:ext cx="3918011" cy="4524315"/>
          </a:xfrm>
          <a:prstGeom prst="rect">
            <a:avLst/>
          </a:prstGeom>
          <a:noFill/>
        </p:spPr>
        <p:txBody>
          <a:bodyPr wrap="square" rtlCol="0">
            <a:spAutoFit/>
          </a:bodyPr>
          <a:lstStyle/>
          <a:p>
            <a:r>
              <a:rPr lang="en-US" b="0" dirty="0">
                <a:effectLst/>
                <a:latin typeface="Consolas" panose="020B0609020204030204" pitchFamily="49" charset="0"/>
              </a:rPr>
              <a:t>In terms of average ride duration, casual users consistently take longer rides than members. </a:t>
            </a:r>
          </a:p>
          <a:p>
            <a:endParaRPr lang="en-US" b="0" dirty="0">
              <a:effectLst/>
              <a:latin typeface="Consolas" panose="020B0609020204030204" pitchFamily="49" charset="0"/>
            </a:endParaRPr>
          </a:p>
          <a:p>
            <a:pPr marL="285750" indent="-285750">
              <a:buFont typeface="Arial" panose="020B0604020202020204" pitchFamily="34" charset="0"/>
              <a:buChar char="•"/>
            </a:pPr>
            <a:r>
              <a:rPr lang="en-US" b="0" dirty="0">
                <a:effectLst/>
                <a:latin typeface="Consolas" panose="020B0609020204030204" pitchFamily="49" charset="0"/>
              </a:rPr>
              <a:t>By month: casual users average between 9 and 15 minutes, while members average between 8 and 10 minutes.</a:t>
            </a:r>
          </a:p>
          <a:p>
            <a:pPr marL="285750" indent="-285750">
              <a:buFont typeface="Arial" panose="020B0604020202020204" pitchFamily="34" charset="0"/>
              <a:buChar char="•"/>
            </a:pPr>
            <a:endParaRPr lang="en-US" b="0" dirty="0">
              <a:effectLst/>
              <a:latin typeface="Consolas" panose="020B0609020204030204" pitchFamily="49" charset="0"/>
            </a:endParaRPr>
          </a:p>
          <a:p>
            <a:pPr marL="285750" indent="-285750">
              <a:buFont typeface="Arial" panose="020B0604020202020204" pitchFamily="34" charset="0"/>
              <a:buChar char="•"/>
            </a:pPr>
            <a:r>
              <a:rPr lang="en-US" b="0" dirty="0">
                <a:effectLst/>
                <a:latin typeface="Consolas" panose="020B0609020204030204" pitchFamily="49" charset="0"/>
              </a:rPr>
              <a:t>By day of the week: casual users average 12 to 15 minutes, compared to 9 to 10 minutes for members.</a:t>
            </a:r>
          </a:p>
          <a:p>
            <a:endParaRPr lang="en-US" dirty="0"/>
          </a:p>
        </p:txBody>
      </p:sp>
    </p:spTree>
    <p:extLst>
      <p:ext uri="{BB962C8B-B14F-4D97-AF65-F5344CB8AC3E}">
        <p14:creationId xmlns:p14="http://schemas.microsoft.com/office/powerpoint/2010/main" val="425984244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0E7552-5ECF-2C41-CBC9-490F59B6A3B9}"/>
              </a:ext>
            </a:extLst>
          </p:cNvPr>
          <p:cNvSpPr txBox="1"/>
          <p:nvPr/>
        </p:nvSpPr>
        <p:spPr>
          <a:xfrm>
            <a:off x="0" y="0"/>
            <a:ext cx="3149600" cy="461665"/>
          </a:xfrm>
          <a:prstGeom prst="rect">
            <a:avLst/>
          </a:prstGeom>
          <a:noFill/>
        </p:spPr>
        <p:txBody>
          <a:bodyPr wrap="square">
            <a:spAutoFit/>
          </a:bodyPr>
          <a:lstStyle/>
          <a:p>
            <a:r>
              <a:rPr lang="en-US" sz="2400" b="0" dirty="0">
                <a:latin typeface="Consolas" panose="020B0609020204030204" pitchFamily="49" charset="0"/>
                <a:ea typeface="+mn-ea"/>
                <a:cs typeface="+mn-cs"/>
              </a:rPr>
              <a:t>Popular Routes</a:t>
            </a:r>
          </a:p>
        </p:txBody>
      </p:sp>
      <p:pic>
        <p:nvPicPr>
          <p:cNvPr id="4" name="Picture 3" descr="A graph with blue and orange bars&#10;&#10;Description automatically generated">
            <a:extLst>
              <a:ext uri="{FF2B5EF4-FFF2-40B4-BE49-F238E27FC236}">
                <a16:creationId xmlns:a16="http://schemas.microsoft.com/office/drawing/2014/main" id="{9BF45EB8-605E-9E11-4F44-A1AEBB974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64" y="360219"/>
            <a:ext cx="12115436" cy="5210112"/>
          </a:xfrm>
          <a:prstGeom prst="rect">
            <a:avLst/>
          </a:prstGeom>
        </p:spPr>
      </p:pic>
      <p:sp>
        <p:nvSpPr>
          <p:cNvPr id="9" name="TextBox 8">
            <a:extLst>
              <a:ext uri="{FF2B5EF4-FFF2-40B4-BE49-F238E27FC236}">
                <a16:creationId xmlns:a16="http://schemas.microsoft.com/office/drawing/2014/main" id="{39B2E440-A32F-C3EA-9AC3-1A6AC91984EF}"/>
              </a:ext>
            </a:extLst>
          </p:cNvPr>
          <p:cNvSpPr txBox="1"/>
          <p:nvPr/>
        </p:nvSpPr>
        <p:spPr>
          <a:xfrm>
            <a:off x="-12518" y="5694700"/>
            <a:ext cx="12204518" cy="923330"/>
          </a:xfrm>
          <a:prstGeom prst="rect">
            <a:avLst/>
          </a:prstGeom>
          <a:noFill/>
        </p:spPr>
        <p:txBody>
          <a:bodyPr wrap="square">
            <a:spAutoFit/>
          </a:bodyPr>
          <a:lstStyle/>
          <a:p>
            <a:r>
              <a:rPr lang="en-US" b="0" dirty="0">
                <a:effectLst/>
                <a:latin typeface="Consolas" panose="020B0609020204030204" pitchFamily="49" charset="0"/>
              </a:rPr>
              <a:t>In the top busiest routes, member users are not always the dominant group. Certain routes see casual users taking significantly more rides. Even on routes where members outnumber casuals, the number of casual riders remains noteworthy.</a:t>
            </a:r>
          </a:p>
        </p:txBody>
      </p:sp>
    </p:spTree>
    <p:extLst>
      <p:ext uri="{BB962C8B-B14F-4D97-AF65-F5344CB8AC3E}">
        <p14:creationId xmlns:p14="http://schemas.microsoft.com/office/powerpoint/2010/main" val="148538567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0E7552-5ECF-2C41-CBC9-490F59B6A3B9}"/>
              </a:ext>
            </a:extLst>
          </p:cNvPr>
          <p:cNvSpPr txBox="1"/>
          <p:nvPr/>
        </p:nvSpPr>
        <p:spPr>
          <a:xfrm>
            <a:off x="0" y="0"/>
            <a:ext cx="3149600" cy="461665"/>
          </a:xfrm>
          <a:prstGeom prst="rect">
            <a:avLst/>
          </a:prstGeom>
          <a:noFill/>
        </p:spPr>
        <p:txBody>
          <a:bodyPr wrap="square">
            <a:spAutoFit/>
          </a:bodyPr>
          <a:lstStyle/>
          <a:p>
            <a:r>
              <a:rPr lang="en-US" sz="2400" b="0" dirty="0">
                <a:latin typeface="Consolas" panose="020B0609020204030204" pitchFamily="49" charset="0"/>
                <a:ea typeface="+mn-ea"/>
                <a:cs typeface="+mn-cs"/>
              </a:rPr>
              <a:t>Bike Preference</a:t>
            </a:r>
          </a:p>
        </p:txBody>
      </p:sp>
      <p:pic>
        <p:nvPicPr>
          <p:cNvPr id="5" name="Picture 4" descr="A blue and orange pie chart&#10;&#10;Description automatically generated">
            <a:extLst>
              <a:ext uri="{FF2B5EF4-FFF2-40B4-BE49-F238E27FC236}">
                <a16:creationId xmlns:a16="http://schemas.microsoft.com/office/drawing/2014/main" id="{83DA311C-E73D-19FB-397D-88B1FB48F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15" y="544946"/>
            <a:ext cx="11920207" cy="3909908"/>
          </a:xfrm>
          <a:prstGeom prst="rect">
            <a:avLst/>
          </a:prstGeom>
        </p:spPr>
      </p:pic>
      <p:sp>
        <p:nvSpPr>
          <p:cNvPr id="10" name="TextBox 9">
            <a:extLst>
              <a:ext uri="{FF2B5EF4-FFF2-40B4-BE49-F238E27FC236}">
                <a16:creationId xmlns:a16="http://schemas.microsoft.com/office/drawing/2014/main" id="{F0954284-950E-8B7E-A9B6-5BB9FDF46835}"/>
              </a:ext>
            </a:extLst>
          </p:cNvPr>
          <p:cNvSpPr txBox="1"/>
          <p:nvPr/>
        </p:nvSpPr>
        <p:spPr>
          <a:xfrm>
            <a:off x="79014" y="4706358"/>
            <a:ext cx="12112985" cy="1477328"/>
          </a:xfrm>
          <a:prstGeom prst="rect">
            <a:avLst/>
          </a:prstGeom>
          <a:noFill/>
        </p:spPr>
        <p:txBody>
          <a:bodyPr wrap="square">
            <a:spAutoFit/>
          </a:bodyPr>
          <a:lstStyle/>
          <a:p>
            <a:r>
              <a:rPr lang="en-US" b="0" dirty="0">
                <a:effectLst/>
                <a:latin typeface="Consolas" panose="020B0609020204030204" pitchFamily="49" charset="0"/>
              </a:rPr>
              <a:t>Both members and casual users share the same preference order for the three types of vehicles, from most to least used: electric bike &gt; classic bike &gt; electric scooter.</a:t>
            </a:r>
          </a:p>
          <a:p>
            <a:endParaRPr lang="en-US" b="0" dirty="0">
              <a:effectLst/>
              <a:latin typeface="Consolas" panose="020B0609020204030204" pitchFamily="49" charset="0"/>
            </a:endParaRPr>
          </a:p>
          <a:p>
            <a:r>
              <a:rPr lang="en-US" b="0" dirty="0">
                <a:effectLst/>
                <a:latin typeface="Consolas" panose="020B0609020204030204" pitchFamily="49" charset="0"/>
              </a:rPr>
              <a:t>While members have higher usage frequency for electric bikes and classic bikes, casual users slightly outnumber members in the use of electric scooters.</a:t>
            </a:r>
          </a:p>
        </p:txBody>
      </p:sp>
    </p:spTree>
    <p:extLst>
      <p:ext uri="{BB962C8B-B14F-4D97-AF65-F5344CB8AC3E}">
        <p14:creationId xmlns:p14="http://schemas.microsoft.com/office/powerpoint/2010/main" val="4067887602"/>
      </p:ext>
    </p:extLst>
  </p:cSld>
  <p:clrMapOvr>
    <a:masterClrMapping/>
  </p:clrMapOvr>
  <p:transition spd="slow">
    <p:push dir="u"/>
  </p:transition>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154</TotalTime>
  <Words>784</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Consolas</vt:lpstr>
      <vt:lpstr>Grandview Display</vt:lpstr>
      <vt:lpstr>DashVTI</vt:lpstr>
      <vt:lpstr>PowerPoint Presentation</vt:lpstr>
      <vt:lpstr>Summary</vt:lpstr>
      <vt:lpstr>Usage Frequency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do annual member and casual riders use Cyclistic bikes differently?</dc:title>
  <dc:creator>TRẦN HỮU TÀI</dc:creator>
  <cp:lastModifiedBy>TRẦN HỮU TÀI</cp:lastModifiedBy>
  <cp:revision>6</cp:revision>
  <dcterms:created xsi:type="dcterms:W3CDTF">2025-07-28T14:28:00Z</dcterms:created>
  <dcterms:modified xsi:type="dcterms:W3CDTF">2025-07-29T06:22:26Z</dcterms:modified>
</cp:coreProperties>
</file>