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58f15ff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58f15ff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we can have a general idea of a gauge on how a film will do. We can create a model/ai to train on this data and predict on new films with these same </a:t>
            </a:r>
            <a:r>
              <a:rPr lang="en"/>
              <a:t>criteria</a:t>
            </a:r>
            <a:r>
              <a:rPr lang="en"/>
              <a:t>. We can take the trends we discovered and predict on films with their own criteria.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58f15ff3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58f15ff3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58f15ff3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58f15ff3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has produced 584 Original Films from 2014, when it began making original films to June 1st, 2021. Not all films can become box offices hits such as the Godfather or Casablanca, and the IMDB scores of all these hundreds of Netflix films show that that is definitely the case.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58f15ff3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58f15ff3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cumulative average IMDB score of all Netflix’s original films is 6.27.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why did they get that score? What movies brought their score down and for what reason? On the other hand, what movies did well bringing up their average score?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58f15ff3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58f15ff3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Netflix’s best IMDB rated original film with a score of 9.0.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58f15ff3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58f15ff3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we have the worst IMDB rated film with a score of 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are the major differences? Do reasons such as genre, length, language or release date affect the IMDB rating of their films?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58f15ff3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58f15ff3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quality of Netflix Movies, on average, has gone down over the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shown by the line graph, the average IMDB rating has been on a consistent decline since their peak average performance in 2015.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Starting in 2015 with an average IMDB rating above 6.8, it declines to a 6.2 rating during 2020. On the other hand, the number of films produced by Netflix increased dramatically, with less than 10 produced in 2015 to more than 175 in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58f15ff3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58f15ff3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specific market or language that tends to get higher ratings?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by the chart of the top 10 languages for films with the highest IMDB averages, almost all of them are localized for different areas, reaching more people. And note that this chart does not start at a And you can also see that most all of them also contain English.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58f15ff3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58f15ff3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direct contrast, most of the worst rated films are localized to these only one specific language. Note that English is only on here once.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8f15ff3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58f15ff3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Genre does seem to have an effect on the score. Charted are the top 10 most common film genres for all Netflix Originals and their relative average IMDB score.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Documentaries, with a total of 159 movies has the highest average out of the most popular genres listed with about an average score of 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Comedy, with a total of 49 films, was much lower on the list with a sub 6 score.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6.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860700" y="228600"/>
            <a:ext cx="3078912" cy="2052600"/>
          </a:xfrm>
          <a:prstGeom prst="rect">
            <a:avLst/>
          </a:prstGeom>
          <a:noFill/>
          <a:ln>
            <a:noFill/>
          </a:ln>
        </p:spPr>
      </p:pic>
      <p:sp>
        <p:nvSpPr>
          <p:cNvPr id="55" name="Google Shape;55;p13"/>
          <p:cNvSpPr txBox="1"/>
          <p:nvPr>
            <p:ph type="ctrTitle"/>
          </p:nvPr>
        </p:nvSpPr>
        <p:spPr>
          <a:xfrm>
            <a:off x="311708" y="1125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Netflix Original Movies</a:t>
            </a:r>
            <a:endParaRPr/>
          </a:p>
        </p:txBody>
      </p:sp>
      <p:sp>
        <p:nvSpPr>
          <p:cNvPr id="56" name="Google Shape;56;p13"/>
          <p:cNvSpPr txBox="1"/>
          <p:nvPr>
            <p:ph idx="1" type="subTitle"/>
          </p:nvPr>
        </p:nvSpPr>
        <p:spPr>
          <a:xfrm>
            <a:off x="311700" y="3291325"/>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Analyzing IMDB Ratings of </a:t>
            </a:r>
            <a:endParaRPr/>
          </a:p>
          <a:p>
            <a:pPr indent="0" lvl="0" marL="0" rtl="0" algn="ctr">
              <a:spcBef>
                <a:spcPts val="0"/>
              </a:spcBef>
              <a:spcAft>
                <a:spcPts val="0"/>
              </a:spcAft>
              <a:buNone/>
            </a:pPr>
            <a:r>
              <a:rPr lang="en"/>
              <a:t>Netflix Original Movies</a:t>
            </a:r>
            <a:endParaRPr/>
          </a:p>
          <a:p>
            <a:pPr indent="0" lvl="0" marL="0" rtl="0" algn="ctr">
              <a:spcBef>
                <a:spcPts val="0"/>
              </a:spcBef>
              <a:spcAft>
                <a:spcPts val="0"/>
              </a:spcAft>
              <a:buNone/>
            </a:pPr>
            <a:r>
              <a:rPr lang="en"/>
              <a:t>From 2014 to June 1st,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take away from this?</a:t>
            </a:r>
            <a:endParaRPr/>
          </a:p>
        </p:txBody>
      </p:sp>
      <p:sp>
        <p:nvSpPr>
          <p:cNvPr id="113" name="Google Shape;113;p22"/>
          <p:cNvSpPr txBox="1"/>
          <p:nvPr>
            <p:ph idx="1" type="body"/>
          </p:nvPr>
        </p:nvSpPr>
        <p:spPr>
          <a:xfrm>
            <a:off x="2897175" y="1166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Queen Tour Film</a:t>
            </a:r>
            <a:endParaRPr/>
          </a:p>
          <a:p>
            <a:pPr indent="0" lvl="0" marL="0" rtl="0" algn="l">
              <a:spcBef>
                <a:spcPts val="1200"/>
              </a:spcBef>
              <a:spcAft>
                <a:spcPts val="0"/>
              </a:spcAft>
              <a:buNone/>
            </a:pPr>
            <a:r>
              <a:rPr lang="en"/>
              <a:t>Genre: Concert Film</a:t>
            </a:r>
            <a:endParaRPr/>
          </a:p>
          <a:p>
            <a:pPr indent="0" lvl="0" marL="0" rtl="0" algn="l">
              <a:spcBef>
                <a:spcPts val="1200"/>
              </a:spcBef>
              <a:spcAft>
                <a:spcPts val="0"/>
              </a:spcAft>
              <a:buNone/>
            </a:pPr>
            <a:r>
              <a:rPr lang="en"/>
              <a:t>Runtime: 110 Minutes</a:t>
            </a:r>
            <a:endParaRPr/>
          </a:p>
          <a:p>
            <a:pPr indent="0" lvl="0" marL="0" rtl="0" algn="l">
              <a:spcBef>
                <a:spcPts val="1200"/>
              </a:spcBef>
              <a:spcAft>
                <a:spcPts val="0"/>
              </a:spcAft>
              <a:buNone/>
            </a:pPr>
            <a:r>
              <a:rPr lang="en"/>
              <a:t>Language: English/Japanese</a:t>
            </a:r>
            <a:endParaRPr/>
          </a:p>
          <a:p>
            <a:pPr indent="0" lvl="0" marL="0" rtl="0" algn="l">
              <a:spcBef>
                <a:spcPts val="1200"/>
              </a:spcBef>
              <a:spcAft>
                <a:spcPts val="0"/>
              </a:spcAft>
              <a:buNone/>
            </a:pPr>
            <a:r>
              <a:rPr lang="en"/>
              <a:t>Premiere: 2022-06-18</a:t>
            </a:r>
            <a:endParaRPr/>
          </a:p>
          <a:p>
            <a:pPr indent="0" lvl="0" marL="0" rtl="0" algn="l">
              <a:spcBef>
                <a:spcPts val="1200"/>
              </a:spcBef>
              <a:spcAft>
                <a:spcPts val="1200"/>
              </a:spcAft>
              <a:buNone/>
            </a:pPr>
            <a:r>
              <a:rPr lang="en"/>
              <a:t>IMDB: ?</a:t>
            </a:r>
            <a:endParaRPr/>
          </a:p>
        </p:txBody>
      </p:sp>
      <p:sp>
        <p:nvSpPr>
          <p:cNvPr id="114" name="Google Shape;114;p22"/>
          <p:cNvSpPr/>
          <p:nvPr/>
        </p:nvSpPr>
        <p:spPr>
          <a:xfrm>
            <a:off x="321363" y="1166200"/>
            <a:ext cx="2273175" cy="3331750"/>
          </a:xfrm>
          <a:custGeom>
            <a:rect b="b" l="l" r="r" t="t"/>
            <a:pathLst>
              <a:path extrusionOk="0" h="133270" w="90927">
                <a:moveTo>
                  <a:pt x="271" y="0"/>
                </a:moveTo>
                <a:lnTo>
                  <a:pt x="90384" y="0"/>
                </a:lnTo>
                <a:lnTo>
                  <a:pt x="90927" y="132998"/>
                </a:lnTo>
                <a:lnTo>
                  <a:pt x="0" y="133270"/>
                </a:lnTo>
                <a:close/>
              </a:path>
            </a:pathLst>
          </a:custGeom>
          <a:solidFill>
            <a:schemeClr val="lt2"/>
          </a:solidFill>
          <a:ln cap="flat" cmpd="sng" w="9525">
            <a:solidFill>
              <a:schemeClr val="dk2"/>
            </a:solidFill>
            <a:prstDash val="solid"/>
            <a:round/>
            <a:headEnd len="med" w="med" type="none"/>
            <a:tailEnd len="med" w="med" type="none"/>
          </a:ln>
        </p:spPr>
      </p:sp>
      <p:sp>
        <p:nvSpPr>
          <p:cNvPr id="115" name="Google Shape;115;p22"/>
          <p:cNvSpPr/>
          <p:nvPr/>
        </p:nvSpPr>
        <p:spPr>
          <a:xfrm>
            <a:off x="805050" y="1728375"/>
            <a:ext cx="1183950" cy="18656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can we go from here?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Checking Directors for their influence</a:t>
            </a:r>
            <a:endParaRPr/>
          </a:p>
          <a:p>
            <a:pPr indent="-342900" lvl="0" marL="457200" rtl="0" algn="l">
              <a:spcBef>
                <a:spcPts val="0"/>
              </a:spcBef>
              <a:spcAft>
                <a:spcPts val="0"/>
              </a:spcAft>
              <a:buSzPts val="1800"/>
              <a:buChar char="●"/>
            </a:pPr>
            <a:r>
              <a:rPr lang="en"/>
              <a:t>Filming budget</a:t>
            </a:r>
            <a:endParaRPr/>
          </a:p>
          <a:p>
            <a:pPr indent="-342900" lvl="0" marL="457200" rtl="0" algn="l">
              <a:spcBef>
                <a:spcPts val="0"/>
              </a:spcBef>
              <a:spcAft>
                <a:spcPts val="0"/>
              </a:spcAft>
              <a:buSzPts val="1800"/>
              <a:buChar char="●"/>
            </a:pPr>
            <a:r>
              <a:rPr lang="en"/>
              <a:t>Promotional budget</a:t>
            </a:r>
            <a:endParaRPr/>
          </a:p>
          <a:p>
            <a:pPr indent="-342900" lvl="0" marL="457200" rtl="0" algn="l">
              <a:spcBef>
                <a:spcPts val="0"/>
              </a:spcBef>
              <a:spcAft>
                <a:spcPts val="0"/>
              </a:spcAft>
              <a:buSzPts val="1800"/>
              <a:buChar char="●"/>
            </a:pPr>
            <a:r>
              <a:rPr lang="en"/>
              <a:t>Actors/Actresses</a:t>
            </a:r>
            <a:endParaRPr/>
          </a:p>
          <a:p>
            <a:pPr indent="-342900" lvl="0" marL="457200" rtl="0" algn="l">
              <a:spcBef>
                <a:spcPts val="0"/>
              </a:spcBef>
              <a:spcAft>
                <a:spcPts val="0"/>
              </a:spcAft>
              <a:buSzPts val="1800"/>
              <a:buChar char="●"/>
            </a:pPr>
            <a:r>
              <a:rPr lang="en"/>
              <a:t>Does it compare to aggregate scores of other sites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5735700" y="901713"/>
            <a:ext cx="2255524" cy="3340073"/>
          </a:xfrm>
          <a:prstGeom prst="rect">
            <a:avLst/>
          </a:prstGeom>
          <a:noFill/>
          <a:ln>
            <a:noFill/>
          </a:ln>
        </p:spPr>
      </p:pic>
      <p:pic>
        <p:nvPicPr>
          <p:cNvPr descr="57 Original Netflix Movie Posters | IndieWire" id="62" name="Google Shape;62;p14"/>
          <p:cNvPicPr preferRelativeResize="0"/>
          <p:nvPr/>
        </p:nvPicPr>
        <p:blipFill>
          <a:blip r:embed="rId4">
            <a:alphaModFix/>
          </a:blip>
          <a:stretch>
            <a:fillRect/>
          </a:stretch>
        </p:blipFill>
        <p:spPr>
          <a:xfrm>
            <a:off x="1224650" y="903275"/>
            <a:ext cx="2255525" cy="3336950"/>
          </a:xfrm>
          <a:prstGeom prst="rect">
            <a:avLst/>
          </a:prstGeom>
          <a:noFill/>
          <a:ln>
            <a:noFill/>
          </a:ln>
        </p:spPr>
      </p:pic>
      <p:pic>
        <p:nvPicPr>
          <p:cNvPr descr="57 Original Netflix Movie Posters | IndieWire" id="63" name="Google Shape;63;p14"/>
          <p:cNvPicPr preferRelativeResize="0"/>
          <p:nvPr/>
        </p:nvPicPr>
        <p:blipFill>
          <a:blip r:embed="rId5">
            <a:alphaModFix/>
          </a:blip>
          <a:stretch>
            <a:fillRect/>
          </a:stretch>
        </p:blipFill>
        <p:spPr>
          <a:xfrm>
            <a:off x="3480175" y="898700"/>
            <a:ext cx="2255525" cy="3346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605850" y="347250"/>
            <a:ext cx="7932300" cy="122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900"/>
              <a:t>Average IMDB Score: </a:t>
            </a:r>
            <a:r>
              <a:rPr lang="en" sz="3900">
                <a:solidFill>
                  <a:srgbClr val="990000"/>
                </a:solidFill>
              </a:rPr>
              <a:t>6.27</a:t>
            </a:r>
            <a:endParaRPr sz="3900">
              <a:solidFill>
                <a:srgbClr val="990000"/>
              </a:solidFill>
            </a:endParaRPr>
          </a:p>
        </p:txBody>
      </p:sp>
      <p:pic>
        <p:nvPicPr>
          <p:cNvPr id="69" name="Google Shape;69;p15"/>
          <p:cNvPicPr preferRelativeResize="0"/>
          <p:nvPr/>
        </p:nvPicPr>
        <p:blipFill>
          <a:blip r:embed="rId3">
            <a:alphaModFix/>
          </a:blip>
          <a:stretch>
            <a:fillRect/>
          </a:stretch>
        </p:blipFill>
        <p:spPr>
          <a:xfrm>
            <a:off x="1858350" y="1464950"/>
            <a:ext cx="5427299" cy="326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IMDB Rated Film with a </a:t>
            </a:r>
            <a:r>
              <a:rPr lang="en">
                <a:solidFill>
                  <a:srgbClr val="6AA84F"/>
                </a:solidFill>
              </a:rPr>
              <a:t>9.0</a:t>
            </a:r>
            <a:r>
              <a:rPr lang="en"/>
              <a:t>:</a:t>
            </a:r>
            <a:endParaRPr/>
          </a:p>
        </p:txBody>
      </p:sp>
      <p:sp>
        <p:nvSpPr>
          <p:cNvPr id="75" name="Google Shape;75;p16"/>
          <p:cNvSpPr txBox="1"/>
          <p:nvPr>
            <p:ph idx="1" type="body"/>
          </p:nvPr>
        </p:nvSpPr>
        <p:spPr>
          <a:xfrm>
            <a:off x="2940550" y="1152475"/>
            <a:ext cx="54390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lang="en" sz="2200"/>
              <a:t>Title: </a:t>
            </a:r>
            <a:r>
              <a:rPr lang="en" sz="2200"/>
              <a:t>David Attenborough: A Life on Our </a:t>
            </a:r>
            <a:endParaRPr sz="2200"/>
          </a:p>
          <a:p>
            <a:pPr indent="0" lvl="0" marL="0" rtl="0" algn="l">
              <a:lnSpc>
                <a:spcPct val="100000"/>
              </a:lnSpc>
              <a:spcBef>
                <a:spcPts val="0"/>
              </a:spcBef>
              <a:spcAft>
                <a:spcPts val="0"/>
              </a:spcAft>
              <a:buNone/>
            </a:pPr>
            <a:r>
              <a:rPr lang="en" sz="2200"/>
              <a:t>         Planet</a:t>
            </a:r>
            <a:endParaRPr sz="2200"/>
          </a:p>
          <a:p>
            <a:pPr indent="0" lvl="0" marL="0" rtl="0" algn="l">
              <a:lnSpc>
                <a:spcPct val="100000"/>
              </a:lnSpc>
              <a:spcBef>
                <a:spcPts val="0"/>
              </a:spcBef>
              <a:spcAft>
                <a:spcPts val="0"/>
              </a:spcAft>
              <a:buNone/>
            </a:pPr>
            <a:r>
              <a:rPr lang="en" sz="2200"/>
              <a:t>Genre: Documentary</a:t>
            </a:r>
            <a:endParaRPr sz="2200"/>
          </a:p>
          <a:p>
            <a:pPr indent="0" lvl="0" marL="0" rtl="0" algn="l">
              <a:lnSpc>
                <a:spcPct val="100000"/>
              </a:lnSpc>
              <a:spcBef>
                <a:spcPts val="0"/>
              </a:spcBef>
              <a:spcAft>
                <a:spcPts val="0"/>
              </a:spcAft>
              <a:buNone/>
            </a:pPr>
            <a:r>
              <a:rPr lang="en" sz="2200"/>
              <a:t>Length: 83 Minutes</a:t>
            </a:r>
            <a:endParaRPr sz="2200"/>
          </a:p>
          <a:p>
            <a:pPr indent="0" lvl="0" marL="0" rtl="0" algn="l">
              <a:lnSpc>
                <a:spcPct val="100000"/>
              </a:lnSpc>
              <a:spcBef>
                <a:spcPts val="0"/>
              </a:spcBef>
              <a:spcAft>
                <a:spcPts val="0"/>
              </a:spcAft>
              <a:buNone/>
            </a:pPr>
            <a:r>
              <a:rPr lang="en" sz="2200"/>
              <a:t>Language: English</a:t>
            </a:r>
            <a:endParaRPr sz="2200"/>
          </a:p>
          <a:p>
            <a:pPr indent="0" lvl="0" marL="0" rtl="0" algn="l">
              <a:lnSpc>
                <a:spcPct val="100000"/>
              </a:lnSpc>
              <a:spcBef>
                <a:spcPts val="0"/>
              </a:spcBef>
              <a:spcAft>
                <a:spcPts val="0"/>
              </a:spcAft>
              <a:buNone/>
            </a:pPr>
            <a:r>
              <a:rPr lang="en" sz="2200"/>
              <a:t>Release Date: 2020-10-04</a:t>
            </a:r>
            <a:endParaRPr sz="2200"/>
          </a:p>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282125" y="1017725"/>
            <a:ext cx="2628850" cy="3893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Worst </a:t>
            </a:r>
            <a:r>
              <a:rPr lang="en"/>
              <a:t>IMDB Rated Film with a </a:t>
            </a:r>
            <a:r>
              <a:rPr lang="en">
                <a:solidFill>
                  <a:srgbClr val="A61C00"/>
                </a:solidFill>
              </a:rPr>
              <a:t>2.5</a:t>
            </a:r>
            <a:r>
              <a:rPr lang="en"/>
              <a:t>:</a:t>
            </a:r>
            <a:endParaRPr/>
          </a:p>
        </p:txBody>
      </p:sp>
      <p:sp>
        <p:nvSpPr>
          <p:cNvPr id="82" name="Google Shape;82;p17"/>
          <p:cNvSpPr txBox="1"/>
          <p:nvPr>
            <p:ph idx="1" type="body"/>
          </p:nvPr>
        </p:nvSpPr>
        <p:spPr>
          <a:xfrm>
            <a:off x="2940550" y="1152475"/>
            <a:ext cx="54390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lang="en" sz="2200"/>
              <a:t>Title: Enter the Anime</a:t>
            </a:r>
            <a:endParaRPr sz="2200"/>
          </a:p>
          <a:p>
            <a:pPr indent="0" lvl="0" marL="0" rtl="0" algn="l">
              <a:lnSpc>
                <a:spcPct val="100000"/>
              </a:lnSpc>
              <a:spcBef>
                <a:spcPts val="0"/>
              </a:spcBef>
              <a:spcAft>
                <a:spcPts val="0"/>
              </a:spcAft>
              <a:buNone/>
            </a:pPr>
            <a:r>
              <a:rPr lang="en" sz="2200"/>
              <a:t>Genre: Documentary</a:t>
            </a:r>
            <a:endParaRPr sz="2200"/>
          </a:p>
          <a:p>
            <a:pPr indent="0" lvl="0" marL="0" rtl="0" algn="l">
              <a:lnSpc>
                <a:spcPct val="100000"/>
              </a:lnSpc>
              <a:spcBef>
                <a:spcPts val="0"/>
              </a:spcBef>
              <a:spcAft>
                <a:spcPts val="0"/>
              </a:spcAft>
              <a:buNone/>
            </a:pPr>
            <a:r>
              <a:rPr lang="en" sz="2200"/>
              <a:t>Length: 58 Minutes</a:t>
            </a:r>
            <a:endParaRPr sz="2200"/>
          </a:p>
          <a:p>
            <a:pPr indent="0" lvl="0" marL="0" rtl="0" algn="l">
              <a:lnSpc>
                <a:spcPct val="100000"/>
              </a:lnSpc>
              <a:spcBef>
                <a:spcPts val="0"/>
              </a:spcBef>
              <a:spcAft>
                <a:spcPts val="0"/>
              </a:spcAft>
              <a:buNone/>
            </a:pPr>
            <a:r>
              <a:rPr lang="en" sz="2200"/>
              <a:t>Language: English/Japanese</a:t>
            </a:r>
            <a:endParaRPr sz="2200"/>
          </a:p>
          <a:p>
            <a:pPr indent="0" lvl="0" marL="0" rtl="0" algn="l">
              <a:lnSpc>
                <a:spcPct val="100000"/>
              </a:lnSpc>
              <a:spcBef>
                <a:spcPts val="0"/>
              </a:spcBef>
              <a:spcAft>
                <a:spcPts val="0"/>
              </a:spcAft>
              <a:buNone/>
            </a:pPr>
            <a:r>
              <a:rPr lang="en" sz="2200"/>
              <a:t>Release Date: 2019-08-05</a:t>
            </a:r>
            <a:endParaRPr sz="2200"/>
          </a:p>
          <a:p>
            <a:pPr indent="0" lvl="0" marL="0" rtl="0" algn="l">
              <a:lnSpc>
                <a:spcPct val="100000"/>
              </a:lnSpc>
              <a:spcBef>
                <a:spcPts val="0"/>
              </a:spcBef>
              <a:spcAft>
                <a:spcPts val="0"/>
              </a:spcAft>
              <a:buNone/>
            </a:pPr>
            <a:r>
              <a:t/>
            </a:r>
            <a:endParaRPr sz="2200"/>
          </a:p>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298775" y="1017725"/>
            <a:ext cx="2595568" cy="3893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10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 the Quality of Netflix Movies Declined Over the Years?</a:t>
            </a:r>
            <a:endParaRPr/>
          </a:p>
        </p:txBody>
      </p:sp>
      <p:pic>
        <p:nvPicPr>
          <p:cNvPr id="89" name="Google Shape;89;p18"/>
          <p:cNvPicPr preferRelativeResize="0"/>
          <p:nvPr/>
        </p:nvPicPr>
        <p:blipFill>
          <a:blip r:embed="rId3">
            <a:alphaModFix/>
          </a:blip>
          <a:stretch>
            <a:fillRect/>
          </a:stretch>
        </p:blipFill>
        <p:spPr>
          <a:xfrm>
            <a:off x="1945375" y="1149425"/>
            <a:ext cx="5061875" cy="37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a specific Market that gets higher rating than the rest?</a:t>
            </a:r>
            <a:endParaRPr/>
          </a:p>
        </p:txBody>
      </p:sp>
      <p:pic>
        <p:nvPicPr>
          <p:cNvPr id="95" name="Google Shape;95;p19"/>
          <p:cNvPicPr preferRelativeResize="0"/>
          <p:nvPr/>
        </p:nvPicPr>
        <p:blipFill>
          <a:blip r:embed="rId3">
            <a:alphaModFix/>
          </a:blip>
          <a:stretch>
            <a:fillRect/>
          </a:stretch>
        </p:blipFill>
        <p:spPr>
          <a:xfrm>
            <a:off x="429500" y="1430900"/>
            <a:ext cx="8402800" cy="34017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Bottom 10 Markets</a:t>
            </a:r>
            <a:endParaRPr/>
          </a:p>
        </p:txBody>
      </p:sp>
      <p:pic>
        <p:nvPicPr>
          <p:cNvPr id="101" name="Google Shape;101;p20"/>
          <p:cNvPicPr preferRelativeResize="0"/>
          <p:nvPr/>
        </p:nvPicPr>
        <p:blipFill>
          <a:blip r:embed="rId3">
            <a:alphaModFix/>
          </a:blip>
          <a:stretch>
            <a:fillRect/>
          </a:stretch>
        </p:blipFill>
        <p:spPr>
          <a:xfrm>
            <a:off x="443725" y="1186400"/>
            <a:ext cx="8061000" cy="323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genre affect the IMDB score?</a:t>
            </a:r>
            <a:endParaRPr/>
          </a:p>
        </p:txBody>
      </p:sp>
      <p:pic>
        <p:nvPicPr>
          <p:cNvPr id="107" name="Google Shape;107;p21"/>
          <p:cNvPicPr preferRelativeResize="0"/>
          <p:nvPr/>
        </p:nvPicPr>
        <p:blipFill>
          <a:blip r:embed="rId3">
            <a:alphaModFix/>
          </a:blip>
          <a:stretch>
            <a:fillRect/>
          </a:stretch>
        </p:blipFill>
        <p:spPr>
          <a:xfrm>
            <a:off x="1307575" y="1170125"/>
            <a:ext cx="6528849" cy="347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