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6C794F-3E13-4356-BC4F-BFF855FCA1C1}">
          <p14:sldIdLst>
            <p14:sldId id="256"/>
            <p14:sldId id="257"/>
            <p14:sldId id="258"/>
            <p14:sldId id="259"/>
            <p14:sldId id="260"/>
            <p14:sldId id="261"/>
            <p14:sldId id="262"/>
            <p14:sldId id="263"/>
            <p14:sldId id="264"/>
            <p14:sldId id="265"/>
            <p14:sldId id="266"/>
            <p14:sldId id="267"/>
            <p14:sldId id="268"/>
            <p14:sldId id="269"/>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14" d="100"/>
          <a:sy n="114" d="100"/>
        </p:scale>
        <p:origin x="106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7898449-0687-4193-A55B-4DCA5E0A29C2}" type="datetimeFigureOut">
              <a:rPr lang="en-US" smtClean="0"/>
              <a:t>06/06/2022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67A9CA9-0ADE-4389-A650-895B6616A07B}" type="slidenum">
              <a:rPr lang="en-US" smtClean="0"/>
              <a:t>‹#›</a:t>
            </a:fld>
            <a:endParaRPr lang="en-US"/>
          </a:p>
        </p:txBody>
      </p:sp>
    </p:spTree>
    <p:extLst>
      <p:ext uri="{BB962C8B-B14F-4D97-AF65-F5344CB8AC3E}">
        <p14:creationId xmlns:p14="http://schemas.microsoft.com/office/powerpoint/2010/main" val="49990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898449-0687-4193-A55B-4DCA5E0A29C2}" type="datetimeFigureOut">
              <a:rPr lang="en-US" smtClean="0"/>
              <a:t>06/06/2022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67A9CA9-0ADE-4389-A650-895B6616A07B}" type="slidenum">
              <a:rPr lang="en-US" smtClean="0"/>
              <a:t>‹#›</a:t>
            </a:fld>
            <a:endParaRPr lang="en-US"/>
          </a:p>
        </p:txBody>
      </p:sp>
    </p:spTree>
    <p:extLst>
      <p:ext uri="{BB962C8B-B14F-4D97-AF65-F5344CB8AC3E}">
        <p14:creationId xmlns:p14="http://schemas.microsoft.com/office/powerpoint/2010/main" val="2142680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898449-0687-4193-A55B-4DCA5E0A29C2}" type="datetimeFigureOut">
              <a:rPr lang="en-US" smtClean="0"/>
              <a:t>06/06/2022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67A9CA9-0ADE-4389-A650-895B6616A07B}"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85261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7898449-0687-4193-A55B-4DCA5E0A29C2}" type="datetimeFigureOut">
              <a:rPr lang="en-US" smtClean="0"/>
              <a:t>06/06/2022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7A9CA9-0ADE-4389-A650-895B6616A07B}" type="slidenum">
              <a:rPr lang="en-US" smtClean="0"/>
              <a:t>‹#›</a:t>
            </a:fld>
            <a:endParaRPr lang="en-US"/>
          </a:p>
        </p:txBody>
      </p:sp>
    </p:spTree>
    <p:extLst>
      <p:ext uri="{BB962C8B-B14F-4D97-AF65-F5344CB8AC3E}">
        <p14:creationId xmlns:p14="http://schemas.microsoft.com/office/powerpoint/2010/main" val="3948274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7898449-0687-4193-A55B-4DCA5E0A29C2}" type="datetimeFigureOut">
              <a:rPr lang="en-US" smtClean="0"/>
              <a:t>06/06/2022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7A9CA9-0ADE-4389-A650-895B6616A07B}"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680110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7898449-0687-4193-A55B-4DCA5E0A29C2}" type="datetimeFigureOut">
              <a:rPr lang="en-US" smtClean="0"/>
              <a:t>06/06/2022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7A9CA9-0ADE-4389-A650-895B6616A07B}" type="slidenum">
              <a:rPr lang="en-US" smtClean="0"/>
              <a:t>‹#›</a:t>
            </a:fld>
            <a:endParaRPr lang="en-US"/>
          </a:p>
        </p:txBody>
      </p:sp>
    </p:spTree>
    <p:extLst>
      <p:ext uri="{BB962C8B-B14F-4D97-AF65-F5344CB8AC3E}">
        <p14:creationId xmlns:p14="http://schemas.microsoft.com/office/powerpoint/2010/main" val="25679053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898449-0687-4193-A55B-4DCA5E0A29C2}" type="datetimeFigureOut">
              <a:rPr lang="en-US" smtClean="0"/>
              <a:t>06/06/2022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7A9CA9-0ADE-4389-A650-895B6616A07B}" type="slidenum">
              <a:rPr lang="en-US" smtClean="0"/>
              <a:t>‹#›</a:t>
            </a:fld>
            <a:endParaRPr lang="en-US"/>
          </a:p>
        </p:txBody>
      </p:sp>
    </p:spTree>
    <p:extLst>
      <p:ext uri="{BB962C8B-B14F-4D97-AF65-F5344CB8AC3E}">
        <p14:creationId xmlns:p14="http://schemas.microsoft.com/office/powerpoint/2010/main" val="31502921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898449-0687-4193-A55B-4DCA5E0A29C2}" type="datetimeFigureOut">
              <a:rPr lang="en-US" smtClean="0"/>
              <a:t>06/06/2022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7A9CA9-0ADE-4389-A650-895B6616A07B}" type="slidenum">
              <a:rPr lang="en-US" smtClean="0"/>
              <a:t>‹#›</a:t>
            </a:fld>
            <a:endParaRPr lang="en-US"/>
          </a:p>
        </p:txBody>
      </p:sp>
    </p:spTree>
    <p:extLst>
      <p:ext uri="{BB962C8B-B14F-4D97-AF65-F5344CB8AC3E}">
        <p14:creationId xmlns:p14="http://schemas.microsoft.com/office/powerpoint/2010/main" val="879464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898449-0687-4193-A55B-4DCA5E0A29C2}" type="datetimeFigureOut">
              <a:rPr lang="en-US" smtClean="0"/>
              <a:t>06/06/2022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7A9CA9-0ADE-4389-A650-895B6616A07B}" type="slidenum">
              <a:rPr lang="en-US" smtClean="0"/>
              <a:t>‹#›</a:t>
            </a:fld>
            <a:endParaRPr lang="en-US"/>
          </a:p>
        </p:txBody>
      </p:sp>
    </p:spTree>
    <p:extLst>
      <p:ext uri="{BB962C8B-B14F-4D97-AF65-F5344CB8AC3E}">
        <p14:creationId xmlns:p14="http://schemas.microsoft.com/office/powerpoint/2010/main" val="1620914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898449-0687-4193-A55B-4DCA5E0A29C2}" type="datetimeFigureOut">
              <a:rPr lang="en-US" smtClean="0"/>
              <a:t>06/06/2022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67A9CA9-0ADE-4389-A650-895B6616A07B}" type="slidenum">
              <a:rPr lang="en-US" smtClean="0"/>
              <a:t>‹#›</a:t>
            </a:fld>
            <a:endParaRPr lang="en-US"/>
          </a:p>
        </p:txBody>
      </p:sp>
    </p:spTree>
    <p:extLst>
      <p:ext uri="{BB962C8B-B14F-4D97-AF65-F5344CB8AC3E}">
        <p14:creationId xmlns:p14="http://schemas.microsoft.com/office/powerpoint/2010/main" val="1980491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898449-0687-4193-A55B-4DCA5E0A29C2}" type="datetimeFigureOut">
              <a:rPr lang="en-US" smtClean="0"/>
              <a:t>06/06/2022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67A9CA9-0ADE-4389-A650-895B6616A07B}" type="slidenum">
              <a:rPr lang="en-US" smtClean="0"/>
              <a:t>‹#›</a:t>
            </a:fld>
            <a:endParaRPr lang="en-US"/>
          </a:p>
        </p:txBody>
      </p:sp>
    </p:spTree>
    <p:extLst>
      <p:ext uri="{BB962C8B-B14F-4D97-AF65-F5344CB8AC3E}">
        <p14:creationId xmlns:p14="http://schemas.microsoft.com/office/powerpoint/2010/main" val="2083536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898449-0687-4193-A55B-4DCA5E0A29C2}" type="datetimeFigureOut">
              <a:rPr lang="en-US" smtClean="0"/>
              <a:t>06/06/2022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67A9CA9-0ADE-4389-A650-895B6616A07B}" type="slidenum">
              <a:rPr lang="en-US" smtClean="0"/>
              <a:t>‹#›</a:t>
            </a:fld>
            <a:endParaRPr lang="en-US"/>
          </a:p>
        </p:txBody>
      </p:sp>
    </p:spTree>
    <p:extLst>
      <p:ext uri="{BB962C8B-B14F-4D97-AF65-F5344CB8AC3E}">
        <p14:creationId xmlns:p14="http://schemas.microsoft.com/office/powerpoint/2010/main" val="2243797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898449-0687-4193-A55B-4DCA5E0A29C2}" type="datetimeFigureOut">
              <a:rPr lang="en-US" smtClean="0"/>
              <a:t>06/06/2022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67A9CA9-0ADE-4389-A650-895B6616A07B}" type="slidenum">
              <a:rPr lang="en-US" smtClean="0"/>
              <a:t>‹#›</a:t>
            </a:fld>
            <a:endParaRPr lang="en-US"/>
          </a:p>
        </p:txBody>
      </p:sp>
    </p:spTree>
    <p:extLst>
      <p:ext uri="{BB962C8B-B14F-4D97-AF65-F5344CB8AC3E}">
        <p14:creationId xmlns:p14="http://schemas.microsoft.com/office/powerpoint/2010/main" val="3776806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898449-0687-4193-A55B-4DCA5E0A29C2}" type="datetimeFigureOut">
              <a:rPr lang="en-US" smtClean="0"/>
              <a:t>06/06/2022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67A9CA9-0ADE-4389-A650-895B6616A07B}" type="slidenum">
              <a:rPr lang="en-US" smtClean="0"/>
              <a:t>‹#›</a:t>
            </a:fld>
            <a:endParaRPr lang="en-US"/>
          </a:p>
        </p:txBody>
      </p:sp>
    </p:spTree>
    <p:extLst>
      <p:ext uri="{BB962C8B-B14F-4D97-AF65-F5344CB8AC3E}">
        <p14:creationId xmlns:p14="http://schemas.microsoft.com/office/powerpoint/2010/main" val="1214224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898449-0687-4193-A55B-4DCA5E0A29C2}" type="datetimeFigureOut">
              <a:rPr lang="en-US" smtClean="0"/>
              <a:t>06/06/2022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67A9CA9-0ADE-4389-A650-895B6616A07B}" type="slidenum">
              <a:rPr lang="en-US" smtClean="0"/>
              <a:t>‹#›</a:t>
            </a:fld>
            <a:endParaRPr lang="en-US"/>
          </a:p>
        </p:txBody>
      </p:sp>
    </p:spTree>
    <p:extLst>
      <p:ext uri="{BB962C8B-B14F-4D97-AF65-F5344CB8AC3E}">
        <p14:creationId xmlns:p14="http://schemas.microsoft.com/office/powerpoint/2010/main" val="2518391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898449-0687-4193-A55B-4DCA5E0A29C2}" type="datetimeFigureOut">
              <a:rPr lang="en-US" smtClean="0"/>
              <a:t>06/06/2022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7A9CA9-0ADE-4389-A650-895B6616A07B}" type="slidenum">
              <a:rPr lang="en-US" smtClean="0"/>
              <a:t>‹#›</a:t>
            </a:fld>
            <a:endParaRPr lang="en-US"/>
          </a:p>
        </p:txBody>
      </p:sp>
    </p:spTree>
    <p:extLst>
      <p:ext uri="{BB962C8B-B14F-4D97-AF65-F5344CB8AC3E}">
        <p14:creationId xmlns:p14="http://schemas.microsoft.com/office/powerpoint/2010/main" val="2502652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7898449-0687-4193-A55B-4DCA5E0A29C2}" type="datetimeFigureOut">
              <a:rPr lang="en-US" smtClean="0"/>
              <a:t>06/06/2022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67A9CA9-0ADE-4389-A650-895B6616A07B}" type="slidenum">
              <a:rPr lang="en-US" smtClean="0"/>
              <a:t>‹#›</a:t>
            </a:fld>
            <a:endParaRPr lang="en-US"/>
          </a:p>
        </p:txBody>
      </p:sp>
    </p:spTree>
    <p:extLst>
      <p:ext uri="{BB962C8B-B14F-4D97-AF65-F5344CB8AC3E}">
        <p14:creationId xmlns:p14="http://schemas.microsoft.com/office/powerpoint/2010/main" val="2927697826"/>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3187" y="897011"/>
            <a:ext cx="7766936" cy="1646302"/>
          </a:xfrm>
        </p:spPr>
        <p:txBody>
          <a:bodyPr>
            <a:normAutofit fontScale="90000"/>
          </a:bodyPr>
          <a:lstStyle/>
          <a:p>
            <a:r>
              <a:rPr lang="en-US" dirty="0" smtClean="0"/>
              <a:t>Welcome to group 5 presentation</a:t>
            </a:r>
            <a:endParaRPr lang="en-US" dirty="0"/>
          </a:p>
        </p:txBody>
      </p:sp>
      <p:sp>
        <p:nvSpPr>
          <p:cNvPr id="3" name="Subtitle 2"/>
          <p:cNvSpPr>
            <a:spLocks noGrp="1"/>
          </p:cNvSpPr>
          <p:nvPr>
            <p:ph type="subTitle" idx="1"/>
          </p:nvPr>
        </p:nvSpPr>
        <p:spPr>
          <a:xfrm>
            <a:off x="2182570" y="2867305"/>
            <a:ext cx="7766936" cy="3500543"/>
          </a:xfrm>
        </p:spPr>
        <p:txBody>
          <a:bodyPr>
            <a:normAutofit/>
          </a:bodyPr>
          <a:lstStyle/>
          <a:p>
            <a:r>
              <a:rPr lang="en-US" dirty="0" smtClean="0"/>
              <a:t>Groups members:</a:t>
            </a:r>
          </a:p>
          <a:p>
            <a:r>
              <a:rPr lang="en-US" dirty="0" err="1" smtClean="0"/>
              <a:t>Trương</a:t>
            </a:r>
            <a:r>
              <a:rPr lang="en-US" dirty="0" smtClean="0"/>
              <a:t> </a:t>
            </a:r>
            <a:r>
              <a:rPr lang="en-US" dirty="0" err="1" smtClean="0"/>
              <a:t>Tấn</a:t>
            </a:r>
            <a:r>
              <a:rPr lang="en-US" dirty="0" smtClean="0"/>
              <a:t> </a:t>
            </a:r>
            <a:r>
              <a:rPr lang="en-US" dirty="0" err="1" smtClean="0"/>
              <a:t>Tài</a:t>
            </a:r>
            <a:endParaRPr lang="en-US" dirty="0" smtClean="0"/>
          </a:p>
          <a:p>
            <a:r>
              <a:rPr lang="en-US" dirty="0" err="1" smtClean="0"/>
              <a:t>Lê</a:t>
            </a:r>
            <a:r>
              <a:rPr lang="en-US" dirty="0" smtClean="0"/>
              <a:t> </a:t>
            </a:r>
            <a:r>
              <a:rPr lang="en-US" dirty="0" err="1" smtClean="0"/>
              <a:t>Phương</a:t>
            </a:r>
            <a:r>
              <a:rPr lang="en-US" dirty="0" smtClean="0"/>
              <a:t> </a:t>
            </a:r>
            <a:r>
              <a:rPr lang="en-US" dirty="0" err="1" smtClean="0"/>
              <a:t>Thủy</a:t>
            </a:r>
            <a:endParaRPr lang="en-US" dirty="0" smtClean="0"/>
          </a:p>
          <a:p>
            <a:r>
              <a:rPr lang="en-US" dirty="0" err="1" smtClean="0"/>
              <a:t>Hoàng</a:t>
            </a:r>
            <a:r>
              <a:rPr lang="en-US" dirty="0" smtClean="0"/>
              <a:t> Anh </a:t>
            </a:r>
            <a:r>
              <a:rPr lang="en-US" dirty="0" err="1" smtClean="0"/>
              <a:t>Trung</a:t>
            </a:r>
            <a:endParaRPr lang="en-US" dirty="0" smtClean="0"/>
          </a:p>
          <a:p>
            <a:r>
              <a:rPr lang="en-US" dirty="0" err="1" smtClean="0"/>
              <a:t>Phạm</a:t>
            </a:r>
            <a:r>
              <a:rPr lang="en-US" dirty="0" smtClean="0"/>
              <a:t> Minh </a:t>
            </a:r>
            <a:r>
              <a:rPr lang="en-US" dirty="0" err="1" smtClean="0"/>
              <a:t>Đăng</a:t>
            </a:r>
            <a:endParaRPr lang="en-US" dirty="0" smtClean="0"/>
          </a:p>
          <a:p>
            <a:r>
              <a:rPr lang="en-US" dirty="0" err="1" smtClean="0"/>
              <a:t>Võ</a:t>
            </a:r>
            <a:r>
              <a:rPr lang="en-US" dirty="0" smtClean="0"/>
              <a:t> </a:t>
            </a:r>
            <a:r>
              <a:rPr lang="en-US" dirty="0" err="1" smtClean="0"/>
              <a:t>Hoàng</a:t>
            </a:r>
            <a:r>
              <a:rPr lang="en-US" dirty="0" smtClean="0"/>
              <a:t> </a:t>
            </a:r>
            <a:r>
              <a:rPr lang="en-US" dirty="0" err="1" smtClean="0"/>
              <a:t>Hiển</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6763426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642462" y="617119"/>
            <a:ext cx="6523030" cy="3339791"/>
          </a:xfrm>
          <a:prstGeom prst="rect">
            <a:avLst/>
          </a:prstGeom>
        </p:spPr>
      </p:pic>
      <p:sp>
        <p:nvSpPr>
          <p:cNvPr id="5" name="Rectangle 4"/>
          <p:cNvSpPr/>
          <p:nvPr/>
        </p:nvSpPr>
        <p:spPr>
          <a:xfrm>
            <a:off x="3642462" y="4316278"/>
            <a:ext cx="8145884" cy="1754326"/>
          </a:xfrm>
          <a:prstGeom prst="rect">
            <a:avLst/>
          </a:prstGeom>
        </p:spPr>
        <p:txBody>
          <a:bodyPr wrap="square">
            <a:spAutoFit/>
          </a:bodyPr>
          <a:lstStyle/>
          <a:p>
            <a:r>
              <a:rPr lang="en-US" dirty="0" smtClean="0"/>
              <a:t>•The automated scaling listener sends a signal to the resource replication mechanism , which creates more instances of the cloud service . </a:t>
            </a:r>
          </a:p>
          <a:p>
            <a:r>
              <a:rPr lang="en-US" dirty="0" smtClean="0"/>
              <a:t>•Now that the increased workload has been accommodated, the automated scaling listener resumes monitoring and detracting and adding IT resources, as required .</a:t>
            </a:r>
            <a:endParaRPr lang="en-US" dirty="0"/>
          </a:p>
        </p:txBody>
      </p:sp>
    </p:spTree>
    <p:extLst>
      <p:ext uri="{BB962C8B-B14F-4D97-AF65-F5344CB8AC3E}">
        <p14:creationId xmlns:p14="http://schemas.microsoft.com/office/powerpoint/2010/main" val="2331554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P3 Define an appropriate deployment model for a given scenario.</a:t>
            </a:r>
            <a:br>
              <a:rPr lang="en-US" dirty="0"/>
            </a:br>
            <a:endParaRPr lang="en-US" dirty="0"/>
          </a:p>
        </p:txBody>
      </p:sp>
      <p:sp>
        <p:nvSpPr>
          <p:cNvPr id="3" name="Content Placeholder 2"/>
          <p:cNvSpPr>
            <a:spLocks noGrp="1"/>
          </p:cNvSpPr>
          <p:nvPr>
            <p:ph idx="1"/>
          </p:nvPr>
        </p:nvSpPr>
        <p:spPr/>
        <p:txBody>
          <a:bodyPr/>
          <a:lstStyle/>
          <a:p>
            <a:r>
              <a:rPr lang="en-US" dirty="0" smtClean="0"/>
              <a:t>1. definition for chosen model</a:t>
            </a:r>
          </a:p>
          <a:p>
            <a:r>
              <a:rPr lang="en-US" dirty="0"/>
              <a:t>Private cloud infrastructure is dedicated to a single organization or enterprise. The software and applications in a private cloud are usually proprietary platforms tailored to meet the needs of the business. </a:t>
            </a:r>
          </a:p>
        </p:txBody>
      </p:sp>
      <p:pic>
        <p:nvPicPr>
          <p:cNvPr id="4" name="Picture 3"/>
          <p:cNvPicPr>
            <a:picLocks noChangeAspect="1"/>
          </p:cNvPicPr>
          <p:nvPr/>
        </p:nvPicPr>
        <p:blipFill>
          <a:blip r:embed="rId2"/>
          <a:stretch>
            <a:fillRect/>
          </a:stretch>
        </p:blipFill>
        <p:spPr>
          <a:xfrm>
            <a:off x="4208116" y="3530508"/>
            <a:ext cx="4237087" cy="2609314"/>
          </a:xfrm>
          <a:prstGeom prst="rect">
            <a:avLst/>
          </a:prstGeom>
        </p:spPr>
      </p:pic>
    </p:spTree>
    <p:extLst>
      <p:ext uri="{BB962C8B-B14F-4D97-AF65-F5344CB8AC3E}">
        <p14:creationId xmlns:p14="http://schemas.microsoft.com/office/powerpoint/2010/main" val="3420630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Explanation for chosen model</a:t>
            </a:r>
            <a:endParaRPr lang="en-US" dirty="0"/>
          </a:p>
        </p:txBody>
      </p:sp>
      <p:sp>
        <p:nvSpPr>
          <p:cNvPr id="3" name="Content Placeholder 2"/>
          <p:cNvSpPr>
            <a:spLocks noGrp="1"/>
          </p:cNvSpPr>
          <p:nvPr>
            <p:ph idx="1"/>
          </p:nvPr>
        </p:nvSpPr>
        <p:spPr>
          <a:xfrm>
            <a:off x="2589212" y="1905000"/>
            <a:ext cx="8915400" cy="3777622"/>
          </a:xfrm>
        </p:spPr>
        <p:txBody>
          <a:bodyPr>
            <a:noAutofit/>
          </a:bodyPr>
          <a:lstStyle/>
          <a:p>
            <a:r>
              <a:rPr lang="en-US" sz="2800" dirty="0"/>
              <a:t>The main purposes of applying private cloud to this project is that users don't share resources. Because of its proprietary nature, a private cloud computing model is best for businesses with dynamic or unpredictable computing needs that require direct control over their environments, typically to meet security, business governance or regulatory compliance </a:t>
            </a:r>
            <a:r>
              <a:rPr lang="en-US" sz="2800" dirty="0" smtClean="0"/>
              <a:t>requirements.</a:t>
            </a:r>
            <a:endParaRPr lang="en-US" sz="2800" dirty="0"/>
          </a:p>
        </p:txBody>
      </p:sp>
    </p:spTree>
    <p:extLst>
      <p:ext uri="{BB962C8B-B14F-4D97-AF65-F5344CB8AC3E}">
        <p14:creationId xmlns:p14="http://schemas.microsoft.com/office/powerpoint/2010/main" val="1785164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09"/>
            <a:ext cx="8911687" cy="1361209"/>
          </a:xfrm>
        </p:spPr>
        <p:txBody>
          <a:bodyPr>
            <a:normAutofit fontScale="90000"/>
          </a:bodyPr>
          <a:lstStyle/>
          <a:p>
            <a:r>
              <a:rPr lang="en-US" dirty="0"/>
              <a:t>Three main </a:t>
            </a:r>
            <a:r>
              <a:rPr lang="en-US" dirty="0" smtClean="0"/>
              <a:t>characteristics:</a:t>
            </a:r>
            <a:r>
              <a:rPr lang="en-US" dirty="0"/>
              <a:t/>
            </a:r>
            <a:br>
              <a:rPr lang="en-US" dirty="0"/>
            </a:br>
            <a:r>
              <a:rPr lang="en-US" dirty="0"/>
              <a:t>1</a:t>
            </a:r>
            <a:r>
              <a:rPr lang="en-US" dirty="0" smtClean="0"/>
              <a:t>. Increased </a:t>
            </a:r>
            <a:r>
              <a:rPr lang="en-US" dirty="0"/>
              <a:t>security of an isolated network.</a:t>
            </a:r>
            <a:br>
              <a:rPr lang="en-US" dirty="0"/>
            </a:br>
            <a:endParaRPr lang="en-US" dirty="0"/>
          </a:p>
        </p:txBody>
      </p:sp>
      <p:pic>
        <p:nvPicPr>
          <p:cNvPr id="4" name="Picture 3"/>
          <p:cNvPicPr>
            <a:picLocks noChangeAspect="1"/>
          </p:cNvPicPr>
          <p:nvPr/>
        </p:nvPicPr>
        <p:blipFill>
          <a:blip r:embed="rId2"/>
          <a:stretch>
            <a:fillRect/>
          </a:stretch>
        </p:blipFill>
        <p:spPr>
          <a:xfrm>
            <a:off x="3956693" y="2521943"/>
            <a:ext cx="5928712" cy="3479896"/>
          </a:xfrm>
          <a:prstGeom prst="rect">
            <a:avLst/>
          </a:prstGeom>
        </p:spPr>
      </p:pic>
    </p:spTree>
    <p:extLst>
      <p:ext uri="{BB962C8B-B14F-4D97-AF65-F5344CB8AC3E}">
        <p14:creationId xmlns:p14="http://schemas.microsoft.com/office/powerpoint/2010/main" val="2907598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Increased </a:t>
            </a:r>
            <a:r>
              <a:rPr lang="en-US" dirty="0"/>
              <a:t>performance due to resources being solely dedicated to one organization.</a:t>
            </a:r>
          </a:p>
        </p:txBody>
      </p:sp>
      <p:pic>
        <p:nvPicPr>
          <p:cNvPr id="4" name="Content Placeholder 3"/>
          <p:cNvPicPr>
            <a:picLocks noGrp="1" noChangeAspect="1"/>
          </p:cNvPicPr>
          <p:nvPr>
            <p:ph idx="1"/>
          </p:nvPr>
        </p:nvPicPr>
        <p:blipFill>
          <a:blip r:embed="rId2"/>
          <a:stretch>
            <a:fillRect/>
          </a:stretch>
        </p:blipFill>
        <p:spPr>
          <a:xfrm>
            <a:off x="4076710" y="2502220"/>
            <a:ext cx="5944115" cy="2975106"/>
          </a:xfrm>
          <a:prstGeom prst="rect">
            <a:avLst/>
          </a:prstGeom>
        </p:spPr>
      </p:pic>
    </p:spTree>
    <p:extLst>
      <p:ext uri="{BB962C8B-B14F-4D97-AF65-F5344CB8AC3E}">
        <p14:creationId xmlns:p14="http://schemas.microsoft.com/office/powerpoint/2010/main" val="1018088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Increased capability for customization.</a:t>
            </a:r>
          </a:p>
        </p:txBody>
      </p:sp>
      <p:pic>
        <p:nvPicPr>
          <p:cNvPr id="4" name="Content Placeholder 3"/>
          <p:cNvPicPr>
            <a:picLocks noGrp="1" noChangeAspect="1"/>
          </p:cNvPicPr>
          <p:nvPr>
            <p:ph idx="1"/>
          </p:nvPr>
        </p:nvPicPr>
        <p:blipFill>
          <a:blip r:embed="rId2"/>
          <a:stretch>
            <a:fillRect/>
          </a:stretch>
        </p:blipFill>
        <p:spPr>
          <a:xfrm>
            <a:off x="4385213" y="2133600"/>
            <a:ext cx="5323400" cy="3778250"/>
          </a:xfrm>
          <a:prstGeom prst="rect">
            <a:avLst/>
          </a:prstGeom>
        </p:spPr>
      </p:pic>
    </p:spTree>
    <p:extLst>
      <p:ext uri="{BB962C8B-B14F-4D97-AF65-F5344CB8AC3E}">
        <p14:creationId xmlns:p14="http://schemas.microsoft.com/office/powerpoint/2010/main" val="4061010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P4 Compare the service models for choosing an adequate model for a given scenario.</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02227367"/>
              </p:ext>
            </p:extLst>
          </p:nvPr>
        </p:nvGraphicFramePr>
        <p:xfrm>
          <a:off x="2761490" y="2376744"/>
          <a:ext cx="7834961" cy="4285474"/>
        </p:xfrm>
        <a:graphic>
          <a:graphicData uri="http://schemas.openxmlformats.org/drawingml/2006/table">
            <a:tbl>
              <a:tblPr firstRow="1" firstCol="1" bandRow="1"/>
              <a:tblGrid>
                <a:gridCol w="1137029"/>
                <a:gridCol w="2422673"/>
                <a:gridCol w="2411271"/>
                <a:gridCol w="1863988"/>
              </a:tblGrid>
              <a:tr h="884823">
                <a:tc>
                  <a:txBody>
                    <a:bodyPr/>
                    <a:lstStyle/>
                    <a:p>
                      <a:pPr algn="ctr">
                        <a:lnSpc>
                          <a:spcPct val="107000"/>
                        </a:lnSpc>
                        <a:spcAft>
                          <a:spcPts val="0"/>
                        </a:spcAft>
                      </a:pPr>
                      <a:r>
                        <a:rPr lang="en-US" sz="1000">
                          <a:effectLst/>
                          <a:latin typeface="Times New Roman" panose="02020603050405020304" pitchFamily="18" charset="0"/>
                          <a:ea typeface="Calibri" panose="020F0502020204030204" pitchFamily="34" charset="0"/>
                          <a:cs typeface="Arial" panose="020B0604020202020204" pitchFamily="34" charset="0"/>
                        </a:rPr>
                        <a:t> </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382" marR="37382" marT="0" marB="0">
                    <a:lnL w="317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a:effectLst/>
                          <a:latin typeface="Times New Roman" panose="02020603050405020304" pitchFamily="18" charset="0"/>
                          <a:ea typeface="Calibri" panose="020F0502020204030204" pitchFamily="34" charset="0"/>
                          <a:cs typeface="Arial" panose="020B0604020202020204" pitchFamily="34" charset="0"/>
                        </a:rPr>
                        <a:t> </a:t>
                      </a:r>
                      <a:endParaRPr lang="en-US" sz="600">
                        <a:effectLst/>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0"/>
                        </a:spcAft>
                      </a:pPr>
                      <a:r>
                        <a:rPr lang="en-US" sz="1200" b="1">
                          <a:effectLst/>
                          <a:latin typeface="Times New Roman" panose="02020603050405020304" pitchFamily="18" charset="0"/>
                          <a:ea typeface="Calibri" panose="020F0502020204030204" pitchFamily="34" charset="0"/>
                          <a:cs typeface="Arial" panose="020B0604020202020204" pitchFamily="34" charset="0"/>
                        </a:rPr>
                        <a:t> </a:t>
                      </a:r>
                      <a:endParaRPr lang="en-US" sz="600">
                        <a:effectLst/>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0"/>
                        </a:spcAft>
                      </a:pPr>
                      <a:r>
                        <a:rPr lang="en-US" sz="1200" b="1">
                          <a:effectLst/>
                          <a:latin typeface="Times New Roman" panose="02020603050405020304" pitchFamily="18" charset="0"/>
                          <a:ea typeface="Calibri" panose="020F0502020204030204" pitchFamily="34" charset="0"/>
                          <a:cs typeface="Arial" panose="020B0604020202020204" pitchFamily="34" charset="0"/>
                        </a:rPr>
                        <a:t>IaaS</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382" marR="373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a:effectLst/>
                          <a:latin typeface="Times New Roman" panose="02020603050405020304" pitchFamily="18" charset="0"/>
                          <a:ea typeface="Calibri" panose="020F0502020204030204" pitchFamily="34" charset="0"/>
                          <a:cs typeface="Arial" panose="020B0604020202020204" pitchFamily="34" charset="0"/>
                        </a:rPr>
                        <a:t> </a:t>
                      </a:r>
                      <a:endParaRPr lang="en-US" sz="600">
                        <a:effectLst/>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0"/>
                        </a:spcAft>
                      </a:pPr>
                      <a:r>
                        <a:rPr lang="en-US" sz="1200" b="1">
                          <a:effectLst/>
                          <a:latin typeface="Times New Roman" panose="02020603050405020304" pitchFamily="18" charset="0"/>
                          <a:ea typeface="Calibri" panose="020F0502020204030204" pitchFamily="34" charset="0"/>
                          <a:cs typeface="Arial" panose="020B0604020202020204" pitchFamily="34" charset="0"/>
                        </a:rPr>
                        <a:t> </a:t>
                      </a:r>
                      <a:endParaRPr lang="en-US" sz="600">
                        <a:effectLst/>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0"/>
                        </a:spcAft>
                      </a:pPr>
                      <a:r>
                        <a:rPr lang="en-US" sz="1200" b="1">
                          <a:effectLst/>
                          <a:latin typeface="Times New Roman" panose="02020603050405020304" pitchFamily="18" charset="0"/>
                          <a:ea typeface="Calibri" panose="020F0502020204030204" pitchFamily="34" charset="0"/>
                          <a:cs typeface="Arial" panose="020B0604020202020204" pitchFamily="34" charset="0"/>
                        </a:rPr>
                        <a:t>PaaS</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382" marR="373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a:effectLst/>
                          <a:latin typeface="Times New Roman" panose="02020603050405020304" pitchFamily="18" charset="0"/>
                          <a:ea typeface="Calibri" panose="020F0502020204030204" pitchFamily="34" charset="0"/>
                          <a:cs typeface="Arial" panose="020B0604020202020204" pitchFamily="34" charset="0"/>
                        </a:rPr>
                        <a:t> </a:t>
                      </a:r>
                      <a:endParaRPr lang="en-US" sz="600">
                        <a:effectLst/>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0"/>
                        </a:spcAft>
                      </a:pPr>
                      <a:r>
                        <a:rPr lang="en-US" sz="1200" b="1">
                          <a:effectLst/>
                          <a:latin typeface="Times New Roman" panose="02020603050405020304" pitchFamily="18" charset="0"/>
                          <a:ea typeface="Calibri" panose="020F0502020204030204" pitchFamily="34" charset="0"/>
                          <a:cs typeface="Arial" panose="020B0604020202020204" pitchFamily="34" charset="0"/>
                        </a:rPr>
                        <a:t> </a:t>
                      </a:r>
                      <a:endParaRPr lang="en-US" sz="600">
                        <a:effectLst/>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0"/>
                        </a:spcAft>
                      </a:pPr>
                      <a:r>
                        <a:rPr lang="en-US" sz="1200" b="1">
                          <a:effectLst/>
                          <a:latin typeface="Times New Roman" panose="02020603050405020304" pitchFamily="18" charset="0"/>
                          <a:ea typeface="Calibri" panose="020F0502020204030204" pitchFamily="34" charset="0"/>
                          <a:cs typeface="Arial" panose="020B0604020202020204" pitchFamily="34" charset="0"/>
                        </a:rPr>
                        <a:t>SaaS</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382" marR="37382" marT="0" marB="0">
                    <a:lnL w="12700" cap="flat" cmpd="sng" algn="ctr">
                      <a:solidFill>
                        <a:srgbClr val="000000"/>
                      </a:solidFill>
                      <a:prstDash val="solid"/>
                      <a:round/>
                      <a:headEnd type="none" w="med" len="med"/>
                      <a:tailEnd type="none" w="med" len="med"/>
                    </a:lnL>
                    <a:lnR w="31750" cap="flat" cmpd="dbl" algn="ctr">
                      <a:solidFill>
                        <a:srgbClr val="000000"/>
                      </a:solidFill>
                      <a:prstDash val="solid"/>
                      <a:round/>
                      <a:headEnd type="none" w="med" len="med"/>
                      <a:tailEnd type="none" w="med" len="med"/>
                    </a:lnR>
                    <a:lnT w="317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31983">
                <a:tc>
                  <a:txBody>
                    <a:bodyPr/>
                    <a:lstStyle/>
                    <a:p>
                      <a:pPr algn="ctr">
                        <a:lnSpc>
                          <a:spcPct val="107000"/>
                        </a:lnSpc>
                        <a:spcAft>
                          <a:spcPts val="0"/>
                        </a:spcAft>
                      </a:pPr>
                      <a:r>
                        <a:rPr lang="en-US" sz="1000">
                          <a:effectLst/>
                          <a:latin typeface="Times New Roman" panose="02020603050405020304" pitchFamily="18" charset="0"/>
                          <a:ea typeface="Calibri" panose="020F0502020204030204" pitchFamily="34" charset="0"/>
                          <a:cs typeface="Arial" panose="020B0604020202020204" pitchFamily="34" charset="0"/>
                        </a:rPr>
                        <a:t> </a:t>
                      </a:r>
                      <a:endParaRPr lang="en-US" sz="600">
                        <a:effectLst/>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0"/>
                        </a:spcAft>
                      </a:pPr>
                      <a:r>
                        <a:rPr lang="en-US" sz="1000">
                          <a:effectLst/>
                          <a:latin typeface="Times New Roman" panose="02020603050405020304" pitchFamily="18" charset="0"/>
                          <a:ea typeface="Calibri" panose="020F0502020204030204" pitchFamily="34" charset="0"/>
                          <a:cs typeface="Arial" panose="020B0604020202020204" pitchFamily="34" charset="0"/>
                        </a:rPr>
                        <a:t> </a:t>
                      </a:r>
                      <a:endParaRPr lang="en-US" sz="600">
                        <a:effectLst/>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0"/>
                        </a:spcAft>
                      </a:pPr>
                      <a:r>
                        <a:rPr lang="en-US" sz="1200" b="1">
                          <a:effectLst/>
                          <a:latin typeface="Times New Roman" panose="02020603050405020304" pitchFamily="18" charset="0"/>
                          <a:ea typeface="Calibri" panose="020F0502020204030204" pitchFamily="34" charset="0"/>
                          <a:cs typeface="Arial" panose="020B0604020202020204" pitchFamily="34" charset="0"/>
                        </a:rPr>
                        <a:t>Advantage</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382" marR="37382" marT="0" marB="0">
                    <a:lnL w="317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l">
                        <a:lnSpc>
                          <a:spcPct val="107000"/>
                        </a:lnSpc>
                        <a:spcAft>
                          <a:spcPts val="0"/>
                        </a:spcAft>
                        <a:buFont typeface="Symbol" panose="05050102010706020507" pitchFamily="18" charset="2"/>
                        <a:buChar char=""/>
                      </a:pPr>
                      <a:r>
                        <a:rPr lang="en-US" sz="1000">
                          <a:effectLst/>
                          <a:latin typeface="Times New Roman" panose="02020603050405020304" pitchFamily="18" charset="0"/>
                          <a:ea typeface="Calibri" panose="020F0502020204030204" pitchFamily="34" charset="0"/>
                          <a:cs typeface="Arial" panose="020B0604020202020204" pitchFamily="34" charset="0"/>
                        </a:rPr>
                        <a:t>Minimize Costs</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a:lnSpc>
                          <a:spcPct val="107000"/>
                        </a:lnSpc>
                        <a:spcAft>
                          <a:spcPts val="0"/>
                        </a:spcAft>
                        <a:buFont typeface="Symbol" panose="05050102010706020507" pitchFamily="18" charset="2"/>
                        <a:buChar char=""/>
                      </a:pPr>
                      <a:r>
                        <a:rPr lang="en-US" sz="1000">
                          <a:effectLst/>
                          <a:latin typeface="Times New Roman" panose="02020603050405020304" pitchFamily="18" charset="0"/>
                          <a:ea typeface="Calibri" panose="020F0502020204030204" pitchFamily="34" charset="0"/>
                          <a:cs typeface="Arial" panose="020B0604020202020204" pitchFamily="34" charset="0"/>
                        </a:rPr>
                        <a:t>Enhanced Scalability</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a:lnSpc>
                          <a:spcPct val="107000"/>
                        </a:lnSpc>
                        <a:spcAft>
                          <a:spcPts val="0"/>
                        </a:spcAft>
                        <a:buFont typeface="Symbol" panose="05050102010706020507" pitchFamily="18" charset="2"/>
                        <a:buChar char=""/>
                      </a:pPr>
                      <a:r>
                        <a:rPr lang="en-US" sz="1000">
                          <a:effectLst/>
                          <a:latin typeface="Times New Roman" panose="02020603050405020304" pitchFamily="18" charset="0"/>
                          <a:ea typeface="Calibri" panose="020F0502020204030204" pitchFamily="34" charset="0"/>
                          <a:cs typeface="Arial" panose="020B0604020202020204" pitchFamily="34" charset="0"/>
                        </a:rPr>
                        <a:t>Simple Deployment</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382" marR="373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l">
                        <a:lnSpc>
                          <a:spcPct val="107000"/>
                        </a:lnSpc>
                        <a:spcAft>
                          <a:spcPts val="0"/>
                        </a:spcAft>
                        <a:buFont typeface="Symbol" panose="05050102010706020507" pitchFamily="18" charset="2"/>
                        <a:buChar char=""/>
                      </a:pPr>
                      <a:r>
                        <a:rPr lang="en-US" sz="1000">
                          <a:effectLst/>
                          <a:latin typeface="Times New Roman" panose="02020603050405020304" pitchFamily="18" charset="0"/>
                          <a:ea typeface="Calibri" panose="020F0502020204030204" pitchFamily="34" charset="0"/>
                          <a:cs typeface="Arial" panose="020B0604020202020204" pitchFamily="34" charset="0"/>
                        </a:rPr>
                        <a:t>Minimal Development Time</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a:lnSpc>
                          <a:spcPct val="107000"/>
                        </a:lnSpc>
                        <a:spcAft>
                          <a:spcPts val="0"/>
                        </a:spcAft>
                        <a:buFont typeface="Symbol" panose="05050102010706020507" pitchFamily="18" charset="2"/>
                        <a:buChar char=""/>
                      </a:pPr>
                      <a:r>
                        <a:rPr lang="en-US" sz="1000">
                          <a:effectLst/>
                          <a:latin typeface="Times New Roman" panose="02020603050405020304" pitchFamily="18" charset="0"/>
                          <a:ea typeface="Calibri" panose="020F0502020204030204" pitchFamily="34" charset="0"/>
                          <a:cs typeface="Arial" panose="020B0604020202020204" pitchFamily="34" charset="0"/>
                        </a:rPr>
                        <a:t>Multiple Programming Language Support</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a:lnSpc>
                          <a:spcPct val="107000"/>
                        </a:lnSpc>
                        <a:spcAft>
                          <a:spcPts val="0"/>
                        </a:spcAft>
                        <a:buFont typeface="Symbol" panose="05050102010706020507" pitchFamily="18" charset="2"/>
                        <a:buChar char=""/>
                      </a:pPr>
                      <a:r>
                        <a:rPr lang="en-US" sz="1000">
                          <a:effectLst/>
                          <a:latin typeface="Times New Roman" panose="02020603050405020304" pitchFamily="18" charset="0"/>
                          <a:ea typeface="Calibri" panose="020F0502020204030204" pitchFamily="34" charset="0"/>
                          <a:cs typeface="Arial" panose="020B0604020202020204" pitchFamily="34" charset="0"/>
                        </a:rPr>
                        <a:t>Enhanced Collaboration</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382" marR="373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l">
                        <a:lnSpc>
                          <a:spcPct val="107000"/>
                        </a:lnSpc>
                        <a:spcAft>
                          <a:spcPts val="0"/>
                        </a:spcAft>
                        <a:buFont typeface="Symbol" panose="05050102010706020507" pitchFamily="18" charset="2"/>
                        <a:buChar char=""/>
                      </a:pPr>
                      <a:r>
                        <a:rPr lang="en-US" sz="1000">
                          <a:effectLst/>
                          <a:latin typeface="Times New Roman" panose="02020603050405020304" pitchFamily="18" charset="0"/>
                          <a:ea typeface="Calibri" panose="020F0502020204030204" pitchFamily="34" charset="0"/>
                          <a:cs typeface="Arial" panose="020B0604020202020204" pitchFamily="34" charset="0"/>
                        </a:rPr>
                        <a:t>Affordable</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a:lnSpc>
                          <a:spcPct val="107000"/>
                        </a:lnSpc>
                        <a:spcAft>
                          <a:spcPts val="0"/>
                        </a:spcAft>
                        <a:buFont typeface="Symbol" panose="05050102010706020507" pitchFamily="18" charset="2"/>
                        <a:buChar char=""/>
                      </a:pPr>
                      <a:r>
                        <a:rPr lang="en-US" sz="1000">
                          <a:effectLst/>
                          <a:latin typeface="Times New Roman" panose="02020603050405020304" pitchFamily="18" charset="0"/>
                          <a:ea typeface="Calibri" panose="020F0502020204030204" pitchFamily="34" charset="0"/>
                          <a:cs typeface="Arial" panose="020B0604020202020204" pitchFamily="34" charset="0"/>
                        </a:rPr>
                        <a:t>Anywhere Accessibility</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a:lnSpc>
                          <a:spcPct val="107000"/>
                        </a:lnSpc>
                        <a:spcAft>
                          <a:spcPts val="0"/>
                        </a:spcAft>
                        <a:buFont typeface="Symbol" panose="05050102010706020507" pitchFamily="18" charset="2"/>
                        <a:buChar char=""/>
                      </a:pPr>
                      <a:r>
                        <a:rPr lang="en-US" sz="1000">
                          <a:effectLst/>
                          <a:latin typeface="Times New Roman" panose="02020603050405020304" pitchFamily="18" charset="0"/>
                          <a:ea typeface="Calibri" panose="020F0502020204030204" pitchFamily="34" charset="0"/>
                          <a:cs typeface="Arial" panose="020B0604020202020204" pitchFamily="34" charset="0"/>
                        </a:rPr>
                        <a:t>Ready to Use</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382" marR="37382" marT="0" marB="0">
                    <a:lnL w="12700" cap="flat" cmpd="sng" algn="ctr">
                      <a:solidFill>
                        <a:srgbClr val="000000"/>
                      </a:solidFill>
                      <a:prstDash val="solid"/>
                      <a:round/>
                      <a:headEnd type="none" w="med" len="med"/>
                      <a:tailEnd type="none" w="med" len="med"/>
                    </a:lnL>
                    <a:lnR w="317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58001">
                <a:tc>
                  <a:txBody>
                    <a:bodyPr/>
                    <a:lstStyle/>
                    <a:p>
                      <a:pPr algn="ctr">
                        <a:lnSpc>
                          <a:spcPct val="107000"/>
                        </a:lnSpc>
                        <a:spcAft>
                          <a:spcPts val="0"/>
                        </a:spcAft>
                      </a:pPr>
                      <a:r>
                        <a:rPr lang="en-US" sz="1000">
                          <a:effectLst/>
                          <a:latin typeface="Times New Roman" panose="02020603050405020304" pitchFamily="18" charset="0"/>
                          <a:ea typeface="Calibri" panose="020F0502020204030204" pitchFamily="34" charset="0"/>
                          <a:cs typeface="Arial" panose="020B0604020202020204" pitchFamily="34" charset="0"/>
                        </a:rPr>
                        <a:t> </a:t>
                      </a:r>
                      <a:endParaRPr lang="en-US" sz="600">
                        <a:effectLst/>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0"/>
                        </a:spcAft>
                      </a:pPr>
                      <a:r>
                        <a:rPr lang="en-US" sz="1000">
                          <a:effectLst/>
                          <a:latin typeface="Times New Roman" panose="02020603050405020304" pitchFamily="18" charset="0"/>
                          <a:ea typeface="Calibri" panose="020F0502020204030204" pitchFamily="34" charset="0"/>
                          <a:cs typeface="Arial" panose="020B0604020202020204" pitchFamily="34" charset="0"/>
                        </a:rPr>
                        <a:t> </a:t>
                      </a:r>
                      <a:endParaRPr lang="en-US" sz="600">
                        <a:effectLst/>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0"/>
                        </a:spcAft>
                      </a:pPr>
                      <a:r>
                        <a:rPr lang="en-US" sz="1200" b="1">
                          <a:effectLst/>
                          <a:latin typeface="Times New Roman" panose="02020603050405020304" pitchFamily="18" charset="0"/>
                          <a:ea typeface="Calibri" panose="020F0502020204030204" pitchFamily="34" charset="0"/>
                          <a:cs typeface="Arial" panose="020B0604020202020204" pitchFamily="34" charset="0"/>
                        </a:rPr>
                        <a:t>Disadvantage</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382" marR="37382" marT="0" marB="0">
                    <a:lnL w="317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l">
                        <a:lnSpc>
                          <a:spcPct val="107000"/>
                        </a:lnSpc>
                        <a:spcAft>
                          <a:spcPts val="0"/>
                        </a:spcAft>
                        <a:buFont typeface="Symbol" panose="05050102010706020507" pitchFamily="18" charset="2"/>
                        <a:buChar char=""/>
                      </a:pPr>
                      <a:r>
                        <a:rPr lang="en-US" sz="1000">
                          <a:effectLst/>
                          <a:latin typeface="Times New Roman" panose="02020603050405020304" pitchFamily="18" charset="0"/>
                          <a:ea typeface="Calibri" panose="020F0502020204030204" pitchFamily="34" charset="0"/>
                          <a:cs typeface="Arial" panose="020B0604020202020204" pitchFamily="34" charset="0"/>
                        </a:rPr>
                        <a:t>Security.</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a:lnSpc>
                          <a:spcPct val="107000"/>
                        </a:lnSpc>
                        <a:spcAft>
                          <a:spcPts val="0"/>
                        </a:spcAft>
                        <a:buFont typeface="Symbol" panose="05050102010706020507" pitchFamily="18" charset="2"/>
                        <a:buChar char=""/>
                      </a:pPr>
                      <a:r>
                        <a:rPr lang="en-US" sz="1000">
                          <a:effectLst/>
                          <a:latin typeface="Times New Roman" panose="02020603050405020304" pitchFamily="18" charset="0"/>
                          <a:ea typeface="Calibri" panose="020F0502020204030204" pitchFamily="34" charset="0"/>
                          <a:cs typeface="Arial" panose="020B0604020202020204" pitchFamily="34" charset="0"/>
                        </a:rPr>
                        <a:t>Legacy systems operating in the cloud. </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a:lnSpc>
                          <a:spcPct val="107000"/>
                        </a:lnSpc>
                        <a:spcAft>
                          <a:spcPts val="0"/>
                        </a:spcAft>
                        <a:buFont typeface="Symbol" panose="05050102010706020507" pitchFamily="18" charset="2"/>
                        <a:buChar char=""/>
                      </a:pPr>
                      <a:r>
                        <a:rPr lang="en-US" sz="1000">
                          <a:effectLst/>
                          <a:latin typeface="Times New Roman" panose="02020603050405020304" pitchFamily="18" charset="0"/>
                          <a:ea typeface="Calibri" panose="020F0502020204030204" pitchFamily="34" charset="0"/>
                          <a:cs typeface="Arial" panose="020B0604020202020204" pitchFamily="34" charset="0"/>
                        </a:rPr>
                        <a:t>Internal resources and training.</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a:lnSpc>
                          <a:spcPct val="107000"/>
                        </a:lnSpc>
                        <a:spcAft>
                          <a:spcPts val="0"/>
                        </a:spcAft>
                        <a:buFont typeface="Symbol" panose="05050102010706020507" pitchFamily="18" charset="2"/>
                        <a:buChar char=""/>
                      </a:pPr>
                      <a:r>
                        <a:rPr lang="en-US" sz="1000">
                          <a:effectLst/>
                          <a:latin typeface="Times New Roman" panose="02020603050405020304" pitchFamily="18" charset="0"/>
                          <a:ea typeface="Calibri" panose="020F0502020204030204" pitchFamily="34" charset="0"/>
                          <a:cs typeface="Arial" panose="020B0604020202020204" pitchFamily="34" charset="0"/>
                        </a:rPr>
                        <a:t>Multi-tenant security</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382" marR="373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l">
                        <a:lnSpc>
                          <a:spcPct val="107000"/>
                        </a:lnSpc>
                        <a:spcAft>
                          <a:spcPts val="0"/>
                        </a:spcAft>
                        <a:buFont typeface="Symbol" panose="05050102010706020507" pitchFamily="18" charset="2"/>
                        <a:buChar char=""/>
                      </a:pPr>
                      <a:r>
                        <a:rPr lang="en-US" sz="1000">
                          <a:effectLst/>
                          <a:latin typeface="Times New Roman" panose="02020603050405020304" pitchFamily="18" charset="0"/>
                          <a:ea typeface="Calibri" panose="020F0502020204030204" pitchFamily="34" charset="0"/>
                          <a:cs typeface="Arial" panose="020B0604020202020204" pitchFamily="34" charset="0"/>
                        </a:rPr>
                        <a:t>Data security</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a:lnSpc>
                          <a:spcPct val="107000"/>
                        </a:lnSpc>
                        <a:spcAft>
                          <a:spcPts val="0"/>
                        </a:spcAft>
                        <a:buFont typeface="Symbol" panose="05050102010706020507" pitchFamily="18" charset="2"/>
                        <a:buChar char=""/>
                      </a:pPr>
                      <a:r>
                        <a:rPr lang="en-US" sz="1000">
                          <a:effectLst/>
                          <a:latin typeface="Times New Roman" panose="02020603050405020304" pitchFamily="18" charset="0"/>
                          <a:ea typeface="Calibri" panose="020F0502020204030204" pitchFamily="34" charset="0"/>
                          <a:cs typeface="Arial" panose="020B0604020202020204" pitchFamily="34" charset="0"/>
                        </a:rPr>
                        <a:t>Integrations.</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a:lnSpc>
                          <a:spcPct val="107000"/>
                        </a:lnSpc>
                        <a:spcAft>
                          <a:spcPts val="0"/>
                        </a:spcAft>
                        <a:buFont typeface="Symbol" panose="05050102010706020507" pitchFamily="18" charset="2"/>
                        <a:buChar char=""/>
                      </a:pPr>
                      <a:r>
                        <a:rPr lang="en-US" sz="1000">
                          <a:effectLst/>
                          <a:latin typeface="Times New Roman" panose="02020603050405020304" pitchFamily="18" charset="0"/>
                          <a:ea typeface="Calibri" panose="020F0502020204030204" pitchFamily="34" charset="0"/>
                          <a:cs typeface="Arial" panose="020B0604020202020204" pitchFamily="34" charset="0"/>
                        </a:rPr>
                        <a:t>Vendor lock-in</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a:lnSpc>
                          <a:spcPct val="107000"/>
                        </a:lnSpc>
                        <a:spcAft>
                          <a:spcPts val="0"/>
                        </a:spcAft>
                        <a:buFont typeface="Symbol" panose="05050102010706020507" pitchFamily="18" charset="2"/>
                        <a:buChar char=""/>
                      </a:pPr>
                      <a:r>
                        <a:rPr lang="en-US" sz="1000">
                          <a:effectLst/>
                          <a:latin typeface="Times New Roman" panose="02020603050405020304" pitchFamily="18" charset="0"/>
                          <a:ea typeface="Calibri" panose="020F0502020204030204" pitchFamily="34" charset="0"/>
                          <a:cs typeface="Arial" panose="020B0604020202020204" pitchFamily="34" charset="0"/>
                        </a:rPr>
                        <a:t>Customization of legacy systems. </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a:lnSpc>
                          <a:spcPct val="107000"/>
                        </a:lnSpc>
                        <a:spcAft>
                          <a:spcPts val="0"/>
                        </a:spcAft>
                        <a:buFont typeface="Symbol" panose="05050102010706020507" pitchFamily="18" charset="2"/>
                        <a:buChar char=""/>
                      </a:pPr>
                      <a:r>
                        <a:rPr lang="en-US" sz="1000">
                          <a:effectLst/>
                          <a:latin typeface="Times New Roman" panose="02020603050405020304" pitchFamily="18" charset="0"/>
                          <a:ea typeface="Calibri" panose="020F0502020204030204" pitchFamily="34" charset="0"/>
                          <a:cs typeface="Arial" panose="020B0604020202020204" pitchFamily="34" charset="0"/>
                        </a:rPr>
                        <a:t>Runtime issues.</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382" marR="373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l">
                        <a:lnSpc>
                          <a:spcPct val="107000"/>
                        </a:lnSpc>
                        <a:spcAft>
                          <a:spcPts val="0"/>
                        </a:spcAft>
                        <a:buFont typeface="Symbol" panose="05050102010706020507" pitchFamily="18" charset="2"/>
                        <a:buChar char=""/>
                      </a:pPr>
                      <a:r>
                        <a:rPr lang="en-US" sz="1000">
                          <a:effectLst/>
                          <a:latin typeface="Times New Roman" panose="02020603050405020304" pitchFamily="18" charset="0"/>
                          <a:ea typeface="Calibri" panose="020F0502020204030204" pitchFamily="34" charset="0"/>
                          <a:cs typeface="Arial" panose="020B0604020202020204" pitchFamily="34" charset="0"/>
                        </a:rPr>
                        <a:t>Vendor lock-in</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a:lnSpc>
                          <a:spcPct val="107000"/>
                        </a:lnSpc>
                        <a:spcAft>
                          <a:spcPts val="0"/>
                        </a:spcAft>
                        <a:buFont typeface="Symbol" panose="05050102010706020507" pitchFamily="18" charset="2"/>
                        <a:buChar char=""/>
                      </a:pPr>
                      <a:r>
                        <a:rPr lang="en-US" sz="1000">
                          <a:effectLst/>
                          <a:latin typeface="Times New Roman" panose="02020603050405020304" pitchFamily="18" charset="0"/>
                          <a:ea typeface="Calibri" panose="020F0502020204030204" pitchFamily="34" charset="0"/>
                          <a:cs typeface="Arial" panose="020B0604020202020204" pitchFamily="34" charset="0"/>
                        </a:rPr>
                        <a:t>Lack of integration support</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a:lnSpc>
                          <a:spcPct val="107000"/>
                        </a:lnSpc>
                        <a:spcAft>
                          <a:spcPts val="0"/>
                        </a:spcAft>
                        <a:buFont typeface="Symbol" panose="05050102010706020507" pitchFamily="18" charset="2"/>
                        <a:buChar char=""/>
                      </a:pPr>
                      <a:r>
                        <a:rPr lang="en-US" sz="1000">
                          <a:effectLst/>
                          <a:latin typeface="Times New Roman" panose="02020603050405020304" pitchFamily="18" charset="0"/>
                          <a:ea typeface="Calibri" panose="020F0502020204030204" pitchFamily="34" charset="0"/>
                          <a:cs typeface="Arial" panose="020B0604020202020204" pitchFamily="34" charset="0"/>
                        </a:rPr>
                        <a:t>Data security</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a:lnSpc>
                          <a:spcPct val="107000"/>
                        </a:lnSpc>
                        <a:spcAft>
                          <a:spcPts val="0"/>
                        </a:spcAft>
                        <a:buFont typeface="Symbol" panose="05050102010706020507" pitchFamily="18" charset="2"/>
                        <a:buChar char=""/>
                      </a:pPr>
                      <a:r>
                        <a:rPr lang="en-US" sz="1000">
                          <a:effectLst/>
                          <a:latin typeface="Times New Roman" panose="02020603050405020304" pitchFamily="18" charset="0"/>
                          <a:ea typeface="Calibri" panose="020F0502020204030204" pitchFamily="34" charset="0"/>
                          <a:cs typeface="Arial" panose="020B0604020202020204" pitchFamily="34" charset="0"/>
                        </a:rPr>
                        <a:t>Lack of control</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382" marR="37382" marT="0" marB="0">
                    <a:lnL w="12700" cap="flat" cmpd="sng" algn="ctr">
                      <a:solidFill>
                        <a:srgbClr val="000000"/>
                      </a:solidFill>
                      <a:prstDash val="solid"/>
                      <a:round/>
                      <a:headEnd type="none" w="med" len="med"/>
                      <a:tailEnd type="none" w="med" len="med"/>
                    </a:lnL>
                    <a:lnR w="317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10667">
                <a:tc>
                  <a:txBody>
                    <a:bodyPr/>
                    <a:lstStyle/>
                    <a:p>
                      <a:pPr algn="ctr">
                        <a:lnSpc>
                          <a:spcPct val="107000"/>
                        </a:lnSpc>
                        <a:spcAft>
                          <a:spcPts val="0"/>
                        </a:spcAft>
                      </a:pPr>
                      <a:r>
                        <a:rPr lang="en-US" sz="1000">
                          <a:effectLst/>
                          <a:latin typeface="Times New Roman" panose="02020603050405020304" pitchFamily="18" charset="0"/>
                          <a:ea typeface="Calibri" panose="020F0502020204030204" pitchFamily="34" charset="0"/>
                          <a:cs typeface="Arial" panose="020B0604020202020204" pitchFamily="34" charset="0"/>
                        </a:rPr>
                        <a:t> </a:t>
                      </a:r>
                      <a:endParaRPr lang="en-US" sz="600">
                        <a:effectLst/>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0"/>
                        </a:spcAft>
                      </a:pPr>
                      <a:r>
                        <a:rPr lang="en-US" sz="1000">
                          <a:effectLst/>
                          <a:latin typeface="Times New Roman" panose="02020603050405020304" pitchFamily="18" charset="0"/>
                          <a:ea typeface="Calibri" panose="020F0502020204030204" pitchFamily="34" charset="0"/>
                          <a:cs typeface="Arial" panose="020B0604020202020204" pitchFamily="34" charset="0"/>
                        </a:rPr>
                        <a:t> </a:t>
                      </a:r>
                      <a:endParaRPr lang="en-US" sz="600">
                        <a:effectLst/>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0"/>
                        </a:spcAft>
                      </a:pPr>
                      <a:r>
                        <a:rPr lang="en-US" sz="1000">
                          <a:effectLst/>
                          <a:latin typeface="Times New Roman" panose="02020603050405020304" pitchFamily="18" charset="0"/>
                          <a:ea typeface="Calibri" panose="020F0502020204030204" pitchFamily="34" charset="0"/>
                          <a:cs typeface="Arial" panose="020B0604020202020204" pitchFamily="34" charset="0"/>
                        </a:rPr>
                        <a:t> </a:t>
                      </a:r>
                      <a:endParaRPr lang="en-US" sz="600">
                        <a:effectLst/>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0"/>
                        </a:spcAft>
                      </a:pPr>
                      <a:r>
                        <a:rPr lang="en-US" sz="1200" b="1">
                          <a:effectLst/>
                          <a:latin typeface="Times New Roman" panose="02020603050405020304" pitchFamily="18" charset="0"/>
                          <a:ea typeface="Calibri" panose="020F0502020204030204" pitchFamily="34" charset="0"/>
                          <a:cs typeface="Arial" panose="020B0604020202020204" pitchFamily="34" charset="0"/>
                        </a:rPr>
                        <a:t>Conclusion</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382" marR="37382" marT="0" marB="0">
                    <a:lnL w="317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1750" cap="flat" cmpd="dbl" algn="ctr">
                      <a:solidFill>
                        <a:srgbClr val="000000"/>
                      </a:solidFill>
                      <a:prstDash val="solid"/>
                      <a:round/>
                      <a:headEnd type="none" w="med" len="med"/>
                      <a:tailEnd type="none" w="med" len="med"/>
                    </a:lnB>
                  </a:tcPr>
                </a:tc>
                <a:tc gridSpan="3">
                  <a:txBody>
                    <a:bodyPr/>
                    <a:lstStyle/>
                    <a:p>
                      <a:pPr marL="342900" lvl="0" indent="-342900" algn="l">
                        <a:lnSpc>
                          <a:spcPct val="107000"/>
                        </a:lnSpc>
                        <a:spcAft>
                          <a:spcPts val="0"/>
                        </a:spcAft>
                        <a:buFont typeface="Symbol" panose="05050102010706020507" pitchFamily="18" charset="2"/>
                        <a:buChar char=""/>
                      </a:pPr>
                      <a:r>
                        <a:rPr lang="en-US" sz="1000" dirty="0">
                          <a:effectLst/>
                          <a:latin typeface="Times New Roman" panose="02020603050405020304" pitchFamily="18" charset="0"/>
                          <a:ea typeface="Calibri" panose="020F0502020204030204" pitchFamily="34" charset="0"/>
                          <a:cs typeface="Arial" panose="020B0604020202020204" pitchFamily="34" charset="0"/>
                        </a:rPr>
                        <a:t>Each cloud model has its own set of features and functions, and it's critical that your company understands the differences. There is a cloud service for you whether you need cloud-based software for storage, a smooth platform for creating customized applications, or complete control over your entire infrastructure without having to physically maintain it.</a:t>
                      </a:r>
                      <a:endParaRPr lang="en-US" sz="600" dirty="0">
                        <a:effectLst/>
                        <a:latin typeface="Calibri" panose="020F0502020204030204" pitchFamily="34" charset="0"/>
                        <a:ea typeface="Calibri" panose="020F0502020204030204" pitchFamily="34" charset="0"/>
                        <a:cs typeface="Arial" panose="020B0604020202020204" pitchFamily="34" charset="0"/>
                      </a:endParaRPr>
                    </a:p>
                    <a:p>
                      <a:pPr marL="486410" algn="l">
                        <a:lnSpc>
                          <a:spcPct val="107000"/>
                        </a:lnSpc>
                        <a:spcAft>
                          <a:spcPts val="0"/>
                        </a:spcAft>
                      </a:pPr>
                      <a:r>
                        <a:rPr lang="en-US" sz="1000" dirty="0">
                          <a:effectLst/>
                          <a:latin typeface="Times New Roman" panose="02020603050405020304" pitchFamily="18" charset="0"/>
                          <a:ea typeface="Calibri" panose="020F0502020204030204" pitchFamily="34" charset="0"/>
                          <a:cs typeface="Arial" panose="020B0604020202020204" pitchFamily="34" charset="0"/>
                        </a:rPr>
                        <a:t> </a:t>
                      </a:r>
                      <a:endParaRPr lang="en-US" sz="6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a:lnSpc>
                          <a:spcPct val="107000"/>
                        </a:lnSpc>
                        <a:spcAft>
                          <a:spcPts val="0"/>
                        </a:spcAft>
                        <a:buFont typeface="Symbol" panose="05050102010706020507" pitchFamily="18" charset="2"/>
                        <a:buChar char=""/>
                      </a:pPr>
                      <a:r>
                        <a:rPr lang="en-US" sz="1000" dirty="0">
                          <a:effectLst/>
                          <a:latin typeface="Times New Roman" panose="02020603050405020304" pitchFamily="18" charset="0"/>
                          <a:ea typeface="Calibri" panose="020F0502020204030204" pitchFamily="34" charset="0"/>
                          <a:cs typeface="Arial" panose="020B0604020202020204" pitchFamily="34" charset="0"/>
                        </a:rPr>
                        <a:t>Migrating to the cloud, regardless of which option you choose, is the future of business and technology.</a:t>
                      </a:r>
                      <a:endParaRPr lang="en-US" sz="600" dirty="0">
                        <a:effectLst/>
                        <a:latin typeface="Calibri" panose="020F0502020204030204" pitchFamily="34" charset="0"/>
                        <a:ea typeface="Calibri" panose="020F0502020204030204" pitchFamily="34" charset="0"/>
                        <a:cs typeface="Arial" panose="020B0604020202020204" pitchFamily="34" charset="0"/>
                      </a:endParaRPr>
                    </a:p>
                    <a:p>
                      <a:pPr marL="457200" algn="l">
                        <a:lnSpc>
                          <a:spcPct val="107000"/>
                        </a:lnSpc>
                        <a:spcAft>
                          <a:spcPts val="0"/>
                        </a:spcAft>
                      </a:pPr>
                      <a:r>
                        <a:rPr lang="en-US" sz="1000" dirty="0">
                          <a:effectLst/>
                          <a:latin typeface="Times New Roman" panose="02020603050405020304" pitchFamily="18" charset="0"/>
                          <a:ea typeface="Calibri" panose="020F0502020204030204" pitchFamily="34" charset="0"/>
                          <a:cs typeface="Arial" panose="020B0604020202020204" pitchFamily="34" charset="0"/>
                        </a:rPr>
                        <a:t> </a:t>
                      </a:r>
                      <a:endParaRPr lang="en-US" sz="600" dirty="0">
                        <a:effectLst/>
                        <a:latin typeface="Calibri" panose="020F0502020204030204" pitchFamily="34" charset="0"/>
                        <a:ea typeface="Calibri" panose="020F0502020204030204" pitchFamily="34" charset="0"/>
                        <a:cs typeface="Arial" panose="020B0604020202020204" pitchFamily="34" charset="0"/>
                      </a:endParaRPr>
                    </a:p>
                    <a:p>
                      <a:pPr marL="486410" algn="l">
                        <a:lnSpc>
                          <a:spcPct val="107000"/>
                        </a:lnSpc>
                        <a:spcAft>
                          <a:spcPts val="0"/>
                        </a:spcAft>
                      </a:pPr>
                      <a:r>
                        <a:rPr lang="en-US" sz="1000" dirty="0">
                          <a:effectLst/>
                          <a:latin typeface="Times New Roman" panose="02020603050405020304" pitchFamily="18" charset="0"/>
                          <a:ea typeface="Calibri" panose="020F0502020204030204" pitchFamily="34" charset="0"/>
                          <a:cs typeface="Arial" panose="020B0604020202020204" pitchFamily="34" charset="0"/>
                        </a:rPr>
                        <a:t> </a:t>
                      </a:r>
                      <a:endParaRPr lang="en-US" sz="600" dirty="0">
                        <a:effectLst/>
                        <a:latin typeface="Calibri" panose="020F0502020204030204" pitchFamily="34" charset="0"/>
                        <a:ea typeface="Calibri" panose="020F0502020204030204" pitchFamily="34" charset="0"/>
                        <a:cs typeface="Arial" panose="020B0604020202020204" pitchFamily="34" charset="0"/>
                      </a:endParaRPr>
                    </a:p>
                  </a:txBody>
                  <a:tcPr marL="37382" marR="37382" marT="0" marB="0">
                    <a:lnL w="12700" cap="flat" cmpd="sng" algn="ctr">
                      <a:solidFill>
                        <a:srgbClr val="000000"/>
                      </a:solidFill>
                      <a:prstDash val="solid"/>
                      <a:round/>
                      <a:headEnd type="none" w="med" len="med"/>
                      <a:tailEnd type="none" w="med" len="med"/>
                    </a:lnL>
                    <a:lnR w="317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1750" cap="flat" cmpd="dbl"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
        <p:nvSpPr>
          <p:cNvPr id="5" name="Rectangle 1"/>
          <p:cNvSpPr>
            <a:spLocks noChangeArrowheads="1"/>
          </p:cNvSpPr>
          <p:nvPr/>
        </p:nvSpPr>
        <p:spPr bwMode="auto">
          <a:xfrm>
            <a:off x="-1555903" y="335558"/>
            <a:ext cx="13848571" cy="494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184868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435349"/>
          </a:xfrm>
        </p:spPr>
        <p:txBody>
          <a:bodyPr>
            <a:normAutofit fontScale="90000"/>
          </a:bodyPr>
          <a:lstStyle/>
          <a:p>
            <a:r>
              <a:rPr lang="en-US" dirty="0"/>
              <a:t>P1. ANALYZE THE EVOLUTION AND FUNDAMENTAL CONCEPTS OF CLOUD COMPUTING </a:t>
            </a:r>
          </a:p>
        </p:txBody>
      </p:sp>
      <p:sp>
        <p:nvSpPr>
          <p:cNvPr id="3" name="Content Placeholder 2"/>
          <p:cNvSpPr>
            <a:spLocks noGrp="1"/>
          </p:cNvSpPr>
          <p:nvPr>
            <p:ph idx="1"/>
          </p:nvPr>
        </p:nvSpPr>
        <p:spPr>
          <a:xfrm>
            <a:off x="2589212" y="2133600"/>
            <a:ext cx="9602788" cy="4724400"/>
          </a:xfrm>
        </p:spPr>
        <p:txBody>
          <a:bodyPr/>
          <a:lstStyle/>
          <a:p>
            <a:r>
              <a:rPr lang="en-US" dirty="0"/>
              <a:t>1.1 WHAT IS CLOUD </a:t>
            </a:r>
            <a:r>
              <a:rPr lang="en-US" dirty="0" smtClean="0"/>
              <a:t>COMPUTING</a:t>
            </a:r>
          </a:p>
          <a:p>
            <a:r>
              <a:rPr lang="en-US" dirty="0"/>
              <a:t>Cloud computing is a technology that brings your entire computer infrastructure into both hardware and software applications online. It uses the internet, a remote central server to maintain data &amp; </a:t>
            </a:r>
            <a:r>
              <a:rPr lang="en-US" dirty="0" smtClean="0"/>
              <a:t>applications</a:t>
            </a:r>
          </a:p>
          <a:p>
            <a:endParaRPr lang="en-US" dirty="0"/>
          </a:p>
        </p:txBody>
      </p:sp>
      <p:pic>
        <p:nvPicPr>
          <p:cNvPr id="4" name="Picture 3"/>
          <p:cNvPicPr>
            <a:picLocks noChangeAspect="1"/>
          </p:cNvPicPr>
          <p:nvPr/>
        </p:nvPicPr>
        <p:blipFill>
          <a:blip r:embed="rId2"/>
          <a:stretch>
            <a:fillRect/>
          </a:stretch>
        </p:blipFill>
        <p:spPr>
          <a:xfrm>
            <a:off x="4613189" y="3436334"/>
            <a:ext cx="4134446" cy="3284175"/>
          </a:xfrm>
          <a:prstGeom prst="rect">
            <a:avLst/>
          </a:prstGeom>
        </p:spPr>
      </p:pic>
    </p:spTree>
    <p:extLst>
      <p:ext uri="{BB962C8B-B14F-4D97-AF65-F5344CB8AC3E}">
        <p14:creationId xmlns:p14="http://schemas.microsoft.com/office/powerpoint/2010/main" val="8742396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HOW IS WORK OF CLOUD COMPUTING</a:t>
            </a:r>
          </a:p>
        </p:txBody>
      </p:sp>
      <p:sp>
        <p:nvSpPr>
          <p:cNvPr id="3" name="Content Placeholder 2"/>
          <p:cNvSpPr>
            <a:spLocks noGrp="1"/>
          </p:cNvSpPr>
          <p:nvPr>
            <p:ph idx="1"/>
          </p:nvPr>
        </p:nvSpPr>
        <p:spPr/>
        <p:txBody>
          <a:bodyPr/>
          <a:lstStyle/>
          <a:p>
            <a:r>
              <a:rPr lang="en-US" dirty="0"/>
              <a:t>In essence, technology is a geographical change in the location of our data from a personal computer to a centralized server or 'cloud'. Typically, cloud services charge their customers on a usage basis.</a:t>
            </a:r>
          </a:p>
          <a:p>
            <a:r>
              <a:rPr lang="en-US" dirty="0"/>
              <a:t>Therefore, it is also known as Software as a Service (SaaS). It aims to provide infrastructure and online resources to serve its customers; Dynamic abstraction and resource sharing.</a:t>
            </a:r>
          </a:p>
          <a:p>
            <a:endParaRPr lang="en-US" dirty="0"/>
          </a:p>
          <a:p>
            <a:endParaRPr lang="en-US" dirty="0"/>
          </a:p>
        </p:txBody>
      </p:sp>
    </p:spTree>
    <p:extLst>
      <p:ext uri="{BB962C8B-B14F-4D97-AF65-F5344CB8AC3E}">
        <p14:creationId xmlns:p14="http://schemas.microsoft.com/office/powerpoint/2010/main" val="1513779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 </a:t>
            </a:r>
            <a:r>
              <a:rPr lang="en-US" dirty="0"/>
              <a:t>THE HISTORY OF CLOUD COMPUTING</a:t>
            </a:r>
          </a:p>
        </p:txBody>
      </p:sp>
      <p:sp>
        <p:nvSpPr>
          <p:cNvPr id="3" name="Content Placeholder 2"/>
          <p:cNvSpPr>
            <a:spLocks noGrp="1"/>
          </p:cNvSpPr>
          <p:nvPr>
            <p:ph idx="1"/>
          </p:nvPr>
        </p:nvSpPr>
        <p:spPr/>
        <p:txBody>
          <a:bodyPr/>
          <a:lstStyle/>
          <a:p>
            <a:r>
              <a:rPr lang="en-US" dirty="0"/>
              <a:t>1.	The Idea Phase - This phase incepted in the early 1960s with the emergence of utility and grid computing and lasted till pre-internet bubble era. Joseph Carl </a:t>
            </a:r>
            <a:r>
              <a:rPr lang="en-US" dirty="0" err="1"/>
              <a:t>Robnett</a:t>
            </a:r>
            <a:r>
              <a:rPr lang="en-US" dirty="0"/>
              <a:t> </a:t>
            </a:r>
            <a:r>
              <a:rPr lang="en-US" dirty="0" err="1"/>
              <a:t>Licklider</a:t>
            </a:r>
            <a:r>
              <a:rPr lang="en-US" dirty="0"/>
              <a:t> was the founder of cloud computing.</a:t>
            </a:r>
          </a:p>
          <a:p>
            <a:r>
              <a:rPr lang="en-US" dirty="0"/>
              <a:t>2.	The Pre-cloud Phase - The pre-cloud phase originated in 1999 and extended to 2006. In this phase the internet as the mechanism to provide Application as Service.</a:t>
            </a:r>
          </a:p>
          <a:p>
            <a:r>
              <a:rPr lang="en-US" dirty="0"/>
              <a:t>3.	The Cloud Phase - The much talked about real cloud phase started in the year 2007 when the classification of IaaS, PaaS, and SaaS got formalized. The history of cloud computing has witnessed some very interesting breakthroughs launched by some of the leading computer/web organizations of the world.</a:t>
            </a:r>
          </a:p>
          <a:p>
            <a:endParaRPr lang="en-US" dirty="0"/>
          </a:p>
        </p:txBody>
      </p:sp>
    </p:spTree>
    <p:extLst>
      <p:ext uri="{BB962C8B-B14F-4D97-AF65-F5344CB8AC3E}">
        <p14:creationId xmlns:p14="http://schemas.microsoft.com/office/powerpoint/2010/main" val="2401413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1.4 TYPE </a:t>
            </a:r>
            <a:r>
              <a:rPr lang="en-US" dirty="0"/>
              <a:t>OF CLOUD</a:t>
            </a:r>
          </a:p>
        </p:txBody>
      </p:sp>
      <p:sp>
        <p:nvSpPr>
          <p:cNvPr id="3" name="Content Placeholder 2"/>
          <p:cNvSpPr>
            <a:spLocks noGrp="1"/>
          </p:cNvSpPr>
          <p:nvPr>
            <p:ph idx="1"/>
          </p:nvPr>
        </p:nvSpPr>
        <p:spPr/>
        <p:txBody>
          <a:bodyPr>
            <a:normAutofit/>
          </a:bodyPr>
          <a:lstStyle/>
          <a:p>
            <a:r>
              <a:rPr lang="en-US" dirty="0"/>
              <a:t>1.	Public Cloud - When a cloud is available to the general public on a pay-per-use basis, that cloud is called a ‘Public Cloud’. </a:t>
            </a:r>
          </a:p>
          <a:p>
            <a:r>
              <a:rPr lang="en-US" dirty="0"/>
              <a:t>2.	Private Cloud - The internal data centers of business organizations which are not made available to the general public are termed as a private </a:t>
            </a:r>
            <a:r>
              <a:rPr lang="en-US" dirty="0" smtClean="0"/>
              <a:t>cloud</a:t>
            </a:r>
          </a:p>
          <a:p>
            <a:r>
              <a:rPr lang="en-US" dirty="0" smtClean="0"/>
              <a:t>3</a:t>
            </a:r>
            <a:r>
              <a:rPr lang="en-US" dirty="0"/>
              <a:t>.	Hybrid Cloud - A combination of private and public cloud is called a hybrid cloud. Companies use their own infrastructure for normal usage and hire the cloud at events of heavy network traffic or high data load.</a:t>
            </a:r>
          </a:p>
          <a:p>
            <a:pPr marL="0" indent="0">
              <a:buNone/>
            </a:pPr>
            <a:endParaRPr lang="en-US" dirty="0"/>
          </a:p>
          <a:p>
            <a:endParaRPr lang="en-US" dirty="0"/>
          </a:p>
        </p:txBody>
      </p:sp>
    </p:spTree>
    <p:extLst>
      <p:ext uri="{BB962C8B-B14F-4D97-AF65-F5344CB8AC3E}">
        <p14:creationId xmlns:p14="http://schemas.microsoft.com/office/powerpoint/2010/main" val="1106874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1.5 ADVANTAGE AND BENEFIT OF CLOUD COMPUTING BRING PEOPLE</a:t>
            </a:r>
          </a:p>
        </p:txBody>
      </p:sp>
      <p:sp>
        <p:nvSpPr>
          <p:cNvPr id="3" name="Content Placeholder 2"/>
          <p:cNvSpPr>
            <a:spLocks noGrp="1"/>
          </p:cNvSpPr>
          <p:nvPr>
            <p:ph idx="1"/>
          </p:nvPr>
        </p:nvSpPr>
        <p:spPr/>
        <p:txBody>
          <a:bodyPr/>
          <a:lstStyle/>
          <a:p>
            <a:r>
              <a:rPr lang="en-US" dirty="0" smtClean="0"/>
              <a:t>1.Cost </a:t>
            </a:r>
            <a:r>
              <a:rPr lang="en-US" dirty="0"/>
              <a:t>savings </a:t>
            </a:r>
            <a:endParaRPr lang="en-US" dirty="0" smtClean="0"/>
          </a:p>
          <a:p>
            <a:r>
              <a:rPr lang="en-US" dirty="0" smtClean="0"/>
              <a:t>2.Instant </a:t>
            </a:r>
            <a:r>
              <a:rPr lang="en-US" dirty="0"/>
              <a:t>access anytime anywhere </a:t>
            </a:r>
            <a:endParaRPr lang="en-US" dirty="0" smtClean="0"/>
          </a:p>
          <a:p>
            <a:r>
              <a:rPr lang="en-US" dirty="0" smtClean="0"/>
              <a:t>3.The </a:t>
            </a:r>
            <a:r>
              <a:rPr lang="en-US" dirty="0"/>
              <a:t>ability to transform endlessly </a:t>
            </a:r>
            <a:endParaRPr lang="en-US" dirty="0" smtClean="0"/>
          </a:p>
          <a:p>
            <a:r>
              <a:rPr lang="en-US" dirty="0" smtClean="0"/>
              <a:t>4.Adaptability</a:t>
            </a:r>
          </a:p>
          <a:p>
            <a:r>
              <a:rPr lang="en-US" dirty="0" smtClean="0"/>
              <a:t>5.Sustainable </a:t>
            </a:r>
            <a:r>
              <a:rPr lang="en-US" dirty="0"/>
              <a:t>cooperation, not disturbance </a:t>
            </a:r>
            <a:endParaRPr lang="en-US" dirty="0" smtClean="0"/>
          </a:p>
          <a:p>
            <a:r>
              <a:rPr lang="en-US" dirty="0" smtClean="0"/>
              <a:t>6.Data </a:t>
            </a:r>
            <a:r>
              <a:rPr lang="en-US" dirty="0"/>
              <a:t>security </a:t>
            </a:r>
            <a:endParaRPr lang="en-US" dirty="0" smtClean="0"/>
          </a:p>
          <a:p>
            <a:r>
              <a:rPr lang="en-US" dirty="0" smtClean="0"/>
              <a:t>7.Stand </a:t>
            </a:r>
            <a:r>
              <a:rPr lang="en-US" dirty="0"/>
              <a:t>out with the modern trend </a:t>
            </a:r>
          </a:p>
        </p:txBody>
      </p:sp>
    </p:spTree>
    <p:extLst>
      <p:ext uri="{BB962C8B-B14F-4D97-AF65-F5344CB8AC3E}">
        <p14:creationId xmlns:p14="http://schemas.microsoft.com/office/powerpoint/2010/main" val="316321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09"/>
            <a:ext cx="8911687" cy="1451825"/>
          </a:xfrm>
        </p:spPr>
        <p:txBody>
          <a:bodyPr>
            <a:normAutofit fontScale="90000"/>
          </a:bodyPr>
          <a:lstStyle/>
          <a:p>
            <a:r>
              <a:rPr lang="en-US" dirty="0"/>
              <a:t>P2. Design an appropriate architectural Cloud Computing framework for a given scenario.</a:t>
            </a:r>
          </a:p>
        </p:txBody>
      </p:sp>
      <p:sp>
        <p:nvSpPr>
          <p:cNvPr id="3" name="Content Placeholder 2"/>
          <p:cNvSpPr>
            <a:spLocks noGrp="1"/>
          </p:cNvSpPr>
          <p:nvPr>
            <p:ph idx="1"/>
          </p:nvPr>
        </p:nvSpPr>
        <p:spPr>
          <a:xfrm>
            <a:off x="2589212" y="2133600"/>
            <a:ext cx="8915400" cy="4724400"/>
          </a:xfrm>
        </p:spPr>
        <p:txBody>
          <a:bodyPr/>
          <a:lstStyle/>
          <a:p>
            <a:r>
              <a:rPr lang="en-US" dirty="0"/>
              <a:t>1. definition</a:t>
            </a:r>
          </a:p>
          <a:p>
            <a:r>
              <a:rPr lang="en-US" dirty="0"/>
              <a:t>The dynamic scalability architecture is an architectural model based on a system of predefined scaling conditions that trigger the dynamic allocation of IT resources from resource pools. Dynamic allocation enables variable utilization as dictated by usage demand fluctuations, since unnecessary IT resources are efficiently reclaimed without requiring manual interaction.</a:t>
            </a:r>
          </a:p>
          <a:p>
            <a:r>
              <a:rPr lang="en-US" dirty="0"/>
              <a:t>The following types of dynamic scaling are commonly used:</a:t>
            </a:r>
          </a:p>
          <a:p>
            <a:r>
              <a:rPr lang="en-US" dirty="0"/>
              <a:t>•	Dynamic Horizontal Scaling per requirements and permissions.</a:t>
            </a:r>
          </a:p>
          <a:p>
            <a:r>
              <a:rPr lang="en-US" dirty="0"/>
              <a:t>•	Dynamic Vertical Scaling</a:t>
            </a:r>
          </a:p>
          <a:p>
            <a:r>
              <a:rPr lang="en-US" dirty="0"/>
              <a:t>•	Dynamic Relocation</a:t>
            </a:r>
          </a:p>
          <a:p>
            <a:endParaRPr lang="en-US" dirty="0"/>
          </a:p>
        </p:txBody>
      </p:sp>
    </p:spTree>
    <p:extLst>
      <p:ext uri="{BB962C8B-B14F-4D97-AF65-F5344CB8AC3E}">
        <p14:creationId xmlns:p14="http://schemas.microsoft.com/office/powerpoint/2010/main" val="14619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a:t>
            </a:r>
            <a:r>
              <a:rPr lang="en-US" dirty="0" smtClean="0"/>
              <a:t>hosen </a:t>
            </a:r>
            <a:r>
              <a:rPr lang="en-US" dirty="0"/>
              <a:t>architectural Cloud Computing framework</a:t>
            </a:r>
          </a:p>
        </p:txBody>
      </p:sp>
      <p:pic>
        <p:nvPicPr>
          <p:cNvPr id="4" name="Content Placeholder 3"/>
          <p:cNvPicPr>
            <a:picLocks noGrp="1" noChangeAspect="1"/>
          </p:cNvPicPr>
          <p:nvPr>
            <p:ph idx="1"/>
          </p:nvPr>
        </p:nvPicPr>
        <p:blipFill>
          <a:blip r:embed="rId2"/>
          <a:stretch>
            <a:fillRect/>
          </a:stretch>
        </p:blipFill>
        <p:spPr>
          <a:xfrm>
            <a:off x="3065811" y="2013923"/>
            <a:ext cx="5707486" cy="2760507"/>
          </a:xfrm>
          <a:prstGeom prst="rect">
            <a:avLst/>
          </a:prstGeom>
        </p:spPr>
      </p:pic>
      <p:sp>
        <p:nvSpPr>
          <p:cNvPr id="5" name="Rectangle 4"/>
          <p:cNvSpPr/>
          <p:nvPr/>
        </p:nvSpPr>
        <p:spPr>
          <a:xfrm>
            <a:off x="3065812" y="5095784"/>
            <a:ext cx="7519810" cy="923330"/>
          </a:xfrm>
          <a:prstGeom prst="rect">
            <a:avLst/>
          </a:prstGeom>
        </p:spPr>
        <p:txBody>
          <a:bodyPr wrap="square">
            <a:spAutoFit/>
          </a:bodyPr>
          <a:lstStyle/>
          <a:p>
            <a:r>
              <a:rPr lang="en-US" dirty="0" smtClean="0"/>
              <a:t>•Cloud service consumers are sending requests to a cloud service </a:t>
            </a:r>
          </a:p>
          <a:p>
            <a:r>
              <a:rPr lang="en-US" dirty="0" smtClean="0"/>
              <a:t>•The automated scaling listener monitors the cloud service to determine if predefined capacity thresholds are being exceeded </a:t>
            </a:r>
            <a:endParaRPr lang="en-US" dirty="0"/>
          </a:p>
        </p:txBody>
      </p:sp>
    </p:spTree>
    <p:extLst>
      <p:ext uri="{BB962C8B-B14F-4D97-AF65-F5344CB8AC3E}">
        <p14:creationId xmlns:p14="http://schemas.microsoft.com/office/powerpoint/2010/main" val="2814301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988340" y="673536"/>
            <a:ext cx="5455444" cy="3561314"/>
          </a:xfrm>
          <a:prstGeom prst="rect">
            <a:avLst/>
          </a:prstGeom>
        </p:spPr>
      </p:pic>
      <p:sp>
        <p:nvSpPr>
          <p:cNvPr id="5" name="Rectangle 4"/>
          <p:cNvSpPr/>
          <p:nvPr/>
        </p:nvSpPr>
        <p:spPr>
          <a:xfrm>
            <a:off x="2800866" y="4234850"/>
            <a:ext cx="8295502" cy="2031325"/>
          </a:xfrm>
          <a:prstGeom prst="rect">
            <a:avLst/>
          </a:prstGeom>
        </p:spPr>
        <p:txBody>
          <a:bodyPr wrap="square">
            <a:spAutoFit/>
          </a:bodyPr>
          <a:lstStyle/>
          <a:p>
            <a:r>
              <a:rPr lang="en-US" dirty="0" smtClean="0"/>
              <a:t>•The number of requests coming from cloud service consumers increases. </a:t>
            </a:r>
          </a:p>
          <a:p>
            <a:r>
              <a:rPr lang="en-US" dirty="0" smtClean="0"/>
              <a:t>•The workload exceeds the performance thresholds. The automated scaling listener determines the next course of action based on a predefined scaling policy.</a:t>
            </a:r>
          </a:p>
          <a:p>
            <a:r>
              <a:rPr lang="en-US" dirty="0" smtClean="0"/>
              <a:t>•If the cloud service implementation is deemed eligible for additional scaling, the automated scaling listener initiates the scaling process </a:t>
            </a:r>
            <a:endParaRPr lang="en-US" dirty="0"/>
          </a:p>
        </p:txBody>
      </p:sp>
    </p:spTree>
    <p:extLst>
      <p:ext uri="{BB962C8B-B14F-4D97-AF65-F5344CB8AC3E}">
        <p14:creationId xmlns:p14="http://schemas.microsoft.com/office/powerpoint/2010/main" val="370821488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373</TotalTime>
  <Words>695</Words>
  <Application>Microsoft Office PowerPoint</Application>
  <PresentationFormat>Widescreen</PresentationFormat>
  <Paragraphs>101</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Century Gothic</vt:lpstr>
      <vt:lpstr>Symbol</vt:lpstr>
      <vt:lpstr>Times New Roman</vt:lpstr>
      <vt:lpstr>Wingdings 3</vt:lpstr>
      <vt:lpstr>Wisp</vt:lpstr>
      <vt:lpstr>Welcome to group 5 presentation</vt:lpstr>
      <vt:lpstr>P1. ANALYZE THE EVOLUTION AND FUNDAMENTAL CONCEPTS OF CLOUD COMPUTING </vt:lpstr>
      <vt:lpstr>1.2 HOW IS WORK OF CLOUD COMPUTING</vt:lpstr>
      <vt:lpstr>1.3 THE HISTORY OF CLOUD COMPUTING</vt:lpstr>
      <vt:lpstr>1.4 TYPE OF CLOUD</vt:lpstr>
      <vt:lpstr>1.5 ADVANTAGE AND BENEFIT OF CLOUD COMPUTING BRING PEOPLE</vt:lpstr>
      <vt:lpstr>P2. Design an appropriate architectural Cloud Computing framework for a given scenario.</vt:lpstr>
      <vt:lpstr>2. Chosen architectural Cloud Computing framework</vt:lpstr>
      <vt:lpstr>PowerPoint Presentation</vt:lpstr>
      <vt:lpstr>PowerPoint Presentation</vt:lpstr>
      <vt:lpstr>P3 Define an appropriate deployment model for a given scenario. </vt:lpstr>
      <vt:lpstr>2. Explanation for chosen model</vt:lpstr>
      <vt:lpstr>Three main characteristics: 1. Increased security of an isolated network. </vt:lpstr>
      <vt:lpstr>2. Increased performance due to resources being solely dedicated to one organization.</vt:lpstr>
      <vt:lpstr>3. Increased capability for customization.</vt:lpstr>
      <vt:lpstr>P4 Compare the service models for choosing an adequate model for a given scenario.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group 5 presentation</dc:title>
  <dc:creator>Microsoft account</dc:creator>
  <cp:lastModifiedBy>Microsoft account</cp:lastModifiedBy>
  <cp:revision>8</cp:revision>
  <dcterms:created xsi:type="dcterms:W3CDTF">2022-06-05T12:48:10Z</dcterms:created>
  <dcterms:modified xsi:type="dcterms:W3CDTF">2022-06-05T19:09:26Z</dcterms:modified>
</cp:coreProperties>
</file>