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E7F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7" autoAdjust="0"/>
  </p:normalViewPr>
  <p:slideViewPr>
    <p:cSldViewPr>
      <p:cViewPr varScale="1">
        <p:scale>
          <a:sx n="25" d="100"/>
          <a:sy n="25" d="100"/>
        </p:scale>
        <p:origin x="-1302" y="-17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PyCharmProjects\DMproject\figures\distribu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t-E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'diagnosis counts'!$I$4:$I$34</c:f>
              <c:strCache>
                <c:ptCount val="31"/>
                <c:pt idx="0">
                  <c:v>1</c:v>
                </c:pt>
                <c:pt idx="14">
                  <c:v>15</c:v>
                </c:pt>
                <c:pt idx="30">
                  <c:v>&gt;30</c:v>
                </c:pt>
              </c:strCache>
            </c:strRef>
          </c:cat>
          <c:val>
            <c:numRef>
              <c:f>'diagnosis counts'!$J$4:$J$34</c:f>
              <c:numCache>
                <c:formatCode>General</c:formatCode>
                <c:ptCount val="31"/>
                <c:pt idx="0">
                  <c:v>7765</c:v>
                </c:pt>
                <c:pt idx="1">
                  <c:v>4693</c:v>
                </c:pt>
                <c:pt idx="2">
                  <c:v>3826</c:v>
                </c:pt>
                <c:pt idx="3">
                  <c:v>3466</c:v>
                </c:pt>
                <c:pt idx="4">
                  <c:v>3165</c:v>
                </c:pt>
                <c:pt idx="5">
                  <c:v>3002</c:v>
                </c:pt>
                <c:pt idx="6">
                  <c:v>2796</c:v>
                </c:pt>
                <c:pt idx="7">
                  <c:v>2527</c:v>
                </c:pt>
                <c:pt idx="8">
                  <c:v>2355</c:v>
                </c:pt>
                <c:pt idx="9">
                  <c:v>2063</c:v>
                </c:pt>
                <c:pt idx="10">
                  <c:v>1834</c:v>
                </c:pt>
                <c:pt idx="11">
                  <c:v>1593</c:v>
                </c:pt>
                <c:pt idx="12">
                  <c:v>1430</c:v>
                </c:pt>
                <c:pt idx="13">
                  <c:v>1191</c:v>
                </c:pt>
                <c:pt idx="14">
                  <c:v>1133</c:v>
                </c:pt>
                <c:pt idx="15">
                  <c:v>914</c:v>
                </c:pt>
                <c:pt idx="16">
                  <c:v>762</c:v>
                </c:pt>
                <c:pt idx="17">
                  <c:v>614</c:v>
                </c:pt>
                <c:pt idx="18">
                  <c:v>549</c:v>
                </c:pt>
                <c:pt idx="19">
                  <c:v>471</c:v>
                </c:pt>
                <c:pt idx="20">
                  <c:v>398</c:v>
                </c:pt>
                <c:pt idx="21">
                  <c:v>322</c:v>
                </c:pt>
                <c:pt idx="22">
                  <c:v>266</c:v>
                </c:pt>
                <c:pt idx="23">
                  <c:v>221</c:v>
                </c:pt>
                <c:pt idx="24">
                  <c:v>184</c:v>
                </c:pt>
                <c:pt idx="25">
                  <c:v>146</c:v>
                </c:pt>
                <c:pt idx="26">
                  <c:v>122</c:v>
                </c:pt>
                <c:pt idx="27">
                  <c:v>117</c:v>
                </c:pt>
                <c:pt idx="28">
                  <c:v>83</c:v>
                </c:pt>
                <c:pt idx="29">
                  <c:v>60</c:v>
                </c:pt>
                <c:pt idx="30">
                  <c:v>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axId val="79131392"/>
        <c:axId val="79134080"/>
      </c:barChart>
      <c:catAx>
        <c:axId val="79131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t-EE" b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Number of diagnoses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9134080"/>
        <c:crosses val="autoZero"/>
        <c:auto val="1"/>
        <c:lblAlgn val="ctr"/>
        <c:lblOffset val="100"/>
        <c:tickMarkSkip val="1"/>
        <c:noMultiLvlLbl val="0"/>
      </c:catAx>
      <c:valAx>
        <c:axId val="79134080"/>
        <c:scaling>
          <c:orientation val="minMax"/>
          <c:max val="8000"/>
          <c:min val="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t-EE" b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Number of patients</a:t>
                </a:r>
              </a:p>
            </c:rich>
          </c:tx>
          <c:layout>
            <c:manualLayout>
              <c:xMode val="edge"/>
              <c:yMode val="edge"/>
              <c:x val="3.5307869022196338E-3"/>
              <c:y val="9.124686379928316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9131392"/>
        <c:crossesAt val="1"/>
        <c:crossBetween val="between"/>
        <c:majorUnit val="4000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8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t-E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BA5A1-7B0C-4FD8-98F8-CA6F618A5A57}" type="datetimeFigureOut">
              <a:rPr lang="et-EE" smtClean="0"/>
              <a:t>28.05.2014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C09D-1AEB-4A41-BB16-572B42B99C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6336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C09D-1AEB-4A41-BB16-572B42B99C79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4840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  <a:noFill/>
          <a:effectLst/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0"/>
            <a:ext cx="38527673" cy="1998338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sz="201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2808526" cy="4852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6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462" y="1604961"/>
            <a:ext cx="6972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3391" y="509587"/>
            <a:ext cx="31629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Predicting age and gender from a patient’s</a:t>
            </a:r>
          </a:p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medical diagnoses</a:t>
            </a:r>
            <a:endParaRPr lang="et-EE" sz="1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852987"/>
            <a:ext cx="42808526" cy="228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TextBox 8"/>
          <p:cNvSpPr txBox="1"/>
          <p:nvPr/>
        </p:nvSpPr>
        <p:spPr>
          <a:xfrm>
            <a:off x="15936226" y="5081587"/>
            <a:ext cx="109360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5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Taivo Pungas*, Hans Peeter Tulmin</a:t>
            </a:r>
            <a:endParaRPr lang="et-EE" sz="5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7" name="Picture 3" descr="C:\Users\dell\PyCharmProjects\DMproject\doc\ICSlogo_trans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7" y="2783826"/>
            <a:ext cx="8202612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08624" y="5972413"/>
            <a:ext cx="19991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Institute of Computer Science, University of Tartu, *tpungas@ut.ee</a:t>
            </a:r>
            <a:endParaRPr lang="et-EE" sz="5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233103"/>
              </p:ext>
            </p:extLst>
          </p:nvPr>
        </p:nvGraphicFramePr>
        <p:xfrm>
          <a:off x="29461332" y="22988587"/>
          <a:ext cx="12362400" cy="66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31879" y="8356984"/>
            <a:ext cx="13480984" cy="17843909"/>
            <a:chOff x="819274" y="7672387"/>
            <a:chExt cx="12362404" cy="17843909"/>
          </a:xfrm>
        </p:grpSpPr>
        <p:sp>
          <p:nvSpPr>
            <p:cNvPr id="45" name="TextBox 44"/>
            <p:cNvSpPr txBox="1"/>
            <p:nvPr/>
          </p:nvSpPr>
          <p:spPr>
            <a:xfrm>
              <a:off x="819275" y="7672387"/>
              <a:ext cx="12362403" cy="1440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360000" tIns="180000" rIns="360000" bIns="180000" rtlCol="0">
              <a:spAutoFit/>
            </a:bodyPr>
            <a:lstStyle/>
            <a:p>
              <a:pPr algn="ctr"/>
              <a:r>
                <a:rPr lang="et-EE" sz="7000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  <a:endParaRPr lang="et-EE" sz="7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9274" y="9400437"/>
              <a:ext cx="12362403" cy="16115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input data,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consisting of patients’ genders, ages and diagnosis histories, was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filtered to remove patients with no diagnosis records and patients above the ages of 100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Ages were assigned into 8 bins with edges at 0, 20, 30, 40, 50, 60, 70, 80, 100 years. This produced  bins containing 2000-7000 examples.</a:t>
              </a:r>
              <a:endPara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original diagnosis histories, given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 lists of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Estonian RHK-10 codes, were binned by removing one level of specificity from the codes (e.g.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‘G01.8’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was mapped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‘G01’), and transformed into a binary vector discarding the number of times each diagnosis occurred.</a:t>
              </a:r>
            </a:p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After preprocessing, a sample of 48 728 patients was left. This data was partitioned into training (60%), validation (20%) and test (20%) sets.</a:t>
              </a:r>
              <a:endParaRPr lang="et-EE" sz="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6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339</TotalTime>
  <Words>184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Taivo_OpenSansValge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25</cp:revision>
  <dcterms:created xsi:type="dcterms:W3CDTF">2006-08-16T00:00:00Z</dcterms:created>
  <dcterms:modified xsi:type="dcterms:W3CDTF">2014-05-28T12:23:49Z</dcterms:modified>
</cp:coreProperties>
</file>