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42808525" cy="30279975"/>
  <p:notesSz cx="6858000" cy="9144000"/>
  <p:defaultTextStyle>
    <a:defPPr>
      <a:defRPr lang="en-US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5B"/>
    <a:srgbClr val="E7F6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32" autoAdjust="0"/>
  </p:normalViewPr>
  <p:slideViewPr>
    <p:cSldViewPr>
      <p:cViewPr>
        <p:scale>
          <a:sx n="33" d="100"/>
          <a:sy n="33" d="100"/>
        </p:scale>
        <p:origin x="-132" y="1470"/>
      </p:cViewPr>
      <p:guideLst>
        <p:guide orient="horz" pos="9537"/>
        <p:guide pos="134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\PyCharmProjects\DMproject\figures\distribut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t-E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'diagnosis counts'!$I$4:$I$34</c:f>
              <c:strCache>
                <c:ptCount val="31"/>
                <c:pt idx="0">
                  <c:v>1</c:v>
                </c:pt>
                <c:pt idx="14">
                  <c:v>15</c:v>
                </c:pt>
                <c:pt idx="30">
                  <c:v>&gt;30</c:v>
                </c:pt>
              </c:strCache>
            </c:strRef>
          </c:cat>
          <c:val>
            <c:numRef>
              <c:f>'diagnosis counts'!$J$4:$J$34</c:f>
              <c:numCache>
                <c:formatCode>General</c:formatCode>
                <c:ptCount val="31"/>
                <c:pt idx="0">
                  <c:v>7765</c:v>
                </c:pt>
                <c:pt idx="1">
                  <c:v>4693</c:v>
                </c:pt>
                <c:pt idx="2">
                  <c:v>3826</c:v>
                </c:pt>
                <c:pt idx="3">
                  <c:v>3466</c:v>
                </c:pt>
                <c:pt idx="4">
                  <c:v>3165</c:v>
                </c:pt>
                <c:pt idx="5">
                  <c:v>3002</c:v>
                </c:pt>
                <c:pt idx="6">
                  <c:v>2796</c:v>
                </c:pt>
                <c:pt idx="7">
                  <c:v>2527</c:v>
                </c:pt>
                <c:pt idx="8">
                  <c:v>2355</c:v>
                </c:pt>
                <c:pt idx="9">
                  <c:v>2063</c:v>
                </c:pt>
                <c:pt idx="10">
                  <c:v>1834</c:v>
                </c:pt>
                <c:pt idx="11">
                  <c:v>1593</c:v>
                </c:pt>
                <c:pt idx="12">
                  <c:v>1430</c:v>
                </c:pt>
                <c:pt idx="13">
                  <c:v>1191</c:v>
                </c:pt>
                <c:pt idx="14">
                  <c:v>1133</c:v>
                </c:pt>
                <c:pt idx="15">
                  <c:v>914</c:v>
                </c:pt>
                <c:pt idx="16">
                  <c:v>762</c:v>
                </c:pt>
                <c:pt idx="17">
                  <c:v>614</c:v>
                </c:pt>
                <c:pt idx="18">
                  <c:v>549</c:v>
                </c:pt>
                <c:pt idx="19">
                  <c:v>471</c:v>
                </c:pt>
                <c:pt idx="20">
                  <c:v>398</c:v>
                </c:pt>
                <c:pt idx="21">
                  <c:v>322</c:v>
                </c:pt>
                <c:pt idx="22">
                  <c:v>266</c:v>
                </c:pt>
                <c:pt idx="23">
                  <c:v>221</c:v>
                </c:pt>
                <c:pt idx="24">
                  <c:v>184</c:v>
                </c:pt>
                <c:pt idx="25">
                  <c:v>146</c:v>
                </c:pt>
                <c:pt idx="26">
                  <c:v>122</c:v>
                </c:pt>
                <c:pt idx="27">
                  <c:v>117</c:v>
                </c:pt>
                <c:pt idx="28">
                  <c:v>83</c:v>
                </c:pt>
                <c:pt idx="29">
                  <c:v>60</c:v>
                </c:pt>
                <c:pt idx="30">
                  <c:v>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"/>
        <c:axId val="20916864"/>
        <c:axId val="22307968"/>
      </c:barChart>
      <c:catAx>
        <c:axId val="209168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t-EE" b="0" dirty="0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Number of</a:t>
                </a:r>
                <a:r>
                  <a:rPr lang="et-EE" b="0" baseline="0" dirty="0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</a:t>
                </a:r>
                <a:r>
                  <a:rPr lang="et-EE" b="0" dirty="0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different diagnoses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2307968"/>
        <c:crosses val="autoZero"/>
        <c:auto val="1"/>
        <c:lblAlgn val="ctr"/>
        <c:lblOffset val="100"/>
        <c:tickMarkSkip val="1"/>
        <c:noMultiLvlLbl val="0"/>
      </c:catAx>
      <c:valAx>
        <c:axId val="22307968"/>
        <c:scaling>
          <c:orientation val="minMax"/>
          <c:max val="8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t-EE" b="0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Number of patients</a:t>
                </a:r>
              </a:p>
            </c:rich>
          </c:tx>
          <c:layout>
            <c:manualLayout>
              <c:xMode val="edge"/>
              <c:yMode val="edge"/>
              <c:x val="5.4138503739476268E-3"/>
              <c:y val="0.1767730194046755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0916864"/>
        <c:crossesAt val="1"/>
        <c:crossBetween val="between"/>
        <c:majorUnit val="4000"/>
      </c:valAx>
    </c:plotArea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2800"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t-E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BA5A1-7B0C-4FD8-98F8-CA6F618A5A57}" type="datetimeFigureOut">
              <a:rPr lang="et-EE" smtClean="0"/>
              <a:t>28.05.2014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1C09D-1AEB-4A41-BB16-572B42B99C7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26336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1C09D-1AEB-4A41-BB16-572B42B99C79}" type="slidenum">
              <a:rPr lang="et-EE" smtClean="0"/>
              <a:t>1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348408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640" y="9406420"/>
            <a:ext cx="36387246" cy="64905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1279" y="17158652"/>
            <a:ext cx="29965968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36181" y="1212605"/>
            <a:ext cx="9631918" cy="258361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0426" y="1212605"/>
            <a:ext cx="28182279" cy="258361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579" y="19457690"/>
            <a:ext cx="36387246" cy="601393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1579" y="12833948"/>
            <a:ext cx="36387246" cy="662374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0426" y="7065330"/>
            <a:ext cx="18907099" cy="19983384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61000" y="7065330"/>
            <a:ext cx="18907099" cy="19983384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426" y="6777950"/>
            <a:ext cx="18914533" cy="282472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0426" y="9602677"/>
            <a:ext cx="18914533" cy="17446034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46138" y="6777950"/>
            <a:ext cx="18921963" cy="282472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46138" y="9602677"/>
            <a:ext cx="18921963" cy="17446034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428" y="1205591"/>
            <a:ext cx="14083710" cy="513077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6944" y="1205594"/>
            <a:ext cx="23931155" cy="2584312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428" y="6336367"/>
            <a:ext cx="14083710" cy="20712346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771" y="21195982"/>
            <a:ext cx="25685115" cy="250230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90771" y="2705572"/>
            <a:ext cx="25685115" cy="1816798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0771" y="23698288"/>
            <a:ext cx="25685115" cy="3553689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0426" y="1212603"/>
            <a:ext cx="38527673" cy="5046663"/>
          </a:xfrm>
          <a:prstGeom prst="rect">
            <a:avLst/>
          </a:prstGeom>
          <a:noFill/>
          <a:effectLst/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426" y="7065330"/>
            <a:ext cx="38527673" cy="19983384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40426" y="28065053"/>
            <a:ext cx="9988656" cy="161212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26246" y="28065053"/>
            <a:ext cx="13556033" cy="161212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79443" y="28065053"/>
            <a:ext cx="9988656" cy="161212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4176431" rtl="0" eaLnBrk="1" latinLnBrk="0" hangingPunct="1">
        <a:spcBef>
          <a:spcPct val="0"/>
        </a:spcBef>
        <a:buNone/>
        <a:defRPr sz="201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4852987"/>
            <a:ext cx="42808526" cy="2285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42808526" cy="48529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pic>
        <p:nvPicPr>
          <p:cNvPr id="6" name="Picture 2" descr="http://www.ut.ee/sites/default/files/it-akadeemia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9462" y="3948112"/>
            <a:ext cx="69723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93391" y="509587"/>
            <a:ext cx="3162949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t-EE" sz="120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Predicting age and gender from a patient’s</a:t>
            </a:r>
          </a:p>
          <a:p>
            <a:pPr algn="ctr"/>
            <a:r>
              <a:rPr lang="et-EE" sz="120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medical </a:t>
            </a:r>
            <a:r>
              <a:rPr lang="et-EE" sz="120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diagnoses</a:t>
            </a:r>
            <a:endParaRPr lang="et-EE" sz="1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36226" y="5081587"/>
            <a:ext cx="109360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t-EE" sz="50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Taivo Pungas*, Hans Peeter Tulmin</a:t>
            </a:r>
            <a:endParaRPr lang="et-EE" sz="5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027" name="Picture 3" descr="C:\Users\dell\PyCharmProjects\DMproject\doc\ICSlogo_trans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27" y="5203177"/>
            <a:ext cx="8202612" cy="169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408624" y="5972413"/>
            <a:ext cx="199913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t-EE" sz="5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Institute of Computer Science, University of Tartu, *tpungas@ut.ee</a:t>
            </a:r>
            <a:endParaRPr lang="et-EE" sz="5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8649678" y="8026836"/>
            <a:ext cx="13480984" cy="12457820"/>
            <a:chOff x="819274" y="7672387"/>
            <a:chExt cx="12362404" cy="12457820"/>
          </a:xfrm>
        </p:grpSpPr>
        <p:sp>
          <p:nvSpPr>
            <p:cNvPr id="45" name="TextBox 44"/>
            <p:cNvSpPr txBox="1"/>
            <p:nvPr/>
          </p:nvSpPr>
          <p:spPr>
            <a:xfrm>
              <a:off x="819275" y="7672387"/>
              <a:ext cx="12362403" cy="14407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lIns="360000" tIns="180000" rIns="360000" bIns="180000" rtlCol="0">
              <a:spAutoFit/>
            </a:bodyPr>
            <a:lstStyle/>
            <a:p>
              <a:pPr algn="ctr"/>
              <a:r>
                <a:rPr lang="et-EE" sz="7000" b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</a:t>
              </a:r>
              <a:endParaRPr lang="et-EE" sz="7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9274" y="9400437"/>
              <a:ext cx="12362403" cy="10729770"/>
            </a:xfrm>
            <a:prstGeom prst="rect">
              <a:avLst/>
            </a:prstGeom>
            <a:noFill/>
          </p:spPr>
          <p:txBody>
            <a:bodyPr wrap="square" lIns="360000" tIns="360000" rIns="360000" bIns="360000" rtlCol="0">
              <a:spAutoFit/>
            </a:bodyPr>
            <a:lstStyle/>
            <a:p>
              <a:pPr algn="just"/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 input data, consisting of patients’ genders, ages and diagnosis histories, was </a:t>
              </a:r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filtered.</a:t>
              </a:r>
              <a:endParaRPr lang="et-EE" sz="5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just">
                <a:spcBef>
                  <a:spcPts val="2000"/>
                </a:spcBef>
              </a:pPr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Ages were assigned into 8 bins with edges at 0, 20, 30, 40, 50, 60, 70, 80, 100 </a:t>
              </a:r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years.</a:t>
              </a:r>
            </a:p>
            <a:p>
              <a:pPr algn="just">
                <a:spcBef>
                  <a:spcPts val="2000"/>
                </a:spcBef>
              </a:pPr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 </a:t>
              </a:r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original diagnosis histories, lists of Estonian RHK-10 </a:t>
              </a:r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codes (e.g. ‘G01’), were transformed </a:t>
              </a:r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into </a:t>
              </a:r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binary vectors.</a:t>
              </a:r>
              <a:endParaRPr lang="et-EE" sz="5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just">
                <a:spcBef>
                  <a:spcPts val="2000"/>
                </a:spcBef>
              </a:pPr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After preprocessing, a sample of 48 728 patients was left. This data was partitioned into training (60%), validation (20%) and test (20%) sets.</a:t>
              </a:r>
              <a:endParaRPr lang="et-EE" sz="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90695" y="17728889"/>
            <a:ext cx="13480984" cy="11431898"/>
            <a:chOff x="819274" y="7672387"/>
            <a:chExt cx="12362404" cy="11431898"/>
          </a:xfrm>
        </p:grpSpPr>
        <p:sp>
          <p:nvSpPr>
            <p:cNvPr id="48" name="TextBox 47"/>
            <p:cNvSpPr txBox="1"/>
            <p:nvPr/>
          </p:nvSpPr>
          <p:spPr>
            <a:xfrm>
              <a:off x="819275" y="7672387"/>
              <a:ext cx="12362403" cy="14407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lIns="360000" tIns="180000" rIns="360000" bIns="180000" rtlCol="0">
              <a:spAutoFit/>
            </a:bodyPr>
            <a:lstStyle/>
            <a:p>
              <a:pPr algn="ctr"/>
              <a:r>
                <a:rPr lang="et-EE" sz="7000" b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Methods</a:t>
              </a:r>
              <a:endParaRPr lang="et-EE" sz="7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19274" y="9400437"/>
              <a:ext cx="12362403" cy="9703848"/>
            </a:xfrm>
            <a:prstGeom prst="rect">
              <a:avLst/>
            </a:prstGeom>
            <a:noFill/>
          </p:spPr>
          <p:txBody>
            <a:bodyPr wrap="square" lIns="360000" tIns="360000" rIns="360000" bIns="360000" rtlCol="0">
              <a:spAutoFit/>
            </a:bodyPr>
            <a:lstStyle/>
            <a:p>
              <a:pPr algn="just"/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Input data was cleansed and preprocessed as explained in section Data.</a:t>
              </a:r>
            </a:p>
            <a:p>
              <a:pPr algn="just">
                <a:spcBef>
                  <a:spcPts val="2000"/>
                </a:spcBef>
              </a:pPr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Before analysis, </a:t>
              </a:r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PCA </a:t>
              </a:r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was conducted on the diagnoses matrix. </a:t>
              </a:r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 number of principal components was chosen so that the explained variance would be 0.9. This criterion produced a 249-dimensional space, into which the original data was transformed for further analysis.</a:t>
              </a:r>
              <a:endParaRPr lang="et-EE" sz="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just">
                <a:spcBef>
                  <a:spcPts val="2000"/>
                </a:spcBef>
              </a:pPr>
              <a:r>
                <a:rPr lang="et-EE" sz="5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Software </a:t>
              </a:r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used: </a:t>
              </a:r>
              <a:r>
                <a:rPr lang="et-EE" sz="5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R; Python with packages Numpy and MDP</a:t>
              </a:r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t-EE" sz="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90694" y="8012493"/>
            <a:ext cx="13480984" cy="9070594"/>
            <a:chOff x="819274" y="7672387"/>
            <a:chExt cx="12362404" cy="9070594"/>
          </a:xfrm>
        </p:grpSpPr>
        <p:sp>
          <p:nvSpPr>
            <p:cNvPr id="17" name="TextBox 16"/>
            <p:cNvSpPr txBox="1"/>
            <p:nvPr/>
          </p:nvSpPr>
          <p:spPr>
            <a:xfrm>
              <a:off x="819275" y="7672387"/>
              <a:ext cx="12362403" cy="14407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lIns="360000" tIns="180000" rIns="360000" bIns="180000" rtlCol="0">
              <a:spAutoFit/>
            </a:bodyPr>
            <a:lstStyle/>
            <a:p>
              <a:pPr algn="ctr"/>
              <a:r>
                <a:rPr lang="et-EE" sz="7000" b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Conclusions</a:t>
              </a:r>
              <a:endParaRPr lang="et-EE" sz="7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9274" y="9603938"/>
              <a:ext cx="12362403" cy="71390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360000" tIns="360000" rIns="360000" bIns="360000" rtlCol="0">
              <a:spAutoFit/>
            </a:bodyPr>
            <a:lstStyle/>
            <a:p>
              <a:pPr algn="just"/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 methods tested in this study yielded prediction results better than random. However, the accuracy achieved is too low for useful applications.</a:t>
              </a:r>
            </a:p>
            <a:p>
              <a:pPr algn="just">
                <a:spcBef>
                  <a:spcPts val="2000"/>
                </a:spcBef>
              </a:pPr>
              <a:r>
                <a:rPr lang="et-EE" sz="5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</a:t>
              </a:r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estricting analysis to patients with at least some amount of diagnoses may improve results. Ensemble and neural network </a:t>
              </a:r>
              <a:r>
                <a:rPr lang="et-EE" sz="5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methods</a:t>
              </a:r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should be tested as well.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670185" y="8026836"/>
            <a:ext cx="13480984" cy="21280748"/>
            <a:chOff x="819274" y="7672387"/>
            <a:chExt cx="12362404" cy="21280748"/>
          </a:xfrm>
        </p:grpSpPr>
        <p:sp>
          <p:nvSpPr>
            <p:cNvPr id="21" name="TextBox 20"/>
            <p:cNvSpPr txBox="1"/>
            <p:nvPr/>
          </p:nvSpPr>
          <p:spPr>
            <a:xfrm>
              <a:off x="819275" y="7672387"/>
              <a:ext cx="12362403" cy="14407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lIns="360000" tIns="180000" rIns="360000" bIns="180000" rtlCol="0">
              <a:spAutoFit/>
            </a:bodyPr>
            <a:lstStyle/>
            <a:p>
              <a:pPr algn="ctr"/>
              <a:r>
                <a:rPr lang="et-EE" sz="7000" b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Results</a:t>
              </a:r>
              <a:endParaRPr lang="et-EE" sz="7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9274" y="9400437"/>
              <a:ext cx="12362403" cy="19552698"/>
            </a:xfrm>
            <a:prstGeom prst="rect">
              <a:avLst/>
            </a:prstGeom>
            <a:noFill/>
          </p:spPr>
          <p:txBody>
            <a:bodyPr wrap="square" lIns="360000" tIns="360000" rIns="360000" bIns="360000" rtlCol="0">
              <a:spAutoFit/>
            </a:bodyPr>
            <a:lstStyle/>
            <a:p>
              <a:pPr algn="just">
                <a:spcAft>
                  <a:spcPts val="2000"/>
                </a:spcAft>
              </a:pPr>
              <a:r>
                <a:rPr lang="et-EE" sz="7000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Predicting gender</a:t>
              </a:r>
            </a:p>
            <a:p>
              <a:pPr algn="just"/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 extensive parameter probe was conducted on SVMs with linear and RBF kernels. Comparing models using validation set accuracy, the best model was selected.</a:t>
              </a:r>
            </a:p>
            <a:p>
              <a:pPr algn="just">
                <a:spcBef>
                  <a:spcPts val="2000"/>
                </a:spcBef>
              </a:pPr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 best model (which used an RBF kernel) yielded a test set accuracy of </a:t>
              </a:r>
              <a:r>
                <a:rPr lang="et-EE" sz="5000" b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69.6%</a:t>
              </a:r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compared to a naive prediction accuracy of 56.0%. </a:t>
              </a:r>
              <a:r>
                <a:rPr lang="et-EE" sz="5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 amount of training data </a:t>
              </a:r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used had </a:t>
              </a:r>
              <a:r>
                <a:rPr lang="et-EE" sz="5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 small effect on the accuracy</a:t>
              </a:r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t-EE" sz="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just">
                <a:spcBef>
                  <a:spcPts val="6000"/>
                </a:spcBef>
                <a:spcAft>
                  <a:spcPts val="2000"/>
                </a:spcAft>
              </a:pPr>
              <a:r>
                <a:rPr lang="et-EE" sz="7000" dirty="0" smtClean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Predicting age</a:t>
              </a:r>
            </a:p>
            <a:p>
              <a:pPr algn="just"/>
              <a:r>
                <a:rPr lang="en-US" sz="5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Three different methods were </a:t>
              </a:r>
              <a:r>
                <a:rPr lang="en-US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tested</a:t>
              </a:r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</a:t>
              </a:r>
              <a:r>
                <a:rPr lang="en-US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SVM</a:t>
              </a:r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</a:t>
              </a:r>
              <a:r>
                <a:rPr lang="en-US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</a:t>
              </a:r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DB</a:t>
              </a:r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SCAN and </a:t>
              </a:r>
              <a:r>
                <a:rPr lang="et-EE" sz="5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SV</a:t>
              </a:r>
              <a:r>
                <a:rPr lang="en-US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-regression.</a:t>
              </a:r>
              <a:endParaRPr lang="et-EE" sz="5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just">
                <a:spcBef>
                  <a:spcPts val="2000"/>
                </a:spcBef>
              </a:pPr>
              <a:r>
                <a:rPr lang="en-US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SVM </a:t>
              </a:r>
              <a:r>
                <a:rPr lang="en-US" sz="5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produced near-random </a:t>
              </a:r>
              <a:r>
                <a:rPr lang="en-US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results</a:t>
              </a:r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that were not affected</a:t>
              </a:r>
              <a:r>
                <a:rPr lang="en-US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5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 </a:t>
              </a:r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choice of</a:t>
              </a:r>
              <a:r>
                <a:rPr lang="en-US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5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kernel </a:t>
              </a:r>
              <a:r>
                <a:rPr lang="en-US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or parameters</a:t>
              </a:r>
              <a:r>
                <a:rPr lang="en-US" sz="5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US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DBS</a:t>
              </a:r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CAN</a:t>
              </a:r>
              <a:r>
                <a:rPr lang="en-US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only </a:t>
              </a:r>
              <a:r>
                <a:rPr lang="en-US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found </a:t>
              </a:r>
              <a:r>
                <a:rPr lang="en-US" sz="5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two clusters out of the expected </a:t>
              </a:r>
              <a:r>
                <a:rPr lang="en-US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8.</a:t>
              </a:r>
              <a:endParaRPr lang="et-EE" sz="5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just">
                <a:spcBef>
                  <a:spcPts val="2000"/>
                </a:spcBef>
              </a:pPr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SV</a:t>
              </a:r>
              <a:r>
                <a:rPr lang="en-US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-regression</a:t>
              </a:r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achieved a test set accuracy of </a:t>
              </a:r>
              <a:r>
                <a:rPr lang="en-US" sz="5000" b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35%</a:t>
              </a:r>
              <a:r>
                <a:rPr lang="et-EE" sz="5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t-EE" sz="5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compared to a naive prediction accuracy of 23%.</a:t>
              </a:r>
              <a:endParaRPr lang="et-EE" sz="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076939"/>
              </p:ext>
            </p:extLst>
          </p:nvPr>
        </p:nvGraphicFramePr>
        <p:xfrm>
          <a:off x="28649679" y="20397787"/>
          <a:ext cx="13488921" cy="7276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649679" y="27675768"/>
            <a:ext cx="134809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3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1</a:t>
            </a:r>
            <a:r>
              <a:rPr lang="et-EE" sz="3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t-EE" sz="35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Distribution of diagnosis counts among patients after filtering and preprocessing.</a:t>
            </a:r>
            <a:endParaRPr lang="et-EE" sz="3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69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ivo_OpenSansVal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Taivo_OpenSansValge</Template>
  <TotalTime>685</TotalTime>
  <Words>405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Taivo_OpenSansValge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Taivo</dc:creator>
  <cp:lastModifiedBy>Taivo</cp:lastModifiedBy>
  <cp:revision>65</cp:revision>
  <dcterms:created xsi:type="dcterms:W3CDTF">2006-08-16T00:00:00Z</dcterms:created>
  <dcterms:modified xsi:type="dcterms:W3CDTF">2014-05-28T18:43:49Z</dcterms:modified>
</cp:coreProperties>
</file>