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119"/>
  </p:notesMasterIdLst>
  <p:handoutMasterIdLst>
    <p:handoutMasterId r:id="rId120"/>
  </p:handoutMasterIdLst>
  <p:sldIdLst>
    <p:sldId id="386" r:id="rId2"/>
    <p:sldId id="441" r:id="rId3"/>
    <p:sldId id="421" r:id="rId4"/>
    <p:sldId id="444" r:id="rId5"/>
    <p:sldId id="445" r:id="rId6"/>
    <p:sldId id="446" r:id="rId7"/>
    <p:sldId id="459" r:id="rId8"/>
    <p:sldId id="460" r:id="rId9"/>
    <p:sldId id="447" r:id="rId10"/>
    <p:sldId id="448" r:id="rId11"/>
    <p:sldId id="458" r:id="rId12"/>
    <p:sldId id="449" r:id="rId13"/>
    <p:sldId id="450" r:id="rId14"/>
    <p:sldId id="422" r:id="rId15"/>
    <p:sldId id="423" r:id="rId16"/>
    <p:sldId id="424" r:id="rId17"/>
    <p:sldId id="425" r:id="rId18"/>
    <p:sldId id="461" r:id="rId19"/>
    <p:sldId id="426" r:id="rId20"/>
    <p:sldId id="427" r:id="rId21"/>
    <p:sldId id="462" r:id="rId22"/>
    <p:sldId id="428" r:id="rId23"/>
    <p:sldId id="463" r:id="rId24"/>
    <p:sldId id="438" r:id="rId25"/>
    <p:sldId id="431" r:id="rId26"/>
    <p:sldId id="464" r:id="rId27"/>
    <p:sldId id="465" r:id="rId28"/>
    <p:sldId id="466" r:id="rId29"/>
    <p:sldId id="432" r:id="rId30"/>
    <p:sldId id="433" r:id="rId31"/>
    <p:sldId id="467" r:id="rId32"/>
    <p:sldId id="468" r:id="rId33"/>
    <p:sldId id="469" r:id="rId34"/>
    <p:sldId id="470" r:id="rId35"/>
    <p:sldId id="471" r:id="rId36"/>
    <p:sldId id="472" r:id="rId37"/>
    <p:sldId id="435" r:id="rId38"/>
    <p:sldId id="436" r:id="rId39"/>
    <p:sldId id="473" r:id="rId40"/>
    <p:sldId id="475" r:id="rId41"/>
    <p:sldId id="451" r:id="rId42"/>
    <p:sldId id="476" r:id="rId43"/>
    <p:sldId id="452" r:id="rId44"/>
    <p:sldId id="453" r:id="rId45"/>
    <p:sldId id="454" r:id="rId46"/>
    <p:sldId id="457" r:id="rId47"/>
    <p:sldId id="552"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505" r:id="rId64"/>
    <p:sldId id="492" r:id="rId65"/>
    <p:sldId id="493" r:id="rId66"/>
    <p:sldId id="494" r:id="rId67"/>
    <p:sldId id="495" r:id="rId68"/>
    <p:sldId id="496" r:id="rId69"/>
    <p:sldId id="497" r:id="rId70"/>
    <p:sldId id="498" r:id="rId71"/>
    <p:sldId id="499" r:id="rId72"/>
    <p:sldId id="500" r:id="rId73"/>
    <p:sldId id="501" r:id="rId74"/>
    <p:sldId id="502" r:id="rId75"/>
    <p:sldId id="503" r:id="rId76"/>
    <p:sldId id="504" r:id="rId77"/>
    <p:sldId id="507" r:id="rId78"/>
    <p:sldId id="508" r:id="rId79"/>
    <p:sldId id="509" r:id="rId80"/>
    <p:sldId id="510" r:id="rId81"/>
    <p:sldId id="511" r:id="rId82"/>
    <p:sldId id="512" r:id="rId83"/>
    <p:sldId id="513" r:id="rId84"/>
    <p:sldId id="553" r:id="rId85"/>
    <p:sldId id="514" r:id="rId86"/>
    <p:sldId id="515" r:id="rId87"/>
    <p:sldId id="516" r:id="rId88"/>
    <p:sldId id="517" r:id="rId89"/>
    <p:sldId id="518" r:id="rId90"/>
    <p:sldId id="519" r:id="rId91"/>
    <p:sldId id="520" r:id="rId92"/>
    <p:sldId id="521" r:id="rId93"/>
    <p:sldId id="522" r:id="rId94"/>
    <p:sldId id="523" r:id="rId95"/>
    <p:sldId id="524" r:id="rId96"/>
    <p:sldId id="525" r:id="rId97"/>
    <p:sldId id="526" r:id="rId98"/>
    <p:sldId id="527" r:id="rId99"/>
    <p:sldId id="528" r:id="rId100"/>
    <p:sldId id="529" r:id="rId101"/>
    <p:sldId id="554" r:id="rId102"/>
    <p:sldId id="530" r:id="rId103"/>
    <p:sldId id="531" r:id="rId104"/>
    <p:sldId id="540" r:id="rId105"/>
    <p:sldId id="541" r:id="rId106"/>
    <p:sldId id="542" r:id="rId107"/>
    <p:sldId id="543" r:id="rId108"/>
    <p:sldId id="544" r:id="rId109"/>
    <p:sldId id="545" r:id="rId110"/>
    <p:sldId id="546" r:id="rId111"/>
    <p:sldId id="547" r:id="rId112"/>
    <p:sldId id="548" r:id="rId113"/>
    <p:sldId id="549" r:id="rId114"/>
    <p:sldId id="550" r:id="rId115"/>
    <p:sldId id="551" r:id="rId116"/>
    <p:sldId id="440" r:id="rId117"/>
    <p:sldId id="405" r:id="rId118"/>
  </p:sldIdLst>
  <p:sldSz cx="9144000" cy="6858000" type="screen4x3"/>
  <p:notesSz cx="9882188" cy="6761163"/>
  <p:defaultTextStyle>
    <a:defPPr>
      <a:defRPr lang="zh-TW"/>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0">
          <p15:clr>
            <a:srgbClr val="A4A3A4"/>
          </p15:clr>
        </p15:guide>
        <p15:guide id="2" pos="31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CCFF"/>
    <a:srgbClr val="00FFFF"/>
    <a:srgbClr val="99FF99"/>
    <a:srgbClr val="FFCC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4" autoAdjust="0"/>
  </p:normalViewPr>
  <p:slideViewPr>
    <p:cSldViewPr snapToObjects="1">
      <p:cViewPr varScale="1">
        <p:scale>
          <a:sx n="104" d="100"/>
          <a:sy n="104" d="100"/>
        </p:scale>
        <p:origin x="1794" y="108"/>
      </p:cViewPr>
      <p:guideLst>
        <p:guide orient="horz" pos="2160"/>
        <p:guide pos="2880"/>
      </p:guideLst>
    </p:cSldViewPr>
  </p:slideViewPr>
  <p:outlineViewPr>
    <p:cViewPr>
      <p:scale>
        <a:sx n="33" d="100"/>
        <a:sy n="33" d="100"/>
      </p:scale>
      <p:origin x="0" y="1782"/>
    </p:cViewPr>
  </p:outlineViewPr>
  <p:notesTextViewPr>
    <p:cViewPr>
      <p:scale>
        <a:sx n="3" d="2"/>
        <a:sy n="3" d="2"/>
      </p:scale>
      <p:origin x="0" y="0"/>
    </p:cViewPr>
  </p:notesTextViewPr>
  <p:sorterViewPr>
    <p:cViewPr>
      <p:scale>
        <a:sx n="66" d="100"/>
        <a:sy n="66" d="100"/>
      </p:scale>
      <p:origin x="0" y="0"/>
    </p:cViewPr>
  </p:sorterViewPr>
  <p:notesViewPr>
    <p:cSldViewPr snapToObjects="1">
      <p:cViewPr varScale="1">
        <p:scale>
          <a:sx n="110" d="100"/>
          <a:sy n="110" d="100"/>
        </p:scale>
        <p:origin x="-1470" y="-84"/>
      </p:cViewPr>
      <p:guideLst>
        <p:guide orient="horz" pos="2130"/>
        <p:guide pos="311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8B49D9A6-78D7-44C1-962F-BA255FFB864A}"/>
              </a:ext>
            </a:extLst>
          </p:cNvPr>
          <p:cNvSpPr>
            <a:spLocks noGrp="1"/>
          </p:cNvSpPr>
          <p:nvPr>
            <p:ph type="hdr" sz="quarter"/>
          </p:nvPr>
        </p:nvSpPr>
        <p:spPr>
          <a:xfrm>
            <a:off x="0" y="0"/>
            <a:ext cx="4283075" cy="339725"/>
          </a:xfrm>
          <a:prstGeom prst="rect">
            <a:avLst/>
          </a:prstGeom>
        </p:spPr>
        <p:txBody>
          <a:bodyPr vert="horz" lIns="90983" tIns="45491" rIns="90983" bIns="45491" rtlCol="0"/>
          <a:lstStyle>
            <a:lvl1pPr algn="l" eaLnBrk="0" hangingPunct="0">
              <a:defRPr sz="1200">
                <a:ea typeface="新細明體" pitchFamily="18" charset="-120"/>
              </a:defRPr>
            </a:lvl1pPr>
          </a:lstStyle>
          <a:p>
            <a:pPr>
              <a:defRPr/>
            </a:pPr>
            <a:endParaRPr lang="zh-TW" altLang="en-US"/>
          </a:p>
        </p:txBody>
      </p:sp>
      <p:sp>
        <p:nvSpPr>
          <p:cNvPr id="3" name="日期版面配置區 2">
            <a:extLst>
              <a:ext uri="{FF2B5EF4-FFF2-40B4-BE49-F238E27FC236}">
                <a16:creationId xmlns:a16="http://schemas.microsoft.com/office/drawing/2014/main" id="{314FC2EF-EB25-AD77-EC72-E3FB724EEACF}"/>
              </a:ext>
            </a:extLst>
          </p:cNvPr>
          <p:cNvSpPr>
            <a:spLocks noGrp="1"/>
          </p:cNvSpPr>
          <p:nvPr>
            <p:ph type="dt" sz="quarter" idx="1"/>
          </p:nvPr>
        </p:nvSpPr>
        <p:spPr>
          <a:xfrm>
            <a:off x="5595938" y="0"/>
            <a:ext cx="4284662" cy="339725"/>
          </a:xfrm>
          <a:prstGeom prst="rect">
            <a:avLst/>
          </a:prstGeom>
        </p:spPr>
        <p:txBody>
          <a:bodyPr vert="horz" lIns="90983" tIns="45491" rIns="90983" bIns="45491" rtlCol="0"/>
          <a:lstStyle>
            <a:lvl1pPr algn="r" eaLnBrk="0" hangingPunct="0">
              <a:defRPr sz="1200">
                <a:ea typeface="新細明體" pitchFamily="18" charset="-120"/>
              </a:defRPr>
            </a:lvl1pPr>
          </a:lstStyle>
          <a:p>
            <a:pPr>
              <a:defRPr/>
            </a:pPr>
            <a:fld id="{21894551-D066-4609-A482-678FA09AD9D9}" type="datetimeFigureOut">
              <a:rPr lang="zh-TW" altLang="en-US"/>
              <a:pPr>
                <a:defRPr/>
              </a:pPr>
              <a:t>2023/2/3</a:t>
            </a:fld>
            <a:endParaRPr lang="zh-TW" altLang="en-US"/>
          </a:p>
        </p:txBody>
      </p:sp>
      <p:sp>
        <p:nvSpPr>
          <p:cNvPr id="4" name="頁尾版面配置區 3">
            <a:extLst>
              <a:ext uri="{FF2B5EF4-FFF2-40B4-BE49-F238E27FC236}">
                <a16:creationId xmlns:a16="http://schemas.microsoft.com/office/drawing/2014/main" id="{51FDF1B4-C87A-C235-2BC7-1CF25E6543C6}"/>
              </a:ext>
            </a:extLst>
          </p:cNvPr>
          <p:cNvSpPr>
            <a:spLocks noGrp="1"/>
          </p:cNvSpPr>
          <p:nvPr>
            <p:ph type="ftr" sz="quarter" idx="2"/>
          </p:nvPr>
        </p:nvSpPr>
        <p:spPr>
          <a:xfrm>
            <a:off x="0" y="6421438"/>
            <a:ext cx="4283075" cy="339725"/>
          </a:xfrm>
          <a:prstGeom prst="rect">
            <a:avLst/>
          </a:prstGeom>
        </p:spPr>
        <p:txBody>
          <a:bodyPr vert="horz" lIns="90983" tIns="45491" rIns="90983" bIns="45491" rtlCol="0" anchor="b"/>
          <a:lstStyle>
            <a:lvl1pPr algn="l" eaLnBrk="0" hangingPunct="0">
              <a:defRPr sz="1200">
                <a:ea typeface="新細明體" pitchFamily="18" charset="-120"/>
              </a:defRPr>
            </a:lvl1pPr>
          </a:lstStyle>
          <a:p>
            <a:pPr>
              <a:defRPr/>
            </a:pPr>
            <a:endParaRPr lang="zh-TW" altLang="en-US"/>
          </a:p>
        </p:txBody>
      </p:sp>
      <p:sp>
        <p:nvSpPr>
          <p:cNvPr id="5" name="投影片編號版面配置區 4">
            <a:extLst>
              <a:ext uri="{FF2B5EF4-FFF2-40B4-BE49-F238E27FC236}">
                <a16:creationId xmlns:a16="http://schemas.microsoft.com/office/drawing/2014/main" id="{CCEE16C2-589F-6D5F-7907-6A4617605A45}"/>
              </a:ext>
            </a:extLst>
          </p:cNvPr>
          <p:cNvSpPr>
            <a:spLocks noGrp="1"/>
          </p:cNvSpPr>
          <p:nvPr>
            <p:ph type="sldNum" sz="quarter" idx="3"/>
          </p:nvPr>
        </p:nvSpPr>
        <p:spPr>
          <a:xfrm>
            <a:off x="5595938" y="6421438"/>
            <a:ext cx="4284662" cy="339725"/>
          </a:xfrm>
          <a:prstGeom prst="rect">
            <a:avLst/>
          </a:prstGeom>
        </p:spPr>
        <p:txBody>
          <a:bodyPr vert="horz" wrap="square" lIns="90983" tIns="45491" rIns="90983" bIns="45491" numCol="1" anchor="b" anchorCtr="0" compatLnSpc="1">
            <a:prstTxWarp prst="textNoShape">
              <a:avLst/>
            </a:prstTxWarp>
          </a:bodyPr>
          <a:lstStyle>
            <a:lvl1pPr algn="r">
              <a:defRPr sz="1200" smtClean="0"/>
            </a:lvl1pPr>
          </a:lstStyle>
          <a:p>
            <a:pPr>
              <a:defRPr/>
            </a:pPr>
            <a:fld id="{D4BCDB95-721D-43C9-90EB-1AFDF8B8FBDB}"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6F553E4-A4C7-66BA-E82F-34937A808BF6}"/>
              </a:ext>
            </a:extLst>
          </p:cNvPr>
          <p:cNvSpPr>
            <a:spLocks noGrp="1" noChangeArrowheads="1"/>
          </p:cNvSpPr>
          <p:nvPr>
            <p:ph type="hdr" sz="quarter"/>
          </p:nvPr>
        </p:nvSpPr>
        <p:spPr bwMode="auto">
          <a:xfrm>
            <a:off x="0" y="0"/>
            <a:ext cx="4281488" cy="338138"/>
          </a:xfrm>
          <a:prstGeom prst="rect">
            <a:avLst/>
          </a:prstGeom>
          <a:noFill/>
          <a:ln w="9525">
            <a:noFill/>
            <a:miter lim="800000"/>
            <a:headEnd/>
            <a:tailEnd/>
          </a:ln>
          <a:effectLst/>
        </p:spPr>
        <p:txBody>
          <a:bodyPr vert="horz" wrap="square" lIns="90983" tIns="45491" rIns="90983" bIns="45491" numCol="1" anchor="t" anchorCtr="0" compatLnSpc="1">
            <a:prstTxWarp prst="textNoShape">
              <a:avLst/>
            </a:prstTxWarp>
          </a:bodyPr>
          <a:lstStyle>
            <a:lvl1pPr eaLnBrk="1" hangingPunct="1">
              <a:defRPr sz="1200">
                <a:latin typeface="Arial" charset="0"/>
                <a:ea typeface="新細明體" pitchFamily="18" charset="-120"/>
              </a:defRPr>
            </a:lvl1pPr>
          </a:lstStyle>
          <a:p>
            <a:pPr>
              <a:defRPr/>
            </a:pPr>
            <a:endParaRPr lang="en-US" altLang="zh-TW"/>
          </a:p>
        </p:txBody>
      </p:sp>
      <p:sp>
        <p:nvSpPr>
          <p:cNvPr id="63491" name="Rectangle 3">
            <a:extLst>
              <a:ext uri="{FF2B5EF4-FFF2-40B4-BE49-F238E27FC236}">
                <a16:creationId xmlns:a16="http://schemas.microsoft.com/office/drawing/2014/main" id="{9E567268-7068-C624-8207-F35B5E45C4E1}"/>
              </a:ext>
            </a:extLst>
          </p:cNvPr>
          <p:cNvSpPr>
            <a:spLocks noGrp="1" noChangeArrowheads="1"/>
          </p:cNvSpPr>
          <p:nvPr>
            <p:ph type="dt" idx="1"/>
          </p:nvPr>
        </p:nvSpPr>
        <p:spPr bwMode="auto">
          <a:xfrm>
            <a:off x="5599113" y="0"/>
            <a:ext cx="4281487" cy="338138"/>
          </a:xfrm>
          <a:prstGeom prst="rect">
            <a:avLst/>
          </a:prstGeom>
          <a:noFill/>
          <a:ln w="9525">
            <a:noFill/>
            <a:miter lim="800000"/>
            <a:headEnd/>
            <a:tailEnd/>
          </a:ln>
          <a:effectLst/>
        </p:spPr>
        <p:txBody>
          <a:bodyPr vert="horz" wrap="square" lIns="90983" tIns="45491" rIns="90983" bIns="45491" numCol="1" anchor="t" anchorCtr="0" compatLnSpc="1">
            <a:prstTxWarp prst="textNoShape">
              <a:avLst/>
            </a:prstTxWarp>
          </a:bodyPr>
          <a:lstStyle>
            <a:lvl1pPr algn="r" eaLnBrk="1" hangingPunct="1">
              <a:defRPr sz="1200">
                <a:latin typeface="Arial" charset="0"/>
                <a:ea typeface="新細明體" pitchFamily="18" charset="-120"/>
              </a:defRPr>
            </a:lvl1pPr>
          </a:lstStyle>
          <a:p>
            <a:pPr>
              <a:defRPr/>
            </a:pPr>
            <a:endParaRPr lang="en-US" altLang="zh-TW"/>
          </a:p>
        </p:txBody>
      </p:sp>
      <p:sp>
        <p:nvSpPr>
          <p:cNvPr id="3076" name="Rectangle 4">
            <a:extLst>
              <a:ext uri="{FF2B5EF4-FFF2-40B4-BE49-F238E27FC236}">
                <a16:creationId xmlns:a16="http://schemas.microsoft.com/office/drawing/2014/main" id="{0657BCD7-ABA2-C90F-4A5A-D8C0AF497A20}"/>
              </a:ext>
            </a:extLst>
          </p:cNvPr>
          <p:cNvSpPr>
            <a:spLocks noGrp="1" noRot="1" noChangeAspect="1" noChangeArrowheads="1" noTextEdit="1"/>
          </p:cNvSpPr>
          <p:nvPr>
            <p:ph type="sldImg" idx="2"/>
          </p:nvPr>
        </p:nvSpPr>
        <p:spPr bwMode="auto">
          <a:xfrm>
            <a:off x="3251200" y="506413"/>
            <a:ext cx="3381375" cy="2536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a:extLst>
              <a:ext uri="{FF2B5EF4-FFF2-40B4-BE49-F238E27FC236}">
                <a16:creationId xmlns:a16="http://schemas.microsoft.com/office/drawing/2014/main" id="{97115484-D7E9-BA75-9BFA-1D6C6FE868C3}"/>
              </a:ext>
            </a:extLst>
          </p:cNvPr>
          <p:cNvSpPr>
            <a:spLocks noGrp="1" noChangeArrowheads="1"/>
          </p:cNvSpPr>
          <p:nvPr>
            <p:ph type="body" sz="quarter" idx="3"/>
          </p:nvPr>
        </p:nvSpPr>
        <p:spPr bwMode="auto">
          <a:xfrm>
            <a:off x="987425" y="3211513"/>
            <a:ext cx="7907338" cy="3043237"/>
          </a:xfrm>
          <a:prstGeom prst="rect">
            <a:avLst/>
          </a:prstGeom>
          <a:noFill/>
          <a:ln w="9525">
            <a:noFill/>
            <a:miter lim="800000"/>
            <a:headEnd/>
            <a:tailEnd/>
          </a:ln>
          <a:effectLst/>
        </p:spPr>
        <p:txBody>
          <a:bodyPr vert="horz" wrap="square" lIns="90983" tIns="45491" rIns="90983" bIns="45491"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3494" name="Rectangle 6">
            <a:extLst>
              <a:ext uri="{FF2B5EF4-FFF2-40B4-BE49-F238E27FC236}">
                <a16:creationId xmlns:a16="http://schemas.microsoft.com/office/drawing/2014/main" id="{4FA655F8-7144-8C69-BDAE-8B246568E92F}"/>
              </a:ext>
            </a:extLst>
          </p:cNvPr>
          <p:cNvSpPr>
            <a:spLocks noGrp="1" noChangeArrowheads="1"/>
          </p:cNvSpPr>
          <p:nvPr>
            <p:ph type="ftr" sz="quarter" idx="4"/>
          </p:nvPr>
        </p:nvSpPr>
        <p:spPr bwMode="auto">
          <a:xfrm>
            <a:off x="0" y="6421438"/>
            <a:ext cx="4281488" cy="338137"/>
          </a:xfrm>
          <a:prstGeom prst="rect">
            <a:avLst/>
          </a:prstGeom>
          <a:noFill/>
          <a:ln w="9525">
            <a:noFill/>
            <a:miter lim="800000"/>
            <a:headEnd/>
            <a:tailEnd/>
          </a:ln>
          <a:effectLst/>
        </p:spPr>
        <p:txBody>
          <a:bodyPr vert="horz" wrap="square" lIns="90983" tIns="45491" rIns="90983" bIns="45491" numCol="1" anchor="b" anchorCtr="0" compatLnSpc="1">
            <a:prstTxWarp prst="textNoShape">
              <a:avLst/>
            </a:prstTxWarp>
          </a:bodyPr>
          <a:lstStyle>
            <a:lvl1pPr eaLnBrk="1" hangingPunct="1">
              <a:defRPr sz="1200">
                <a:latin typeface="Arial" charset="0"/>
                <a:ea typeface="新細明體" pitchFamily="18" charset="-120"/>
              </a:defRPr>
            </a:lvl1pPr>
          </a:lstStyle>
          <a:p>
            <a:pPr>
              <a:defRPr/>
            </a:pPr>
            <a:endParaRPr lang="en-US" altLang="zh-TW"/>
          </a:p>
        </p:txBody>
      </p:sp>
      <p:sp>
        <p:nvSpPr>
          <p:cNvPr id="63495" name="Rectangle 7">
            <a:extLst>
              <a:ext uri="{FF2B5EF4-FFF2-40B4-BE49-F238E27FC236}">
                <a16:creationId xmlns:a16="http://schemas.microsoft.com/office/drawing/2014/main" id="{CCF99946-D385-6E09-1D88-9DECB05D8A03}"/>
              </a:ext>
            </a:extLst>
          </p:cNvPr>
          <p:cNvSpPr>
            <a:spLocks noGrp="1" noChangeArrowheads="1"/>
          </p:cNvSpPr>
          <p:nvPr>
            <p:ph type="sldNum" sz="quarter" idx="5"/>
          </p:nvPr>
        </p:nvSpPr>
        <p:spPr bwMode="auto">
          <a:xfrm>
            <a:off x="5599113" y="6421438"/>
            <a:ext cx="4281487" cy="338137"/>
          </a:xfrm>
          <a:prstGeom prst="rect">
            <a:avLst/>
          </a:prstGeom>
          <a:noFill/>
          <a:ln w="9525">
            <a:noFill/>
            <a:miter lim="800000"/>
            <a:headEnd/>
            <a:tailEnd/>
          </a:ln>
          <a:effectLst/>
        </p:spPr>
        <p:txBody>
          <a:bodyPr vert="horz" wrap="square" lIns="90983" tIns="45491" rIns="90983" bIns="45491"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AC43907B-DAB2-4D1A-A769-A9DCCE87F849}"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2" name="Picture 27">
            <a:extLst>
              <a:ext uri="{FF2B5EF4-FFF2-40B4-BE49-F238E27FC236}">
                <a16:creationId xmlns:a16="http://schemas.microsoft.com/office/drawing/2014/main" id="{B7177EFB-FDC9-1BC6-0A4B-48EF3E8391D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7">
            <a:extLst>
              <a:ext uri="{FF2B5EF4-FFF2-40B4-BE49-F238E27FC236}">
                <a16:creationId xmlns:a16="http://schemas.microsoft.com/office/drawing/2014/main" id="{AD96AE64-7AFF-00EF-73B2-E05D74AB19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A515EDE-CEDA-FA73-FDB9-9D6C2B6F7058}"/>
              </a:ext>
            </a:extLst>
          </p:cNvPr>
          <p:cNvSpPr>
            <a:spLocks noChangeShapeType="1"/>
          </p:cNvSpPr>
          <p:nvPr/>
        </p:nvSpPr>
        <p:spPr bwMode="auto">
          <a:xfrm>
            <a:off x="0" y="2708275"/>
            <a:ext cx="9144000" cy="0"/>
          </a:xfrm>
          <a:prstGeom prst="line">
            <a:avLst/>
          </a:prstGeom>
          <a:noFill/>
          <a:ln w="101600" cmpd="thinThick">
            <a:solidFill>
              <a:srgbClr val="FF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Picture 27">
            <a:extLst>
              <a:ext uri="{FF2B5EF4-FFF2-40B4-BE49-F238E27FC236}">
                <a16:creationId xmlns:a16="http://schemas.microsoft.com/office/drawing/2014/main" id="{9F379A53-0534-E424-2627-7DD710330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913"/>
            <a:ext cx="3059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7">
            <a:extLst>
              <a:ext uri="{FF2B5EF4-FFF2-40B4-BE49-F238E27FC236}">
                <a16:creationId xmlns:a16="http://schemas.microsoft.com/office/drawing/2014/main" id="{7E93C2D4-6C39-B0D1-9557-1E4C7FEA6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913"/>
            <a:ext cx="3059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7">
            <a:extLst>
              <a:ext uri="{FF2B5EF4-FFF2-40B4-BE49-F238E27FC236}">
                <a16:creationId xmlns:a16="http://schemas.microsoft.com/office/drawing/2014/main" id="{9F0FEEAF-2888-30CB-0FA4-E1AA58CB6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913"/>
            <a:ext cx="3059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E5B611F8-A632-D10F-9072-29221208EBFB}"/>
              </a:ext>
            </a:extLst>
          </p:cNvPr>
          <p:cNvSpPr>
            <a:spLocks noChangeArrowheads="1"/>
          </p:cNvSpPr>
          <p:nvPr/>
        </p:nvSpPr>
        <p:spPr bwMode="auto">
          <a:xfrm>
            <a:off x="179388" y="1701800"/>
            <a:ext cx="8713787" cy="863600"/>
          </a:xfrm>
          <a:prstGeom prst="rect">
            <a:avLst/>
          </a:prstGeom>
          <a:noFill/>
          <a:ln>
            <a:noFill/>
          </a:ln>
        </p:spPr>
        <p:txBody>
          <a:bodyPr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zh-TW"/>
          </a:p>
        </p:txBody>
      </p:sp>
      <p:sp>
        <p:nvSpPr>
          <p:cNvPr id="9" name="Rectangle 3">
            <a:extLst>
              <a:ext uri="{FF2B5EF4-FFF2-40B4-BE49-F238E27FC236}">
                <a16:creationId xmlns:a16="http://schemas.microsoft.com/office/drawing/2014/main" id="{14DD7C34-FB5A-27BB-919E-2C93F7A7AF21}"/>
              </a:ext>
            </a:extLst>
          </p:cNvPr>
          <p:cNvSpPr>
            <a:spLocks noChangeArrowheads="1"/>
          </p:cNvSpPr>
          <p:nvPr/>
        </p:nvSpPr>
        <p:spPr bwMode="auto">
          <a:xfrm>
            <a:off x="1258888" y="2924175"/>
            <a:ext cx="6913562" cy="3097213"/>
          </a:xfrm>
          <a:prstGeom prst="rect">
            <a:avLst/>
          </a:prstGeom>
          <a:noFill/>
          <a:ln>
            <a:noFill/>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zh-TW"/>
          </a:p>
        </p:txBody>
      </p:sp>
      <p:pic>
        <p:nvPicPr>
          <p:cNvPr id="10" name="Picture 25">
            <a:extLst>
              <a:ext uri="{FF2B5EF4-FFF2-40B4-BE49-F238E27FC236}">
                <a16:creationId xmlns:a16="http://schemas.microsoft.com/office/drawing/2014/main" id="{9A3E905B-D8A2-B344-D83D-2806DDC4909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26">
            <a:extLst>
              <a:ext uri="{FF2B5EF4-FFF2-40B4-BE49-F238E27FC236}">
                <a16:creationId xmlns:a16="http://schemas.microsoft.com/office/drawing/2014/main" id="{7B065B05-FF21-F027-58FC-2180A8D593D9}"/>
              </a:ext>
            </a:extLst>
          </p:cNvPr>
          <p:cNvSpPr txBox="1">
            <a:spLocks noChangeArrowheads="1"/>
          </p:cNvSpPr>
          <p:nvPr userDrawn="1"/>
        </p:nvSpPr>
        <p:spPr bwMode="auto">
          <a:xfrm>
            <a:off x="179388" y="6557963"/>
            <a:ext cx="3671887" cy="304800"/>
          </a:xfrm>
          <a:prstGeom prst="rect">
            <a:avLst/>
          </a:prstGeom>
          <a:noFill/>
          <a:ln>
            <a:noFill/>
          </a:ln>
        </p:spPr>
        <p:txBody>
          <a:bodyPr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1400">
                <a:latin typeface="Times New Roman" panose="02020603050405020304" pitchFamily="18" charset="0"/>
                <a:ea typeface="標楷體" panose="03000509000000000000" pitchFamily="65" charset="-120"/>
              </a:rPr>
              <a:t>淡江大學電機工程學系 </a:t>
            </a:r>
            <a:r>
              <a:rPr lang="en-US" altLang="zh-TW" sz="1400">
                <a:latin typeface="Times New Roman" panose="02020603050405020304" pitchFamily="18" charset="0"/>
                <a:ea typeface="標楷體" panose="03000509000000000000" pitchFamily="65" charset="-120"/>
              </a:rPr>
              <a:t>/ </a:t>
            </a:r>
            <a:r>
              <a:rPr lang="zh-TW" altLang="en-US" sz="1400">
                <a:latin typeface="Times New Roman" panose="02020603050405020304" pitchFamily="18" charset="0"/>
                <a:ea typeface="標楷體" panose="03000509000000000000" pitchFamily="65" charset="-120"/>
              </a:rPr>
              <a:t>智慧型控制實驗室</a:t>
            </a:r>
            <a:endParaRPr lang="en-US" altLang="zh-TW" sz="1400">
              <a:latin typeface="Times New Roman" panose="02020603050405020304" pitchFamily="18" charset="0"/>
              <a:ea typeface="標楷體" panose="03000509000000000000" pitchFamily="65" charset="-120"/>
            </a:endParaRPr>
          </a:p>
        </p:txBody>
      </p:sp>
      <p:pic>
        <p:nvPicPr>
          <p:cNvPr id="12" name="Picture 25">
            <a:extLst>
              <a:ext uri="{FF2B5EF4-FFF2-40B4-BE49-F238E27FC236}">
                <a16:creationId xmlns:a16="http://schemas.microsoft.com/office/drawing/2014/main" id="{E2A2454F-B92E-46DC-663A-465B4BD07A3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6">
            <a:extLst>
              <a:ext uri="{FF2B5EF4-FFF2-40B4-BE49-F238E27FC236}">
                <a16:creationId xmlns:a16="http://schemas.microsoft.com/office/drawing/2014/main" id="{E6E90322-BFDB-CA3B-3C98-DEC89809CC47}"/>
              </a:ext>
            </a:extLst>
          </p:cNvPr>
          <p:cNvSpPr txBox="1">
            <a:spLocks noChangeArrowheads="1"/>
          </p:cNvSpPr>
          <p:nvPr userDrawn="1"/>
        </p:nvSpPr>
        <p:spPr bwMode="auto">
          <a:xfrm>
            <a:off x="179388" y="6557963"/>
            <a:ext cx="3671887" cy="304800"/>
          </a:xfrm>
          <a:prstGeom prst="rect">
            <a:avLst/>
          </a:prstGeom>
          <a:noFill/>
          <a:ln>
            <a:noFill/>
          </a:ln>
        </p:spPr>
        <p:txBody>
          <a:bodyPr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1400">
                <a:latin typeface="Times New Roman" panose="02020603050405020304" pitchFamily="18" charset="0"/>
                <a:ea typeface="標楷體" panose="03000509000000000000" pitchFamily="65" charset="-120"/>
              </a:rPr>
              <a:t>淡江大學電機工程學系 </a:t>
            </a:r>
            <a:r>
              <a:rPr lang="en-US" altLang="zh-TW" sz="1400">
                <a:latin typeface="Times New Roman" panose="02020603050405020304" pitchFamily="18" charset="0"/>
                <a:ea typeface="標楷體" panose="03000509000000000000" pitchFamily="65" charset="-120"/>
              </a:rPr>
              <a:t>/ </a:t>
            </a:r>
            <a:r>
              <a:rPr lang="zh-TW" altLang="en-US" sz="1400">
                <a:latin typeface="Times New Roman" panose="02020603050405020304" pitchFamily="18" charset="0"/>
                <a:ea typeface="標楷體" panose="03000509000000000000" pitchFamily="65" charset="-120"/>
              </a:rPr>
              <a:t>智慧型控制實驗室</a:t>
            </a:r>
            <a:endParaRPr lang="en-US" altLang="zh-TW" sz="1400">
              <a:latin typeface="Times New Roman" panose="02020603050405020304" pitchFamily="18" charset="0"/>
              <a:ea typeface="標楷體" panose="03000509000000000000" pitchFamily="65" charset="-120"/>
            </a:endParaRPr>
          </a:p>
        </p:txBody>
      </p:sp>
      <p:pic>
        <p:nvPicPr>
          <p:cNvPr id="14" name="Picture 25">
            <a:extLst>
              <a:ext uri="{FF2B5EF4-FFF2-40B4-BE49-F238E27FC236}">
                <a16:creationId xmlns:a16="http://schemas.microsoft.com/office/drawing/2014/main" id="{F064A6C1-0C07-574E-BEA1-B35D2C99C27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6">
            <a:extLst>
              <a:ext uri="{FF2B5EF4-FFF2-40B4-BE49-F238E27FC236}">
                <a16:creationId xmlns:a16="http://schemas.microsoft.com/office/drawing/2014/main" id="{652F2A23-E5A6-1243-85D0-C4FF14D36503}"/>
              </a:ext>
            </a:extLst>
          </p:cNvPr>
          <p:cNvSpPr txBox="1">
            <a:spLocks noChangeArrowheads="1"/>
          </p:cNvSpPr>
          <p:nvPr userDrawn="1"/>
        </p:nvSpPr>
        <p:spPr bwMode="auto">
          <a:xfrm>
            <a:off x="0" y="6573838"/>
            <a:ext cx="3708400" cy="274637"/>
          </a:xfrm>
          <a:prstGeom prst="rect">
            <a:avLst/>
          </a:prstGeom>
          <a:noFill/>
          <a:ln>
            <a:noFill/>
          </a:ln>
        </p:spPr>
        <p:txBody>
          <a:bodyPr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eaLnBrk="1" hangingPunct="1">
              <a:defRPr/>
            </a:pPr>
            <a:r>
              <a:rPr lang="en-US" altLang="zh-TW" sz="1200" dirty="0"/>
              <a:t>I.C. LAB / Dept. of E. E., </a:t>
            </a:r>
            <a:r>
              <a:rPr lang="en-US" altLang="zh-TW" sz="1200" dirty="0" err="1"/>
              <a:t>Tamkang</a:t>
            </a:r>
            <a:r>
              <a:rPr lang="en-US" altLang="zh-TW" sz="1200" dirty="0"/>
              <a:t> University </a:t>
            </a:r>
          </a:p>
        </p:txBody>
      </p:sp>
      <p:sp>
        <p:nvSpPr>
          <p:cNvPr id="16" name="Text Box 26">
            <a:extLst>
              <a:ext uri="{FF2B5EF4-FFF2-40B4-BE49-F238E27FC236}">
                <a16:creationId xmlns:a16="http://schemas.microsoft.com/office/drawing/2014/main" id="{5C0C7FDC-6D48-628C-6E8C-C8994C1A9D26}"/>
              </a:ext>
            </a:extLst>
          </p:cNvPr>
          <p:cNvSpPr txBox="1">
            <a:spLocks noChangeArrowheads="1"/>
          </p:cNvSpPr>
          <p:nvPr userDrawn="1"/>
        </p:nvSpPr>
        <p:spPr bwMode="auto">
          <a:xfrm>
            <a:off x="5472113" y="6581775"/>
            <a:ext cx="3671887" cy="277813"/>
          </a:xfrm>
          <a:prstGeom prst="rect">
            <a:avLst/>
          </a:prstGeom>
          <a:noFill/>
          <a:ln>
            <a:noFill/>
          </a:ln>
        </p:spPr>
        <p:txBody>
          <a:bodyPr wrap="square"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algn="ctr">
              <a:defRPr/>
            </a:pPr>
            <a:r>
              <a:rPr kumimoji="0" lang="en-US" altLang="zh-TW" sz="1200" dirty="0">
                <a:latin typeface="+mn-lt"/>
                <a:ea typeface="+mj-ea"/>
              </a:rPr>
              <a:t>ROS</a:t>
            </a:r>
            <a:r>
              <a:rPr kumimoji="0" lang="zh-TW" altLang="en-US" sz="1200" dirty="0">
                <a:latin typeface="+mj-ea"/>
                <a:ea typeface="+mj-ea"/>
              </a:rPr>
              <a:t>教學</a:t>
            </a:r>
            <a:endParaRPr kumimoji="0" lang="en-US" altLang="zh-TW" sz="1200" dirty="0">
              <a:latin typeface="+mj-ea"/>
              <a:ea typeface="+mj-ea"/>
            </a:endParaRPr>
          </a:p>
        </p:txBody>
      </p:sp>
      <p:sp>
        <p:nvSpPr>
          <p:cNvPr id="132107" name="Rectangle 11"/>
          <p:cNvSpPr>
            <a:spLocks noGrp="1" noChangeArrowheads="1"/>
          </p:cNvSpPr>
          <p:nvPr>
            <p:ph type="ctrTitle" sz="quarter"/>
          </p:nvPr>
        </p:nvSpPr>
        <p:spPr>
          <a:xfrm>
            <a:off x="685800" y="1125538"/>
            <a:ext cx="7772400" cy="1470025"/>
          </a:xfrm>
        </p:spPr>
        <p:txBody>
          <a:bodyPr/>
          <a:lstStyle>
            <a:lvl1pPr>
              <a:defRPr sz="3600"/>
            </a:lvl1pPr>
          </a:lstStyle>
          <a:p>
            <a:r>
              <a:rPr lang="zh-TW" altLang="en-US" dirty="0"/>
              <a:t>按一下以編輯母片標題樣式</a:t>
            </a:r>
          </a:p>
        </p:txBody>
      </p:sp>
      <p:sp>
        <p:nvSpPr>
          <p:cNvPr id="132108" name="Rectangle 12"/>
          <p:cNvSpPr>
            <a:spLocks noGrp="1" noChangeArrowheads="1"/>
          </p:cNvSpPr>
          <p:nvPr>
            <p:ph type="subTitle" sz="quarter" idx="1"/>
          </p:nvPr>
        </p:nvSpPr>
        <p:spPr>
          <a:xfrm>
            <a:off x="1371600" y="2924175"/>
            <a:ext cx="6400800" cy="3019425"/>
          </a:xfrm>
        </p:spPr>
        <p:txBody>
          <a:bodyPr/>
          <a:lstStyle>
            <a:lvl1pPr marL="0" indent="0">
              <a:defRPr/>
            </a:lvl1pPr>
            <a:lvl2pPr marL="457200" lvl="1" indent="0">
              <a:defRPr sz="2000"/>
            </a:lvl2pPr>
            <a:lvl3pPr marL="914400" lvl="2" indent="0">
              <a:defRPr/>
            </a:lvl3pPr>
          </a:lstStyle>
          <a:p>
            <a:r>
              <a:rPr lang="zh-TW" altLang="en-US"/>
              <a:t>第一層</a:t>
            </a:r>
          </a:p>
          <a:p>
            <a:pPr lvl="1"/>
            <a:r>
              <a:rPr lang="zh-TW" altLang="en-US"/>
              <a:t>第二層</a:t>
            </a:r>
          </a:p>
          <a:p>
            <a:pPr lvl="2"/>
            <a:r>
              <a:rPr lang="zh-TW" altLang="en-US"/>
              <a:t>第三層</a:t>
            </a:r>
          </a:p>
          <a:p>
            <a:pPr lvl="1"/>
            <a:endParaRPr lang="en-US" altLang="zh-TW"/>
          </a:p>
        </p:txBody>
      </p:sp>
    </p:spTree>
    <p:extLst>
      <p:ext uri="{BB962C8B-B14F-4D97-AF65-F5344CB8AC3E}">
        <p14:creationId xmlns:p14="http://schemas.microsoft.com/office/powerpoint/2010/main" val="280802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600"/>
            </a:lvl1pPr>
          </a:lstStyle>
          <a:p>
            <a:r>
              <a:rPr lang="zh-TW" altLang="en-US" dirty="0"/>
              <a:t>按一下以編輯母片標題樣式</a:t>
            </a:r>
          </a:p>
        </p:txBody>
      </p:sp>
      <p:sp>
        <p:nvSpPr>
          <p:cNvPr id="3" name="內容版面配置區 2"/>
          <p:cNvSpPr>
            <a:spLocks noGrp="1"/>
          </p:cNvSpPr>
          <p:nvPr>
            <p:ph idx="1"/>
          </p:nvPr>
        </p:nvSpPr>
        <p:spPr/>
        <p:txBody>
          <a:bodyPr/>
          <a:lstStyle>
            <a:lvl3pPr>
              <a:buFont typeface="Wingdings" pitchFamily="2" charset="2"/>
              <a:buChar char="Ø"/>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083719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a:extLst>
              <a:ext uri="{FF2B5EF4-FFF2-40B4-BE49-F238E27FC236}">
                <a16:creationId xmlns:a16="http://schemas.microsoft.com/office/drawing/2014/main" id="{2E740BEF-70AB-1A85-60BB-288A29F51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5">
            <a:extLst>
              <a:ext uri="{FF2B5EF4-FFF2-40B4-BE49-F238E27FC236}">
                <a16:creationId xmlns:a16="http://schemas.microsoft.com/office/drawing/2014/main" id="{CA7EA74B-26F8-B9E8-E9DB-96CDADF8C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27">
            <a:extLst>
              <a:ext uri="{FF2B5EF4-FFF2-40B4-BE49-F238E27FC236}">
                <a16:creationId xmlns:a16="http://schemas.microsoft.com/office/drawing/2014/main" id="{335AFC97-AA1E-D88B-B7D0-45DD15A5F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4381AE75-C325-37BD-E483-69D710B9EAC3}"/>
              </a:ext>
            </a:extLst>
          </p:cNvPr>
          <p:cNvSpPr>
            <a:spLocks noGrp="1" noChangeArrowheads="1"/>
          </p:cNvSpPr>
          <p:nvPr>
            <p:ph type="title"/>
          </p:nvPr>
        </p:nvSpPr>
        <p:spPr bwMode="auto">
          <a:xfrm>
            <a:off x="179388" y="115888"/>
            <a:ext cx="87137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3">
            <a:extLst>
              <a:ext uri="{FF2B5EF4-FFF2-40B4-BE49-F238E27FC236}">
                <a16:creationId xmlns:a16="http://schemas.microsoft.com/office/drawing/2014/main" id="{61816E40-B3E8-9749-7A7F-784C1E1A8863}"/>
              </a:ext>
            </a:extLst>
          </p:cNvPr>
          <p:cNvSpPr>
            <a:spLocks noGrp="1" noChangeArrowheads="1"/>
          </p:cNvSpPr>
          <p:nvPr>
            <p:ph type="body" idx="1"/>
          </p:nvPr>
        </p:nvSpPr>
        <p:spPr bwMode="auto">
          <a:xfrm>
            <a:off x="152400" y="1219200"/>
            <a:ext cx="87630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1" name="Line 7">
            <a:extLst>
              <a:ext uri="{FF2B5EF4-FFF2-40B4-BE49-F238E27FC236}">
                <a16:creationId xmlns:a16="http://schemas.microsoft.com/office/drawing/2014/main" id="{06CEC846-D1EA-010C-315D-2C6C67DA0A66}"/>
              </a:ext>
            </a:extLst>
          </p:cNvPr>
          <p:cNvSpPr>
            <a:spLocks noChangeShapeType="1"/>
          </p:cNvSpPr>
          <p:nvPr/>
        </p:nvSpPr>
        <p:spPr bwMode="auto">
          <a:xfrm>
            <a:off x="0" y="1052513"/>
            <a:ext cx="9144000" cy="0"/>
          </a:xfrm>
          <a:prstGeom prst="line">
            <a:avLst/>
          </a:prstGeom>
          <a:noFill/>
          <a:ln w="88900" cmpd="thinThick">
            <a:solidFill>
              <a:srgbClr val="FF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1032" name="Picture 25">
            <a:extLst>
              <a:ext uri="{FF2B5EF4-FFF2-40B4-BE49-F238E27FC236}">
                <a16:creationId xmlns:a16="http://schemas.microsoft.com/office/drawing/2014/main" id="{A8656428-73E9-4419-F790-63651CE35C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26">
            <a:extLst>
              <a:ext uri="{FF2B5EF4-FFF2-40B4-BE49-F238E27FC236}">
                <a16:creationId xmlns:a16="http://schemas.microsoft.com/office/drawing/2014/main" id="{07311170-B8F3-9925-A6CC-34275E43082D}"/>
              </a:ext>
            </a:extLst>
          </p:cNvPr>
          <p:cNvSpPr txBox="1">
            <a:spLocks noChangeArrowheads="1"/>
          </p:cNvSpPr>
          <p:nvPr/>
        </p:nvSpPr>
        <p:spPr bwMode="auto">
          <a:xfrm>
            <a:off x="179388" y="6557963"/>
            <a:ext cx="3671887" cy="304800"/>
          </a:xfrm>
          <a:prstGeom prst="rect">
            <a:avLst/>
          </a:prstGeom>
          <a:noFill/>
          <a:ln>
            <a:noFill/>
          </a:ln>
        </p:spPr>
        <p:txBody>
          <a:bodyPr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1400">
                <a:latin typeface="Times New Roman" panose="02020603050405020304" pitchFamily="18" charset="0"/>
                <a:ea typeface="標楷體" panose="03000509000000000000" pitchFamily="65" charset="-120"/>
              </a:rPr>
              <a:t>淡江大學電機工程學系 </a:t>
            </a:r>
            <a:r>
              <a:rPr lang="en-US" altLang="zh-TW" sz="1400">
                <a:latin typeface="Times New Roman" panose="02020603050405020304" pitchFamily="18" charset="0"/>
                <a:ea typeface="標楷體" panose="03000509000000000000" pitchFamily="65" charset="-120"/>
              </a:rPr>
              <a:t>/ </a:t>
            </a:r>
            <a:r>
              <a:rPr lang="zh-TW" altLang="en-US" sz="1400">
                <a:latin typeface="Times New Roman" panose="02020603050405020304" pitchFamily="18" charset="0"/>
                <a:ea typeface="標楷體" panose="03000509000000000000" pitchFamily="65" charset="-120"/>
              </a:rPr>
              <a:t>智慧型控制實驗室</a:t>
            </a:r>
            <a:endParaRPr lang="en-US" altLang="zh-TW" sz="1400">
              <a:latin typeface="Times New Roman" panose="02020603050405020304" pitchFamily="18" charset="0"/>
              <a:ea typeface="標楷體" panose="03000509000000000000" pitchFamily="65" charset="-120"/>
            </a:endParaRPr>
          </a:p>
        </p:txBody>
      </p:sp>
      <p:pic>
        <p:nvPicPr>
          <p:cNvPr id="1034" name="Picture 27">
            <a:extLst>
              <a:ext uri="{FF2B5EF4-FFF2-40B4-BE49-F238E27FC236}">
                <a16:creationId xmlns:a16="http://schemas.microsoft.com/office/drawing/2014/main" id="{CE0F4CA8-0DA8-6D0E-A001-DC14F107D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5">
            <a:extLst>
              <a:ext uri="{FF2B5EF4-FFF2-40B4-BE49-F238E27FC236}">
                <a16:creationId xmlns:a16="http://schemas.microsoft.com/office/drawing/2014/main" id="{C2CA045D-7903-F083-6757-66489DCF1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6">
            <a:extLst>
              <a:ext uri="{FF2B5EF4-FFF2-40B4-BE49-F238E27FC236}">
                <a16:creationId xmlns:a16="http://schemas.microsoft.com/office/drawing/2014/main" id="{AC39B86E-5AAC-C2FC-13D1-925D3A747BEF}"/>
              </a:ext>
            </a:extLst>
          </p:cNvPr>
          <p:cNvSpPr txBox="1">
            <a:spLocks noChangeArrowheads="1"/>
          </p:cNvSpPr>
          <p:nvPr/>
        </p:nvSpPr>
        <p:spPr bwMode="auto">
          <a:xfrm>
            <a:off x="4283075" y="6551613"/>
            <a:ext cx="936625" cy="307975"/>
          </a:xfrm>
          <a:prstGeom prst="rect">
            <a:avLst/>
          </a:prstGeom>
          <a:noFill/>
          <a:ln w="9525">
            <a:noFill/>
            <a:miter lim="800000"/>
            <a:headEnd/>
            <a:tailEnd/>
          </a:ln>
          <a:effectLst/>
        </p:spPr>
        <p:txBody>
          <a:bodyPr anchor="ct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r>
              <a:rPr lang="en-US" altLang="zh-TW" sz="1400" dirty="0">
                <a:latin typeface="Times New Roman" panose="02020603050405020304" pitchFamily="18" charset="0"/>
                <a:ea typeface="標楷體" panose="03000509000000000000" pitchFamily="65" charset="-120"/>
              </a:rPr>
              <a:t>P-</a:t>
            </a:r>
            <a:fld id="{39D100CA-86E6-4FAE-A856-FC17F92D4012}" type="slidenum">
              <a:rPr lang="en-US" altLang="zh-TW" sz="1400" smtClean="0">
                <a:latin typeface="Times New Roman" panose="02020603050405020304" pitchFamily="18" charset="0"/>
                <a:ea typeface="標楷體" panose="03000509000000000000" pitchFamily="65" charset="-120"/>
              </a:rPr>
              <a:pPr eaLnBrk="1" hangingPunct="1">
                <a:defRPr/>
              </a:pPr>
              <a:t>‹#›</a:t>
            </a:fld>
            <a:r>
              <a:rPr lang="en-US" altLang="zh-TW" sz="1400" dirty="0">
                <a:latin typeface="Times New Roman" panose="02020603050405020304" pitchFamily="18" charset="0"/>
                <a:ea typeface="標楷體" panose="03000509000000000000" pitchFamily="65" charset="-120"/>
              </a:rPr>
              <a:t>/47</a:t>
            </a:r>
          </a:p>
        </p:txBody>
      </p:sp>
      <p:sp>
        <p:nvSpPr>
          <p:cNvPr id="18" name="Text Box 26">
            <a:extLst>
              <a:ext uri="{FF2B5EF4-FFF2-40B4-BE49-F238E27FC236}">
                <a16:creationId xmlns:a16="http://schemas.microsoft.com/office/drawing/2014/main" id="{74E78178-9EC4-D4B7-7914-E552A7F6D24B}"/>
              </a:ext>
            </a:extLst>
          </p:cNvPr>
          <p:cNvSpPr txBox="1">
            <a:spLocks noChangeArrowheads="1"/>
          </p:cNvSpPr>
          <p:nvPr/>
        </p:nvSpPr>
        <p:spPr bwMode="auto">
          <a:xfrm>
            <a:off x="0" y="6573838"/>
            <a:ext cx="3708400" cy="274637"/>
          </a:xfrm>
          <a:prstGeom prst="rect">
            <a:avLst/>
          </a:prstGeom>
          <a:noFill/>
          <a:ln>
            <a:noFill/>
          </a:ln>
        </p:spPr>
        <p:txBody>
          <a:bodyPr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eaLnBrk="1" hangingPunct="1">
              <a:defRPr/>
            </a:pPr>
            <a:r>
              <a:rPr lang="en-US" altLang="zh-TW" sz="1200" dirty="0"/>
              <a:t>I.C. LAB / Dept. of E. E., </a:t>
            </a:r>
            <a:r>
              <a:rPr lang="en-US" altLang="zh-TW" sz="1200" dirty="0" err="1"/>
              <a:t>Tamkang</a:t>
            </a:r>
            <a:r>
              <a:rPr lang="en-US" altLang="zh-TW" sz="1200" dirty="0"/>
              <a:t> University </a:t>
            </a:r>
          </a:p>
        </p:txBody>
      </p:sp>
      <p:sp>
        <p:nvSpPr>
          <p:cNvPr id="16" name="Text Box 26">
            <a:extLst>
              <a:ext uri="{FF2B5EF4-FFF2-40B4-BE49-F238E27FC236}">
                <a16:creationId xmlns:a16="http://schemas.microsoft.com/office/drawing/2014/main" id="{0465B256-12ED-8049-CCD1-BB2FBF37681F}"/>
              </a:ext>
            </a:extLst>
          </p:cNvPr>
          <p:cNvSpPr txBox="1">
            <a:spLocks noChangeArrowheads="1"/>
          </p:cNvSpPr>
          <p:nvPr/>
        </p:nvSpPr>
        <p:spPr bwMode="auto">
          <a:xfrm>
            <a:off x="5480050" y="6581775"/>
            <a:ext cx="3635375" cy="277813"/>
          </a:xfrm>
          <a:prstGeom prst="rect">
            <a:avLst/>
          </a:prstGeom>
          <a:noFill/>
          <a:ln>
            <a:noFill/>
          </a:ln>
        </p:spPr>
        <p:txBody>
          <a:bodyPr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algn="ctr">
              <a:defRPr/>
            </a:pPr>
            <a:r>
              <a:rPr lang="en-US" altLang="zh-TW" sz="1200" dirty="0"/>
              <a:t>ROS</a:t>
            </a:r>
            <a:r>
              <a:rPr lang="zh-TW" altLang="en-US" sz="1200" dirty="0"/>
              <a:t>教學</a:t>
            </a:r>
            <a:endParaRPr kumimoji="0" lang="en-US" altLang="zh-TW" sz="1200" dirty="0">
              <a:latin typeface="+mj-ea"/>
              <a:ea typeface="+mj-ea"/>
            </a:endParaRPr>
          </a:p>
        </p:txBody>
      </p:sp>
    </p:spTree>
  </p:cSld>
  <p:clrMap bg1="lt1" tx1="dk1" bg2="lt2" tx2="dk2" accent1="accent1" accent2="accent2" accent3="accent3" accent4="accent4" accent5="accent5" accent6="accent6" hlink="hlink" folHlink="folHlink"/>
  <p:sldLayoutIdLst>
    <p:sldLayoutId id="2147484516" r:id="rId1"/>
    <p:sldLayoutId id="2147484515" r:id="rId2"/>
  </p:sldLayoutIdLst>
  <p:hf hdr="0" ftr="0" dt="0"/>
  <p:txStyles>
    <p:titleStyle>
      <a:lvl1pPr algn="just" rtl="0" eaLnBrk="0" fontAlgn="base" hangingPunct="0">
        <a:spcBef>
          <a:spcPct val="0"/>
        </a:spcBef>
        <a:spcAft>
          <a:spcPct val="0"/>
        </a:spcAft>
        <a:defRPr kumimoji="1" sz="40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p:titleStyle>
    <p:bodyStyle>
      <a:lvl1pPr marL="342900" indent="-342900" algn="just" rtl="0" eaLnBrk="0" fontAlgn="base" hangingPunct="0">
        <a:spcBef>
          <a:spcPct val="20000"/>
        </a:spcBef>
        <a:spcAft>
          <a:spcPct val="0"/>
        </a:spcAft>
        <a:buClr>
          <a:srgbClr val="FF9900"/>
        </a:buClr>
        <a:buFont typeface="Wingdings" panose="05000000000000000000" pitchFamily="2" charset="2"/>
        <a:buChar char="p"/>
        <a:defRPr kumimoji="1" sz="2400">
          <a:solidFill>
            <a:schemeClr val="tx1"/>
          </a:solidFill>
          <a:latin typeface="+mn-lt"/>
          <a:ea typeface="+mn-ea"/>
          <a:cs typeface="+mn-cs"/>
        </a:defRPr>
      </a:lvl1pPr>
      <a:lvl2pPr marL="742950" indent="-285750" algn="just" rtl="0" eaLnBrk="0" fontAlgn="base" hangingPunct="0">
        <a:spcBef>
          <a:spcPct val="20000"/>
        </a:spcBef>
        <a:spcAft>
          <a:spcPct val="0"/>
        </a:spcAft>
        <a:buClr>
          <a:srgbClr val="FF9900"/>
        </a:buClr>
        <a:buFont typeface="Wingdings" panose="05000000000000000000" pitchFamily="2" charset="2"/>
        <a:buChar char="n"/>
        <a:defRPr kumimoji="1" sz="2000">
          <a:solidFill>
            <a:schemeClr val="tx1"/>
          </a:solidFill>
          <a:latin typeface="+mn-lt"/>
          <a:ea typeface="+mn-ea"/>
        </a:defRPr>
      </a:lvl2pPr>
      <a:lvl3pPr marL="1143000" indent="-228600" algn="just" rtl="0" eaLnBrk="0" fontAlgn="base" hangingPunct="0">
        <a:spcBef>
          <a:spcPct val="20000"/>
        </a:spcBef>
        <a:spcAft>
          <a:spcPct val="0"/>
        </a:spcAft>
        <a:buClr>
          <a:srgbClr val="FF9900"/>
        </a:buClr>
        <a:buFont typeface="Wingdings" panose="05000000000000000000" pitchFamily="2" charset="2"/>
        <a:buChar char="p"/>
        <a:defRPr kumimoji="1">
          <a:solidFill>
            <a:schemeClr val="tx1"/>
          </a:solidFill>
          <a:latin typeface="+mn-lt"/>
          <a:ea typeface="+mn-ea"/>
        </a:defRPr>
      </a:lvl3pPr>
      <a:lvl4pPr marL="1600200" indent="-228600" algn="just" rtl="0" eaLnBrk="0" fontAlgn="base" hangingPunct="0">
        <a:spcBef>
          <a:spcPct val="20000"/>
        </a:spcBef>
        <a:spcAft>
          <a:spcPct val="0"/>
        </a:spcAft>
        <a:buClr>
          <a:srgbClr val="FF9900"/>
        </a:buClr>
        <a:buFont typeface="Wingdings" panose="05000000000000000000" pitchFamily="2" charset="2"/>
        <a:buChar char="n"/>
        <a:defRPr kumimoji="1" sz="1600">
          <a:solidFill>
            <a:schemeClr val="tx1"/>
          </a:solidFill>
          <a:latin typeface="+mn-lt"/>
          <a:ea typeface="+mn-ea"/>
        </a:defRPr>
      </a:lvl4pPr>
      <a:lvl5pPr marL="2057400" indent="-228600" algn="just" rtl="0"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mn-lt"/>
          <a:ea typeface="+mn-ea"/>
        </a:defRPr>
      </a:lvl5pPr>
      <a:lvl6pPr marL="25146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6pPr>
      <a:lvl7pPr marL="29718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7pPr>
      <a:lvl8pPr marL="34290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8pPr>
      <a:lvl9pPr marL="38862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a:t>ROS</a:t>
            </a:r>
            <a:r>
              <a:rPr lang="zh-TW" altLang="en-US" sz="4800"/>
              <a:t>教學</a:t>
            </a:r>
            <a:endParaRPr lang="en-US" altLang="zh-TW" sz="480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zh-TW" altLang="en-US" sz="4800" dirty="0">
                <a:solidFill>
                  <a:schemeClr val="dk1"/>
                </a:solidFill>
                <a:latin typeface="標楷體" panose="03000509000000000000" pitchFamily="65" charset="-120"/>
                <a:cs typeface="Times New Roman"/>
                <a:sym typeface="Times New Roman"/>
              </a:rPr>
              <a:t>安裝</a:t>
            </a:r>
            <a:r>
              <a:rPr lang="en-US" altLang="zh-TW" sz="4800" dirty="0">
                <a:solidFill>
                  <a:schemeClr val="dk1"/>
                </a:solidFill>
                <a:latin typeface="+mj-lt"/>
                <a:cs typeface="Times New Roman"/>
                <a:sym typeface="Times New Roman"/>
              </a:rPr>
              <a:t>ROS</a:t>
            </a:r>
            <a:r>
              <a:rPr lang="zh-TW" altLang="en-US" sz="4800" dirty="0">
                <a:solidFill>
                  <a:schemeClr val="dk1"/>
                </a:solidFill>
                <a:latin typeface="標楷體" panose="03000509000000000000" pitchFamily="65" charset="-120"/>
                <a:cs typeface="Times New Roman"/>
                <a:sym typeface="Times New Roman"/>
              </a:rPr>
              <a:t>與基礎教學</a:t>
            </a:r>
            <a:endParaRPr lang="zh-TW" altLang="en-US" sz="1800" dirty="0">
              <a:solidFill>
                <a:srgbClr val="000000"/>
              </a:solidFill>
              <a:latin typeface="標楷體" panose="03000509000000000000" pitchFamily="65" charset="-120"/>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a16="http://schemas.microsoft.com/office/drawing/2014/main" id="{407B6BDC-7990-67DB-3C2C-6DED2AA33C90}"/>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ROS</a:t>
            </a:r>
            <a:r>
              <a:rPr lang="zh-TW" altLang="en-US" spc="-1" dirty="0">
                <a:solidFill>
                  <a:srgbClr val="000000"/>
                </a:solidFill>
                <a:latin typeface="標楷體" panose="03000509000000000000" pitchFamily="65" charset="-120"/>
              </a:rPr>
              <a:t>的</a:t>
            </a:r>
            <a:r>
              <a:rPr lang="en-US" altLang="zh-TW" spc="-1" dirty="0">
                <a:solidFill>
                  <a:srgbClr val="000000"/>
                </a:solidFill>
                <a:ea typeface="Times New Roman"/>
              </a:rPr>
              <a:t>node</a:t>
            </a:r>
            <a:r>
              <a:rPr lang="zh-TW" altLang="en-US" spc="-1" dirty="0">
                <a:solidFill>
                  <a:srgbClr val="000000"/>
                </a:solidFill>
                <a:latin typeface="標楷體" panose="03000509000000000000" pitchFamily="65" charset="-120"/>
              </a:rPr>
              <a:t>與</a:t>
            </a:r>
            <a:r>
              <a:rPr lang="en-US" altLang="zh-TW" spc="-1" dirty="0" err="1">
                <a:solidFill>
                  <a:srgbClr val="000000"/>
                </a:solidFill>
                <a:ea typeface="Times New Roman"/>
              </a:rPr>
              <a:t>rosrun</a:t>
            </a:r>
            <a:endParaRPr lang="en-US" altLang="zh-TW" spc="-1" dirty="0">
              <a:solidFill>
                <a:srgbClr val="000000"/>
              </a:solidFill>
              <a:latin typeface="Arial"/>
            </a:endParaRPr>
          </a:p>
        </p:txBody>
      </p:sp>
      <p:sp>
        <p:nvSpPr>
          <p:cNvPr id="3" name="內容版面配置區 2">
            <a:extLst>
              <a:ext uri="{FF2B5EF4-FFF2-40B4-BE49-F238E27FC236}">
                <a16:creationId xmlns:a16="http://schemas.microsoft.com/office/drawing/2014/main" id="{0ED934C7-A568-6B59-D029-E6913D7446D1}"/>
              </a:ext>
            </a:extLst>
          </p:cNvPr>
          <p:cNvSpPr>
            <a:spLocks noGrp="1"/>
          </p:cNvSpPr>
          <p:nvPr>
            <p:ph idx="1"/>
          </p:nvPr>
        </p:nvSpPr>
        <p:spPr/>
        <p:txBody>
          <a:bodyPr/>
          <a:lstStyle/>
          <a:p>
            <a:r>
              <a:rPr lang="en-US" altLang="zh-TW"/>
              <a:t>Node</a:t>
            </a:r>
            <a:r>
              <a:rPr lang="zh-CN" altLang="en-US">
                <a:solidFill>
                  <a:srgbClr val="000000"/>
                </a:solidFill>
                <a:latin typeface="標楷體" panose="03000509000000000000" pitchFamily="65" charset="-120"/>
              </a:rPr>
              <a:t>的一些指令</a:t>
            </a:r>
            <a:endParaRPr lang="en-US" altLang="zh-CN">
              <a:solidFill>
                <a:srgbClr val="000000"/>
              </a:solidFill>
              <a:latin typeface="標楷體" panose="03000509000000000000" pitchFamily="65" charset="-120"/>
            </a:endParaRPr>
          </a:p>
          <a:p>
            <a:endParaRPr lang="zh-CN" altLang="en-US">
              <a:solidFill>
                <a:srgbClr val="000000"/>
              </a:solidFill>
              <a:latin typeface="標楷體" panose="03000509000000000000" pitchFamily="65" charset="-120"/>
            </a:endParaRPr>
          </a:p>
          <a:p>
            <a:endParaRPr lang="en-US" altLang="zh-TW"/>
          </a:p>
          <a:p>
            <a:endParaRPr lang="en-US" altLang="zh-TW"/>
          </a:p>
          <a:p>
            <a:endParaRPr lang="en-US" altLang="zh-TW"/>
          </a:p>
          <a:p>
            <a:endParaRPr lang="en-US" altLang="zh-TW"/>
          </a:p>
          <a:p>
            <a:r>
              <a:rPr lang="en-US" altLang="zh-TW"/>
              <a:t>(</a:t>
            </a:r>
            <a:r>
              <a:rPr lang="zh-TW" altLang="en-US">
                <a:solidFill>
                  <a:srgbClr val="000000"/>
                </a:solidFill>
                <a:latin typeface="標楷體" panose="03000509000000000000" pitchFamily="65" charset="-120"/>
              </a:rPr>
              <a:t>到這邊請先消化一下你對於範例程式、</a:t>
            </a:r>
            <a:r>
              <a:rPr lang="en-US" altLang="zh-TW">
                <a:solidFill>
                  <a:srgbClr val="000000"/>
                </a:solidFill>
                <a:cs typeface="Times New Roman" panose="02020603050405020304" pitchFamily="18" charset="0"/>
              </a:rPr>
              <a:t>package</a:t>
            </a:r>
            <a:r>
              <a:rPr lang="zh-TW" altLang="en-US">
                <a:solidFill>
                  <a:srgbClr val="000000"/>
                </a:solidFill>
                <a:latin typeface="標楷體" panose="03000509000000000000" pitchFamily="65" charset="-120"/>
              </a:rPr>
              <a:t>與</a:t>
            </a:r>
            <a:r>
              <a:rPr lang="en-US" altLang="zh-TW">
                <a:solidFill>
                  <a:srgbClr val="000000"/>
                </a:solidFill>
                <a:cs typeface="Times New Roman" panose="02020603050405020304" pitchFamily="18" charset="0"/>
              </a:rPr>
              <a:t>node</a:t>
            </a:r>
            <a:r>
              <a:rPr lang="zh-TW" altLang="en-US">
                <a:solidFill>
                  <a:srgbClr val="000000"/>
                </a:solidFill>
                <a:latin typeface="標楷體" panose="03000509000000000000" pitchFamily="65" charset="-120"/>
              </a:rPr>
              <a:t>的理解</a:t>
            </a:r>
            <a:r>
              <a:rPr lang="en-US" altLang="zh-TW">
                <a:solidFill>
                  <a:srgbClr val="000000"/>
                </a:solidFill>
                <a:cs typeface="Times New Roman" panose="02020603050405020304" pitchFamily="18" charset="0"/>
              </a:rPr>
              <a:t>)</a:t>
            </a:r>
          </a:p>
          <a:p>
            <a:pPr lvl="1" indent="-284163">
              <a:spcBef>
                <a:spcPts val="400"/>
              </a:spcBef>
              <a:buFont typeface="Noto Sans Symbols"/>
              <a:buChar char="■"/>
            </a:pPr>
            <a:r>
              <a:rPr lang="en-US" altLang="zh-TW" sz="2400">
                <a:cs typeface="Times New Roman" panose="02020603050405020304" pitchFamily="18" charset="0"/>
              </a:rPr>
              <a:t>(OK</a:t>
            </a:r>
            <a:r>
              <a:rPr lang="zh-TW" altLang="en-US" sz="2400">
                <a:latin typeface="標楷體" panose="03000509000000000000" pitchFamily="65" charset="-120"/>
              </a:rPr>
              <a:t>了才繼續下去</a:t>
            </a:r>
            <a:r>
              <a:rPr lang="en-US" altLang="zh-TW" sz="2400">
                <a:cs typeface="Times New Roman" panose="02020603050405020304" pitchFamily="18" charset="0"/>
              </a:rPr>
              <a:t>)</a:t>
            </a:r>
          </a:p>
          <a:p>
            <a:endParaRPr lang="en-US" altLang="zh-TW"/>
          </a:p>
          <a:p>
            <a:endParaRPr lang="en-US" altLang="zh-TW"/>
          </a:p>
          <a:p>
            <a:endParaRPr lang="en-US" altLang="zh-TW"/>
          </a:p>
          <a:p>
            <a:endParaRPr lang="en-US" altLang="zh-TW"/>
          </a:p>
          <a:p>
            <a:pPr>
              <a:buFont typeface="Wingdings" panose="05000000000000000000" pitchFamily="2" charset="2"/>
              <a:buNone/>
            </a:pPr>
            <a:endParaRPr lang="en-US" altLang="zh-TW"/>
          </a:p>
          <a:p>
            <a:pPr lvl="1" indent="-284163"/>
            <a:endParaRPr lang="en-US" altLang="zh-TW"/>
          </a:p>
          <a:p>
            <a:pPr lvl="1" indent="-284163"/>
            <a:endParaRPr lang="zh-TW" altLang="en-US"/>
          </a:p>
          <a:p>
            <a:endParaRPr lang="zh-TW" altLang="en-US"/>
          </a:p>
        </p:txBody>
      </p:sp>
      <p:graphicFrame>
        <p:nvGraphicFramePr>
          <p:cNvPr id="2" name="表格 3">
            <a:extLst>
              <a:ext uri="{FF2B5EF4-FFF2-40B4-BE49-F238E27FC236}">
                <a16:creationId xmlns:a16="http://schemas.microsoft.com/office/drawing/2014/main" id="{31D740BE-2E8B-923F-66F6-40CFC8B8D66E}"/>
              </a:ext>
            </a:extLst>
          </p:cNvPr>
          <p:cNvGraphicFramePr>
            <a:graphicFrameLocks noGrp="1"/>
          </p:cNvGraphicFramePr>
          <p:nvPr>
            <p:extLst>
              <p:ext uri="{D42A27DB-BD31-4B8C-83A1-F6EECF244321}">
                <p14:modId xmlns:p14="http://schemas.microsoft.com/office/powerpoint/2010/main" val="3148421119"/>
              </p:ext>
            </p:extLst>
          </p:nvPr>
        </p:nvGraphicFramePr>
        <p:xfrm>
          <a:off x="900113" y="2060575"/>
          <a:ext cx="6096000" cy="12858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023">
                <a:tc>
                  <a:txBody>
                    <a:bodyPr/>
                    <a:lstStyle/>
                    <a:p>
                      <a:r>
                        <a:rPr lang="en-US" altLang="zh-TW" sz="1800" b="0" dirty="0" err="1">
                          <a:solidFill>
                            <a:sysClr val="windowText" lastClr="000000"/>
                          </a:solidFill>
                        </a:rPr>
                        <a:t>rosnode</a:t>
                      </a:r>
                      <a:r>
                        <a:rPr lang="en-US" altLang="zh-TW" sz="1800" b="0" dirty="0">
                          <a:solidFill>
                            <a:sysClr val="windowText" lastClr="000000"/>
                          </a:solidFill>
                        </a:rPr>
                        <a:t> list</a:t>
                      </a:r>
                      <a:endParaRPr lang="zh-TW" altLang="en-US" sz="1800" b="0" dirty="0">
                        <a:solidFill>
                          <a:sysClr val="windowText" lastClr="000000"/>
                        </a:solidFill>
                      </a:endParaRP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800" b="0" dirty="0">
                          <a:solidFill>
                            <a:schemeClr val="tx1"/>
                          </a:solidFill>
                          <a:latin typeface="標楷體" panose="03000509000000000000" pitchFamily="65" charset="-120"/>
                          <a:ea typeface="標楷體" panose="03000509000000000000" pitchFamily="65" charset="-120"/>
                        </a:rPr>
                        <a:t>列出目前正在執行</a:t>
                      </a:r>
                      <a:r>
                        <a:rPr lang="en-US" altLang="zh-TW" sz="1800" b="0" dirty="0">
                          <a:solidFill>
                            <a:schemeClr val="tx1"/>
                          </a:solidFill>
                        </a:rPr>
                        <a:t>node</a:t>
                      </a:r>
                      <a:r>
                        <a:rPr lang="zh-TW" altLang="en-US" sz="1800" b="0" dirty="0">
                          <a:solidFill>
                            <a:schemeClr val="tx1"/>
                          </a:solidFill>
                          <a:latin typeface="標楷體" panose="03000509000000000000" pitchFamily="65" charset="-120"/>
                          <a:ea typeface="標楷體" panose="03000509000000000000" pitchFamily="65" charset="-120"/>
                        </a:rPr>
                        <a:t>名稱</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14852">
                <a:tc>
                  <a:txBody>
                    <a:bodyPr/>
                    <a:lstStyle/>
                    <a:p>
                      <a:endParaRPr lang="en-US" altLang="zh-TW" sz="1800" b="0" dirty="0"/>
                    </a:p>
                    <a:p>
                      <a:r>
                        <a:rPr lang="en-US" altLang="zh-TW" sz="1800" b="0" dirty="0" err="1"/>
                        <a:t>rosnode</a:t>
                      </a:r>
                      <a:r>
                        <a:rPr lang="en-US" altLang="zh-TW" sz="1800" b="0" dirty="0"/>
                        <a:t> info [</a:t>
                      </a:r>
                      <a:r>
                        <a:rPr lang="en-US" altLang="zh-TW" sz="1800" b="0" dirty="0" err="1"/>
                        <a:t>node_name</a:t>
                      </a:r>
                      <a:r>
                        <a:rPr lang="en-US" altLang="zh-TW" sz="1800" b="0" dirty="0"/>
                        <a:t>]</a:t>
                      </a:r>
                      <a:endParaRPr lang="zh-TW" altLang="en-US" sz="1800" b="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800" dirty="0">
                          <a:latin typeface="標楷體" panose="03000509000000000000" pitchFamily="65" charset="-120"/>
                          <a:ea typeface="標楷體" panose="03000509000000000000" pitchFamily="65" charset="-120"/>
                        </a:rPr>
                        <a:t>列出</a:t>
                      </a:r>
                      <a:r>
                        <a:rPr lang="en-US" altLang="zh-TW" sz="1800" dirty="0"/>
                        <a:t>node </a:t>
                      </a:r>
                      <a:r>
                        <a:rPr lang="zh-TW" altLang="en-US" sz="1800" dirty="0">
                          <a:latin typeface="標楷體" panose="03000509000000000000" pitchFamily="65" charset="-120"/>
                          <a:ea typeface="標楷體" panose="03000509000000000000" pitchFamily="65" charset="-120"/>
                        </a:rPr>
                        <a:t>相關資訊</a:t>
                      </a:r>
                      <a:endParaRPr lang="en-US" altLang="zh-TW" sz="1800" dirty="0">
                        <a:latin typeface="標楷體" panose="03000509000000000000" pitchFamily="65" charset="-120"/>
                        <a:ea typeface="標楷體" panose="03000509000000000000" pitchFamily="65" charset="-120"/>
                      </a:endParaRPr>
                    </a:p>
                    <a:p>
                      <a:r>
                        <a:rPr lang="en-US" altLang="zh-TW" sz="1800" dirty="0"/>
                        <a:t>1.</a:t>
                      </a:r>
                      <a:r>
                        <a:rPr lang="zh-TW" altLang="en-US" sz="1800" dirty="0">
                          <a:latin typeface="標楷體" panose="03000509000000000000" pitchFamily="65" charset="-120"/>
                          <a:ea typeface="標楷體" panose="03000509000000000000" pitchFamily="65" charset="-120"/>
                        </a:rPr>
                        <a:t>發布者與訂閱者</a:t>
                      </a:r>
                      <a:endParaRPr lang="en-US" altLang="zh-TW" sz="1800" dirty="0">
                        <a:latin typeface="標楷體" panose="03000509000000000000" pitchFamily="65" charset="-120"/>
                        <a:ea typeface="標楷體" panose="03000509000000000000" pitchFamily="65" charset="-120"/>
                      </a:endParaRPr>
                    </a:p>
                    <a:p>
                      <a:r>
                        <a:rPr lang="en-US" altLang="zh-TW" sz="1800" dirty="0"/>
                        <a:t>2.Node</a:t>
                      </a:r>
                      <a:r>
                        <a:rPr lang="zh-TW" altLang="en-US" sz="1800" dirty="0">
                          <a:latin typeface="標楷體" panose="03000509000000000000" pitchFamily="65" charset="-120"/>
                          <a:ea typeface="標楷體" panose="03000509000000000000" pitchFamily="65" charset="-120"/>
                        </a:rPr>
                        <a:t>的</a:t>
                      </a:r>
                      <a:r>
                        <a:rPr lang="en-US" altLang="zh-TW" sz="1800" dirty="0"/>
                        <a:t>PID</a:t>
                      </a:r>
                      <a:endParaRPr lang="zh-TW" alt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zh-TW" altLang="en-US" dirty="0"/>
              <a:t>輸出結果</a:t>
            </a:r>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zh-TW" altLang="en-US" dirty="0"/>
              <a:t>結果</a:t>
            </a:r>
            <a:endParaRPr lang="en-US" altLang="zh-TW" dirty="0"/>
          </a:p>
          <a:p>
            <a:pPr lvl="1"/>
            <a:r>
              <a:rPr lang="zh-TW" altLang="en-US" dirty="0"/>
              <a:t>使用</a:t>
            </a:r>
            <a:r>
              <a:rPr lang="en-US" altLang="zh-TW" dirty="0" err="1"/>
              <a:t>rosrun</a:t>
            </a:r>
            <a:r>
              <a:rPr lang="en-US" altLang="zh-TW" dirty="0"/>
              <a:t> </a:t>
            </a:r>
            <a:r>
              <a:rPr lang="zh-TW" altLang="en-US" dirty="0"/>
              <a:t>執行</a:t>
            </a:r>
            <a:r>
              <a:rPr lang="en-US" altLang="zh-TW" dirty="0"/>
              <a:t>server</a:t>
            </a:r>
            <a:r>
              <a:rPr lang="zh-TW" altLang="en-US" dirty="0"/>
              <a:t>、</a:t>
            </a:r>
            <a:r>
              <a:rPr lang="en-US" altLang="zh-TW" dirty="0"/>
              <a:t>client</a:t>
            </a:r>
          </a:p>
          <a:p>
            <a:pPr lvl="2"/>
            <a:r>
              <a:rPr lang="en-US" altLang="zh-TW" dirty="0"/>
              <a:t>Server</a:t>
            </a:r>
          </a:p>
          <a:p>
            <a:pPr lvl="2"/>
            <a:endParaRPr lang="en-US" altLang="zh-TW" dirty="0"/>
          </a:p>
          <a:p>
            <a:pPr lvl="2"/>
            <a:endParaRPr lang="en-US" altLang="zh-TW" dirty="0"/>
          </a:p>
          <a:p>
            <a:pPr lvl="2"/>
            <a:r>
              <a:rPr lang="en-US" altLang="zh-TW" dirty="0"/>
              <a:t>client</a:t>
            </a:r>
          </a:p>
          <a:p>
            <a:pPr lvl="1"/>
            <a:endParaRPr lang="en-US" altLang="zh-TW" dirty="0"/>
          </a:p>
          <a:p>
            <a:pPr lvl="1"/>
            <a:endParaRPr lang="en-US" altLang="zh-TW" dirty="0"/>
          </a:p>
          <a:p>
            <a:pPr marL="457200" lvl="1" indent="0">
              <a:buNone/>
            </a:pPr>
            <a:endParaRPr lang="en-US" altLang="zh-TW" dirty="0"/>
          </a:p>
          <a:p>
            <a:pPr lvl="1"/>
            <a:r>
              <a:rPr lang="zh-TW" altLang="en-US" dirty="0"/>
              <a:t>使用</a:t>
            </a:r>
            <a:r>
              <a:rPr lang="en-US" altLang="zh-TW" dirty="0"/>
              <a:t>termina</a:t>
            </a:r>
            <a:r>
              <a:rPr lang="zh-TW" altLang="en-US" dirty="0"/>
              <a:t>執行</a:t>
            </a:r>
            <a:r>
              <a:rPr lang="en-US" altLang="zh-TW" dirty="0"/>
              <a:t>client</a:t>
            </a:r>
            <a:endParaRPr lang="zh-TW" altLang="en-US" dirty="0"/>
          </a:p>
        </p:txBody>
      </p:sp>
      <p:pic>
        <p:nvPicPr>
          <p:cNvPr id="4" name="Google Shape;265;p24" descr="D:\雲端硬碟\InfSpace\ICLab手臂組\手臂組研究生\99_上傳暫存區\ROS\05\pic\run_client.png">
            <a:extLst>
              <a:ext uri="{FF2B5EF4-FFF2-40B4-BE49-F238E27FC236}">
                <a16:creationId xmlns:a16="http://schemas.microsoft.com/office/drawing/2014/main" id="{EDA97B8A-1132-993C-8232-23EAB9CB76A6}"/>
              </a:ext>
            </a:extLst>
          </p:cNvPr>
          <p:cNvPicPr preferRelativeResize="0"/>
          <p:nvPr/>
        </p:nvPicPr>
        <p:blipFill rotWithShape="1">
          <a:blip r:embed="rId2">
            <a:alphaModFix/>
          </a:blip>
          <a:srcRect/>
          <a:stretch/>
        </p:blipFill>
        <p:spPr>
          <a:xfrm>
            <a:off x="1038225" y="4936920"/>
            <a:ext cx="6457950" cy="590550"/>
          </a:xfrm>
          <a:prstGeom prst="rect">
            <a:avLst/>
          </a:prstGeom>
          <a:noFill/>
          <a:ln>
            <a:noFill/>
          </a:ln>
        </p:spPr>
      </p:pic>
      <p:pic>
        <p:nvPicPr>
          <p:cNvPr id="5" name="Google Shape;266;p24" descr="D:\雲端硬碟\InfSpace\ICLab手臂組\手臂組研究生\99_上傳暫存區\ROS\05\pic\run_client2.png">
            <a:extLst>
              <a:ext uri="{FF2B5EF4-FFF2-40B4-BE49-F238E27FC236}">
                <a16:creationId xmlns:a16="http://schemas.microsoft.com/office/drawing/2014/main" id="{11651575-C435-7AA3-455F-20DD2370395B}"/>
              </a:ext>
            </a:extLst>
          </p:cNvPr>
          <p:cNvPicPr preferRelativeResize="0"/>
          <p:nvPr/>
        </p:nvPicPr>
        <p:blipFill rotWithShape="1">
          <a:blip r:embed="rId3">
            <a:alphaModFix/>
          </a:blip>
          <a:srcRect/>
          <a:stretch/>
        </p:blipFill>
        <p:spPr>
          <a:xfrm>
            <a:off x="1038225" y="3355565"/>
            <a:ext cx="6991350" cy="561975"/>
          </a:xfrm>
          <a:prstGeom prst="rect">
            <a:avLst/>
          </a:prstGeom>
          <a:noFill/>
          <a:ln>
            <a:noFill/>
          </a:ln>
        </p:spPr>
      </p:pic>
      <p:grpSp>
        <p:nvGrpSpPr>
          <p:cNvPr id="9" name="群組 8">
            <a:extLst>
              <a:ext uri="{FF2B5EF4-FFF2-40B4-BE49-F238E27FC236}">
                <a16:creationId xmlns:a16="http://schemas.microsoft.com/office/drawing/2014/main" id="{CAD8F7A7-52FD-7FCA-A7A7-E1A71720C4B0}"/>
              </a:ext>
            </a:extLst>
          </p:cNvPr>
          <p:cNvGrpSpPr/>
          <p:nvPr/>
        </p:nvGrpSpPr>
        <p:grpSpPr>
          <a:xfrm>
            <a:off x="1038225" y="2417639"/>
            <a:ext cx="6991350" cy="651321"/>
            <a:chOff x="1038225" y="2417639"/>
            <a:chExt cx="6991350" cy="651321"/>
          </a:xfrm>
        </p:grpSpPr>
        <p:pic>
          <p:nvPicPr>
            <p:cNvPr id="6" name="Google Shape;267;p24" descr="D:\雲端硬碟\InfSpace\ICLab手臂組\手臂組研究生\99_上傳暫存區\ROS\05\pic\run_server.png">
              <a:extLst>
                <a:ext uri="{FF2B5EF4-FFF2-40B4-BE49-F238E27FC236}">
                  <a16:creationId xmlns:a16="http://schemas.microsoft.com/office/drawing/2014/main" id="{DEFBE459-F925-101A-ABFA-E0C3F96704E7}"/>
                </a:ext>
              </a:extLst>
            </p:cNvPr>
            <p:cNvPicPr preferRelativeResize="0"/>
            <p:nvPr/>
          </p:nvPicPr>
          <p:blipFill rotWithShape="1">
            <a:blip r:embed="rId4">
              <a:alphaModFix/>
            </a:blip>
            <a:srcRect b="18108"/>
            <a:stretch/>
          </p:blipFill>
          <p:spPr>
            <a:xfrm>
              <a:off x="1038225" y="2417639"/>
              <a:ext cx="6656387" cy="651321"/>
            </a:xfrm>
            <a:prstGeom prst="rect">
              <a:avLst/>
            </a:prstGeom>
            <a:noFill/>
            <a:ln>
              <a:noFill/>
            </a:ln>
          </p:spPr>
        </p:pic>
        <p:pic>
          <p:nvPicPr>
            <p:cNvPr id="7" name="Google Shape;267;p24" descr="D:\雲端硬碟\InfSpace\ICLab手臂組\手臂組研究生\99_上傳暫存區\ROS\05\pic\run_server.png">
              <a:extLst>
                <a:ext uri="{FF2B5EF4-FFF2-40B4-BE49-F238E27FC236}">
                  <a16:creationId xmlns:a16="http://schemas.microsoft.com/office/drawing/2014/main" id="{D462F3B5-BF85-551F-CE88-F26BB1732A33}"/>
                </a:ext>
              </a:extLst>
            </p:cNvPr>
            <p:cNvPicPr preferRelativeResize="0"/>
            <p:nvPr/>
          </p:nvPicPr>
          <p:blipFill rotWithShape="1">
            <a:blip r:embed="rId4">
              <a:alphaModFix/>
            </a:blip>
            <a:srcRect l="89743" t="29341"/>
            <a:stretch/>
          </p:blipFill>
          <p:spPr>
            <a:xfrm>
              <a:off x="7688213" y="2417639"/>
              <a:ext cx="341362" cy="651321"/>
            </a:xfrm>
            <a:prstGeom prst="rect">
              <a:avLst/>
            </a:prstGeom>
            <a:noFill/>
            <a:ln>
              <a:noFill/>
            </a:ln>
          </p:spPr>
        </p:pic>
      </p:grpSp>
    </p:spTree>
    <p:extLst>
      <p:ext uri="{BB962C8B-B14F-4D97-AF65-F5344CB8AC3E}">
        <p14:creationId xmlns:p14="http://schemas.microsoft.com/office/powerpoint/2010/main" val="29830075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792497-31D5-F5D5-7457-DAB48C590203}"/>
              </a:ext>
            </a:extLst>
          </p:cNvPr>
          <p:cNvSpPr>
            <a:spLocks noGrp="1"/>
          </p:cNvSpPr>
          <p:nvPr>
            <p:ph type="title"/>
          </p:nvPr>
        </p:nvSpPr>
        <p:spPr/>
        <p:txBody>
          <a:bodyPr/>
          <a:lstStyle/>
          <a:p>
            <a:r>
              <a:rPr lang="zh-TW" altLang="en-US" dirty="0"/>
              <a:t>練習</a:t>
            </a:r>
          </a:p>
        </p:txBody>
      </p:sp>
      <p:sp>
        <p:nvSpPr>
          <p:cNvPr id="3" name="內容版面配置區 2">
            <a:extLst>
              <a:ext uri="{FF2B5EF4-FFF2-40B4-BE49-F238E27FC236}">
                <a16:creationId xmlns:a16="http://schemas.microsoft.com/office/drawing/2014/main" id="{AA6A4E2E-3968-1F46-4146-ABE9C82D5027}"/>
              </a:ext>
            </a:extLst>
          </p:cNvPr>
          <p:cNvSpPr>
            <a:spLocks noGrp="1"/>
          </p:cNvSpPr>
          <p:nvPr>
            <p:ph idx="1"/>
          </p:nvPr>
        </p:nvSpPr>
        <p:spPr/>
        <p:txBody>
          <a:bodyPr/>
          <a:lstStyle/>
          <a:p>
            <a:pPr>
              <a:defRPr/>
            </a:pPr>
            <a:r>
              <a:rPr lang="zh-TW" altLang="en-US" dirty="0"/>
              <a:t>完成可以計算數值相加並相乘的</a:t>
            </a:r>
            <a:r>
              <a:rPr lang="en-US" altLang="zh-TW" dirty="0"/>
              <a:t>server(</a:t>
            </a:r>
            <a:r>
              <a:rPr lang="zh-TW" altLang="en-US" dirty="0"/>
              <a:t>再創一個</a:t>
            </a:r>
            <a:r>
              <a:rPr lang="en-US" altLang="zh-TW" dirty="0"/>
              <a:t>package)</a:t>
            </a:r>
          </a:p>
          <a:p>
            <a:pPr lvl="1">
              <a:defRPr/>
            </a:pPr>
            <a:r>
              <a:rPr lang="zh-TW" altLang="en-US" dirty="0"/>
              <a:t>結果</a:t>
            </a:r>
            <a:endParaRPr lang="en-US" altLang="zh-TW" dirty="0"/>
          </a:p>
          <a:p>
            <a:pPr lvl="2">
              <a:defRPr/>
            </a:pPr>
            <a:r>
              <a:rPr lang="zh-TW" altLang="en-US" dirty="0"/>
              <a:t>使用</a:t>
            </a:r>
            <a:r>
              <a:rPr lang="en-US" altLang="zh-TW" dirty="0" err="1"/>
              <a:t>rosrun</a:t>
            </a:r>
            <a:r>
              <a:rPr lang="en-US" altLang="zh-TW" dirty="0"/>
              <a:t> </a:t>
            </a:r>
            <a:r>
              <a:rPr lang="zh-TW" altLang="en-US" dirty="0"/>
              <a:t>執行</a:t>
            </a:r>
            <a:r>
              <a:rPr lang="en-US" altLang="zh-TW" dirty="0"/>
              <a:t>server</a:t>
            </a:r>
            <a:r>
              <a:rPr lang="zh-TW" altLang="en-US" dirty="0"/>
              <a:t>、</a:t>
            </a:r>
            <a:r>
              <a:rPr lang="en-US" altLang="zh-TW" dirty="0"/>
              <a:t>client</a:t>
            </a:r>
            <a:endParaRPr lang="zh-TW" altLang="en-US" dirty="0"/>
          </a:p>
          <a:p>
            <a:endParaRPr lang="zh-TW" altLang="en-US" dirty="0"/>
          </a:p>
        </p:txBody>
      </p:sp>
      <p:pic>
        <p:nvPicPr>
          <p:cNvPr id="4" name="Google Shape;274;p25">
            <a:extLst>
              <a:ext uri="{FF2B5EF4-FFF2-40B4-BE49-F238E27FC236}">
                <a16:creationId xmlns:a16="http://schemas.microsoft.com/office/drawing/2014/main" id="{73AAA5F6-67AF-F94E-03C4-5C86E186BC14}"/>
              </a:ext>
            </a:extLst>
          </p:cNvPr>
          <p:cNvPicPr preferRelativeResize="0"/>
          <p:nvPr/>
        </p:nvPicPr>
        <p:blipFill rotWithShape="1">
          <a:blip r:embed="rId2">
            <a:alphaModFix/>
          </a:blip>
          <a:srcRect/>
          <a:stretch/>
        </p:blipFill>
        <p:spPr>
          <a:xfrm>
            <a:off x="1200150" y="2543175"/>
            <a:ext cx="6743700" cy="885825"/>
          </a:xfrm>
          <a:prstGeom prst="rect">
            <a:avLst/>
          </a:prstGeom>
          <a:noFill/>
          <a:ln>
            <a:noFill/>
          </a:ln>
        </p:spPr>
      </p:pic>
      <p:pic>
        <p:nvPicPr>
          <p:cNvPr id="5" name="Google Shape;275;p25">
            <a:extLst>
              <a:ext uri="{FF2B5EF4-FFF2-40B4-BE49-F238E27FC236}">
                <a16:creationId xmlns:a16="http://schemas.microsoft.com/office/drawing/2014/main" id="{252F2236-7436-689A-B07A-3FFCC7AAA7B7}"/>
              </a:ext>
            </a:extLst>
          </p:cNvPr>
          <p:cNvPicPr preferRelativeResize="0"/>
          <p:nvPr/>
        </p:nvPicPr>
        <p:blipFill rotWithShape="1">
          <a:blip r:embed="rId3">
            <a:alphaModFix/>
          </a:blip>
          <a:srcRect/>
          <a:stretch/>
        </p:blipFill>
        <p:spPr>
          <a:xfrm>
            <a:off x="1200150" y="3429000"/>
            <a:ext cx="6726237" cy="327025"/>
          </a:xfrm>
          <a:prstGeom prst="rect">
            <a:avLst/>
          </a:prstGeom>
          <a:noFill/>
          <a:ln>
            <a:noFill/>
          </a:ln>
        </p:spPr>
      </p:pic>
    </p:spTree>
    <p:extLst>
      <p:ext uri="{BB962C8B-B14F-4D97-AF65-F5344CB8AC3E}">
        <p14:creationId xmlns:p14="http://schemas.microsoft.com/office/powerpoint/2010/main" val="29888473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E87428FB-840B-1F50-B9E2-FC3EBE1FA91F}"/>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a:t>ROS</a:t>
            </a:r>
            <a:r>
              <a:rPr lang="zh-TW" altLang="en-US" sz="4800"/>
              <a:t>教學</a:t>
            </a:r>
            <a:endParaRPr lang="en-US" altLang="zh-TW" sz="4800"/>
          </a:p>
        </p:txBody>
      </p:sp>
      <p:sp>
        <p:nvSpPr>
          <p:cNvPr id="9" name="副標題 5">
            <a:extLst>
              <a:ext uri="{FF2B5EF4-FFF2-40B4-BE49-F238E27FC236}">
                <a16:creationId xmlns:a16="http://schemas.microsoft.com/office/drawing/2014/main" id="{7633940E-D00B-A3DF-B640-37D3F7E71895}"/>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2550AD60-1650-3123-A8D3-7C4ADA788699}"/>
              </a:ext>
            </a:extLst>
          </p:cNvPr>
          <p:cNvSpPr txBox="1">
            <a:spLocks noChangeArrowheads="1"/>
          </p:cNvSpPr>
          <p:nvPr/>
        </p:nvSpPr>
        <p:spPr bwMode="auto">
          <a:xfrm>
            <a:off x="0" y="3206750"/>
            <a:ext cx="9144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D2A7F2FA-61C2-F016-876D-94B8BBD7F044}"/>
              </a:ext>
            </a:extLst>
          </p:cNvPr>
          <p:cNvSpPr txBox="1">
            <a:spLocks noChangeArrowheads="1"/>
          </p:cNvSpPr>
          <p:nvPr/>
        </p:nvSpPr>
        <p:spPr bwMode="auto">
          <a:xfrm>
            <a:off x="0" y="3284538"/>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FontTx/>
              <a:buNone/>
            </a:pPr>
            <a:r>
              <a:rPr lang="en-US" altLang="zh-TW" sz="4800">
                <a:solidFill>
                  <a:schemeClr val="tx2"/>
                </a:solidFill>
              </a:rPr>
              <a:t>Parameters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29671119-6A0C-EEE9-7C7C-D92B52D3ECEE}"/>
              </a:ext>
            </a:extLst>
          </p:cNvPr>
          <p:cNvSpPr>
            <a:spLocks noGrp="1"/>
          </p:cNvSpPr>
          <p:nvPr>
            <p:ph type="title"/>
          </p:nvPr>
        </p:nvSpPr>
        <p:spPr/>
        <p:txBody>
          <a:bodyPr/>
          <a:lstStyle/>
          <a:p>
            <a:r>
              <a:rPr lang="zh-TW" altLang="en-US"/>
              <a:t>目標</a:t>
            </a:r>
            <a:r>
              <a:rPr lang="en-US" altLang="zh-TW"/>
              <a:t>	</a:t>
            </a:r>
            <a:endParaRPr lang="zh-TW" altLang="en-US"/>
          </a:p>
        </p:txBody>
      </p:sp>
      <p:sp>
        <p:nvSpPr>
          <p:cNvPr id="6147" name="內容版面配置區 2">
            <a:extLst>
              <a:ext uri="{FF2B5EF4-FFF2-40B4-BE49-F238E27FC236}">
                <a16:creationId xmlns:a16="http://schemas.microsoft.com/office/drawing/2014/main" id="{0219CA84-C697-C5B8-B7B6-26A418FEEEF2}"/>
              </a:ext>
            </a:extLst>
          </p:cNvPr>
          <p:cNvSpPr>
            <a:spLocks noGrp="1"/>
          </p:cNvSpPr>
          <p:nvPr>
            <p:ph idx="1"/>
          </p:nvPr>
        </p:nvSpPr>
        <p:spPr/>
        <p:txBody>
          <a:bodyPr/>
          <a:lstStyle/>
          <a:p>
            <a:r>
              <a:rPr lang="zh-TW" altLang="en-US"/>
              <a:t>了解何謂</a:t>
            </a:r>
            <a:r>
              <a:rPr lang="en-US" altLang="zh-TW"/>
              <a:t>ros</a:t>
            </a:r>
            <a:r>
              <a:rPr lang="zh-TW" altLang="en-US"/>
              <a:t>的</a:t>
            </a:r>
            <a:r>
              <a:rPr lang="en-US" altLang="zh-TW"/>
              <a:t>parameter</a:t>
            </a:r>
          </a:p>
          <a:p>
            <a:endParaRPr lang="en-US" altLang="zh-TW"/>
          </a:p>
          <a:p>
            <a:r>
              <a:rPr lang="zh-TW" altLang="en-US"/>
              <a:t>使用</a:t>
            </a:r>
            <a:r>
              <a:rPr lang="en-US" altLang="zh-TW"/>
              <a:t>terminal</a:t>
            </a:r>
            <a:r>
              <a:rPr lang="zh-TW" altLang="en-US"/>
              <a:t>進行</a:t>
            </a:r>
            <a:r>
              <a:rPr lang="en-US" altLang="zh-TW"/>
              <a:t>parameter</a:t>
            </a:r>
            <a:r>
              <a:rPr lang="zh-TW" altLang="en-US"/>
              <a:t>的操作</a:t>
            </a:r>
            <a:endParaRPr lang="en-US" altLang="zh-TW"/>
          </a:p>
          <a:p>
            <a:endParaRPr lang="en-US" altLang="zh-TW"/>
          </a:p>
          <a:p>
            <a:r>
              <a:rPr lang="zh-TW" altLang="en-US"/>
              <a:t>設定與讀取</a:t>
            </a:r>
            <a:r>
              <a:rPr lang="en-US" altLang="zh-TW"/>
              <a:t>parameter</a:t>
            </a:r>
          </a:p>
          <a:p>
            <a:pPr lvl="1"/>
            <a:r>
              <a:rPr lang="zh-TW" altLang="en-US"/>
              <a:t>使用</a:t>
            </a:r>
            <a:r>
              <a:rPr lang="en-US" altLang="zh-TW"/>
              <a:t>node</a:t>
            </a:r>
          </a:p>
          <a:p>
            <a:pPr lvl="1"/>
            <a:r>
              <a:rPr lang="zh-TW" altLang="en-US"/>
              <a:t>使用</a:t>
            </a:r>
            <a:r>
              <a:rPr lang="en-US" altLang="zh-TW"/>
              <a:t>launch</a:t>
            </a:r>
            <a:r>
              <a:rPr lang="zh-TW" altLang="en-US"/>
              <a:t>檔</a:t>
            </a:r>
            <a:endParaRPr lang="en-US" altLang="zh-TW"/>
          </a:p>
          <a:p>
            <a:pPr lvl="1"/>
            <a:r>
              <a:rPr lang="zh-TW" altLang="en-US"/>
              <a:t>使用</a:t>
            </a:r>
            <a:r>
              <a:rPr lang="en-US" altLang="zh-TW"/>
              <a:t>launch</a:t>
            </a:r>
            <a:r>
              <a:rPr lang="zh-TW" altLang="en-US"/>
              <a:t>讀取</a:t>
            </a:r>
            <a:r>
              <a:rPr lang="en-US" altLang="zh-TW"/>
              <a:t>yaml</a:t>
            </a:r>
            <a:r>
              <a:rPr lang="zh-TW" altLang="en-US"/>
              <a:t>檔</a:t>
            </a:r>
            <a:endParaRPr lang="en-US" altLang="zh-TW"/>
          </a:p>
          <a:p>
            <a:pPr lvl="1"/>
            <a:endParaRPr lang="en-US" altLang="zh-TW"/>
          </a:p>
          <a:p>
            <a:r>
              <a:rPr lang="zh-TW" altLang="en-US"/>
              <a:t>了解</a:t>
            </a:r>
            <a:r>
              <a:rPr lang="en-US" altLang="zh-TW"/>
              <a:t>global</a:t>
            </a:r>
            <a:r>
              <a:rPr lang="zh-TW" altLang="en-US"/>
              <a:t>與</a:t>
            </a:r>
            <a:r>
              <a:rPr lang="en-US" altLang="zh-TW"/>
              <a:t>local</a:t>
            </a:r>
            <a:r>
              <a:rPr lang="zh-TW" altLang="en-US"/>
              <a:t> </a:t>
            </a:r>
            <a:r>
              <a:rPr lang="en-US" altLang="zh-TW"/>
              <a:t>parameter</a:t>
            </a:r>
          </a:p>
          <a:p>
            <a:pPr lvl="1"/>
            <a:endParaRPr lang="zh-TW"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a:extLst>
              <a:ext uri="{FF2B5EF4-FFF2-40B4-BE49-F238E27FC236}">
                <a16:creationId xmlns:a16="http://schemas.microsoft.com/office/drawing/2014/main" id="{2DB15598-D400-C32F-DFBC-55677C85DA8C}"/>
              </a:ext>
            </a:extLst>
          </p:cNvPr>
          <p:cNvSpPr>
            <a:spLocks noGrp="1"/>
          </p:cNvSpPr>
          <p:nvPr>
            <p:ph type="title"/>
          </p:nvPr>
        </p:nvSpPr>
        <p:spPr/>
        <p:txBody>
          <a:bodyPr/>
          <a:lstStyle/>
          <a:p>
            <a:r>
              <a:rPr lang="zh-TW" altLang="en-US"/>
              <a:t>何謂</a:t>
            </a:r>
            <a:r>
              <a:rPr lang="en-US" altLang="zh-TW"/>
              <a:t>ros</a:t>
            </a:r>
            <a:r>
              <a:rPr lang="zh-TW" altLang="en-US"/>
              <a:t>的</a:t>
            </a:r>
            <a:r>
              <a:rPr lang="en-US" altLang="zh-TW"/>
              <a:t>parameter</a:t>
            </a:r>
            <a:endParaRPr lang="zh-TW" altLang="en-US"/>
          </a:p>
        </p:txBody>
      </p:sp>
      <p:sp>
        <p:nvSpPr>
          <p:cNvPr id="3" name="內容版面配置區 2">
            <a:extLst>
              <a:ext uri="{FF2B5EF4-FFF2-40B4-BE49-F238E27FC236}">
                <a16:creationId xmlns:a16="http://schemas.microsoft.com/office/drawing/2014/main" id="{9EF4DC49-E450-407F-0652-7CE79587E7A3}"/>
              </a:ext>
            </a:extLst>
          </p:cNvPr>
          <p:cNvSpPr>
            <a:spLocks noGrp="1"/>
          </p:cNvSpPr>
          <p:nvPr>
            <p:ph idx="1"/>
          </p:nvPr>
        </p:nvSpPr>
        <p:spPr/>
        <p:txBody>
          <a:bodyPr/>
          <a:lstStyle/>
          <a:p>
            <a:pPr>
              <a:defRPr/>
            </a:pPr>
            <a:r>
              <a:rPr lang="zh-TW" altLang="en-US" dirty="0"/>
              <a:t>在機器人系統中，常常會有一些設定值</a:t>
            </a:r>
            <a:endParaRPr lang="en-US" altLang="zh-TW" dirty="0"/>
          </a:p>
          <a:p>
            <a:pPr lvl="1">
              <a:defRPr/>
            </a:pPr>
            <a:r>
              <a:rPr lang="en-US" altLang="zh-TW" dirty="0"/>
              <a:t>DH</a:t>
            </a:r>
            <a:r>
              <a:rPr lang="zh-TW" altLang="en-US" dirty="0"/>
              <a:t>參數表</a:t>
            </a:r>
            <a:endParaRPr lang="en-US" altLang="zh-TW" dirty="0"/>
          </a:p>
          <a:p>
            <a:pPr lvl="1">
              <a:defRPr/>
            </a:pPr>
            <a:r>
              <a:rPr lang="zh-TW" altLang="en-US" dirty="0"/>
              <a:t>系統</a:t>
            </a:r>
            <a:r>
              <a:rPr lang="en-US" altLang="zh-TW" dirty="0"/>
              <a:t>sample time</a:t>
            </a:r>
          </a:p>
          <a:p>
            <a:pPr lvl="1">
              <a:defRPr/>
            </a:pPr>
            <a:endParaRPr lang="en-US" altLang="zh-TW" dirty="0"/>
          </a:p>
          <a:p>
            <a:pPr>
              <a:defRPr/>
            </a:pPr>
            <a:r>
              <a:rPr lang="en-US" altLang="zh-TW" dirty="0"/>
              <a:t>ROS</a:t>
            </a:r>
            <a:r>
              <a:rPr lang="zh-TW" altLang="en-US" dirty="0"/>
              <a:t>中，</a:t>
            </a:r>
            <a:r>
              <a:rPr lang="en-US" altLang="zh-TW" dirty="0"/>
              <a:t>parameter</a:t>
            </a:r>
            <a:r>
              <a:rPr lang="zh-TW" altLang="en-US" dirty="0"/>
              <a:t>的功能就是將這些設定值變成一個參數，</a:t>
            </a:r>
            <a:endParaRPr lang="en-US" altLang="zh-TW" dirty="0"/>
          </a:p>
          <a:p>
            <a:pPr marL="0" indent="0">
              <a:buFont typeface="Wingdings" panose="05000000000000000000" pitchFamily="2" charset="2"/>
              <a:buNone/>
              <a:defRPr/>
            </a:pPr>
            <a:r>
              <a:rPr lang="zh-TW" altLang="en-US" dirty="0"/>
              <a:t>    使用者可根據不同的參數來進行彈性化的操作</a:t>
            </a:r>
            <a:endParaRPr lang="en-US" altLang="zh-TW" dirty="0"/>
          </a:p>
          <a:p>
            <a:pPr lvl="1">
              <a:defRPr/>
            </a:pPr>
            <a:r>
              <a:rPr lang="zh-TW" altLang="en-US" dirty="0"/>
              <a:t>基本上不須重新編譯程式</a:t>
            </a:r>
            <a:endParaRPr lang="en-US" altLang="zh-TW" dirty="0"/>
          </a:p>
          <a:p>
            <a:pPr lvl="1">
              <a:defRPr/>
            </a:pPr>
            <a:r>
              <a:rPr lang="zh-TW" altLang="en-US" dirty="0"/>
              <a:t>甚至不須改動程式碼</a:t>
            </a:r>
            <a:endParaRPr lang="en-US" altLang="zh-TW" dirty="0"/>
          </a:p>
          <a:p>
            <a:pPr lvl="1">
              <a:defRPr/>
            </a:pPr>
            <a:r>
              <a:rPr lang="zh-TW" altLang="en-US" dirty="0"/>
              <a:t>方便測試與移植相似性高的程式</a:t>
            </a:r>
            <a:endParaRPr lang="en-US" altLang="zh-TW" dirty="0"/>
          </a:p>
          <a:p>
            <a:pPr lvl="1">
              <a:defRPr/>
            </a:pPr>
            <a:r>
              <a:rPr lang="zh-TW" altLang="en-US" dirty="0"/>
              <a:t>搭配</a:t>
            </a:r>
            <a:r>
              <a:rPr lang="en-US" altLang="zh-TW" dirty="0" err="1"/>
              <a:t>git</a:t>
            </a:r>
            <a:r>
              <a:rPr lang="zh-TW" altLang="en-US" dirty="0"/>
              <a:t>服用效果更佳</a:t>
            </a:r>
            <a:r>
              <a:rPr lang="en-US" altLang="zh-TW" dirty="0"/>
              <a:t>~</a:t>
            </a:r>
          </a:p>
          <a:p>
            <a:pPr>
              <a:defRPr/>
            </a:pPr>
            <a:endParaRPr lang="en-US" altLang="zh-TW"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5749C464-CF13-7BF0-C1AD-471D979421ED}"/>
              </a:ext>
            </a:extLst>
          </p:cNvPr>
          <p:cNvSpPr>
            <a:spLocks noGrp="1"/>
          </p:cNvSpPr>
          <p:nvPr>
            <p:ph type="title"/>
          </p:nvPr>
        </p:nvSpPr>
        <p:spPr/>
        <p:txBody>
          <a:bodyPr/>
          <a:lstStyle/>
          <a:p>
            <a:r>
              <a:rPr lang="zh-TW" altLang="en-US"/>
              <a:t>為什麼要用</a:t>
            </a:r>
            <a:r>
              <a:rPr lang="en-US" altLang="zh-TW"/>
              <a:t>parameter</a:t>
            </a:r>
            <a:endParaRPr lang="zh-TW" altLang="en-US"/>
          </a:p>
        </p:txBody>
      </p:sp>
      <p:sp>
        <p:nvSpPr>
          <p:cNvPr id="3" name="內容版面配置區 2">
            <a:extLst>
              <a:ext uri="{FF2B5EF4-FFF2-40B4-BE49-F238E27FC236}">
                <a16:creationId xmlns:a16="http://schemas.microsoft.com/office/drawing/2014/main" id="{C86DF0E1-CA5B-BB07-F7F7-50682FED395F}"/>
              </a:ext>
            </a:extLst>
          </p:cNvPr>
          <p:cNvSpPr>
            <a:spLocks noGrp="1"/>
          </p:cNvSpPr>
          <p:nvPr>
            <p:ph idx="1"/>
          </p:nvPr>
        </p:nvSpPr>
        <p:spPr/>
        <p:txBody>
          <a:bodyPr/>
          <a:lstStyle/>
          <a:p>
            <a:pPr>
              <a:defRPr/>
            </a:pPr>
            <a:r>
              <a:rPr lang="zh-TW" altLang="en-US" dirty="0"/>
              <a:t>可根據不同的參數來進行彈性化的操作</a:t>
            </a:r>
            <a:r>
              <a:rPr lang="en-US" altLang="zh-TW" dirty="0"/>
              <a:t>…</a:t>
            </a:r>
          </a:p>
          <a:p>
            <a:pPr lvl="1">
              <a:defRPr/>
            </a:pPr>
            <a:r>
              <a:rPr lang="zh-TW" altLang="en-US" dirty="0"/>
              <a:t>範例</a:t>
            </a:r>
            <a:endParaRPr lang="en-US" altLang="zh-TW" dirty="0"/>
          </a:p>
          <a:p>
            <a:pPr lvl="1">
              <a:defRPr/>
            </a:pPr>
            <a:endParaRPr lang="en-US" altLang="zh-TW" dirty="0"/>
          </a:p>
          <a:p>
            <a:pPr>
              <a:defRPr/>
            </a:pPr>
            <a:r>
              <a:rPr lang="zh-TW" altLang="en-US" sz="2200" dirty="0"/>
              <a:t>假設今天你有一個可以控制手臂的程式，它可以控制</a:t>
            </a:r>
            <a:r>
              <a:rPr lang="en-US" altLang="zh-TW" sz="2200" dirty="0"/>
              <a:t>10</a:t>
            </a:r>
            <a:r>
              <a:rPr lang="zh-TW" altLang="en-US" sz="2200" dirty="0"/>
              <a:t>台機械手臂，這</a:t>
            </a:r>
            <a:r>
              <a:rPr lang="en-US" altLang="zh-TW" sz="2200" dirty="0"/>
              <a:t>10</a:t>
            </a:r>
            <a:r>
              <a:rPr lang="zh-TW" altLang="en-US" sz="2200" dirty="0"/>
              <a:t>台機械手臂只有連趕長度不一樣，其他都相同</a:t>
            </a:r>
            <a:endParaRPr lang="en-US" altLang="zh-TW" sz="2200" dirty="0"/>
          </a:p>
          <a:p>
            <a:pPr marL="0" indent="0">
              <a:buFont typeface="Wingdings" panose="05000000000000000000" pitchFamily="2" charset="2"/>
              <a:buNone/>
              <a:defRPr/>
            </a:pPr>
            <a:r>
              <a:rPr lang="zh-TW" altLang="en-US" sz="2200" dirty="0"/>
              <a:t>     所以只需依照不同手臂更改</a:t>
            </a:r>
            <a:r>
              <a:rPr lang="en-US" altLang="zh-TW" sz="2200" dirty="0"/>
              <a:t>DH</a:t>
            </a:r>
            <a:r>
              <a:rPr lang="zh-TW" altLang="en-US" sz="2200" dirty="0"/>
              <a:t>參數即可控制</a:t>
            </a:r>
            <a:endParaRPr lang="en-US" altLang="zh-TW" sz="2200" dirty="0"/>
          </a:p>
          <a:p>
            <a:pPr marL="0" indent="0">
              <a:buFont typeface="Wingdings" panose="05000000000000000000" pitchFamily="2" charset="2"/>
              <a:buNone/>
              <a:defRPr/>
            </a:pPr>
            <a:endParaRPr lang="en-US" altLang="zh-TW" sz="500" dirty="0"/>
          </a:p>
          <a:p>
            <a:pPr lvl="1">
              <a:defRPr/>
            </a:pPr>
            <a:r>
              <a:rPr lang="zh-TW" altLang="en-US" b="1" u="sng" dirty="0"/>
              <a:t>一般的做法</a:t>
            </a:r>
            <a:r>
              <a:rPr lang="zh-TW" altLang="en-US" dirty="0"/>
              <a:t>：</a:t>
            </a:r>
            <a:r>
              <a:rPr lang="en-US" altLang="zh-TW" dirty="0"/>
              <a:t>define</a:t>
            </a:r>
            <a:r>
              <a:rPr lang="zh-TW" altLang="en-US" dirty="0"/>
              <a:t> </a:t>
            </a:r>
            <a:r>
              <a:rPr lang="en-US" altLang="zh-TW" dirty="0"/>
              <a:t>10</a:t>
            </a:r>
            <a:r>
              <a:rPr lang="zh-TW" altLang="en-US" dirty="0"/>
              <a:t>個</a:t>
            </a:r>
            <a:r>
              <a:rPr lang="en-US" altLang="zh-TW" dirty="0"/>
              <a:t>array</a:t>
            </a:r>
            <a:r>
              <a:rPr lang="zh-TW" altLang="en-US" dirty="0"/>
              <a:t>，用變數去切換</a:t>
            </a:r>
            <a:endParaRPr lang="en-US" altLang="zh-TW" dirty="0"/>
          </a:p>
          <a:p>
            <a:pPr lvl="2">
              <a:defRPr/>
            </a:pPr>
            <a:r>
              <a:rPr lang="zh-TW" altLang="en-US" dirty="0"/>
              <a:t>要改程式，不易操作</a:t>
            </a:r>
            <a:endParaRPr lang="en-US" altLang="zh-TW" dirty="0"/>
          </a:p>
          <a:p>
            <a:pPr lvl="2">
              <a:defRPr/>
            </a:pPr>
            <a:endParaRPr lang="en-US" altLang="zh-TW" sz="500" dirty="0"/>
          </a:p>
          <a:p>
            <a:pPr lvl="1">
              <a:defRPr/>
            </a:pPr>
            <a:r>
              <a:rPr lang="zh-TW" altLang="en-US" b="1" u="sng" dirty="0"/>
              <a:t>好一點的作法</a:t>
            </a:r>
            <a:r>
              <a:rPr lang="zh-TW" altLang="en-US" dirty="0"/>
              <a:t>：寫一個讀寫檔案的程式</a:t>
            </a:r>
            <a:endParaRPr lang="en-US" altLang="zh-TW" dirty="0"/>
          </a:p>
          <a:p>
            <a:pPr lvl="2">
              <a:defRPr/>
            </a:pPr>
            <a:r>
              <a:rPr lang="zh-TW" altLang="en-US" dirty="0"/>
              <a:t>不過如果需要更彈性化的功能就要自己寫</a:t>
            </a:r>
            <a:endParaRPr lang="en-US" altLang="zh-TW" dirty="0"/>
          </a:p>
          <a:p>
            <a:pPr lvl="2">
              <a:defRPr/>
            </a:pPr>
            <a:r>
              <a:rPr lang="zh-TW" altLang="en-US" dirty="0"/>
              <a:t>格式自訂，與其他系統或語言</a:t>
            </a:r>
            <a:r>
              <a:rPr lang="en-US" altLang="zh-TW" dirty="0"/>
              <a:t>(ROS launch, python…)</a:t>
            </a:r>
            <a:r>
              <a:rPr lang="zh-TW" altLang="en-US" dirty="0"/>
              <a:t>不相容</a:t>
            </a:r>
            <a:endParaRPr lang="en-US" altLang="zh-TW" dirty="0"/>
          </a:p>
          <a:p>
            <a:pPr lvl="2">
              <a:defRPr/>
            </a:pPr>
            <a:endParaRPr lang="en-US" altLang="zh-TW" sz="500" dirty="0"/>
          </a:p>
          <a:p>
            <a:pPr lvl="1">
              <a:defRPr/>
            </a:pPr>
            <a:r>
              <a:rPr lang="zh-TW" altLang="en-US" b="1" u="sng" dirty="0"/>
              <a:t>再好一點的作法</a:t>
            </a:r>
            <a:r>
              <a:rPr lang="zh-TW" altLang="en-US" dirty="0"/>
              <a:t>：</a:t>
            </a:r>
            <a:r>
              <a:rPr lang="zh-TW" altLang="en-US" b="1" dirty="0">
                <a:solidFill>
                  <a:srgbClr val="FF0000"/>
                </a:solidFill>
              </a:rPr>
              <a:t>使用</a:t>
            </a:r>
            <a:r>
              <a:rPr lang="en-US" altLang="zh-TW" b="1" dirty="0">
                <a:solidFill>
                  <a:srgbClr val="FF0000"/>
                </a:solidFill>
              </a:rPr>
              <a:t>ROS</a:t>
            </a:r>
            <a:r>
              <a:rPr lang="zh-TW" altLang="en-US" b="1" dirty="0">
                <a:solidFill>
                  <a:srgbClr val="FF0000"/>
                </a:solidFill>
              </a:rPr>
              <a:t>的</a:t>
            </a:r>
            <a:r>
              <a:rPr lang="en-US" altLang="zh-TW" b="1" dirty="0">
                <a:solidFill>
                  <a:srgbClr val="FF0000"/>
                </a:solidFill>
              </a:rPr>
              <a:t>parameter</a:t>
            </a:r>
          </a:p>
          <a:p>
            <a:pPr lvl="2">
              <a:defRPr/>
            </a:pPr>
            <a:r>
              <a:rPr lang="zh-TW" altLang="en-US" dirty="0"/>
              <a:t>只要你懂</a:t>
            </a:r>
            <a:r>
              <a:rPr lang="en-US" altLang="zh-TW" dirty="0" err="1"/>
              <a:t>ros</a:t>
            </a:r>
            <a:r>
              <a:rPr lang="zh-TW" altLang="en-US" dirty="0"/>
              <a:t>，馬上就會用</a:t>
            </a:r>
            <a:endParaRPr lang="en-US" altLang="zh-TW" dirty="0"/>
          </a:p>
          <a:p>
            <a:pPr lvl="2">
              <a:defRPr/>
            </a:pPr>
            <a:r>
              <a:rPr lang="zh-TW" altLang="en-US" dirty="0"/>
              <a:t>格式有語法，兼容其他如</a:t>
            </a:r>
            <a:r>
              <a:rPr lang="en-US" altLang="zh-TW" dirty="0"/>
              <a:t>python</a:t>
            </a:r>
            <a:r>
              <a:rPr lang="zh-TW" altLang="en-US" dirty="0"/>
              <a:t>語言</a:t>
            </a:r>
            <a:endParaRPr lang="en-US" altLang="zh-TW" dirty="0"/>
          </a:p>
          <a:p>
            <a:pPr lvl="2">
              <a:defRPr/>
            </a:pPr>
            <a:endParaRPr lang="en-US" altLang="zh-TW" dirty="0"/>
          </a:p>
          <a:p>
            <a:pPr lvl="1">
              <a:defRPr/>
            </a:pPr>
            <a:endParaRPr lang="en-US" altLang="zh-TW" dirty="0"/>
          </a:p>
        </p:txBody>
      </p:sp>
      <p:sp>
        <p:nvSpPr>
          <p:cNvPr id="4" name="向下箭號 3">
            <a:extLst>
              <a:ext uri="{FF2B5EF4-FFF2-40B4-BE49-F238E27FC236}">
                <a16:creationId xmlns:a16="http://schemas.microsoft.com/office/drawing/2014/main" id="{782593CC-A1E3-0D7E-76D0-21157FC23A30}"/>
              </a:ext>
            </a:extLst>
          </p:cNvPr>
          <p:cNvSpPr/>
          <p:nvPr/>
        </p:nvSpPr>
        <p:spPr>
          <a:xfrm>
            <a:off x="971550" y="2060575"/>
            <a:ext cx="504825" cy="360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BDE9249F-D206-54ED-58D0-596598353ECB}"/>
              </a:ext>
            </a:extLst>
          </p:cNvPr>
          <p:cNvSpPr>
            <a:spLocks noGrp="1"/>
          </p:cNvSpPr>
          <p:nvPr>
            <p:ph type="title"/>
          </p:nvPr>
        </p:nvSpPr>
        <p:spPr/>
        <p:txBody>
          <a:bodyPr/>
          <a:lstStyle/>
          <a:p>
            <a:r>
              <a:rPr lang="en-US" altLang="zh-TW"/>
              <a:t>rosparam</a:t>
            </a:r>
            <a:r>
              <a:rPr lang="zh-TW" altLang="en-US"/>
              <a:t>相關指令</a:t>
            </a:r>
          </a:p>
        </p:txBody>
      </p:sp>
      <p:sp>
        <p:nvSpPr>
          <p:cNvPr id="19459" name="內容版面配置區 2">
            <a:extLst>
              <a:ext uri="{FF2B5EF4-FFF2-40B4-BE49-F238E27FC236}">
                <a16:creationId xmlns:a16="http://schemas.microsoft.com/office/drawing/2014/main" id="{A5DB51C5-941B-BF37-4548-AF4D797203DB}"/>
              </a:ext>
            </a:extLst>
          </p:cNvPr>
          <p:cNvSpPr>
            <a:spLocks noGrp="1"/>
          </p:cNvSpPr>
          <p:nvPr>
            <p:ph idx="1"/>
          </p:nvPr>
        </p:nvSpPr>
        <p:spPr/>
        <p:txBody>
          <a:bodyPr/>
          <a:lstStyle/>
          <a:p>
            <a:r>
              <a:rPr lang="zh-TW" altLang="en-US"/>
              <a:t>開啟小烏龜的程式</a:t>
            </a:r>
            <a:endParaRPr lang="en-US" altLang="zh-TW"/>
          </a:p>
          <a:p>
            <a:pPr lvl="1"/>
            <a:r>
              <a:rPr lang="en-US" altLang="zh-TW" b="1">
                <a:solidFill>
                  <a:srgbClr val="0066FF"/>
                </a:solidFill>
              </a:rPr>
              <a:t>$</a:t>
            </a:r>
            <a:r>
              <a:rPr lang="zh-TW" altLang="en-US" b="1">
                <a:solidFill>
                  <a:srgbClr val="0066FF"/>
                </a:solidFill>
              </a:rPr>
              <a:t> </a:t>
            </a:r>
            <a:r>
              <a:rPr lang="en-US" altLang="zh-TW" b="1">
                <a:solidFill>
                  <a:srgbClr val="0066FF"/>
                </a:solidFill>
              </a:rPr>
              <a:t>rosrun</a:t>
            </a:r>
            <a:r>
              <a:rPr lang="zh-TW" altLang="en-US" b="1">
                <a:solidFill>
                  <a:srgbClr val="0066FF"/>
                </a:solidFill>
              </a:rPr>
              <a:t> </a:t>
            </a:r>
            <a:r>
              <a:rPr lang="en-US" altLang="zh-TW" b="1">
                <a:solidFill>
                  <a:srgbClr val="0066FF"/>
                </a:solidFill>
              </a:rPr>
              <a:t> turtlesim </a:t>
            </a:r>
            <a:r>
              <a:rPr lang="zh-TW" altLang="en-US" b="1">
                <a:solidFill>
                  <a:srgbClr val="0066FF"/>
                </a:solidFill>
              </a:rPr>
              <a:t> </a:t>
            </a:r>
            <a:r>
              <a:rPr lang="en-US" altLang="zh-TW" b="1">
                <a:solidFill>
                  <a:srgbClr val="0066FF"/>
                </a:solidFill>
              </a:rPr>
              <a:t>turtlesim_node</a:t>
            </a:r>
          </a:p>
          <a:p>
            <a:endParaRPr lang="en-US" altLang="zh-TW" b="1">
              <a:solidFill>
                <a:srgbClr val="0066FF"/>
              </a:solidFill>
            </a:endParaRPr>
          </a:p>
          <a:p>
            <a:r>
              <a:rPr lang="zh-TW" altLang="en-US"/>
              <a:t>顯示</a:t>
            </a:r>
            <a:r>
              <a:rPr lang="en-US" altLang="zh-TW"/>
              <a:t>parameter</a:t>
            </a:r>
            <a:r>
              <a:rPr lang="zh-TW" altLang="en-US"/>
              <a:t>相關指令</a:t>
            </a:r>
            <a:endParaRPr lang="en-US" altLang="zh-TW"/>
          </a:p>
          <a:p>
            <a:pPr lvl="1"/>
            <a:r>
              <a:rPr lang="en-US" altLang="zh-TW" b="1">
                <a:solidFill>
                  <a:srgbClr val="0066FF"/>
                </a:solidFill>
              </a:rPr>
              <a:t>$ rosparam -h </a:t>
            </a:r>
          </a:p>
          <a:p>
            <a:endParaRPr lang="en-US" altLang="zh-TW">
              <a:solidFill>
                <a:srgbClr val="0066FF"/>
              </a:solidFill>
            </a:endParaRPr>
          </a:p>
          <a:p>
            <a:endParaRPr lang="en-US" altLang="zh-TW">
              <a:solidFill>
                <a:srgbClr val="0066FF"/>
              </a:solidFill>
            </a:endParaRPr>
          </a:p>
          <a:p>
            <a:endParaRPr lang="en-US" altLang="zh-TW">
              <a:solidFill>
                <a:srgbClr val="0066FF"/>
              </a:solidFill>
            </a:endParaRPr>
          </a:p>
          <a:p>
            <a:endParaRPr lang="en-US" altLang="zh-TW">
              <a:solidFill>
                <a:srgbClr val="0066FF"/>
              </a:solidFill>
            </a:endParaRPr>
          </a:p>
          <a:p>
            <a:endParaRPr lang="en-US" altLang="zh-TW">
              <a:solidFill>
                <a:srgbClr val="0066FF"/>
              </a:solidFill>
            </a:endParaRPr>
          </a:p>
          <a:p>
            <a:endParaRPr lang="en-US" altLang="zh-TW">
              <a:solidFill>
                <a:srgbClr val="0066FF"/>
              </a:solidFill>
            </a:endParaRPr>
          </a:p>
          <a:p>
            <a:endParaRPr lang="en-US" altLang="zh-TW">
              <a:solidFill>
                <a:srgbClr val="0066FF"/>
              </a:solidFill>
            </a:endParaRPr>
          </a:p>
          <a:p>
            <a:pPr lvl="1"/>
            <a:endParaRPr lang="zh-TW" altLang="en-US"/>
          </a:p>
        </p:txBody>
      </p:sp>
      <p:pic>
        <p:nvPicPr>
          <p:cNvPr id="19460" name="Picture 2">
            <a:extLst>
              <a:ext uri="{FF2B5EF4-FFF2-40B4-BE49-F238E27FC236}">
                <a16:creationId xmlns:a16="http://schemas.microsoft.com/office/drawing/2014/main" id="{67228B7F-F2E6-4233-7C36-FE869E319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500438"/>
            <a:ext cx="65532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3798D54D-0E91-2E59-E025-00CBC6455DA2}"/>
              </a:ext>
            </a:extLst>
          </p:cNvPr>
          <p:cNvSpPr>
            <a:spLocks noGrp="1"/>
          </p:cNvSpPr>
          <p:nvPr>
            <p:ph type="title"/>
          </p:nvPr>
        </p:nvSpPr>
        <p:spPr/>
        <p:txBody>
          <a:bodyPr/>
          <a:lstStyle/>
          <a:p>
            <a:r>
              <a:rPr lang="en-US" altLang="zh-TW">
                <a:solidFill>
                  <a:schemeClr val="tx1"/>
                </a:solidFill>
              </a:rPr>
              <a:t>rosparam</a:t>
            </a:r>
            <a:r>
              <a:rPr lang="zh-TW" altLang="en-US">
                <a:solidFill>
                  <a:schemeClr val="tx1"/>
                </a:solidFill>
              </a:rPr>
              <a:t>的</a:t>
            </a:r>
            <a:r>
              <a:rPr lang="en-US" altLang="zh-TW">
                <a:solidFill>
                  <a:schemeClr val="tx1"/>
                </a:solidFill>
              </a:rPr>
              <a:t>set</a:t>
            </a:r>
            <a:r>
              <a:rPr lang="zh-TW" altLang="en-US">
                <a:solidFill>
                  <a:schemeClr val="tx1"/>
                </a:solidFill>
              </a:rPr>
              <a:t>與</a:t>
            </a:r>
            <a:r>
              <a:rPr lang="en-US" altLang="zh-TW">
                <a:solidFill>
                  <a:schemeClr val="tx1"/>
                </a:solidFill>
              </a:rPr>
              <a:t>get (1/2)</a:t>
            </a:r>
            <a:endParaRPr lang="zh-TW" altLang="en-US">
              <a:solidFill>
                <a:schemeClr val="tx1"/>
              </a:solidFill>
            </a:endParaRPr>
          </a:p>
        </p:txBody>
      </p:sp>
      <p:sp>
        <p:nvSpPr>
          <p:cNvPr id="20483" name="內容版面配置區 2">
            <a:extLst>
              <a:ext uri="{FF2B5EF4-FFF2-40B4-BE49-F238E27FC236}">
                <a16:creationId xmlns:a16="http://schemas.microsoft.com/office/drawing/2014/main" id="{74DA8261-380B-8D26-0FD8-79C74EA73D5F}"/>
              </a:ext>
            </a:extLst>
          </p:cNvPr>
          <p:cNvSpPr>
            <a:spLocks noGrp="1"/>
          </p:cNvSpPr>
          <p:nvPr>
            <p:ph idx="1"/>
          </p:nvPr>
        </p:nvSpPr>
        <p:spPr/>
        <p:txBody>
          <a:bodyPr/>
          <a:lstStyle/>
          <a:p>
            <a:r>
              <a:rPr lang="zh-TW" altLang="en-US" dirty="0"/>
              <a:t>輸入</a:t>
            </a:r>
            <a:r>
              <a:rPr lang="en-US" altLang="zh-TW" dirty="0"/>
              <a:t> $ </a:t>
            </a:r>
            <a:r>
              <a:rPr lang="en-US" altLang="zh-TW" dirty="0" err="1"/>
              <a:t>rosparam</a:t>
            </a:r>
            <a:r>
              <a:rPr lang="en-US" altLang="zh-TW" dirty="0"/>
              <a:t> list</a:t>
            </a:r>
          </a:p>
          <a:p>
            <a:endParaRPr lang="en-US" altLang="zh-TW" dirty="0"/>
          </a:p>
          <a:p>
            <a:endParaRPr lang="en-US" altLang="zh-TW" dirty="0"/>
          </a:p>
          <a:p>
            <a:endParaRPr lang="en-US" altLang="zh-TW" dirty="0"/>
          </a:p>
          <a:p>
            <a:endParaRPr lang="en-US" altLang="zh-TW" dirty="0"/>
          </a:p>
          <a:p>
            <a:endParaRPr lang="en-US" altLang="zh-TW" dirty="0"/>
          </a:p>
          <a:p>
            <a:r>
              <a:rPr lang="zh-TW" altLang="en-US" dirty="0"/>
              <a:t>讀取</a:t>
            </a:r>
            <a:r>
              <a:rPr lang="en-US" altLang="zh-TW" dirty="0"/>
              <a:t>parameter</a:t>
            </a:r>
            <a:r>
              <a:rPr lang="zh-TW" altLang="en-US" dirty="0"/>
              <a:t>烏龜背景顏色的</a:t>
            </a:r>
            <a:r>
              <a:rPr lang="en-US" altLang="zh-TW" dirty="0"/>
              <a:t>RGB</a:t>
            </a:r>
            <a:r>
              <a:rPr lang="zh-TW" altLang="en-US" dirty="0"/>
              <a:t>值</a:t>
            </a:r>
            <a:endParaRPr lang="en-US" altLang="zh-TW" dirty="0"/>
          </a:p>
          <a:p>
            <a:pPr lvl="1"/>
            <a:r>
              <a:rPr lang="en-US" altLang="zh-TW" b="1" dirty="0">
                <a:solidFill>
                  <a:srgbClr val="0066FF"/>
                </a:solidFill>
              </a:rPr>
              <a:t>$ </a:t>
            </a:r>
            <a:r>
              <a:rPr lang="en-US" altLang="zh-TW" b="1" dirty="0" err="1">
                <a:solidFill>
                  <a:srgbClr val="0066FF"/>
                </a:solidFill>
              </a:rPr>
              <a:t>rosparam</a:t>
            </a:r>
            <a:r>
              <a:rPr lang="en-US" altLang="zh-TW" b="1" dirty="0">
                <a:solidFill>
                  <a:srgbClr val="0066FF"/>
                </a:solidFill>
              </a:rPr>
              <a:t> </a:t>
            </a:r>
            <a:r>
              <a:rPr lang="zh-TW" altLang="en-US" b="1" dirty="0">
                <a:solidFill>
                  <a:srgbClr val="0066FF"/>
                </a:solidFill>
              </a:rPr>
              <a:t> </a:t>
            </a:r>
            <a:r>
              <a:rPr lang="en-US" altLang="zh-TW" b="1" dirty="0">
                <a:solidFill>
                  <a:srgbClr val="0066FF"/>
                </a:solidFill>
              </a:rPr>
              <a:t>get  /</a:t>
            </a:r>
            <a:r>
              <a:rPr lang="en-US" altLang="zh-TW" b="1" dirty="0" err="1">
                <a:solidFill>
                  <a:srgbClr val="0066FF"/>
                </a:solidFill>
              </a:rPr>
              <a:t>turtlesim</a:t>
            </a:r>
            <a:r>
              <a:rPr lang="en-US" altLang="zh-TW" b="1" dirty="0">
                <a:solidFill>
                  <a:srgbClr val="0066FF"/>
                </a:solidFill>
              </a:rPr>
              <a:t>/</a:t>
            </a:r>
            <a:r>
              <a:rPr lang="en-US" altLang="zh-TW" b="1" dirty="0" err="1">
                <a:solidFill>
                  <a:srgbClr val="0066FF"/>
                </a:solidFill>
              </a:rPr>
              <a:t>background_r</a:t>
            </a:r>
            <a:endParaRPr lang="en-US" altLang="zh-TW" b="1" dirty="0">
              <a:solidFill>
                <a:srgbClr val="0066FF"/>
              </a:solidFill>
            </a:endParaRPr>
          </a:p>
          <a:p>
            <a:pPr lvl="1"/>
            <a:r>
              <a:rPr lang="en-US" altLang="zh-TW" b="1" dirty="0">
                <a:solidFill>
                  <a:srgbClr val="0066FF"/>
                </a:solidFill>
              </a:rPr>
              <a:t>$ </a:t>
            </a:r>
            <a:r>
              <a:rPr lang="en-US" altLang="zh-TW" b="1" dirty="0" err="1">
                <a:solidFill>
                  <a:srgbClr val="0066FF"/>
                </a:solidFill>
              </a:rPr>
              <a:t>rosparam</a:t>
            </a:r>
            <a:r>
              <a:rPr lang="en-US" altLang="zh-TW" b="1" dirty="0">
                <a:solidFill>
                  <a:srgbClr val="0066FF"/>
                </a:solidFill>
              </a:rPr>
              <a:t>  get  /</a:t>
            </a:r>
            <a:r>
              <a:rPr lang="en-US" altLang="zh-TW" b="1" dirty="0" err="1">
                <a:solidFill>
                  <a:srgbClr val="0066FF"/>
                </a:solidFill>
              </a:rPr>
              <a:t>turtlesim</a:t>
            </a:r>
            <a:r>
              <a:rPr lang="en-US" altLang="zh-TW" b="1" dirty="0">
                <a:solidFill>
                  <a:srgbClr val="0066FF"/>
                </a:solidFill>
              </a:rPr>
              <a:t>/</a:t>
            </a:r>
            <a:r>
              <a:rPr lang="en-US" altLang="zh-TW" b="1" dirty="0" err="1">
                <a:solidFill>
                  <a:srgbClr val="0066FF"/>
                </a:solidFill>
              </a:rPr>
              <a:t>background_g</a:t>
            </a:r>
            <a:endParaRPr lang="en-US" altLang="zh-TW" b="1" dirty="0">
              <a:solidFill>
                <a:srgbClr val="0066FF"/>
              </a:solidFill>
            </a:endParaRPr>
          </a:p>
          <a:p>
            <a:pPr lvl="1"/>
            <a:r>
              <a:rPr lang="en-US" altLang="zh-TW" b="1" dirty="0">
                <a:solidFill>
                  <a:srgbClr val="0066FF"/>
                </a:solidFill>
              </a:rPr>
              <a:t>$ </a:t>
            </a:r>
            <a:r>
              <a:rPr lang="en-US" altLang="zh-TW" b="1" dirty="0" err="1">
                <a:solidFill>
                  <a:srgbClr val="0066FF"/>
                </a:solidFill>
              </a:rPr>
              <a:t>rosparam</a:t>
            </a:r>
            <a:r>
              <a:rPr lang="en-US" altLang="zh-TW" b="1" dirty="0">
                <a:solidFill>
                  <a:srgbClr val="0066FF"/>
                </a:solidFill>
              </a:rPr>
              <a:t>  get  /</a:t>
            </a:r>
            <a:r>
              <a:rPr lang="en-US" altLang="zh-TW" b="1" dirty="0" err="1">
                <a:solidFill>
                  <a:srgbClr val="0066FF"/>
                </a:solidFill>
              </a:rPr>
              <a:t>turtlesim</a:t>
            </a:r>
            <a:r>
              <a:rPr lang="en-US" altLang="zh-TW" b="1" dirty="0">
                <a:solidFill>
                  <a:srgbClr val="0066FF"/>
                </a:solidFill>
              </a:rPr>
              <a:t>/</a:t>
            </a:r>
            <a:r>
              <a:rPr lang="en-US" altLang="zh-TW" b="1" dirty="0" err="1">
                <a:solidFill>
                  <a:srgbClr val="0066FF"/>
                </a:solidFill>
              </a:rPr>
              <a:t>background_b</a:t>
            </a:r>
            <a:endParaRPr lang="en-US" altLang="zh-TW" dirty="0"/>
          </a:p>
          <a:p>
            <a:pPr lvl="1"/>
            <a:endParaRPr lang="zh-TW" altLang="en-US" dirty="0"/>
          </a:p>
        </p:txBody>
      </p:sp>
      <p:pic>
        <p:nvPicPr>
          <p:cNvPr id="20484" name="Picture 2">
            <a:extLst>
              <a:ext uri="{FF2B5EF4-FFF2-40B4-BE49-F238E27FC236}">
                <a16:creationId xmlns:a16="http://schemas.microsoft.com/office/drawing/2014/main" id="{2054B5F5-478C-F9A0-EE15-066C958C7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17335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F61C75CB-EC5D-EA1D-A696-C2CBFEB2F951}"/>
              </a:ext>
            </a:extLst>
          </p:cNvPr>
          <p:cNvSpPr>
            <a:spLocks noGrp="1"/>
          </p:cNvSpPr>
          <p:nvPr>
            <p:ph type="title"/>
          </p:nvPr>
        </p:nvSpPr>
        <p:spPr/>
        <p:txBody>
          <a:bodyPr/>
          <a:lstStyle/>
          <a:p>
            <a:r>
              <a:rPr lang="en-US" altLang="zh-TW">
                <a:solidFill>
                  <a:schemeClr val="tx1"/>
                </a:solidFill>
              </a:rPr>
              <a:t>rosparam</a:t>
            </a:r>
            <a:r>
              <a:rPr lang="zh-TW" altLang="en-US">
                <a:solidFill>
                  <a:schemeClr val="tx1"/>
                </a:solidFill>
              </a:rPr>
              <a:t>的</a:t>
            </a:r>
            <a:r>
              <a:rPr lang="en-US" altLang="zh-TW">
                <a:solidFill>
                  <a:schemeClr val="tx1"/>
                </a:solidFill>
              </a:rPr>
              <a:t>set</a:t>
            </a:r>
            <a:r>
              <a:rPr lang="zh-TW" altLang="en-US">
                <a:solidFill>
                  <a:schemeClr val="tx1"/>
                </a:solidFill>
              </a:rPr>
              <a:t>與</a:t>
            </a:r>
            <a:r>
              <a:rPr lang="en-US" altLang="zh-TW">
                <a:solidFill>
                  <a:schemeClr val="tx1"/>
                </a:solidFill>
              </a:rPr>
              <a:t>get (2/2)</a:t>
            </a:r>
            <a:endParaRPr lang="zh-TW" altLang="en-US"/>
          </a:p>
        </p:txBody>
      </p:sp>
      <p:sp>
        <p:nvSpPr>
          <p:cNvPr id="21507" name="內容版面配置區 2">
            <a:extLst>
              <a:ext uri="{FF2B5EF4-FFF2-40B4-BE49-F238E27FC236}">
                <a16:creationId xmlns:a16="http://schemas.microsoft.com/office/drawing/2014/main" id="{3D346CEA-8BFE-BCB4-9FEB-3F98950EA659}"/>
              </a:ext>
            </a:extLst>
          </p:cNvPr>
          <p:cNvSpPr>
            <a:spLocks noGrp="1"/>
          </p:cNvSpPr>
          <p:nvPr>
            <p:ph idx="1"/>
          </p:nvPr>
        </p:nvSpPr>
        <p:spPr/>
        <p:txBody>
          <a:bodyPr/>
          <a:lstStyle/>
          <a:p>
            <a:r>
              <a:rPr lang="zh-TW" altLang="en-US" dirty="0"/>
              <a:t>更改</a:t>
            </a:r>
            <a:r>
              <a:rPr lang="en-US" altLang="zh-TW" dirty="0"/>
              <a:t>parameter</a:t>
            </a:r>
            <a:r>
              <a:rPr lang="zh-TW" altLang="en-US" dirty="0"/>
              <a:t>烏龜背景顏色的</a:t>
            </a:r>
            <a:r>
              <a:rPr lang="en-US" altLang="zh-TW" dirty="0"/>
              <a:t>RGB</a:t>
            </a:r>
            <a:r>
              <a:rPr lang="zh-TW" altLang="en-US" dirty="0"/>
              <a:t>值</a:t>
            </a:r>
            <a:endParaRPr lang="en-US" altLang="zh-TW" dirty="0"/>
          </a:p>
          <a:p>
            <a:pPr lvl="1"/>
            <a:r>
              <a:rPr lang="en-US" altLang="zh-TW" b="1" dirty="0">
                <a:solidFill>
                  <a:srgbClr val="0066FF"/>
                </a:solidFill>
              </a:rPr>
              <a:t>$ </a:t>
            </a:r>
            <a:r>
              <a:rPr lang="en-US" altLang="zh-TW" b="1" dirty="0" err="1">
                <a:solidFill>
                  <a:srgbClr val="0066FF"/>
                </a:solidFill>
              </a:rPr>
              <a:t>rosparam</a:t>
            </a:r>
            <a:r>
              <a:rPr lang="en-US" altLang="zh-TW" b="1" dirty="0">
                <a:solidFill>
                  <a:srgbClr val="0066FF"/>
                </a:solidFill>
              </a:rPr>
              <a:t> </a:t>
            </a:r>
            <a:r>
              <a:rPr lang="zh-TW" altLang="en-US" b="1" dirty="0">
                <a:solidFill>
                  <a:srgbClr val="0066FF"/>
                </a:solidFill>
              </a:rPr>
              <a:t> </a:t>
            </a:r>
            <a:r>
              <a:rPr lang="en-US" altLang="zh-TW" b="1" dirty="0">
                <a:solidFill>
                  <a:srgbClr val="0066FF"/>
                </a:solidFill>
              </a:rPr>
              <a:t>set  /</a:t>
            </a:r>
            <a:r>
              <a:rPr lang="en-US" altLang="zh-TW" b="1" dirty="0" err="1">
                <a:solidFill>
                  <a:srgbClr val="0066FF"/>
                </a:solidFill>
              </a:rPr>
              <a:t>turtlesim</a:t>
            </a:r>
            <a:r>
              <a:rPr lang="en-US" altLang="zh-TW" b="1" dirty="0">
                <a:solidFill>
                  <a:srgbClr val="0066FF"/>
                </a:solidFill>
              </a:rPr>
              <a:t>/</a:t>
            </a:r>
            <a:r>
              <a:rPr lang="en-US" altLang="zh-TW" b="1" dirty="0" err="1">
                <a:solidFill>
                  <a:srgbClr val="0066FF"/>
                </a:solidFill>
              </a:rPr>
              <a:t>background_r</a:t>
            </a:r>
            <a:r>
              <a:rPr lang="en-US" altLang="zh-TW" b="1" dirty="0">
                <a:solidFill>
                  <a:srgbClr val="0066FF"/>
                </a:solidFill>
              </a:rPr>
              <a:t>   255</a:t>
            </a:r>
          </a:p>
          <a:p>
            <a:pPr lvl="1"/>
            <a:r>
              <a:rPr lang="en-US" altLang="zh-TW" b="1" dirty="0">
                <a:solidFill>
                  <a:srgbClr val="0066FF"/>
                </a:solidFill>
              </a:rPr>
              <a:t>$ </a:t>
            </a:r>
            <a:r>
              <a:rPr lang="en-US" altLang="zh-TW" b="1" dirty="0" err="1">
                <a:solidFill>
                  <a:srgbClr val="0066FF"/>
                </a:solidFill>
              </a:rPr>
              <a:t>rosparam</a:t>
            </a:r>
            <a:r>
              <a:rPr lang="en-US" altLang="zh-TW" b="1" dirty="0">
                <a:solidFill>
                  <a:srgbClr val="0066FF"/>
                </a:solidFill>
              </a:rPr>
              <a:t>  set  /</a:t>
            </a:r>
            <a:r>
              <a:rPr lang="en-US" altLang="zh-TW" b="1" dirty="0" err="1">
                <a:solidFill>
                  <a:srgbClr val="0066FF"/>
                </a:solidFill>
              </a:rPr>
              <a:t>turtlesim</a:t>
            </a:r>
            <a:r>
              <a:rPr lang="en-US" altLang="zh-TW" b="1" dirty="0">
                <a:solidFill>
                  <a:srgbClr val="0066FF"/>
                </a:solidFill>
              </a:rPr>
              <a:t>/</a:t>
            </a:r>
            <a:r>
              <a:rPr lang="en-US" altLang="zh-TW" b="1" dirty="0" err="1">
                <a:solidFill>
                  <a:srgbClr val="0066FF"/>
                </a:solidFill>
              </a:rPr>
              <a:t>background_g</a:t>
            </a:r>
            <a:r>
              <a:rPr lang="en-US" altLang="zh-TW" b="1" dirty="0">
                <a:solidFill>
                  <a:srgbClr val="0066FF"/>
                </a:solidFill>
              </a:rPr>
              <a:t>   255</a:t>
            </a:r>
          </a:p>
          <a:p>
            <a:pPr lvl="1"/>
            <a:r>
              <a:rPr lang="en-US" altLang="zh-TW" b="1" dirty="0">
                <a:solidFill>
                  <a:srgbClr val="0066FF"/>
                </a:solidFill>
              </a:rPr>
              <a:t>$ </a:t>
            </a:r>
            <a:r>
              <a:rPr lang="en-US" altLang="zh-TW" b="1" dirty="0" err="1">
                <a:solidFill>
                  <a:srgbClr val="0066FF"/>
                </a:solidFill>
              </a:rPr>
              <a:t>rosparam</a:t>
            </a:r>
            <a:r>
              <a:rPr lang="en-US" altLang="zh-TW" b="1" dirty="0">
                <a:solidFill>
                  <a:srgbClr val="0066FF"/>
                </a:solidFill>
              </a:rPr>
              <a:t>  set  /</a:t>
            </a:r>
            <a:r>
              <a:rPr lang="en-US" altLang="zh-TW" b="1" dirty="0" err="1">
                <a:solidFill>
                  <a:srgbClr val="0066FF"/>
                </a:solidFill>
              </a:rPr>
              <a:t>turtlesim</a:t>
            </a:r>
            <a:r>
              <a:rPr lang="en-US" altLang="zh-TW" b="1" dirty="0">
                <a:solidFill>
                  <a:srgbClr val="0066FF"/>
                </a:solidFill>
              </a:rPr>
              <a:t>/</a:t>
            </a:r>
            <a:r>
              <a:rPr lang="en-US" altLang="zh-TW" b="1" dirty="0" err="1">
                <a:solidFill>
                  <a:srgbClr val="0066FF"/>
                </a:solidFill>
              </a:rPr>
              <a:t>background_b</a:t>
            </a:r>
            <a:r>
              <a:rPr lang="en-US" altLang="zh-TW" b="1" dirty="0">
                <a:solidFill>
                  <a:srgbClr val="0066FF"/>
                </a:solidFill>
              </a:rPr>
              <a:t>   255</a:t>
            </a:r>
          </a:p>
          <a:p>
            <a:endParaRPr lang="en-US" altLang="zh-TW" b="1" dirty="0">
              <a:solidFill>
                <a:srgbClr val="0066FF"/>
              </a:solidFill>
            </a:endParaRPr>
          </a:p>
          <a:p>
            <a:r>
              <a:rPr lang="en-US" altLang="zh-TW" b="1" dirty="0">
                <a:solidFill>
                  <a:srgbClr val="FF0000"/>
                </a:solidFill>
              </a:rPr>
              <a:t>(WTF ! </a:t>
            </a:r>
            <a:r>
              <a:rPr lang="zh-TW" altLang="en-US" b="1" dirty="0">
                <a:solidFill>
                  <a:srgbClr val="FF0000"/>
                </a:solidFill>
              </a:rPr>
              <a:t>沒反應啊</a:t>
            </a:r>
            <a:r>
              <a:rPr lang="en-US" altLang="zh-TW" b="1" dirty="0">
                <a:solidFill>
                  <a:srgbClr val="FF0000"/>
                </a:solidFill>
              </a:rPr>
              <a:t>)</a:t>
            </a:r>
          </a:p>
          <a:p>
            <a:pPr lvl="1"/>
            <a:r>
              <a:rPr lang="zh-TW" altLang="en-US" dirty="0"/>
              <a:t>因為小烏龜程式有一個用來改變背景顏色的</a:t>
            </a:r>
            <a:r>
              <a:rPr lang="en-US" altLang="zh-TW" dirty="0"/>
              <a:t>service</a:t>
            </a:r>
            <a:r>
              <a:rPr lang="zh-TW" altLang="en-US" dirty="0"/>
              <a:t> </a:t>
            </a:r>
            <a:r>
              <a:rPr lang="en-US" altLang="zh-TW" dirty="0"/>
              <a:t>(/clear)</a:t>
            </a:r>
          </a:p>
          <a:p>
            <a:pPr lvl="1"/>
            <a:r>
              <a:rPr lang="zh-TW" altLang="en-US" dirty="0"/>
              <a:t>必須呼叫該</a:t>
            </a:r>
            <a:r>
              <a:rPr lang="en-US" altLang="zh-TW" dirty="0"/>
              <a:t>service</a:t>
            </a:r>
            <a:r>
              <a:rPr lang="zh-TW" altLang="en-US" dirty="0"/>
              <a:t>才會重新讀取</a:t>
            </a:r>
            <a:r>
              <a:rPr lang="en-US" altLang="zh-TW" dirty="0" err="1"/>
              <a:t>rgb</a:t>
            </a:r>
            <a:r>
              <a:rPr lang="zh-TW" altLang="en-US" dirty="0"/>
              <a:t>值並更新</a:t>
            </a:r>
            <a:endParaRPr lang="en-US" altLang="zh-TW" dirty="0"/>
          </a:p>
          <a:p>
            <a:endParaRPr lang="en-US" altLang="zh-TW" dirty="0"/>
          </a:p>
          <a:p>
            <a:r>
              <a:rPr lang="zh-TW" altLang="en-US" dirty="0"/>
              <a:t>輸入 </a:t>
            </a:r>
            <a:r>
              <a:rPr lang="en-US" altLang="zh-TW" b="1" dirty="0">
                <a:solidFill>
                  <a:srgbClr val="0066FF"/>
                </a:solidFill>
              </a:rPr>
              <a:t>$</a:t>
            </a:r>
            <a:r>
              <a:rPr lang="zh-TW" altLang="en-US" b="1" dirty="0">
                <a:solidFill>
                  <a:srgbClr val="0066FF"/>
                </a:solidFill>
              </a:rPr>
              <a:t> </a:t>
            </a:r>
            <a:r>
              <a:rPr lang="en-US" altLang="zh-TW" b="1" dirty="0" err="1">
                <a:solidFill>
                  <a:srgbClr val="0066FF"/>
                </a:solidFill>
              </a:rPr>
              <a:t>rosservice</a:t>
            </a:r>
            <a:r>
              <a:rPr lang="en-US" altLang="zh-TW" b="1" dirty="0">
                <a:solidFill>
                  <a:srgbClr val="0066FF"/>
                </a:solidFill>
              </a:rPr>
              <a:t> call /clear</a:t>
            </a:r>
          </a:p>
          <a:p>
            <a:pPr lvl="1"/>
            <a:r>
              <a:rPr lang="zh-TW" altLang="en-US" dirty="0"/>
              <a:t>烏龜程式背景應會變為白色</a:t>
            </a:r>
            <a:endParaRPr lang="en-US" altLang="zh-TW" dirty="0"/>
          </a:p>
          <a:p>
            <a:endParaRPr lang="zh-TW"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5A316B45-43EF-B863-ECC4-009BE5DA5D57}"/>
              </a:ext>
            </a:extLst>
          </p:cNvPr>
          <p:cNvSpPr>
            <a:spLocks noGrp="1"/>
          </p:cNvSpPr>
          <p:nvPr>
            <p:ph type="title"/>
          </p:nvPr>
        </p:nvSpPr>
        <p:spPr/>
        <p:txBody>
          <a:bodyPr/>
          <a:lstStyle/>
          <a:p>
            <a:r>
              <a:rPr lang="en-US" altLang="zh-TW">
                <a:solidFill>
                  <a:schemeClr val="tx1"/>
                </a:solidFill>
              </a:rPr>
              <a:t>rosparam </a:t>
            </a:r>
            <a:r>
              <a:rPr lang="zh-TW" altLang="en-US">
                <a:solidFill>
                  <a:schemeClr val="tx1"/>
                </a:solidFill>
              </a:rPr>
              <a:t>與 </a:t>
            </a:r>
            <a:r>
              <a:rPr lang="en-US" altLang="zh-TW">
                <a:solidFill>
                  <a:schemeClr val="tx1"/>
                </a:solidFill>
              </a:rPr>
              <a:t>yaml</a:t>
            </a:r>
            <a:r>
              <a:rPr lang="zh-TW" altLang="en-US">
                <a:solidFill>
                  <a:schemeClr val="tx1"/>
                </a:solidFill>
              </a:rPr>
              <a:t>檔</a:t>
            </a:r>
            <a:endParaRPr lang="zh-TW" altLang="en-US"/>
          </a:p>
        </p:txBody>
      </p:sp>
      <p:sp>
        <p:nvSpPr>
          <p:cNvPr id="3" name="內容版面配置區 2">
            <a:extLst>
              <a:ext uri="{FF2B5EF4-FFF2-40B4-BE49-F238E27FC236}">
                <a16:creationId xmlns:a16="http://schemas.microsoft.com/office/drawing/2014/main" id="{C053A3F6-9F1F-2F08-813E-891883B575E8}"/>
              </a:ext>
            </a:extLst>
          </p:cNvPr>
          <p:cNvSpPr>
            <a:spLocks noGrp="1"/>
          </p:cNvSpPr>
          <p:nvPr>
            <p:ph idx="1"/>
          </p:nvPr>
        </p:nvSpPr>
        <p:spPr/>
        <p:txBody>
          <a:bodyPr/>
          <a:lstStyle/>
          <a:p>
            <a:pPr>
              <a:defRPr/>
            </a:pPr>
            <a:r>
              <a:rPr lang="zh-TW" altLang="en-US" dirty="0"/>
              <a:t>將設定好的參數儲存起來</a:t>
            </a:r>
            <a:endParaRPr lang="en-US" altLang="zh-TW" dirty="0"/>
          </a:p>
          <a:p>
            <a:pPr lvl="1">
              <a:defRPr/>
            </a:pPr>
            <a:r>
              <a:rPr lang="zh-TW" altLang="en-US" dirty="0"/>
              <a:t>檔案類型：</a:t>
            </a:r>
            <a:r>
              <a:rPr lang="en-US" altLang="zh-TW" dirty="0" err="1"/>
              <a:t>yaml</a:t>
            </a:r>
            <a:r>
              <a:rPr lang="zh-TW" altLang="en-US" dirty="0"/>
              <a:t>檔</a:t>
            </a:r>
            <a:endParaRPr lang="en-US" altLang="zh-TW" dirty="0"/>
          </a:p>
          <a:p>
            <a:pPr lvl="1">
              <a:defRPr/>
            </a:pPr>
            <a:r>
              <a:rPr lang="zh-TW" altLang="en-US" dirty="0"/>
              <a:t>副檔名    ：</a:t>
            </a:r>
            <a:r>
              <a:rPr lang="en-US" altLang="zh-TW" dirty="0"/>
              <a:t>.</a:t>
            </a:r>
            <a:r>
              <a:rPr lang="en-US" altLang="zh-TW" dirty="0" err="1"/>
              <a:t>yaml</a:t>
            </a:r>
            <a:endParaRPr lang="en-US" altLang="zh-TW" dirty="0"/>
          </a:p>
          <a:p>
            <a:pPr lvl="1">
              <a:defRPr/>
            </a:pPr>
            <a:r>
              <a:rPr lang="zh-TW" altLang="en-US" dirty="0"/>
              <a:t>一般會放在</a:t>
            </a:r>
            <a:r>
              <a:rPr lang="en-US" altLang="zh-TW" dirty="0"/>
              <a:t>package</a:t>
            </a:r>
            <a:r>
              <a:rPr lang="zh-TW" altLang="en-US" dirty="0"/>
              <a:t>下，一個叫做</a:t>
            </a:r>
            <a:r>
              <a:rPr lang="en-US" altLang="zh-TW" dirty="0" err="1"/>
              <a:t>config</a:t>
            </a:r>
            <a:r>
              <a:rPr lang="zh-TW" altLang="en-US" dirty="0"/>
              <a:t>的資料夾中</a:t>
            </a:r>
            <a:endParaRPr lang="en-US" altLang="zh-TW" dirty="0"/>
          </a:p>
          <a:p>
            <a:pPr lvl="3">
              <a:defRPr/>
            </a:pPr>
            <a:endParaRPr lang="en-US" altLang="zh-TW" dirty="0"/>
          </a:p>
          <a:p>
            <a:pPr>
              <a:defRPr/>
            </a:pPr>
            <a:r>
              <a:rPr lang="zh-TW" altLang="en-US" dirty="0"/>
              <a:t>使用</a:t>
            </a:r>
            <a:r>
              <a:rPr lang="en-US" altLang="zh-TW" dirty="0"/>
              <a:t>terminal</a:t>
            </a:r>
            <a:r>
              <a:rPr lang="zh-TW" altLang="en-US" dirty="0"/>
              <a:t>將設定好的參數</a:t>
            </a:r>
            <a:r>
              <a:rPr lang="zh-TW" altLang="en-US" b="1" u="sng" dirty="0">
                <a:solidFill>
                  <a:srgbClr val="FF0000"/>
                </a:solidFill>
              </a:rPr>
              <a:t>儲存</a:t>
            </a:r>
            <a:r>
              <a:rPr lang="zh-TW" altLang="en-US" dirty="0"/>
              <a:t>起來</a:t>
            </a:r>
            <a:endParaRPr lang="en-US" altLang="zh-TW" dirty="0"/>
          </a:p>
          <a:p>
            <a:pPr lvl="1">
              <a:defRPr/>
            </a:pPr>
            <a:r>
              <a:rPr lang="en-US" altLang="zh-TW" b="1" dirty="0">
                <a:solidFill>
                  <a:srgbClr val="0066FF"/>
                </a:solidFill>
              </a:rPr>
              <a:t>$ </a:t>
            </a:r>
            <a:r>
              <a:rPr lang="en-US" altLang="zh-TW" b="1" dirty="0" err="1">
                <a:solidFill>
                  <a:srgbClr val="0066FF"/>
                </a:solidFill>
              </a:rPr>
              <a:t>rosparam</a:t>
            </a:r>
            <a:r>
              <a:rPr lang="zh-TW" altLang="en-US" b="1" dirty="0">
                <a:solidFill>
                  <a:srgbClr val="0066FF"/>
                </a:solidFill>
              </a:rPr>
              <a:t> </a:t>
            </a:r>
            <a:r>
              <a:rPr lang="en-US" altLang="zh-TW" b="1" dirty="0">
                <a:solidFill>
                  <a:srgbClr val="0066FF"/>
                </a:solidFill>
              </a:rPr>
              <a:t>dump &lt;</a:t>
            </a:r>
            <a:r>
              <a:rPr lang="en-US" altLang="zh-TW" b="1" dirty="0" err="1">
                <a:solidFill>
                  <a:srgbClr val="0066FF"/>
                </a:solidFill>
              </a:rPr>
              <a:t>file_path</a:t>
            </a:r>
            <a:r>
              <a:rPr lang="en-US" altLang="zh-TW" b="1" dirty="0">
                <a:solidFill>
                  <a:srgbClr val="0066FF"/>
                </a:solidFill>
              </a:rPr>
              <a:t> or </a:t>
            </a:r>
            <a:r>
              <a:rPr lang="en-US" altLang="zh-TW" b="1" dirty="0" err="1">
                <a:solidFill>
                  <a:srgbClr val="0066FF"/>
                </a:solidFill>
              </a:rPr>
              <a:t>file_name</a:t>
            </a:r>
            <a:r>
              <a:rPr lang="en-US" altLang="zh-TW" b="1" dirty="0">
                <a:solidFill>
                  <a:srgbClr val="0066FF"/>
                </a:solidFill>
              </a:rPr>
              <a:t>&gt;</a:t>
            </a:r>
          </a:p>
          <a:p>
            <a:pPr lvl="2">
              <a:defRPr/>
            </a:pPr>
            <a:r>
              <a:rPr lang="zh-TW" altLang="en-US" b="1" dirty="0">
                <a:solidFill>
                  <a:srgbClr val="0066FF"/>
                </a:solidFill>
              </a:rPr>
              <a:t>若只寫檔名，儲存路徑為目前路徑下</a:t>
            </a:r>
            <a:endParaRPr lang="en-US" altLang="zh-TW" b="1" dirty="0">
              <a:solidFill>
                <a:srgbClr val="0066FF"/>
              </a:solidFill>
            </a:endParaRPr>
          </a:p>
          <a:p>
            <a:pPr lvl="3">
              <a:defRPr/>
            </a:pPr>
            <a:endParaRPr lang="en-US" altLang="zh-TW" b="1" dirty="0">
              <a:solidFill>
                <a:srgbClr val="0066FF"/>
              </a:solidFill>
            </a:endParaRPr>
          </a:p>
          <a:p>
            <a:pPr lvl="3">
              <a:defRPr/>
            </a:pPr>
            <a:endParaRPr lang="en-US" altLang="zh-TW" b="1" dirty="0">
              <a:solidFill>
                <a:srgbClr val="0066FF"/>
              </a:solidFill>
            </a:endParaRPr>
          </a:p>
          <a:p>
            <a:pPr>
              <a:defRPr/>
            </a:pPr>
            <a:r>
              <a:rPr lang="zh-TW" altLang="en-US" dirty="0"/>
              <a:t>使用</a:t>
            </a:r>
            <a:r>
              <a:rPr lang="en-US" altLang="zh-TW" dirty="0"/>
              <a:t>terminal</a:t>
            </a:r>
            <a:r>
              <a:rPr lang="zh-TW" altLang="en-US" b="1" u="sng" dirty="0">
                <a:solidFill>
                  <a:srgbClr val="FF0000"/>
                </a:solidFill>
              </a:rPr>
              <a:t>讀取</a:t>
            </a:r>
            <a:r>
              <a:rPr lang="zh-TW" altLang="en-US" dirty="0"/>
              <a:t>之前存好的參數</a:t>
            </a:r>
            <a:endParaRPr lang="en-US" altLang="zh-TW" dirty="0"/>
          </a:p>
          <a:p>
            <a:pPr lvl="1">
              <a:defRPr/>
            </a:pPr>
            <a:r>
              <a:rPr lang="en-US" altLang="zh-TW" b="1" dirty="0">
                <a:solidFill>
                  <a:srgbClr val="0066FF"/>
                </a:solidFill>
              </a:rPr>
              <a:t>$ </a:t>
            </a:r>
            <a:r>
              <a:rPr lang="en-US" altLang="zh-TW" b="1" dirty="0" err="1">
                <a:solidFill>
                  <a:srgbClr val="0066FF"/>
                </a:solidFill>
              </a:rPr>
              <a:t>rosparam</a:t>
            </a:r>
            <a:r>
              <a:rPr lang="zh-TW" altLang="en-US" b="1" dirty="0">
                <a:solidFill>
                  <a:srgbClr val="0066FF"/>
                </a:solidFill>
              </a:rPr>
              <a:t> </a:t>
            </a:r>
            <a:r>
              <a:rPr lang="en-US" altLang="zh-TW" b="1" dirty="0">
                <a:solidFill>
                  <a:srgbClr val="0066FF"/>
                </a:solidFill>
              </a:rPr>
              <a:t>load &lt;</a:t>
            </a:r>
            <a:r>
              <a:rPr lang="en-US" altLang="zh-TW" b="1" dirty="0" err="1">
                <a:solidFill>
                  <a:srgbClr val="0066FF"/>
                </a:solidFill>
              </a:rPr>
              <a:t>file_path</a:t>
            </a:r>
            <a:r>
              <a:rPr lang="en-US" altLang="zh-TW" b="1" dirty="0">
                <a:solidFill>
                  <a:srgbClr val="0066FF"/>
                </a:solidFill>
              </a:rPr>
              <a:t> or </a:t>
            </a:r>
            <a:r>
              <a:rPr lang="en-US" altLang="zh-TW" b="1" dirty="0" err="1">
                <a:solidFill>
                  <a:srgbClr val="0066FF"/>
                </a:solidFill>
              </a:rPr>
              <a:t>file_name</a:t>
            </a:r>
            <a:r>
              <a:rPr lang="en-US" altLang="zh-TW" b="1" dirty="0">
                <a:solidFill>
                  <a:srgbClr val="0066FF"/>
                </a:solidFill>
              </a:rPr>
              <a:t>&gt;</a:t>
            </a:r>
          </a:p>
          <a:p>
            <a:pPr lvl="1">
              <a:defRPr/>
            </a:pPr>
            <a:endParaRPr lang="en-US" altLang="zh-TW" b="1" dirty="0"/>
          </a:p>
          <a:p>
            <a:pPr marL="914400" lvl="2" indent="0">
              <a:buFont typeface="Wingdings" pitchFamily="2" charset="2"/>
              <a:buNone/>
              <a:defRPr/>
            </a:pPr>
            <a:endParaRPr lang="en-US" altLang="zh-T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dirty="0"/>
              <a:t>ROS</a:t>
            </a:r>
            <a:r>
              <a:rPr lang="zh-TW" altLang="en-US" sz="4800" dirty="0"/>
              <a:t>程式間的溝通機制與原理</a:t>
            </a:r>
            <a:endParaRPr lang="en-US" altLang="zh-TW" sz="4800" dirty="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en-US" altLang="zh-TW" sz="4800" dirty="0"/>
              <a:t>topic</a:t>
            </a:r>
            <a:r>
              <a:rPr lang="zh-TW" altLang="en-US" sz="4800" dirty="0"/>
              <a:t>與</a:t>
            </a:r>
            <a:r>
              <a:rPr lang="en-US" altLang="zh-TW" sz="4800" dirty="0"/>
              <a:t>message</a:t>
            </a:r>
            <a:endParaRPr lang="zh-TW" altLang="en-US" sz="4800" dirty="0">
              <a:solidFill>
                <a:srgbClr val="000000"/>
              </a:solidFill>
              <a:latin typeface="標楷體" panose="03000509000000000000" pitchFamily="65" charset="-120"/>
              <a:cs typeface="Times New Roman"/>
              <a:sym typeface="Times New Roman"/>
            </a:endParaRPr>
          </a:p>
        </p:txBody>
      </p:sp>
    </p:spTree>
    <p:extLst>
      <p:ext uri="{BB962C8B-B14F-4D97-AF65-F5344CB8AC3E}">
        <p14:creationId xmlns:p14="http://schemas.microsoft.com/office/powerpoint/2010/main" val="40610640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id="{E5344080-1203-14A6-7120-579B24062B7C}"/>
              </a:ext>
            </a:extLst>
          </p:cNvPr>
          <p:cNvSpPr>
            <a:spLocks noGrp="1"/>
          </p:cNvSpPr>
          <p:nvPr>
            <p:ph type="title"/>
          </p:nvPr>
        </p:nvSpPr>
        <p:spPr/>
        <p:txBody>
          <a:bodyPr/>
          <a:lstStyle/>
          <a:p>
            <a:r>
              <a:rPr lang="zh-TW" altLang="en-US"/>
              <a:t>使用</a:t>
            </a:r>
            <a:r>
              <a:rPr lang="en-US" altLang="zh-TW"/>
              <a:t>node</a:t>
            </a:r>
            <a:r>
              <a:rPr lang="zh-TW" altLang="en-US"/>
              <a:t>操作</a:t>
            </a:r>
            <a:r>
              <a:rPr lang="en-US" altLang="zh-TW"/>
              <a:t>parameter</a:t>
            </a:r>
            <a:endParaRPr lang="zh-TW" altLang="en-US"/>
          </a:p>
        </p:txBody>
      </p:sp>
      <p:sp>
        <p:nvSpPr>
          <p:cNvPr id="23555" name="內容版面配置區 2">
            <a:extLst>
              <a:ext uri="{FF2B5EF4-FFF2-40B4-BE49-F238E27FC236}">
                <a16:creationId xmlns:a16="http://schemas.microsoft.com/office/drawing/2014/main" id="{5FB3592D-1371-2F9A-1967-31303B73B533}"/>
              </a:ext>
            </a:extLst>
          </p:cNvPr>
          <p:cNvSpPr>
            <a:spLocks noGrp="1"/>
          </p:cNvSpPr>
          <p:nvPr>
            <p:ph idx="1"/>
          </p:nvPr>
        </p:nvSpPr>
        <p:spPr/>
        <p:txBody>
          <a:bodyPr/>
          <a:lstStyle/>
          <a:p>
            <a:r>
              <a:rPr lang="en-US" altLang="zh-TW" b="1">
                <a:solidFill>
                  <a:srgbClr val="FF0000"/>
                </a:solidFill>
              </a:rPr>
              <a:t>Step1</a:t>
            </a:r>
            <a:r>
              <a:rPr lang="en-US" altLang="zh-TW"/>
              <a:t>. </a:t>
            </a:r>
            <a:r>
              <a:rPr lang="zh-TW" altLang="en-US"/>
              <a:t>讀取</a:t>
            </a:r>
            <a:r>
              <a:rPr lang="en-US" altLang="zh-TW"/>
              <a:t>parameter </a:t>
            </a:r>
          </a:p>
          <a:p>
            <a:pPr lvl="1"/>
            <a:r>
              <a:rPr lang="en-US" altLang="zh-TW">
                <a:solidFill>
                  <a:srgbClr val="FF0000"/>
                </a:solidFill>
              </a:rPr>
              <a:t>nh. getParam(“&lt;param name&gt;”,  &lt;param value&gt;)</a:t>
            </a:r>
          </a:p>
          <a:p>
            <a:pPr lvl="2"/>
            <a:r>
              <a:rPr lang="zh-TW" altLang="en-US"/>
              <a:t>範例：</a:t>
            </a:r>
            <a:r>
              <a:rPr lang="en-US" altLang="zh-TW"/>
              <a:t>nh. getParam(“/background_r”,  255) </a:t>
            </a:r>
          </a:p>
          <a:p>
            <a:pPr lvl="2"/>
            <a:endParaRPr lang="en-US" altLang="zh-TW" sz="1000"/>
          </a:p>
          <a:p>
            <a:pPr lvl="1"/>
            <a:r>
              <a:rPr lang="en-US" altLang="zh-TW">
                <a:solidFill>
                  <a:srgbClr val="FF0000"/>
                </a:solidFill>
              </a:rPr>
              <a:t>ros::param::get(“&lt;param name&gt;”,  &lt;param value&gt;)</a:t>
            </a:r>
          </a:p>
          <a:p>
            <a:pPr lvl="2"/>
            <a:r>
              <a:rPr lang="zh-TW" altLang="en-US"/>
              <a:t>範例： </a:t>
            </a:r>
            <a:r>
              <a:rPr lang="en-US" altLang="zh-TW"/>
              <a:t>ros::param::get(“/background_r”,  255) </a:t>
            </a:r>
          </a:p>
          <a:p>
            <a:pPr lvl="3"/>
            <a:endParaRPr lang="en-US" altLang="zh-TW"/>
          </a:p>
          <a:p>
            <a:r>
              <a:rPr lang="en-US" altLang="zh-TW" b="1">
                <a:solidFill>
                  <a:srgbClr val="FF0000"/>
                </a:solidFill>
              </a:rPr>
              <a:t>Step2. </a:t>
            </a:r>
            <a:r>
              <a:rPr lang="en-US" altLang="zh-TW"/>
              <a:t>waitForService</a:t>
            </a:r>
          </a:p>
          <a:p>
            <a:pPr lvl="1"/>
            <a:r>
              <a:rPr lang="en-US" altLang="zh-TW">
                <a:solidFill>
                  <a:srgbClr val="FF0000"/>
                </a:solidFill>
              </a:rPr>
              <a:t>ros::service::waitForService(“&lt;service name&gt;”);</a:t>
            </a:r>
          </a:p>
          <a:p>
            <a:pPr lvl="2"/>
            <a:r>
              <a:rPr lang="zh-TW" altLang="en-US"/>
              <a:t>範例： </a:t>
            </a:r>
            <a:r>
              <a:rPr lang="en-US" altLang="zh-TW"/>
              <a:t>ros::service::waitForService("clear");</a:t>
            </a:r>
          </a:p>
          <a:p>
            <a:pPr lvl="2"/>
            <a:r>
              <a:rPr lang="zh-TW" altLang="en-US"/>
              <a:t>用途：</a:t>
            </a:r>
            <a:r>
              <a:rPr lang="en-US" altLang="zh-TW"/>
              <a:t>enable</a:t>
            </a:r>
            <a:r>
              <a:rPr lang="zh-TW" altLang="en-US"/>
              <a:t>一個</a:t>
            </a:r>
            <a:r>
              <a:rPr lang="en-US" altLang="zh-TW"/>
              <a:t>service</a:t>
            </a:r>
            <a:r>
              <a:rPr lang="zh-TW" altLang="en-US"/>
              <a:t>並等待它</a:t>
            </a:r>
            <a:r>
              <a:rPr lang="en-US" altLang="zh-TW"/>
              <a:t>enable</a:t>
            </a:r>
            <a:r>
              <a:rPr lang="zh-TW" altLang="en-US"/>
              <a:t>完成，以便後續進行呼叫</a:t>
            </a:r>
            <a:endParaRPr lang="en-US" altLang="zh-TW"/>
          </a:p>
          <a:p>
            <a:pPr lvl="2"/>
            <a:endParaRPr lang="en-US" altLang="zh-TW"/>
          </a:p>
          <a:p>
            <a:pPr lvl="1"/>
            <a:endParaRPr lang="zh-TW" altLang="en-US"/>
          </a:p>
        </p:txBody>
      </p:sp>
      <p:sp>
        <p:nvSpPr>
          <p:cNvPr id="23556" name="文字方塊 3">
            <a:extLst>
              <a:ext uri="{FF2B5EF4-FFF2-40B4-BE49-F238E27FC236}">
                <a16:creationId xmlns:a16="http://schemas.microsoft.com/office/drawing/2014/main" id="{C81972F2-3317-831E-78D7-FF47ECF5F7EE}"/>
              </a:ext>
            </a:extLst>
          </p:cNvPr>
          <p:cNvSpPr txBox="1">
            <a:spLocks noChangeArrowheads="1"/>
          </p:cNvSpPr>
          <p:nvPr/>
        </p:nvSpPr>
        <p:spPr bwMode="auto">
          <a:xfrm>
            <a:off x="6948488" y="1331913"/>
            <a:ext cx="208756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l" eaLnBrk="1" hangingPunct="1">
              <a:spcBef>
                <a:spcPct val="0"/>
              </a:spcBef>
              <a:buClrTx/>
              <a:buFontTx/>
              <a:buNone/>
            </a:pPr>
            <a:r>
              <a:rPr lang="en-US" altLang="zh-TW" sz="1800" b="1">
                <a:latin typeface="Tahoma" panose="020B0604030504040204" pitchFamily="34" charset="0"/>
                <a:ea typeface="新細明體" panose="02020500000000000000" pitchFamily="18" charset="-120"/>
              </a:rPr>
              <a:t>rw_param1.cpp</a:t>
            </a:r>
            <a:endParaRPr lang="zh-TW" altLang="en-US" sz="1800">
              <a:latin typeface="Tahoma" panose="020B0604030504040204" pitchFamily="34" charset="0"/>
              <a:ea typeface="新細明體" panose="02020500000000000000" pitchFamily="18" charset="-120"/>
            </a:endParaRPr>
          </a:p>
        </p:txBody>
      </p:sp>
      <p:sp>
        <p:nvSpPr>
          <p:cNvPr id="5" name="文字方塊 4">
            <a:extLst>
              <a:ext uri="{FF2B5EF4-FFF2-40B4-BE49-F238E27FC236}">
                <a16:creationId xmlns:a16="http://schemas.microsoft.com/office/drawing/2014/main" id="{350A52B2-030D-55A1-6197-FEBD23F74617}"/>
              </a:ext>
            </a:extLst>
          </p:cNvPr>
          <p:cNvSpPr txBox="1"/>
          <p:nvPr/>
        </p:nvSpPr>
        <p:spPr>
          <a:xfrm>
            <a:off x="7235825" y="5068888"/>
            <a:ext cx="1873250" cy="1477962"/>
          </a:xfrm>
          <a:prstGeom prst="rect">
            <a:avLst/>
          </a:prstGeom>
          <a:noFill/>
          <a:ln>
            <a:solidFill>
              <a:schemeClr val="tx1"/>
            </a:solidFill>
          </a:ln>
        </p:spPr>
        <p:txBody>
          <a:bodyPr>
            <a:spAutoFit/>
          </a:bodyPr>
          <a:lstStyle/>
          <a:p>
            <a:pPr eaLnBrk="1" hangingPunct="1">
              <a:defRPr/>
            </a:pPr>
            <a:r>
              <a:rPr lang="zh-TW" altLang="en-US" dirty="0">
                <a:latin typeface="+mn-lt"/>
                <a:ea typeface="+mn-ea"/>
              </a:rPr>
              <a:t>只有當需要透過觸發</a:t>
            </a:r>
            <a:r>
              <a:rPr lang="en-US" altLang="zh-TW" dirty="0">
                <a:latin typeface="+mn-lt"/>
                <a:ea typeface="+mn-ea"/>
              </a:rPr>
              <a:t>service</a:t>
            </a:r>
            <a:r>
              <a:rPr lang="zh-TW" altLang="en-US" dirty="0">
                <a:latin typeface="+mn-lt"/>
                <a:ea typeface="+mn-ea"/>
              </a:rPr>
              <a:t>來讀取參數並刷新系統時，才需要這步</a:t>
            </a:r>
          </a:p>
        </p:txBody>
      </p:sp>
      <p:sp>
        <p:nvSpPr>
          <p:cNvPr id="7" name="上彎箭號 6">
            <a:extLst>
              <a:ext uri="{FF2B5EF4-FFF2-40B4-BE49-F238E27FC236}">
                <a16:creationId xmlns:a16="http://schemas.microsoft.com/office/drawing/2014/main" id="{3CAFA4D8-B53F-D6D9-0A53-1BD2B99ED685}"/>
              </a:ext>
            </a:extLst>
          </p:cNvPr>
          <p:cNvSpPr/>
          <p:nvPr/>
        </p:nvSpPr>
        <p:spPr>
          <a:xfrm rot="5400000">
            <a:off x="6012657" y="4869656"/>
            <a:ext cx="792162" cy="13684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a:extLst>
              <a:ext uri="{FF2B5EF4-FFF2-40B4-BE49-F238E27FC236}">
                <a16:creationId xmlns:a16="http://schemas.microsoft.com/office/drawing/2014/main" id="{3EA762FE-E869-04BA-9735-E104BF0233C5}"/>
              </a:ext>
            </a:extLst>
          </p:cNvPr>
          <p:cNvSpPr>
            <a:spLocks noGrp="1"/>
          </p:cNvSpPr>
          <p:nvPr>
            <p:ph type="title"/>
          </p:nvPr>
        </p:nvSpPr>
        <p:spPr/>
        <p:txBody>
          <a:bodyPr/>
          <a:lstStyle/>
          <a:p>
            <a:r>
              <a:rPr lang="zh-TW" altLang="en-US"/>
              <a:t>使用</a:t>
            </a:r>
            <a:r>
              <a:rPr lang="en-US" altLang="zh-TW"/>
              <a:t>node</a:t>
            </a:r>
            <a:r>
              <a:rPr lang="zh-TW" altLang="en-US"/>
              <a:t>操作</a:t>
            </a:r>
            <a:r>
              <a:rPr lang="en-US" altLang="zh-TW"/>
              <a:t>parameter</a:t>
            </a:r>
            <a:endParaRPr lang="zh-TW" altLang="en-US"/>
          </a:p>
        </p:txBody>
      </p:sp>
      <p:sp>
        <p:nvSpPr>
          <p:cNvPr id="3" name="內容版面配置區 2">
            <a:extLst>
              <a:ext uri="{FF2B5EF4-FFF2-40B4-BE49-F238E27FC236}">
                <a16:creationId xmlns:a16="http://schemas.microsoft.com/office/drawing/2014/main" id="{9AFF0B1A-8A43-3501-9F5A-E9A5567B7F14}"/>
              </a:ext>
            </a:extLst>
          </p:cNvPr>
          <p:cNvSpPr>
            <a:spLocks noGrp="1"/>
          </p:cNvSpPr>
          <p:nvPr>
            <p:ph idx="1"/>
          </p:nvPr>
        </p:nvSpPr>
        <p:spPr/>
        <p:txBody>
          <a:bodyPr/>
          <a:lstStyle/>
          <a:p>
            <a:pPr>
              <a:defRPr/>
            </a:pPr>
            <a:r>
              <a:rPr lang="en-US" altLang="zh-TW" b="1" dirty="0">
                <a:solidFill>
                  <a:srgbClr val="FF0000"/>
                </a:solidFill>
              </a:rPr>
              <a:t>Step3</a:t>
            </a:r>
            <a:r>
              <a:rPr lang="en-US" altLang="zh-TW" dirty="0"/>
              <a:t>. </a:t>
            </a:r>
            <a:r>
              <a:rPr lang="zh-TW" altLang="en-US" dirty="0"/>
              <a:t>設定</a:t>
            </a:r>
            <a:r>
              <a:rPr lang="en-US" altLang="zh-TW" dirty="0"/>
              <a:t>parameter </a:t>
            </a:r>
          </a:p>
          <a:p>
            <a:pPr lvl="1">
              <a:defRPr/>
            </a:pPr>
            <a:r>
              <a:rPr lang="en-US" altLang="zh-TW" dirty="0" err="1">
                <a:solidFill>
                  <a:srgbClr val="FF0000"/>
                </a:solidFill>
              </a:rPr>
              <a:t>nh</a:t>
            </a:r>
            <a:r>
              <a:rPr lang="en-US" altLang="zh-TW" dirty="0">
                <a:solidFill>
                  <a:srgbClr val="FF0000"/>
                </a:solidFill>
              </a:rPr>
              <a:t>. </a:t>
            </a:r>
            <a:r>
              <a:rPr lang="en-US" altLang="zh-TW" dirty="0" err="1">
                <a:solidFill>
                  <a:srgbClr val="FF0000"/>
                </a:solidFill>
              </a:rPr>
              <a:t>setParam</a:t>
            </a:r>
            <a:r>
              <a:rPr lang="en-US" altLang="zh-TW" dirty="0">
                <a:solidFill>
                  <a:srgbClr val="FF0000"/>
                </a:solidFill>
              </a:rPr>
              <a:t>(“&lt;</a:t>
            </a:r>
            <a:r>
              <a:rPr lang="en-US" altLang="zh-TW" dirty="0" err="1">
                <a:solidFill>
                  <a:srgbClr val="FF0000"/>
                </a:solidFill>
              </a:rPr>
              <a:t>param</a:t>
            </a:r>
            <a:r>
              <a:rPr lang="en-US" altLang="zh-TW" dirty="0">
                <a:solidFill>
                  <a:srgbClr val="FF0000"/>
                </a:solidFill>
              </a:rPr>
              <a:t> name&gt;”,  &lt;</a:t>
            </a:r>
            <a:r>
              <a:rPr lang="en-US" altLang="zh-TW" dirty="0" err="1">
                <a:solidFill>
                  <a:srgbClr val="FF0000"/>
                </a:solidFill>
              </a:rPr>
              <a:t>param</a:t>
            </a:r>
            <a:r>
              <a:rPr lang="en-US" altLang="zh-TW" dirty="0">
                <a:solidFill>
                  <a:srgbClr val="FF0000"/>
                </a:solidFill>
              </a:rPr>
              <a:t> value&gt;)</a:t>
            </a:r>
          </a:p>
          <a:p>
            <a:pPr lvl="2">
              <a:defRPr/>
            </a:pPr>
            <a:r>
              <a:rPr lang="zh-TW" altLang="en-US" dirty="0"/>
              <a:t>範例： </a:t>
            </a:r>
            <a:r>
              <a:rPr lang="en-US" altLang="zh-TW" dirty="0" err="1"/>
              <a:t>nh</a:t>
            </a:r>
            <a:r>
              <a:rPr lang="en-US" altLang="zh-TW" dirty="0"/>
              <a:t>. </a:t>
            </a:r>
            <a:r>
              <a:rPr lang="en-US" altLang="zh-TW" dirty="0" err="1"/>
              <a:t>setParam</a:t>
            </a:r>
            <a:r>
              <a:rPr lang="en-US" altLang="zh-TW" dirty="0"/>
              <a:t>(“/</a:t>
            </a:r>
            <a:r>
              <a:rPr lang="en-US" altLang="zh-TW" dirty="0" err="1"/>
              <a:t>background_r</a:t>
            </a:r>
            <a:r>
              <a:rPr lang="en-US" altLang="zh-TW" dirty="0"/>
              <a:t>”,  255) </a:t>
            </a:r>
          </a:p>
          <a:p>
            <a:pPr lvl="2">
              <a:defRPr/>
            </a:pPr>
            <a:endParaRPr lang="en-US" altLang="zh-TW" sz="1000" dirty="0"/>
          </a:p>
          <a:p>
            <a:pPr lvl="1">
              <a:defRPr/>
            </a:pPr>
            <a:r>
              <a:rPr lang="en-US" altLang="zh-TW" dirty="0" err="1">
                <a:solidFill>
                  <a:srgbClr val="FF0000"/>
                </a:solidFill>
              </a:rPr>
              <a:t>ros</a:t>
            </a:r>
            <a:r>
              <a:rPr lang="en-US" altLang="zh-TW" dirty="0">
                <a:solidFill>
                  <a:srgbClr val="FF0000"/>
                </a:solidFill>
              </a:rPr>
              <a:t>::</a:t>
            </a:r>
            <a:r>
              <a:rPr lang="en-US" altLang="zh-TW" dirty="0" err="1">
                <a:solidFill>
                  <a:srgbClr val="FF0000"/>
                </a:solidFill>
              </a:rPr>
              <a:t>param</a:t>
            </a:r>
            <a:r>
              <a:rPr lang="en-US" altLang="zh-TW" dirty="0">
                <a:solidFill>
                  <a:srgbClr val="FF0000"/>
                </a:solidFill>
              </a:rPr>
              <a:t>::set(“&lt;</a:t>
            </a:r>
            <a:r>
              <a:rPr lang="en-US" altLang="zh-TW" dirty="0" err="1">
                <a:solidFill>
                  <a:srgbClr val="FF0000"/>
                </a:solidFill>
              </a:rPr>
              <a:t>param</a:t>
            </a:r>
            <a:r>
              <a:rPr lang="en-US" altLang="zh-TW" dirty="0">
                <a:solidFill>
                  <a:srgbClr val="FF0000"/>
                </a:solidFill>
              </a:rPr>
              <a:t> name&gt;”,  &lt;</a:t>
            </a:r>
            <a:r>
              <a:rPr lang="en-US" altLang="zh-TW" dirty="0" err="1">
                <a:solidFill>
                  <a:srgbClr val="FF0000"/>
                </a:solidFill>
              </a:rPr>
              <a:t>param</a:t>
            </a:r>
            <a:r>
              <a:rPr lang="en-US" altLang="zh-TW" dirty="0">
                <a:solidFill>
                  <a:srgbClr val="FF0000"/>
                </a:solidFill>
              </a:rPr>
              <a:t> value&gt;)</a:t>
            </a:r>
          </a:p>
          <a:p>
            <a:pPr lvl="2">
              <a:defRPr/>
            </a:pPr>
            <a:r>
              <a:rPr lang="zh-TW" altLang="en-US" dirty="0"/>
              <a:t>範例： </a:t>
            </a:r>
            <a:r>
              <a:rPr lang="en-US" altLang="zh-TW" dirty="0" err="1"/>
              <a:t>ros</a:t>
            </a:r>
            <a:r>
              <a:rPr lang="en-US" altLang="zh-TW" dirty="0"/>
              <a:t>::</a:t>
            </a:r>
            <a:r>
              <a:rPr lang="en-US" altLang="zh-TW" dirty="0" err="1"/>
              <a:t>param</a:t>
            </a:r>
            <a:r>
              <a:rPr lang="en-US" altLang="zh-TW" dirty="0"/>
              <a:t>::set(“/</a:t>
            </a:r>
            <a:r>
              <a:rPr lang="en-US" altLang="zh-TW" dirty="0" err="1"/>
              <a:t>background_r</a:t>
            </a:r>
            <a:r>
              <a:rPr lang="en-US" altLang="zh-TW" dirty="0"/>
              <a:t>”,  255) </a:t>
            </a:r>
          </a:p>
          <a:p>
            <a:pPr lvl="2">
              <a:defRPr/>
            </a:pPr>
            <a:endParaRPr lang="en-US" altLang="zh-TW" dirty="0"/>
          </a:p>
          <a:p>
            <a:pPr>
              <a:defRPr/>
            </a:pPr>
            <a:r>
              <a:rPr lang="en-US" altLang="zh-TW" b="1" dirty="0">
                <a:solidFill>
                  <a:srgbClr val="FF0000"/>
                </a:solidFill>
              </a:rPr>
              <a:t>Step4.</a:t>
            </a:r>
            <a:r>
              <a:rPr lang="zh-TW" altLang="en-US" b="1" dirty="0">
                <a:solidFill>
                  <a:srgbClr val="FF0000"/>
                </a:solidFill>
              </a:rPr>
              <a:t> </a:t>
            </a:r>
            <a:r>
              <a:rPr lang="zh-TW" altLang="en-US" dirty="0"/>
              <a:t>建立</a:t>
            </a:r>
            <a:r>
              <a:rPr lang="en-US" altLang="zh-TW" dirty="0"/>
              <a:t>service</a:t>
            </a:r>
            <a:r>
              <a:rPr lang="zh-TW" altLang="en-US" dirty="0"/>
              <a:t>的</a:t>
            </a:r>
            <a:r>
              <a:rPr lang="en-US" altLang="zh-TW" dirty="0"/>
              <a:t>client </a:t>
            </a:r>
            <a:r>
              <a:rPr lang="zh-TW" altLang="en-US" dirty="0"/>
              <a:t>與 </a:t>
            </a:r>
            <a:r>
              <a:rPr lang="en-US" altLang="zh-TW" dirty="0"/>
              <a:t>service</a:t>
            </a:r>
            <a:r>
              <a:rPr lang="zh-TW" altLang="en-US" dirty="0"/>
              <a:t>物件</a:t>
            </a:r>
            <a:endParaRPr lang="en-US" altLang="zh-TW" dirty="0"/>
          </a:p>
          <a:p>
            <a:pPr lvl="1" algn="l">
              <a:defRPr/>
            </a:pPr>
            <a:r>
              <a:rPr lang="zh-TW" altLang="en-US" dirty="0"/>
              <a:t>範例： </a:t>
            </a:r>
            <a:r>
              <a:rPr lang="en-US" altLang="zh-TW" dirty="0" err="1"/>
              <a:t>ros</a:t>
            </a:r>
            <a:r>
              <a:rPr lang="en-US" altLang="zh-TW" dirty="0"/>
              <a:t>::</a:t>
            </a:r>
            <a:r>
              <a:rPr lang="en-US" altLang="zh-TW" dirty="0" err="1"/>
              <a:t>ServiceClient</a:t>
            </a:r>
            <a:r>
              <a:rPr lang="en-US" altLang="zh-TW" dirty="0"/>
              <a:t> </a:t>
            </a:r>
            <a:r>
              <a:rPr lang="en-US" altLang="zh-TW" dirty="0" err="1"/>
              <a:t>clear_client</a:t>
            </a:r>
            <a:r>
              <a:rPr lang="en-US" altLang="zh-TW" dirty="0"/>
              <a:t> = </a:t>
            </a:r>
            <a:r>
              <a:rPr lang="zh-TW" altLang="en-US" dirty="0"/>
              <a:t>   </a:t>
            </a:r>
            <a:endParaRPr lang="en-US" altLang="zh-TW" dirty="0"/>
          </a:p>
          <a:p>
            <a:pPr marL="457200" lvl="1" indent="0" algn="l">
              <a:buFont typeface="Wingdings" panose="05000000000000000000" pitchFamily="2" charset="2"/>
              <a:buNone/>
              <a:defRPr/>
            </a:pPr>
            <a:r>
              <a:rPr lang="zh-TW" altLang="en-US" dirty="0"/>
              <a:t>                  </a:t>
            </a:r>
            <a:r>
              <a:rPr lang="en-US" altLang="zh-TW" dirty="0" err="1"/>
              <a:t>nh.serviceClient</a:t>
            </a:r>
            <a:r>
              <a:rPr lang="en-US" altLang="zh-TW" dirty="0"/>
              <a:t>&lt;</a:t>
            </a:r>
            <a:r>
              <a:rPr lang="en-US" altLang="zh-TW" dirty="0" err="1"/>
              <a:t>std_srvs</a:t>
            </a:r>
            <a:r>
              <a:rPr lang="en-US" altLang="zh-TW" dirty="0"/>
              <a:t>::Empty&gt;("/clear"); </a:t>
            </a:r>
          </a:p>
          <a:p>
            <a:pPr lvl="1" algn="l">
              <a:defRPr/>
            </a:pPr>
            <a:r>
              <a:rPr lang="zh-TW" altLang="en-US" dirty="0"/>
              <a:t>範例： </a:t>
            </a:r>
            <a:r>
              <a:rPr lang="en-US" altLang="zh-TW" dirty="0" err="1"/>
              <a:t>std_srvs</a:t>
            </a:r>
            <a:r>
              <a:rPr lang="en-US" altLang="zh-TW" dirty="0"/>
              <a:t>::Empty </a:t>
            </a:r>
            <a:r>
              <a:rPr lang="en-US" altLang="zh-TW" dirty="0" err="1"/>
              <a:t>srv</a:t>
            </a:r>
            <a:r>
              <a:rPr lang="en-US" altLang="zh-TW" dirty="0"/>
              <a:t>;</a:t>
            </a:r>
          </a:p>
          <a:p>
            <a:pPr lvl="1" algn="l">
              <a:defRPr/>
            </a:pPr>
            <a:endParaRPr lang="en-US" altLang="zh-TW" dirty="0"/>
          </a:p>
          <a:p>
            <a:pPr algn="l">
              <a:defRPr/>
            </a:pPr>
            <a:r>
              <a:rPr lang="en-US" altLang="zh-TW" b="1" dirty="0">
                <a:solidFill>
                  <a:srgbClr val="FF0000"/>
                </a:solidFill>
              </a:rPr>
              <a:t>Step5.</a:t>
            </a:r>
            <a:r>
              <a:rPr lang="zh-TW" altLang="en-US" dirty="0"/>
              <a:t>發送</a:t>
            </a:r>
            <a:r>
              <a:rPr lang="en-US" altLang="zh-TW" dirty="0"/>
              <a:t>request</a:t>
            </a:r>
            <a:r>
              <a:rPr lang="zh-TW" altLang="en-US" dirty="0"/>
              <a:t>並接收</a:t>
            </a:r>
            <a:r>
              <a:rPr lang="en-US" altLang="zh-TW" dirty="0"/>
              <a:t>response</a:t>
            </a:r>
          </a:p>
          <a:p>
            <a:pPr lvl="1" algn="l">
              <a:defRPr/>
            </a:pPr>
            <a:r>
              <a:rPr lang="en-US" altLang="zh-TW" dirty="0" err="1"/>
              <a:t>clear_client.call</a:t>
            </a:r>
            <a:r>
              <a:rPr lang="en-US" altLang="zh-TW" dirty="0"/>
              <a:t>(</a:t>
            </a:r>
            <a:r>
              <a:rPr lang="en-US" altLang="zh-TW" dirty="0" err="1"/>
              <a:t>srv</a:t>
            </a:r>
            <a:r>
              <a:rPr lang="en-US" altLang="zh-TW" dirty="0"/>
              <a:t>);</a:t>
            </a:r>
            <a:endParaRPr lang="zh-TW" altLang="en-US" dirty="0"/>
          </a:p>
        </p:txBody>
      </p:sp>
      <p:sp>
        <p:nvSpPr>
          <p:cNvPr id="5" name="矩形 4">
            <a:extLst>
              <a:ext uri="{FF2B5EF4-FFF2-40B4-BE49-F238E27FC236}">
                <a16:creationId xmlns:a16="http://schemas.microsoft.com/office/drawing/2014/main" id="{B5CC19EA-205A-A989-18A8-639E605AAE2F}"/>
              </a:ext>
            </a:extLst>
          </p:cNvPr>
          <p:cNvSpPr/>
          <p:nvPr/>
        </p:nvSpPr>
        <p:spPr>
          <a:xfrm>
            <a:off x="152400" y="3573463"/>
            <a:ext cx="6867525" cy="2808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6" name="文字方塊 5">
            <a:extLst>
              <a:ext uri="{FF2B5EF4-FFF2-40B4-BE49-F238E27FC236}">
                <a16:creationId xmlns:a16="http://schemas.microsoft.com/office/drawing/2014/main" id="{04B2B1BA-DC0A-FF29-C251-DB7D7D35E663}"/>
              </a:ext>
            </a:extLst>
          </p:cNvPr>
          <p:cNvSpPr txBox="1"/>
          <p:nvPr/>
        </p:nvSpPr>
        <p:spPr>
          <a:xfrm>
            <a:off x="7235825" y="4903788"/>
            <a:ext cx="1873250" cy="1477962"/>
          </a:xfrm>
          <a:prstGeom prst="rect">
            <a:avLst/>
          </a:prstGeom>
          <a:noFill/>
          <a:ln>
            <a:solidFill>
              <a:schemeClr val="tx1"/>
            </a:solidFill>
          </a:ln>
        </p:spPr>
        <p:txBody>
          <a:bodyPr>
            <a:spAutoFit/>
          </a:bodyPr>
          <a:lstStyle/>
          <a:p>
            <a:pPr eaLnBrk="1" hangingPunct="1">
              <a:defRPr/>
            </a:pPr>
            <a:r>
              <a:rPr lang="zh-TW" altLang="en-US" dirty="0">
                <a:latin typeface="+mn-lt"/>
                <a:ea typeface="+mn-ea"/>
              </a:rPr>
              <a:t>只有當需要透過觸發</a:t>
            </a:r>
            <a:r>
              <a:rPr lang="en-US" altLang="zh-TW" dirty="0">
                <a:latin typeface="+mn-lt"/>
                <a:ea typeface="+mn-ea"/>
              </a:rPr>
              <a:t>service</a:t>
            </a:r>
            <a:r>
              <a:rPr lang="zh-TW" altLang="en-US" dirty="0">
                <a:latin typeface="+mn-lt"/>
                <a:ea typeface="+mn-ea"/>
              </a:rPr>
              <a:t>來讀取參數並刷新系統時，才需要這兩步</a:t>
            </a:r>
          </a:p>
        </p:txBody>
      </p:sp>
      <p:sp>
        <p:nvSpPr>
          <p:cNvPr id="8" name="上彎箭號 7">
            <a:extLst>
              <a:ext uri="{FF2B5EF4-FFF2-40B4-BE49-F238E27FC236}">
                <a16:creationId xmlns:a16="http://schemas.microsoft.com/office/drawing/2014/main" id="{44D4FBC5-B33D-3496-2173-AA6A90723D93}"/>
              </a:ext>
            </a:extLst>
          </p:cNvPr>
          <p:cNvSpPr/>
          <p:nvPr/>
        </p:nvSpPr>
        <p:spPr>
          <a:xfrm rot="10800000" flipH="1">
            <a:off x="7164388" y="4005263"/>
            <a:ext cx="1223962" cy="7921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B7C34BFD-9016-E092-8DF3-4B204B0A89AC}"/>
              </a:ext>
            </a:extLst>
          </p:cNvPr>
          <p:cNvSpPr>
            <a:spLocks noGrp="1"/>
          </p:cNvSpPr>
          <p:nvPr>
            <p:ph type="title"/>
          </p:nvPr>
        </p:nvSpPr>
        <p:spPr/>
        <p:txBody>
          <a:bodyPr/>
          <a:lstStyle/>
          <a:p>
            <a:r>
              <a:rPr lang="en-US" altLang="zh-TW"/>
              <a:t>global parameter</a:t>
            </a:r>
            <a:r>
              <a:rPr lang="zh-TW" altLang="en-US"/>
              <a:t>與</a:t>
            </a:r>
            <a:r>
              <a:rPr lang="en-US" altLang="zh-TW"/>
              <a:t>local</a:t>
            </a:r>
            <a:r>
              <a:rPr lang="zh-TW" altLang="en-US"/>
              <a:t> </a:t>
            </a:r>
            <a:r>
              <a:rPr lang="en-US" altLang="zh-TW"/>
              <a:t>parameter </a:t>
            </a:r>
            <a:endParaRPr lang="zh-TW" altLang="en-US"/>
          </a:p>
        </p:txBody>
      </p:sp>
      <p:sp>
        <p:nvSpPr>
          <p:cNvPr id="25603" name="內容版面配置區 2">
            <a:extLst>
              <a:ext uri="{FF2B5EF4-FFF2-40B4-BE49-F238E27FC236}">
                <a16:creationId xmlns:a16="http://schemas.microsoft.com/office/drawing/2014/main" id="{A4429FAC-D1B2-6481-1A04-41B3B15DB872}"/>
              </a:ext>
            </a:extLst>
          </p:cNvPr>
          <p:cNvSpPr>
            <a:spLocks noGrp="1"/>
          </p:cNvSpPr>
          <p:nvPr>
            <p:ph idx="1"/>
          </p:nvPr>
        </p:nvSpPr>
        <p:spPr/>
        <p:txBody>
          <a:bodyPr/>
          <a:lstStyle/>
          <a:p>
            <a:r>
              <a:rPr lang="zh-TW" altLang="en-US" b="1" u="sng">
                <a:solidFill>
                  <a:srgbClr val="FF0000"/>
                </a:solidFill>
              </a:rPr>
              <a:t>全域參數</a:t>
            </a:r>
            <a:r>
              <a:rPr lang="en-US" altLang="zh-TW" b="1" u="sng">
                <a:solidFill>
                  <a:srgbClr val="FF0000"/>
                </a:solidFill>
              </a:rPr>
              <a:t>(global</a:t>
            </a:r>
            <a:r>
              <a:rPr lang="zh-TW" altLang="en-US" b="1" u="sng">
                <a:solidFill>
                  <a:srgbClr val="FF0000"/>
                </a:solidFill>
              </a:rPr>
              <a:t> </a:t>
            </a:r>
            <a:r>
              <a:rPr lang="en-US" altLang="zh-TW" b="1" u="sng">
                <a:solidFill>
                  <a:srgbClr val="FF0000"/>
                </a:solidFill>
              </a:rPr>
              <a:t> parameter)</a:t>
            </a:r>
          </a:p>
          <a:p>
            <a:pPr lvl="1"/>
            <a:r>
              <a:rPr lang="zh-TW" altLang="en-US"/>
              <a:t>或叫 </a:t>
            </a:r>
            <a:r>
              <a:rPr lang="zh-TW" altLang="en-US" b="1">
                <a:solidFill>
                  <a:srgbClr val="0066FF"/>
                </a:solidFill>
              </a:rPr>
              <a:t>公有參數</a:t>
            </a:r>
            <a:r>
              <a:rPr lang="en-US" altLang="zh-TW" b="1">
                <a:solidFill>
                  <a:srgbClr val="0066FF"/>
                </a:solidFill>
              </a:rPr>
              <a:t>(public  parameter)</a:t>
            </a:r>
          </a:p>
          <a:p>
            <a:pPr lvl="1"/>
            <a:r>
              <a:rPr lang="zh-TW" altLang="en-US"/>
              <a:t>整個系統的</a:t>
            </a:r>
            <a:r>
              <a:rPr lang="en-US" altLang="zh-TW"/>
              <a:t>node</a:t>
            </a:r>
            <a:r>
              <a:rPr lang="zh-TW" altLang="en-US"/>
              <a:t>都可以使用</a:t>
            </a:r>
            <a:endParaRPr lang="en-US" altLang="zh-TW"/>
          </a:p>
          <a:p>
            <a:pPr lvl="1"/>
            <a:r>
              <a:rPr lang="zh-TW" altLang="en-US" u="sng"/>
              <a:t>前面使用的都算是此類</a:t>
            </a:r>
            <a:endParaRPr lang="en-US" altLang="zh-TW" u="sng"/>
          </a:p>
          <a:p>
            <a:pPr lvl="1"/>
            <a:endParaRPr lang="en-US" altLang="zh-TW"/>
          </a:p>
          <a:p>
            <a:r>
              <a:rPr lang="zh-TW" altLang="en-US" b="1" u="sng">
                <a:solidFill>
                  <a:srgbClr val="FF0000"/>
                </a:solidFill>
              </a:rPr>
              <a:t>區域參數</a:t>
            </a:r>
            <a:r>
              <a:rPr lang="en-US" altLang="zh-TW" b="1" u="sng">
                <a:solidFill>
                  <a:srgbClr val="FF0000"/>
                </a:solidFill>
              </a:rPr>
              <a:t>(local </a:t>
            </a:r>
            <a:r>
              <a:rPr lang="zh-TW" altLang="en-US" b="1" u="sng">
                <a:solidFill>
                  <a:srgbClr val="FF0000"/>
                </a:solidFill>
              </a:rPr>
              <a:t> </a:t>
            </a:r>
            <a:r>
              <a:rPr lang="en-US" altLang="zh-TW" b="1" u="sng">
                <a:solidFill>
                  <a:srgbClr val="FF0000"/>
                </a:solidFill>
              </a:rPr>
              <a:t>parameter)</a:t>
            </a:r>
          </a:p>
          <a:p>
            <a:pPr lvl="1"/>
            <a:r>
              <a:rPr lang="zh-TW" altLang="en-US"/>
              <a:t>或叫 </a:t>
            </a:r>
            <a:r>
              <a:rPr lang="zh-TW" altLang="en-US" b="1">
                <a:solidFill>
                  <a:srgbClr val="0066FF"/>
                </a:solidFill>
              </a:rPr>
              <a:t>私有參數</a:t>
            </a:r>
            <a:r>
              <a:rPr lang="en-US" altLang="zh-TW" b="1">
                <a:solidFill>
                  <a:srgbClr val="0066FF"/>
                </a:solidFill>
              </a:rPr>
              <a:t>(private parameter)</a:t>
            </a:r>
          </a:p>
          <a:p>
            <a:pPr lvl="1"/>
            <a:r>
              <a:rPr lang="zh-TW" altLang="en-US"/>
              <a:t>只有被指定的</a:t>
            </a:r>
            <a:r>
              <a:rPr lang="en-US" altLang="zh-TW"/>
              <a:t>node</a:t>
            </a:r>
            <a:r>
              <a:rPr lang="zh-TW" altLang="en-US"/>
              <a:t>可以使用</a:t>
            </a:r>
            <a:endParaRPr lang="en-US" altLang="zh-TW"/>
          </a:p>
          <a:p>
            <a:endParaRPr lang="en-US" altLang="zh-TW"/>
          </a:p>
          <a:p>
            <a:r>
              <a:rPr lang="zh-TW" altLang="en-US"/>
              <a:t>類似</a:t>
            </a:r>
            <a:r>
              <a:rPr lang="en-US" altLang="zh-TW"/>
              <a:t>C++</a:t>
            </a:r>
            <a:r>
              <a:rPr lang="zh-TW" altLang="en-US"/>
              <a:t>中，</a:t>
            </a:r>
            <a:r>
              <a:rPr lang="zh-TW" altLang="en-US" b="1" u="sng"/>
              <a:t>全域變數</a:t>
            </a:r>
            <a:r>
              <a:rPr lang="zh-TW" altLang="en-US"/>
              <a:t> 與 </a:t>
            </a:r>
            <a:r>
              <a:rPr lang="zh-TW" altLang="en-US" b="1" u="sng"/>
              <a:t>區域變數</a:t>
            </a:r>
            <a:r>
              <a:rPr lang="zh-TW" altLang="en-US"/>
              <a:t> 的概念</a:t>
            </a:r>
            <a:endParaRPr lang="en-US" altLang="zh-TW"/>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A9A6AE7B-DB70-9C4A-A0EB-331586A28587}"/>
              </a:ext>
            </a:extLst>
          </p:cNvPr>
          <p:cNvSpPr>
            <a:spLocks noGrp="1"/>
          </p:cNvSpPr>
          <p:nvPr>
            <p:ph type="title"/>
          </p:nvPr>
        </p:nvSpPr>
        <p:spPr/>
        <p:txBody>
          <a:bodyPr/>
          <a:lstStyle/>
          <a:p>
            <a:r>
              <a:rPr lang="zh-TW" altLang="en-US"/>
              <a:t>透過</a:t>
            </a:r>
            <a:r>
              <a:rPr lang="en-US" altLang="zh-TW"/>
              <a:t>launch</a:t>
            </a:r>
            <a:r>
              <a:rPr lang="zh-TW" altLang="en-US"/>
              <a:t>設定</a:t>
            </a:r>
            <a:r>
              <a:rPr lang="en-US" altLang="zh-TW"/>
              <a:t>global parameter</a:t>
            </a:r>
            <a:endParaRPr lang="zh-TW" altLang="en-US"/>
          </a:p>
        </p:txBody>
      </p:sp>
      <p:sp>
        <p:nvSpPr>
          <p:cNvPr id="14339" name="內容版面配置區 2">
            <a:extLst>
              <a:ext uri="{FF2B5EF4-FFF2-40B4-BE49-F238E27FC236}">
                <a16:creationId xmlns:a16="http://schemas.microsoft.com/office/drawing/2014/main" id="{485AF470-C952-C0D8-6791-B169C280DD98}"/>
              </a:ext>
            </a:extLst>
          </p:cNvPr>
          <p:cNvSpPr>
            <a:spLocks noGrp="1"/>
          </p:cNvSpPr>
          <p:nvPr>
            <p:ph idx="1"/>
          </p:nvPr>
        </p:nvSpPr>
        <p:spPr/>
        <p:txBody>
          <a:bodyPr/>
          <a:lstStyle/>
          <a:p>
            <a:pPr>
              <a:defRPr/>
            </a:pPr>
            <a:r>
              <a:rPr lang="zh-TW" altLang="en-US" dirty="0"/>
              <a:t>在</a:t>
            </a:r>
            <a:r>
              <a:rPr lang="en-US" altLang="zh-TW" dirty="0"/>
              <a:t>launch</a:t>
            </a:r>
            <a:r>
              <a:rPr lang="zh-TW" altLang="en-US" dirty="0"/>
              <a:t>中的語法</a:t>
            </a:r>
            <a:endParaRPr lang="en-US" altLang="zh-TW" dirty="0"/>
          </a:p>
          <a:p>
            <a:pPr lvl="1">
              <a:defRPr/>
            </a:pPr>
            <a:r>
              <a:rPr lang="en-US" altLang="zh-TW" dirty="0">
                <a:solidFill>
                  <a:srgbClr val="FF0000"/>
                </a:solidFill>
              </a:rPr>
              <a:t>&lt;</a:t>
            </a:r>
            <a:r>
              <a:rPr lang="en-US" altLang="zh-TW" dirty="0" err="1">
                <a:solidFill>
                  <a:srgbClr val="FF0000"/>
                </a:solidFill>
              </a:rPr>
              <a:t>param</a:t>
            </a:r>
            <a:r>
              <a:rPr lang="en-US" altLang="zh-TW" dirty="0">
                <a:solidFill>
                  <a:srgbClr val="FF0000"/>
                </a:solidFill>
              </a:rPr>
              <a:t> name=“&lt;parameter name&gt;"   value=“&lt; parameter value &gt;"/&gt;</a:t>
            </a:r>
            <a:r>
              <a:rPr lang="zh-TW" altLang="en-US" dirty="0">
                <a:solidFill>
                  <a:srgbClr val="FF0000"/>
                </a:solidFill>
              </a:rPr>
              <a:t> </a:t>
            </a:r>
            <a:endParaRPr lang="en-US" altLang="zh-TW" dirty="0">
              <a:solidFill>
                <a:srgbClr val="FF0000"/>
              </a:solidFill>
            </a:endParaRPr>
          </a:p>
          <a:p>
            <a:pPr lvl="2">
              <a:defRPr/>
            </a:pPr>
            <a:r>
              <a:rPr lang="zh-TW" altLang="en-US" dirty="0"/>
              <a:t>範例：</a:t>
            </a:r>
            <a:r>
              <a:rPr lang="en-US" altLang="zh-TW" dirty="0"/>
              <a:t>&lt;</a:t>
            </a:r>
            <a:r>
              <a:rPr lang="en-US" altLang="zh-TW" dirty="0" err="1"/>
              <a:t>param</a:t>
            </a:r>
            <a:r>
              <a:rPr lang="en-US" altLang="zh-TW" dirty="0"/>
              <a:t> name=“</a:t>
            </a:r>
            <a:r>
              <a:rPr lang="en-US" altLang="zh-TW" dirty="0" err="1"/>
              <a:t>background_r</a:t>
            </a:r>
            <a:r>
              <a:rPr lang="en-US" altLang="zh-TW" dirty="0"/>
              <a:t>” </a:t>
            </a:r>
            <a:r>
              <a:rPr lang="zh-TW" altLang="en-US" dirty="0"/>
              <a:t>  </a:t>
            </a:r>
            <a:r>
              <a:rPr lang="en-US" altLang="zh-TW" dirty="0"/>
              <a:t>value="50"/&gt;</a:t>
            </a:r>
          </a:p>
          <a:p>
            <a:pPr lvl="2">
              <a:defRPr/>
            </a:pP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a:defRPr/>
            </a:pPr>
            <a:r>
              <a:rPr lang="zh-TW" altLang="en-US" dirty="0"/>
              <a:t>在</a:t>
            </a:r>
            <a:r>
              <a:rPr lang="en-US" altLang="zh-TW" dirty="0"/>
              <a:t>C++</a:t>
            </a:r>
            <a:r>
              <a:rPr lang="zh-TW" altLang="en-US" dirty="0"/>
              <a:t>中的用法</a:t>
            </a:r>
            <a:endParaRPr lang="en-US" altLang="zh-TW" dirty="0"/>
          </a:p>
          <a:p>
            <a:pPr lvl="1">
              <a:defRPr/>
            </a:pPr>
            <a:r>
              <a:rPr lang="zh-TW" altLang="en-US" dirty="0"/>
              <a:t>同前面的用法</a:t>
            </a:r>
            <a:endParaRPr lang="en-US" altLang="zh-TW" dirty="0"/>
          </a:p>
          <a:p>
            <a:pPr marL="914400" lvl="2" indent="0">
              <a:buFont typeface="Wingdings" pitchFamily="2" charset="2"/>
              <a:buNone/>
              <a:defRPr/>
            </a:pPr>
            <a:endParaRPr lang="zh-TW" altLang="en-US" dirty="0"/>
          </a:p>
          <a:p>
            <a:pPr lvl="2">
              <a:defRPr/>
            </a:pPr>
            <a:endParaRPr lang="zh-TW" altLang="en-US" dirty="0"/>
          </a:p>
        </p:txBody>
      </p:sp>
      <p:pic>
        <p:nvPicPr>
          <p:cNvPr id="26628" name="Picture 3">
            <a:extLst>
              <a:ext uri="{FF2B5EF4-FFF2-40B4-BE49-F238E27FC236}">
                <a16:creationId xmlns:a16="http://schemas.microsoft.com/office/drawing/2014/main" id="{3185B116-491C-641C-B170-45A31C947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2420938"/>
            <a:ext cx="6416675" cy="2165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文字方塊 1">
            <a:extLst>
              <a:ext uri="{FF2B5EF4-FFF2-40B4-BE49-F238E27FC236}">
                <a16:creationId xmlns:a16="http://schemas.microsoft.com/office/drawing/2014/main" id="{26CCB8ED-0CBF-AF29-83C7-74FC88D12755}"/>
              </a:ext>
            </a:extLst>
          </p:cNvPr>
          <p:cNvSpPr txBox="1">
            <a:spLocks noChangeArrowheads="1"/>
          </p:cNvSpPr>
          <p:nvPr/>
        </p:nvSpPr>
        <p:spPr bwMode="auto">
          <a:xfrm>
            <a:off x="5075238" y="4586288"/>
            <a:ext cx="273685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l" eaLnBrk="1" hangingPunct="1">
              <a:spcBef>
                <a:spcPct val="0"/>
              </a:spcBef>
              <a:buClrTx/>
              <a:buFontTx/>
              <a:buNone/>
            </a:pPr>
            <a:r>
              <a:rPr lang="en-US" altLang="zh-TW" sz="1800">
                <a:latin typeface="Tahoma" panose="020B0604030504040204" pitchFamily="34" charset="0"/>
                <a:ea typeface="新細明體" panose="02020500000000000000" pitchFamily="18" charset="-120"/>
              </a:rPr>
              <a:t>set_global_param.launch</a:t>
            </a:r>
            <a:endParaRPr lang="zh-TW" altLang="en-US" sz="1800">
              <a:latin typeface="Tahoma" panose="020B0604030504040204" pitchFamily="34" charset="0"/>
              <a:ea typeface="新細明體" panose="02020500000000000000" pitchFamily="18" charset="-12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8DF54927-A0A8-45B8-EE19-E6A96AD8ED53}"/>
              </a:ext>
            </a:extLst>
          </p:cNvPr>
          <p:cNvSpPr>
            <a:spLocks noGrp="1"/>
          </p:cNvSpPr>
          <p:nvPr>
            <p:ph type="title"/>
          </p:nvPr>
        </p:nvSpPr>
        <p:spPr/>
        <p:txBody>
          <a:bodyPr/>
          <a:lstStyle/>
          <a:p>
            <a:r>
              <a:rPr lang="zh-TW" altLang="en-US"/>
              <a:t>透過</a:t>
            </a:r>
            <a:r>
              <a:rPr lang="en-US" altLang="zh-TW"/>
              <a:t>launch</a:t>
            </a:r>
            <a:r>
              <a:rPr lang="zh-TW" altLang="en-US"/>
              <a:t>設定</a:t>
            </a:r>
            <a:r>
              <a:rPr lang="en-US" altLang="zh-TW"/>
              <a:t>local parameter</a:t>
            </a:r>
            <a:endParaRPr lang="zh-TW" altLang="en-US"/>
          </a:p>
        </p:txBody>
      </p:sp>
      <p:sp>
        <p:nvSpPr>
          <p:cNvPr id="27651" name="內容版面配置區 2">
            <a:extLst>
              <a:ext uri="{FF2B5EF4-FFF2-40B4-BE49-F238E27FC236}">
                <a16:creationId xmlns:a16="http://schemas.microsoft.com/office/drawing/2014/main" id="{2A5A40F2-B3E8-1482-44B6-9A0E00EEF0F9}"/>
              </a:ext>
            </a:extLst>
          </p:cNvPr>
          <p:cNvSpPr>
            <a:spLocks noGrp="1"/>
          </p:cNvSpPr>
          <p:nvPr>
            <p:ph idx="1"/>
          </p:nvPr>
        </p:nvSpPr>
        <p:spPr/>
        <p:txBody>
          <a:bodyPr/>
          <a:lstStyle/>
          <a:p>
            <a:r>
              <a:rPr lang="zh-TW" altLang="en-US"/>
              <a:t>在</a:t>
            </a:r>
            <a:r>
              <a:rPr lang="en-US" altLang="zh-TW"/>
              <a:t>launch</a:t>
            </a:r>
            <a:r>
              <a:rPr lang="zh-TW" altLang="en-US"/>
              <a:t>中的語法</a:t>
            </a:r>
            <a:endParaRPr lang="en-US" altLang="zh-TW"/>
          </a:p>
          <a:p>
            <a:pPr lvl="1"/>
            <a:r>
              <a:rPr lang="zh-TW" altLang="en-US"/>
              <a:t>與</a:t>
            </a:r>
            <a:r>
              <a:rPr lang="en-US" altLang="zh-TW"/>
              <a:t>global </a:t>
            </a:r>
            <a:r>
              <a:rPr lang="zh-TW" altLang="en-US"/>
              <a:t>一樣</a:t>
            </a:r>
            <a:endParaRPr lang="en-US" altLang="zh-TW"/>
          </a:p>
          <a:p>
            <a:pPr lvl="1"/>
            <a:r>
              <a:rPr lang="zh-TW" altLang="en-US" b="1">
                <a:solidFill>
                  <a:srgbClr val="FF0000"/>
                </a:solidFill>
              </a:rPr>
              <a:t>但，位置需放置於</a:t>
            </a:r>
            <a:r>
              <a:rPr lang="en-US" altLang="zh-TW" b="1">
                <a:solidFill>
                  <a:srgbClr val="FF0000"/>
                </a:solidFill>
              </a:rPr>
              <a:t>&lt;node&gt; &lt;/node&gt;</a:t>
            </a:r>
            <a:r>
              <a:rPr lang="zh-TW" altLang="en-US" b="1">
                <a:solidFill>
                  <a:srgbClr val="FF0000"/>
                </a:solidFill>
              </a:rPr>
              <a:t>之中</a:t>
            </a:r>
            <a:endParaRPr lang="en-US" altLang="zh-TW" b="1">
              <a:solidFill>
                <a:srgbClr val="FF0000"/>
              </a:solidFill>
            </a:endParaRPr>
          </a:p>
          <a:p>
            <a:pPr lvl="2"/>
            <a:r>
              <a:rPr lang="zh-TW" altLang="en-US" b="1">
                <a:solidFill>
                  <a:srgbClr val="FF0000"/>
                </a:solidFill>
              </a:rPr>
              <a:t> </a:t>
            </a:r>
            <a:endParaRPr lang="en-US" altLang="zh-TW" b="1">
              <a:solidFill>
                <a:srgbClr val="FF0000"/>
              </a:solidFill>
            </a:endParaRPr>
          </a:p>
          <a:p>
            <a:pPr lvl="1"/>
            <a:endParaRPr lang="en-US" altLang="zh-TW" b="1">
              <a:solidFill>
                <a:srgbClr val="FF0000"/>
              </a:solidFill>
            </a:endParaRPr>
          </a:p>
          <a:p>
            <a:pPr lvl="1"/>
            <a:endParaRPr lang="en-US" altLang="zh-TW" b="1">
              <a:solidFill>
                <a:srgbClr val="FF0000"/>
              </a:solidFill>
            </a:endParaRPr>
          </a:p>
          <a:p>
            <a:pPr lvl="1"/>
            <a:endParaRPr lang="en-US" altLang="zh-TW" b="1">
              <a:solidFill>
                <a:srgbClr val="FF0000"/>
              </a:solidFill>
            </a:endParaRPr>
          </a:p>
          <a:p>
            <a:r>
              <a:rPr lang="zh-TW" altLang="en-US"/>
              <a:t>在</a:t>
            </a:r>
            <a:r>
              <a:rPr lang="en-US" altLang="zh-TW"/>
              <a:t>C++</a:t>
            </a:r>
            <a:r>
              <a:rPr lang="zh-TW" altLang="en-US"/>
              <a:t>中的用法</a:t>
            </a:r>
            <a:endParaRPr lang="en-US" altLang="zh-TW"/>
          </a:p>
          <a:p>
            <a:pPr lvl="1"/>
            <a:r>
              <a:rPr lang="zh-TW" altLang="en-US"/>
              <a:t>與</a:t>
            </a:r>
            <a:r>
              <a:rPr lang="en-US" altLang="zh-TW"/>
              <a:t>global </a:t>
            </a:r>
            <a:r>
              <a:rPr lang="zh-TW" altLang="en-US"/>
              <a:t>一樣</a:t>
            </a:r>
            <a:endParaRPr lang="en-US" altLang="zh-TW"/>
          </a:p>
          <a:p>
            <a:pPr lvl="1"/>
            <a:r>
              <a:rPr lang="zh-TW" altLang="en-US"/>
              <a:t>惟</a:t>
            </a:r>
            <a:r>
              <a:rPr lang="zh-TW" altLang="en-US" b="1">
                <a:solidFill>
                  <a:srgbClr val="FF0000"/>
                </a:solidFill>
              </a:rPr>
              <a:t>需在參數名稱前面加上</a:t>
            </a:r>
            <a:r>
              <a:rPr lang="en-US" altLang="zh-TW" b="1">
                <a:solidFill>
                  <a:srgbClr val="FF0000"/>
                </a:solidFill>
              </a:rPr>
              <a:t>”~”</a:t>
            </a:r>
            <a:r>
              <a:rPr lang="zh-TW" altLang="en-US" b="1">
                <a:solidFill>
                  <a:srgbClr val="FF0000"/>
                </a:solidFill>
              </a:rPr>
              <a:t>符號</a:t>
            </a:r>
            <a:endParaRPr lang="en-US" altLang="zh-TW" b="1">
              <a:solidFill>
                <a:srgbClr val="FF0000"/>
              </a:solidFill>
            </a:endParaRPr>
          </a:p>
          <a:p>
            <a:pPr lvl="1"/>
            <a:r>
              <a:rPr lang="zh-TW" altLang="en-US"/>
              <a:t>語法：</a:t>
            </a:r>
            <a:r>
              <a:rPr lang="en-US" altLang="zh-TW"/>
              <a:t> </a:t>
            </a:r>
            <a:r>
              <a:rPr lang="en-US" altLang="zh-TW">
                <a:solidFill>
                  <a:srgbClr val="FF0000"/>
                </a:solidFill>
              </a:rPr>
              <a:t>nh.setParam(“&lt;param_name&gt;”,&lt;param value&gt;)</a:t>
            </a:r>
          </a:p>
          <a:p>
            <a:pPr lvl="2"/>
            <a:r>
              <a:rPr lang="zh-TW" altLang="en-US"/>
              <a:t>範例：</a:t>
            </a:r>
            <a:r>
              <a:rPr lang="en-US" altLang="zh-TW"/>
              <a:t>nh.setParam(“~private_param”,  666)</a:t>
            </a:r>
          </a:p>
          <a:p>
            <a:pPr lvl="2"/>
            <a:endParaRPr lang="en-US" altLang="zh-TW" b="1">
              <a:solidFill>
                <a:srgbClr val="FF0000"/>
              </a:solidFill>
            </a:endParaRPr>
          </a:p>
          <a:p>
            <a:pPr lvl="2"/>
            <a:endParaRPr lang="zh-TW" altLang="en-US"/>
          </a:p>
        </p:txBody>
      </p:sp>
      <p:pic>
        <p:nvPicPr>
          <p:cNvPr id="27652" name="Picture 3">
            <a:extLst>
              <a:ext uri="{FF2B5EF4-FFF2-40B4-BE49-F238E27FC236}">
                <a16:creationId xmlns:a16="http://schemas.microsoft.com/office/drawing/2014/main" id="{93C13D59-2116-4D67-9A76-DFA44598D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39988"/>
            <a:ext cx="7029450" cy="1009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文字方塊 4">
            <a:extLst>
              <a:ext uri="{FF2B5EF4-FFF2-40B4-BE49-F238E27FC236}">
                <a16:creationId xmlns:a16="http://schemas.microsoft.com/office/drawing/2014/main" id="{909FA8D3-BD08-69CC-924D-914264ECAA9A}"/>
              </a:ext>
            </a:extLst>
          </p:cNvPr>
          <p:cNvSpPr txBox="1">
            <a:spLocks noChangeArrowheads="1"/>
          </p:cNvSpPr>
          <p:nvPr/>
        </p:nvSpPr>
        <p:spPr bwMode="auto">
          <a:xfrm>
            <a:off x="5651500" y="2060575"/>
            <a:ext cx="273685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l" eaLnBrk="1" hangingPunct="1">
              <a:spcBef>
                <a:spcPct val="0"/>
              </a:spcBef>
              <a:buClrTx/>
              <a:buFontTx/>
              <a:buNone/>
            </a:pPr>
            <a:r>
              <a:rPr lang="en-US" altLang="zh-TW" sz="1800">
                <a:latin typeface="Tahoma" panose="020B0604030504040204" pitchFamily="34" charset="0"/>
                <a:ea typeface="新細明體" panose="02020500000000000000" pitchFamily="18" charset="-120"/>
              </a:rPr>
              <a:t>set_local_param.launch</a:t>
            </a:r>
            <a:endParaRPr lang="zh-TW" altLang="en-US" sz="1800">
              <a:latin typeface="Tahoma" panose="020B0604030504040204" pitchFamily="34" charset="0"/>
              <a:ea typeface="新細明體" panose="02020500000000000000" pitchFamily="18" charset="-12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B11B1C68-BD05-8336-08D9-4BB6CE797845}"/>
              </a:ext>
            </a:extLst>
          </p:cNvPr>
          <p:cNvSpPr>
            <a:spLocks noGrp="1"/>
          </p:cNvSpPr>
          <p:nvPr>
            <p:ph type="title"/>
          </p:nvPr>
        </p:nvSpPr>
        <p:spPr/>
        <p:txBody>
          <a:bodyPr/>
          <a:lstStyle/>
          <a:p>
            <a:r>
              <a:rPr lang="zh-TW" altLang="en-US"/>
              <a:t>透過</a:t>
            </a:r>
            <a:r>
              <a:rPr lang="en-US" altLang="zh-TW"/>
              <a:t>launch</a:t>
            </a:r>
            <a:r>
              <a:rPr lang="zh-TW" altLang="en-US"/>
              <a:t>讀取</a:t>
            </a:r>
            <a:r>
              <a:rPr lang="en-US" altLang="zh-TW"/>
              <a:t>yaml</a:t>
            </a:r>
            <a:r>
              <a:rPr lang="zh-TW" altLang="en-US"/>
              <a:t>檔中的參數</a:t>
            </a:r>
            <a:r>
              <a:rPr lang="en-US" altLang="zh-TW"/>
              <a:t>(1/2)</a:t>
            </a:r>
            <a:endParaRPr lang="zh-TW" altLang="en-US"/>
          </a:p>
        </p:txBody>
      </p:sp>
      <p:sp>
        <p:nvSpPr>
          <p:cNvPr id="28675" name="內容版面配置區 2">
            <a:extLst>
              <a:ext uri="{FF2B5EF4-FFF2-40B4-BE49-F238E27FC236}">
                <a16:creationId xmlns:a16="http://schemas.microsoft.com/office/drawing/2014/main" id="{E0B7085F-9153-B780-3BBC-7FF2440F5EB3}"/>
              </a:ext>
            </a:extLst>
          </p:cNvPr>
          <p:cNvSpPr>
            <a:spLocks noGrp="1"/>
          </p:cNvSpPr>
          <p:nvPr>
            <p:ph idx="1"/>
          </p:nvPr>
        </p:nvSpPr>
        <p:spPr/>
        <p:txBody>
          <a:bodyPr/>
          <a:lstStyle/>
          <a:p>
            <a:r>
              <a:rPr lang="zh-TW" altLang="en-US"/>
              <a:t>為什麼需要透過</a:t>
            </a:r>
            <a:r>
              <a:rPr lang="en-US" altLang="zh-TW"/>
              <a:t>launch</a:t>
            </a:r>
            <a:r>
              <a:rPr lang="zh-TW" altLang="en-US"/>
              <a:t>讀取</a:t>
            </a:r>
            <a:r>
              <a:rPr lang="en-US" altLang="zh-TW"/>
              <a:t>yaml</a:t>
            </a:r>
            <a:r>
              <a:rPr lang="zh-TW" altLang="en-US"/>
              <a:t>檔中的參數</a:t>
            </a:r>
            <a:r>
              <a:rPr lang="en-US" altLang="zh-TW"/>
              <a:t>?</a:t>
            </a:r>
          </a:p>
          <a:p>
            <a:pPr lvl="1"/>
            <a:r>
              <a:rPr lang="zh-TW" altLang="en-US"/>
              <a:t>有時候，參數可能有很多，要在</a:t>
            </a:r>
            <a:r>
              <a:rPr lang="en-US" altLang="zh-TW"/>
              <a:t>launch</a:t>
            </a:r>
            <a:r>
              <a:rPr lang="zh-TW" altLang="en-US"/>
              <a:t>一個一個設定很麻煩</a:t>
            </a:r>
            <a:endParaRPr lang="en-US" altLang="zh-TW"/>
          </a:p>
          <a:p>
            <a:pPr lvl="1"/>
            <a:r>
              <a:rPr lang="zh-TW" altLang="en-US"/>
              <a:t>或是有多組參數要分批測試，如果都用</a:t>
            </a:r>
            <a:r>
              <a:rPr lang="en-US" altLang="zh-TW"/>
              <a:t>launch</a:t>
            </a:r>
            <a:r>
              <a:rPr lang="zh-TW" altLang="en-US"/>
              <a:t>檔</a:t>
            </a:r>
            <a:endParaRPr lang="en-US" altLang="zh-TW"/>
          </a:p>
          <a:p>
            <a:pPr lvl="2"/>
            <a:r>
              <a:rPr lang="zh-TW" altLang="en-US"/>
              <a:t>會有很多</a:t>
            </a:r>
            <a:r>
              <a:rPr lang="en-US" altLang="zh-TW"/>
              <a:t>launch</a:t>
            </a:r>
            <a:r>
              <a:rPr lang="zh-TW" altLang="en-US"/>
              <a:t>檔</a:t>
            </a:r>
            <a:endParaRPr lang="en-US" altLang="zh-TW"/>
          </a:p>
          <a:p>
            <a:pPr lvl="2"/>
            <a:r>
              <a:rPr lang="zh-TW" altLang="en-US"/>
              <a:t>每個</a:t>
            </a:r>
            <a:r>
              <a:rPr lang="en-US" altLang="zh-TW"/>
              <a:t>launch</a:t>
            </a:r>
            <a:r>
              <a:rPr lang="zh-TW" altLang="en-US"/>
              <a:t>都是密密麻麻的參數</a:t>
            </a:r>
            <a:endParaRPr lang="en-US" altLang="zh-TW"/>
          </a:p>
          <a:p>
            <a:pPr lvl="2"/>
            <a:r>
              <a:rPr lang="zh-TW" altLang="en-US" b="1">
                <a:solidFill>
                  <a:srgbClr val="FF0000"/>
                </a:solidFill>
              </a:rPr>
              <a:t>使用</a:t>
            </a:r>
            <a:r>
              <a:rPr lang="en-US" altLang="zh-TW" b="1">
                <a:solidFill>
                  <a:srgbClr val="FF0000"/>
                </a:solidFill>
              </a:rPr>
              <a:t>yaml</a:t>
            </a:r>
            <a:r>
              <a:rPr lang="zh-TW" altLang="en-US" b="1">
                <a:solidFill>
                  <a:srgbClr val="FF0000"/>
                </a:solidFill>
              </a:rPr>
              <a:t>可以讓參數有效分組</a:t>
            </a:r>
            <a:endParaRPr lang="en-US" altLang="zh-TW" b="1">
              <a:solidFill>
                <a:srgbClr val="FF0000"/>
              </a:solidFill>
            </a:endParaRPr>
          </a:p>
          <a:p>
            <a:pPr lvl="1"/>
            <a:endParaRPr lang="zh-TW"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43582E39-4CDB-AC7A-709A-289326433D1D}"/>
              </a:ext>
            </a:extLst>
          </p:cNvPr>
          <p:cNvSpPr>
            <a:spLocks noGrp="1"/>
          </p:cNvSpPr>
          <p:nvPr>
            <p:ph type="title"/>
          </p:nvPr>
        </p:nvSpPr>
        <p:spPr/>
        <p:txBody>
          <a:bodyPr/>
          <a:lstStyle/>
          <a:p>
            <a:r>
              <a:rPr lang="zh-TW" altLang="en-US"/>
              <a:t>透過</a:t>
            </a:r>
            <a:r>
              <a:rPr lang="en-US" altLang="zh-TW"/>
              <a:t>launch</a:t>
            </a:r>
            <a:r>
              <a:rPr lang="zh-TW" altLang="en-US"/>
              <a:t>讀取</a:t>
            </a:r>
            <a:r>
              <a:rPr lang="en-US" altLang="zh-TW"/>
              <a:t>yaml</a:t>
            </a:r>
            <a:r>
              <a:rPr lang="zh-TW" altLang="en-US"/>
              <a:t>檔中的參數</a:t>
            </a:r>
            <a:r>
              <a:rPr lang="en-US" altLang="zh-TW"/>
              <a:t>(2/2)</a:t>
            </a:r>
            <a:endParaRPr lang="zh-TW" altLang="en-US"/>
          </a:p>
        </p:txBody>
      </p:sp>
      <p:sp>
        <p:nvSpPr>
          <p:cNvPr id="29699" name="內容版面配置區 2">
            <a:extLst>
              <a:ext uri="{FF2B5EF4-FFF2-40B4-BE49-F238E27FC236}">
                <a16:creationId xmlns:a16="http://schemas.microsoft.com/office/drawing/2014/main" id="{768CF138-40ED-3BDB-BDEE-2481C2B9F786}"/>
              </a:ext>
            </a:extLst>
          </p:cNvPr>
          <p:cNvSpPr>
            <a:spLocks noGrp="1"/>
          </p:cNvSpPr>
          <p:nvPr>
            <p:ph idx="1"/>
          </p:nvPr>
        </p:nvSpPr>
        <p:spPr/>
        <p:txBody>
          <a:bodyPr/>
          <a:lstStyle/>
          <a:p>
            <a:r>
              <a:rPr lang="en-US" altLang="zh-TW"/>
              <a:t>launch</a:t>
            </a:r>
            <a:r>
              <a:rPr lang="zh-TW" altLang="en-US"/>
              <a:t>的語法</a:t>
            </a:r>
            <a:r>
              <a:rPr lang="en-US" altLang="zh-TW"/>
              <a:t>	</a:t>
            </a:r>
          </a:p>
          <a:p>
            <a:pPr lvl="1"/>
            <a:r>
              <a:rPr lang="zh-TW" altLang="en-US"/>
              <a:t>使用新元素： </a:t>
            </a:r>
            <a:r>
              <a:rPr lang="en-US" altLang="zh-TW">
                <a:solidFill>
                  <a:srgbClr val="FF0000"/>
                </a:solidFill>
              </a:rPr>
              <a:t>&lt;rosparam&gt;</a:t>
            </a:r>
            <a:r>
              <a:rPr lang="zh-TW" altLang="en-US">
                <a:solidFill>
                  <a:srgbClr val="FF0000"/>
                </a:solidFill>
              </a:rPr>
              <a:t>   </a:t>
            </a:r>
            <a:r>
              <a:rPr lang="en-US" altLang="zh-TW">
                <a:solidFill>
                  <a:srgbClr val="FF0000"/>
                </a:solidFill>
              </a:rPr>
              <a:t>&lt;/rosparam&gt;</a:t>
            </a:r>
            <a:r>
              <a:rPr lang="zh-TW" altLang="en-US">
                <a:solidFill>
                  <a:srgbClr val="FF0000"/>
                </a:solidFill>
              </a:rPr>
              <a:t> </a:t>
            </a:r>
            <a:endParaRPr lang="en-US" altLang="zh-TW">
              <a:solidFill>
                <a:srgbClr val="FF0000"/>
              </a:solidFill>
            </a:endParaRPr>
          </a:p>
          <a:p>
            <a:pPr lvl="1"/>
            <a:r>
              <a:rPr lang="zh-TW" altLang="en-US"/>
              <a:t>語法：</a:t>
            </a:r>
            <a:endParaRPr lang="en-US" altLang="zh-TW"/>
          </a:p>
          <a:p>
            <a:pPr lvl="2"/>
            <a:r>
              <a:rPr lang="en-US" altLang="zh-TW"/>
              <a:t>&lt;rosparam command="load"  file=”&lt;file path&gt;”/&gt; </a:t>
            </a:r>
          </a:p>
          <a:p>
            <a:pPr lvl="2"/>
            <a:r>
              <a:rPr lang="zh-TW" altLang="en-US"/>
              <a:t>範例：</a:t>
            </a:r>
            <a:r>
              <a:rPr lang="en-US" altLang="zh-TW"/>
              <a:t> </a:t>
            </a:r>
          </a:p>
          <a:p>
            <a:pPr lvl="3"/>
            <a:r>
              <a:rPr lang="zh-TW" altLang="en-US"/>
              <a:t>設定為</a:t>
            </a:r>
            <a:r>
              <a:rPr lang="en-US" altLang="zh-TW"/>
              <a:t>global parameter</a:t>
            </a:r>
          </a:p>
          <a:p>
            <a:pPr lvl="3"/>
            <a:endParaRPr lang="en-US" altLang="zh-TW"/>
          </a:p>
          <a:p>
            <a:pPr lvl="3"/>
            <a:endParaRPr lang="en-US" altLang="zh-TW"/>
          </a:p>
          <a:p>
            <a:pPr lvl="3"/>
            <a:endParaRPr lang="en-US" altLang="zh-TW"/>
          </a:p>
          <a:p>
            <a:pPr lvl="3"/>
            <a:endParaRPr lang="en-US" altLang="zh-TW"/>
          </a:p>
          <a:p>
            <a:pPr lvl="4"/>
            <a:endParaRPr lang="en-US" altLang="zh-TW"/>
          </a:p>
          <a:p>
            <a:pPr lvl="3"/>
            <a:r>
              <a:rPr lang="zh-TW" altLang="en-US"/>
              <a:t>設定為</a:t>
            </a:r>
            <a:r>
              <a:rPr lang="en-US" altLang="zh-TW"/>
              <a:t>local parameter</a:t>
            </a:r>
            <a:endParaRPr lang="zh-TW" altLang="en-US"/>
          </a:p>
          <a:p>
            <a:pPr lvl="3"/>
            <a:endParaRPr lang="zh-TW" altLang="en-US"/>
          </a:p>
        </p:txBody>
      </p:sp>
      <p:pic>
        <p:nvPicPr>
          <p:cNvPr id="29700" name="Picture 2">
            <a:extLst>
              <a:ext uri="{FF2B5EF4-FFF2-40B4-BE49-F238E27FC236}">
                <a16:creationId xmlns:a16="http://schemas.microsoft.com/office/drawing/2014/main" id="{448D0F97-B344-DDB9-E64C-DC8F1F447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5417"/>
          <a:stretch>
            <a:fillRect/>
          </a:stretch>
        </p:blipFill>
        <p:spPr bwMode="auto">
          <a:xfrm>
            <a:off x="1882775" y="3357563"/>
            <a:ext cx="6505575" cy="1158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3">
            <a:extLst>
              <a:ext uri="{FF2B5EF4-FFF2-40B4-BE49-F238E27FC236}">
                <a16:creationId xmlns:a16="http://schemas.microsoft.com/office/drawing/2014/main" id="{A3815C03-6748-3D4B-2C07-77C505C23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5092700"/>
            <a:ext cx="7105650" cy="742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B51CC39-9270-225A-AB3B-50DC97D31EFD}"/>
              </a:ext>
            </a:extLst>
          </p:cNvPr>
          <p:cNvSpPr>
            <a:spLocks noGrp="1" noChangeArrowheads="1"/>
          </p:cNvSpPr>
          <p:nvPr>
            <p:ph type="ctrTitle"/>
          </p:nvPr>
        </p:nvSpPr>
        <p:spPr>
          <a:xfrm>
            <a:off x="1447800" y="1676400"/>
            <a:ext cx="6400800" cy="995363"/>
          </a:xfrm>
        </p:spPr>
        <p:txBody>
          <a:bodyPr/>
          <a:lstStyle/>
          <a:p>
            <a:pPr algn="ctr" eaLnBrk="1" hangingPunct="1"/>
            <a:r>
              <a:rPr lang="zh-TW" altLang="en-US" sz="5400"/>
              <a:t>謝 謝 指 教</a:t>
            </a:r>
          </a:p>
        </p:txBody>
      </p:sp>
      <p:pic>
        <p:nvPicPr>
          <p:cNvPr id="38915" name="圖片 6" descr="home4.bmp">
            <a:extLst>
              <a:ext uri="{FF2B5EF4-FFF2-40B4-BE49-F238E27FC236}">
                <a16:creationId xmlns:a16="http://schemas.microsoft.com/office/drawing/2014/main" id="{F5A9A5CA-D33C-E2BF-35C1-90ECB8A5242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027863" y="3429000"/>
            <a:ext cx="1922462"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圖片 7" descr="hum7_1.bmp">
            <a:extLst>
              <a:ext uri="{FF2B5EF4-FFF2-40B4-BE49-F238E27FC236}">
                <a16:creationId xmlns:a16="http://schemas.microsoft.com/office/drawing/2014/main" id="{7989C5D6-673E-F414-0A7A-13E979168A2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667000" y="3886200"/>
            <a:ext cx="24003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MSLmark">
            <a:extLst>
              <a:ext uri="{FF2B5EF4-FFF2-40B4-BE49-F238E27FC236}">
                <a16:creationId xmlns:a16="http://schemas.microsoft.com/office/drawing/2014/main" id="{72846409-A1AD-4485-9F7F-4D6AA6DA83CE}"/>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5029200" y="4343400"/>
            <a:ext cx="17843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D0480AEA-DED3-C124-56AF-1715C7AAF6CF}"/>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15363" name="內容版面配置區 2">
            <a:extLst>
              <a:ext uri="{FF2B5EF4-FFF2-40B4-BE49-F238E27FC236}">
                <a16:creationId xmlns:a16="http://schemas.microsoft.com/office/drawing/2014/main" id="{F458B976-5A54-548B-412F-54CBB033C899}"/>
              </a:ext>
            </a:extLst>
          </p:cNvPr>
          <p:cNvSpPr>
            <a:spLocks noGrp="1"/>
          </p:cNvSpPr>
          <p:nvPr>
            <p:ph idx="1"/>
          </p:nvPr>
        </p:nvSpPr>
        <p:spPr/>
        <p:txBody>
          <a:bodyPr/>
          <a:lstStyle/>
          <a:p>
            <a:r>
              <a:rPr lang="zh-TW" altLang="en-US" dirty="0"/>
              <a:t>在</a:t>
            </a:r>
            <a:r>
              <a:rPr lang="zh-TW" altLang="en-US" dirty="0">
                <a:latin typeface="標楷體" panose="03000509000000000000" pitchFamily="65" charset="-120"/>
              </a:rPr>
              <a:t>範例程式當中，我們執行了兩個程式節點</a:t>
            </a:r>
            <a:endParaRPr lang="en-US" altLang="zh-TW" dirty="0"/>
          </a:p>
          <a:p>
            <a:pPr lvl="1">
              <a:spcBef>
                <a:spcPts val="400"/>
              </a:spcBef>
              <a:buSzPts val="2000"/>
              <a:buFont typeface="Noto Sans Symbols"/>
              <a:buChar char="■"/>
            </a:pPr>
            <a:r>
              <a:rPr lang="en-US" altLang="zh-TW" sz="1800" dirty="0" err="1">
                <a:cs typeface="Times New Roman" panose="02020603050405020304" pitchFamily="18" charset="0"/>
              </a:rPr>
              <a:t>turtlesim_node</a:t>
            </a:r>
            <a:r>
              <a:rPr lang="en-US" altLang="zh-TW" sz="1800" dirty="0">
                <a:cs typeface="Times New Roman" panose="02020603050405020304" pitchFamily="18" charset="0"/>
              </a:rPr>
              <a:t> </a:t>
            </a:r>
          </a:p>
          <a:p>
            <a:pPr lvl="1">
              <a:spcBef>
                <a:spcPts val="400"/>
              </a:spcBef>
              <a:buSzPts val="2000"/>
              <a:buFont typeface="Noto Sans Symbols"/>
              <a:buChar char="■"/>
            </a:pPr>
            <a:r>
              <a:rPr lang="en-US" altLang="zh-TW" sz="1800" dirty="0" err="1">
                <a:cs typeface="Times New Roman" panose="02020603050405020304" pitchFamily="18" charset="0"/>
              </a:rPr>
              <a:t>turtle_teleop_key</a:t>
            </a:r>
            <a:endParaRPr lang="en-US" altLang="zh-TW" sz="1800" dirty="0">
              <a:cs typeface="Times New Roman" panose="02020603050405020304" pitchFamily="18" charset="0"/>
            </a:endParaRPr>
          </a:p>
          <a:p>
            <a:endParaRPr lang="en-US" altLang="zh-TW" dirty="0"/>
          </a:p>
          <a:p>
            <a:r>
              <a:rPr lang="zh-TW" altLang="en-US" dirty="0"/>
              <a:t>顯然的，</a:t>
            </a:r>
            <a:r>
              <a:rPr lang="zh-TW" altLang="en-US" dirty="0">
                <a:latin typeface="標楷體" panose="03000509000000000000" pitchFamily="65" charset="-120"/>
              </a:rPr>
              <a:t>這兩個程式必須透過某種方式溝通我們才能順利控制烏龜移動</a:t>
            </a:r>
            <a:r>
              <a:rPr lang="en-US" altLang="zh-TW" dirty="0"/>
              <a:t> </a:t>
            </a:r>
          </a:p>
          <a:p>
            <a:pPr lvl="1"/>
            <a:endParaRPr lang="en-US" altLang="zh-TW" dirty="0"/>
          </a:p>
          <a:p>
            <a:r>
              <a:rPr lang="zh-TW" altLang="en-US" dirty="0"/>
              <a:t>在</a:t>
            </a:r>
            <a:r>
              <a:rPr lang="en-US" altLang="zh-TW" dirty="0" err="1"/>
              <a:t>ros</a:t>
            </a:r>
            <a:r>
              <a:rPr lang="zh-TW" altLang="en-US" dirty="0">
                <a:latin typeface="標楷體" panose="03000509000000000000" pitchFamily="65" charset="-120"/>
              </a:rPr>
              <a:t>當中，節點之間的通訊方式大致可分為</a:t>
            </a:r>
            <a:r>
              <a:rPr lang="en-US" altLang="zh-TW" dirty="0">
                <a:latin typeface="標楷體" panose="03000509000000000000" pitchFamily="65" charset="-120"/>
              </a:rPr>
              <a:t>3</a:t>
            </a:r>
            <a:r>
              <a:rPr lang="zh-TW" altLang="en-US" dirty="0">
                <a:latin typeface="標楷體" panose="03000509000000000000" pitchFamily="65" charset="-120"/>
              </a:rPr>
              <a:t>種</a:t>
            </a:r>
            <a:endParaRPr lang="en-US" altLang="zh-TW" dirty="0">
              <a:latin typeface="標楷體" panose="03000509000000000000" pitchFamily="65" charset="-120"/>
            </a:endParaRPr>
          </a:p>
          <a:p>
            <a:pPr lvl="1">
              <a:spcBef>
                <a:spcPts val="400"/>
              </a:spcBef>
              <a:buSzPts val="2000"/>
              <a:buFont typeface="Noto Sans Symbols"/>
              <a:buChar char="■"/>
            </a:pPr>
            <a:r>
              <a:rPr lang="en-US" altLang="zh-TW" dirty="0">
                <a:solidFill>
                  <a:srgbClr val="FF0000"/>
                </a:solidFill>
                <a:cs typeface="Times New Roman" panose="02020603050405020304" pitchFamily="18" charset="0"/>
              </a:rPr>
              <a:t>topic</a:t>
            </a:r>
          </a:p>
          <a:p>
            <a:pPr lvl="1">
              <a:spcBef>
                <a:spcPts val="400"/>
              </a:spcBef>
              <a:buSzPts val="2000"/>
              <a:buFont typeface="Noto Sans Symbols"/>
              <a:buChar char="■"/>
            </a:pPr>
            <a:r>
              <a:rPr lang="en-US" altLang="zh-TW" dirty="0">
                <a:cs typeface="Times New Roman" panose="02020603050405020304" pitchFamily="18" charset="0"/>
              </a:rPr>
              <a:t>service    (</a:t>
            </a:r>
            <a:r>
              <a:rPr lang="zh-TW" altLang="en-US" dirty="0">
                <a:latin typeface="標楷體" panose="03000509000000000000" pitchFamily="65" charset="-120"/>
              </a:rPr>
              <a:t>之後說明</a:t>
            </a:r>
            <a:r>
              <a:rPr lang="en-US" altLang="zh-TW" dirty="0">
                <a:cs typeface="Times New Roman" panose="02020603050405020304" pitchFamily="18" charset="0"/>
              </a:rPr>
              <a:t>)</a:t>
            </a:r>
          </a:p>
          <a:p>
            <a:pPr lvl="1">
              <a:spcBef>
                <a:spcPts val="400"/>
              </a:spcBef>
              <a:buSzPts val="2000"/>
              <a:buFont typeface="Noto Sans Symbols"/>
              <a:buChar char="■"/>
            </a:pPr>
            <a:r>
              <a:rPr lang="en-US" altLang="zh-TW" dirty="0">
                <a:cs typeface="Times New Roman" panose="02020603050405020304" pitchFamily="18" charset="0"/>
              </a:rPr>
              <a:t>action    (</a:t>
            </a:r>
            <a:r>
              <a:rPr lang="zh-TW" altLang="en-US" dirty="0">
                <a:latin typeface="標楷體" panose="03000509000000000000" pitchFamily="65" charset="-120"/>
              </a:rPr>
              <a:t>之後說明</a:t>
            </a:r>
            <a:r>
              <a:rPr lang="en-US" altLang="zh-TW" dirty="0">
                <a:cs typeface="Times New Roman" panose="02020603050405020304" pitchFamily="18" charset="0"/>
              </a:rPr>
              <a:t>)</a:t>
            </a:r>
            <a:endParaRPr lang="en-US" altLang="zh-TW" sz="1800" dirty="0"/>
          </a:p>
          <a:p>
            <a:r>
              <a:rPr lang="zh-TW" altLang="en-US" dirty="0"/>
              <a:t>而</a:t>
            </a:r>
            <a:r>
              <a:rPr lang="zh-TW" altLang="en-US" dirty="0">
                <a:latin typeface="標楷體" panose="03000509000000000000" pitchFamily="65" charset="-120"/>
              </a:rPr>
              <a:t>在</a:t>
            </a:r>
            <a:r>
              <a:rPr lang="en-US" altLang="zh-TW" dirty="0"/>
              <a:t>topic</a:t>
            </a:r>
            <a:r>
              <a:rPr lang="zh-TW" altLang="en-US" dirty="0">
                <a:latin typeface="標楷體" panose="03000509000000000000" pitchFamily="65" charset="-120"/>
              </a:rPr>
              <a:t>上面跑的命令就叫做</a:t>
            </a:r>
            <a:r>
              <a:rPr lang="zh-TW" altLang="en-US" dirty="0">
                <a:solidFill>
                  <a:srgbClr val="FF0000"/>
                </a:solidFill>
                <a:latin typeface="標楷體" panose="03000509000000000000" pitchFamily="65" charset="-120"/>
              </a:rPr>
              <a:t>消息</a:t>
            </a:r>
            <a:r>
              <a:rPr lang="en-US" altLang="zh-TW" dirty="0">
                <a:solidFill>
                  <a:srgbClr val="FF0000"/>
                </a:solidFill>
                <a:cs typeface="Times New Roman" panose="02020603050405020304" pitchFamily="18" charset="0"/>
              </a:rPr>
              <a:t>(message)</a:t>
            </a:r>
          </a:p>
          <a:p>
            <a:pPr lvl="1">
              <a:spcBef>
                <a:spcPts val="400"/>
              </a:spcBef>
              <a:buSzPts val="2000"/>
              <a:buFont typeface="Noto Sans Symbols"/>
              <a:buChar char="■"/>
            </a:pPr>
            <a:r>
              <a:rPr lang="zh-TW" altLang="en-US" b="1" dirty="0">
                <a:solidFill>
                  <a:schemeClr val="tx2"/>
                </a:solidFill>
                <a:latin typeface="標楷體" panose="03000509000000000000" pitchFamily="65" charset="-120"/>
              </a:rPr>
              <a:t>消息的傳遞，是</a:t>
            </a:r>
            <a:r>
              <a:rPr lang="en-US" altLang="zh-TW" b="1" dirty="0" err="1">
                <a:solidFill>
                  <a:schemeClr val="tx2"/>
                </a:solidFill>
                <a:cs typeface="Times New Roman" panose="02020603050405020304" pitchFamily="18" charset="0"/>
              </a:rPr>
              <a:t>ros</a:t>
            </a:r>
            <a:r>
              <a:rPr lang="zh-TW" altLang="en-US" b="1" dirty="0">
                <a:solidFill>
                  <a:schemeClr val="tx2"/>
                </a:solidFill>
                <a:latin typeface="標楷體" panose="03000509000000000000" pitchFamily="65" charset="-120"/>
              </a:rPr>
              <a:t>裡面最重要的機制之一</a:t>
            </a:r>
          </a:p>
          <a:p>
            <a:endParaRPr lang="en-US" altLang="zh-TW" dirty="0"/>
          </a:p>
          <a:p>
            <a:pPr lvl="1"/>
            <a:endParaRPr lang="en-US" altLang="zh-TW" dirty="0"/>
          </a:p>
          <a:p>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537E5219-1B9D-2C4B-C20A-DD9051C484E2}"/>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16387" name="內容版面配置區 2">
            <a:extLst>
              <a:ext uri="{FF2B5EF4-FFF2-40B4-BE49-F238E27FC236}">
                <a16:creationId xmlns:a16="http://schemas.microsoft.com/office/drawing/2014/main" id="{B3BF9E8A-B986-486D-DA03-C1B87234AA23}"/>
              </a:ext>
            </a:extLst>
          </p:cNvPr>
          <p:cNvSpPr>
            <a:spLocks noGrp="1"/>
          </p:cNvSpPr>
          <p:nvPr>
            <p:ph idx="1"/>
          </p:nvPr>
        </p:nvSpPr>
        <p:spPr/>
        <p:txBody>
          <a:bodyPr/>
          <a:lstStyle/>
          <a:p>
            <a:pPr>
              <a:defRPr/>
            </a:pPr>
            <a:r>
              <a:rPr lang="en-US" altLang="zh-TW" dirty="0"/>
              <a:t>message</a:t>
            </a:r>
            <a:r>
              <a:rPr lang="zh-TW" altLang="en-US" dirty="0">
                <a:solidFill>
                  <a:schemeClr val="dk1"/>
                </a:solidFill>
                <a:latin typeface="標楷體" panose="03000509000000000000" pitchFamily="65" charset="-120"/>
                <a:cs typeface="Times New Roman"/>
                <a:sym typeface="Times New Roman"/>
              </a:rPr>
              <a:t>與</a:t>
            </a:r>
            <a:r>
              <a:rPr lang="en-US" altLang="zh-TW" dirty="0">
                <a:solidFill>
                  <a:schemeClr val="dk1"/>
                </a:solidFill>
                <a:ea typeface="Times New Roman"/>
                <a:cs typeface="Times New Roman"/>
                <a:sym typeface="Times New Roman"/>
              </a:rPr>
              <a:t>topic</a:t>
            </a:r>
            <a:r>
              <a:rPr lang="zh-TW" altLang="en-US" dirty="0">
                <a:solidFill>
                  <a:schemeClr val="dk1"/>
                </a:solidFill>
                <a:latin typeface="標楷體" panose="03000509000000000000" pitchFamily="65" charset="-120"/>
                <a:cs typeface="Times New Roman"/>
                <a:sym typeface="Times New Roman"/>
              </a:rPr>
              <a:t>的一種比喻</a:t>
            </a:r>
            <a:endParaRPr lang="en-US" altLang="zh-TW" dirty="0"/>
          </a:p>
          <a:p>
            <a:pPr lvl="1">
              <a:defRPr/>
            </a:pPr>
            <a:r>
              <a:rPr lang="en-US" altLang="zh-TW" dirty="0" err="1">
                <a:solidFill>
                  <a:schemeClr val="dk1"/>
                </a:solidFill>
                <a:ea typeface="Times New Roman"/>
                <a:cs typeface="Times New Roman"/>
                <a:sym typeface="Times New Roman"/>
              </a:rPr>
              <a:t>ros</a:t>
            </a:r>
            <a:r>
              <a:rPr lang="zh-TW" altLang="en-US" dirty="0">
                <a:solidFill>
                  <a:schemeClr val="dk1"/>
                </a:solidFill>
                <a:latin typeface="標楷體" panose="03000509000000000000" pitchFamily="65" charset="-120"/>
                <a:cs typeface="Times New Roman"/>
                <a:sym typeface="Times New Roman"/>
              </a:rPr>
              <a:t>的</a:t>
            </a:r>
            <a:r>
              <a:rPr lang="en-US" altLang="zh-TW" dirty="0">
                <a:solidFill>
                  <a:schemeClr val="dk1"/>
                </a:solidFill>
                <a:ea typeface="Times New Roman"/>
                <a:cs typeface="Times New Roman"/>
                <a:sym typeface="Times New Roman"/>
              </a:rPr>
              <a:t>topic</a:t>
            </a:r>
            <a:r>
              <a:rPr lang="zh-TW" altLang="en-US" dirty="0">
                <a:solidFill>
                  <a:schemeClr val="dk1"/>
                </a:solidFill>
                <a:latin typeface="標楷體" panose="03000509000000000000" pitchFamily="65" charset="-120"/>
                <a:cs typeface="Times New Roman"/>
                <a:sym typeface="Times New Roman"/>
              </a:rPr>
              <a:t>就像一個公布欄，而</a:t>
            </a:r>
            <a:r>
              <a:rPr lang="en-US" altLang="zh-TW" dirty="0">
                <a:solidFill>
                  <a:schemeClr val="dk1"/>
                </a:solidFill>
                <a:ea typeface="Times New Roman"/>
                <a:cs typeface="Times New Roman"/>
                <a:sym typeface="Times New Roman"/>
              </a:rPr>
              <a:t>message</a:t>
            </a:r>
            <a:r>
              <a:rPr lang="zh-TW" altLang="en-US" dirty="0">
                <a:solidFill>
                  <a:schemeClr val="dk1"/>
                </a:solidFill>
                <a:latin typeface="標楷體" panose="03000509000000000000" pitchFamily="65" charset="-120"/>
                <a:cs typeface="Times New Roman"/>
                <a:sym typeface="Times New Roman"/>
              </a:rPr>
              <a:t>就像上面的便利貼一樣</a:t>
            </a:r>
            <a:endParaRPr lang="zh-TW" altLang="en-US" sz="2400" dirty="0">
              <a:latin typeface="標楷體" panose="03000509000000000000" pitchFamily="65" charset="-120"/>
              <a:cs typeface="Times New Roman"/>
              <a:sym typeface="Times New Roman"/>
            </a:endParaRPr>
          </a:p>
          <a:p>
            <a:pPr lvl="1">
              <a:defRPr/>
            </a:pPr>
            <a:endParaRPr lang="en-US" altLang="zh-TW" dirty="0"/>
          </a:p>
          <a:p>
            <a:pPr>
              <a:defRPr/>
            </a:pPr>
            <a:r>
              <a:rPr lang="zh-TW" altLang="en-US" dirty="0"/>
              <a:t>消息</a:t>
            </a:r>
            <a:r>
              <a:rPr lang="en-US" altLang="zh-TW" dirty="0"/>
              <a:t>(message)</a:t>
            </a:r>
          </a:p>
          <a:p>
            <a:pPr lvl="1">
              <a:spcBef>
                <a:spcPts val="400"/>
              </a:spcBef>
              <a:spcAft>
                <a:spcPts val="0"/>
              </a:spcAft>
              <a:buSzPts val="2000"/>
              <a:buFont typeface="Noto Sans Symbols"/>
              <a:buChar char="■"/>
              <a:defRPr/>
            </a:pPr>
            <a:r>
              <a:rPr lang="zh-TW" altLang="en-US" dirty="0">
                <a:solidFill>
                  <a:schemeClr val="dk1"/>
                </a:solidFill>
                <a:latin typeface="標楷體" panose="03000509000000000000" pitchFamily="65" charset="-120"/>
                <a:cs typeface="Times New Roman"/>
                <a:sym typeface="Times New Roman"/>
              </a:rPr>
              <a:t>當今天一個</a:t>
            </a:r>
            <a:r>
              <a:rPr lang="en-US" altLang="zh-TW" dirty="0" err="1">
                <a:solidFill>
                  <a:schemeClr val="dk1"/>
                </a:solidFill>
                <a:cs typeface="Times New Roman"/>
                <a:sym typeface="Times New Roman"/>
              </a:rPr>
              <a:t>nodeA</a:t>
            </a:r>
            <a:r>
              <a:rPr lang="zh-TW" altLang="en-US" dirty="0">
                <a:solidFill>
                  <a:schemeClr val="dk1"/>
                </a:solidFill>
                <a:latin typeface="標楷體" panose="03000509000000000000" pitchFamily="65" charset="-120"/>
                <a:cs typeface="Times New Roman"/>
                <a:sym typeface="Times New Roman"/>
              </a:rPr>
              <a:t>要跟</a:t>
            </a:r>
            <a:r>
              <a:rPr lang="en-US" altLang="zh-TW" dirty="0" err="1">
                <a:solidFill>
                  <a:schemeClr val="dk1"/>
                </a:solidFill>
                <a:cs typeface="Times New Roman"/>
                <a:sym typeface="Times New Roman"/>
              </a:rPr>
              <a:t>nodeB</a:t>
            </a:r>
            <a:r>
              <a:rPr lang="zh-TW" altLang="en-US" dirty="0">
                <a:solidFill>
                  <a:schemeClr val="dk1"/>
                </a:solidFill>
                <a:latin typeface="標楷體" panose="03000509000000000000" pitchFamily="65" charset="-120"/>
                <a:cs typeface="Times New Roman"/>
                <a:sym typeface="Times New Roman"/>
              </a:rPr>
              <a:t>溝通，他們之間一定有一個共通語言</a:t>
            </a:r>
            <a:endParaRPr lang="zh-TW" altLang="en-US" sz="2400" dirty="0">
              <a:latin typeface="標楷體" panose="03000509000000000000" pitchFamily="65" charset="-120"/>
              <a:cs typeface="Times New Roman"/>
              <a:sym typeface="Times New Roman"/>
            </a:endParaRP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cs typeface="Times New Roman" panose="02020603050405020304" pitchFamily="18" charset="0"/>
              </a:rPr>
              <a:t>而這個共通語言在</a:t>
            </a:r>
            <a:r>
              <a:rPr lang="en-US" altLang="zh-TW" spc="-1" dirty="0" err="1">
                <a:solidFill>
                  <a:srgbClr val="000000"/>
                </a:solidFill>
                <a:cs typeface="Times New Roman" panose="02020603050405020304" pitchFamily="18" charset="0"/>
              </a:rPr>
              <a:t>ros</a:t>
            </a:r>
            <a:r>
              <a:rPr lang="zh-TW" altLang="en-US" spc="-1" dirty="0">
                <a:solidFill>
                  <a:srgbClr val="000000"/>
                </a:solidFill>
                <a:latin typeface="標楷體" panose="03000509000000000000" pitchFamily="65" charset="-120"/>
                <a:cs typeface="Times New Roman" panose="02020603050405020304" pitchFamily="18" charset="0"/>
              </a:rPr>
              <a:t>中就叫做</a:t>
            </a:r>
            <a:r>
              <a:rPr lang="en-US" altLang="zh-TW" spc="-1" dirty="0">
                <a:solidFill>
                  <a:srgbClr val="000000"/>
                </a:solidFill>
                <a:cs typeface="Times New Roman" panose="02020603050405020304" pitchFamily="18" charset="0"/>
              </a:rPr>
              <a:t>message</a:t>
            </a: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cs typeface="Times New Roman" panose="02020603050405020304" pitchFamily="18" charset="0"/>
              </a:rPr>
              <a:t>在程式當中就是變數的型態</a:t>
            </a:r>
            <a:endParaRPr lang="en-US" altLang="zh-TW" spc="-1" dirty="0">
              <a:solidFill>
                <a:srgbClr val="000000"/>
              </a:solidFill>
              <a:latin typeface="標楷體" panose="03000509000000000000" pitchFamily="65" charset="-120"/>
              <a:cs typeface="Times New Roman" panose="02020603050405020304" pitchFamily="18" charset="0"/>
            </a:endParaRPr>
          </a:p>
          <a:p>
            <a:pPr lvl="3">
              <a:defRPr/>
            </a:pPr>
            <a:r>
              <a:rPr lang="zh-TW" altLang="en-US" spc="-1" dirty="0">
                <a:solidFill>
                  <a:srgbClr val="000000"/>
                </a:solidFill>
                <a:latin typeface="標楷體" panose="03000509000000000000" pitchFamily="65" charset="-120"/>
                <a:cs typeface="Times New Roman" panose="02020603050405020304" pitchFamily="18" charset="0"/>
              </a:rPr>
              <a:t>因為</a:t>
            </a:r>
            <a:r>
              <a:rPr lang="en-US" altLang="zh-TW" spc="-1" dirty="0">
                <a:solidFill>
                  <a:srgbClr val="000000"/>
                </a:solidFill>
                <a:cs typeface="Times New Roman" panose="02020603050405020304" pitchFamily="18" charset="0"/>
              </a:rPr>
              <a:t>node</a:t>
            </a:r>
            <a:r>
              <a:rPr lang="zh-TW" altLang="en-US" spc="-1" dirty="0">
                <a:solidFill>
                  <a:srgbClr val="000000"/>
                </a:solidFill>
                <a:latin typeface="標楷體" panose="03000509000000000000" pitchFamily="65" charset="-120"/>
                <a:cs typeface="Times New Roman" panose="02020603050405020304" pitchFamily="18" charset="0"/>
              </a:rPr>
              <a:t>是程式，程式間是靠變數溝通，而變數基本上一定有形態</a:t>
            </a:r>
            <a:endParaRPr lang="en-US" altLang="zh-TW" spc="-1" dirty="0">
              <a:solidFill>
                <a:srgbClr val="000000"/>
              </a:solidFill>
              <a:latin typeface="標楷體" panose="03000509000000000000" pitchFamily="65" charset="-120"/>
              <a:cs typeface="Times New Roman" panose="02020603050405020304" pitchFamily="18" charset="0"/>
            </a:endParaRPr>
          </a:p>
          <a:p>
            <a:pPr lvl="3">
              <a:defRPr/>
            </a:pPr>
            <a:endParaRPr lang="en-US" altLang="zh-TW" dirty="0"/>
          </a:p>
          <a:p>
            <a:pPr>
              <a:defRPr/>
            </a:pPr>
            <a:r>
              <a:rPr lang="zh-TW" altLang="en-US" dirty="0"/>
              <a:t>話題</a:t>
            </a:r>
            <a:r>
              <a:rPr lang="en-US" altLang="zh-TW" dirty="0"/>
              <a:t>(topic)</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當</a:t>
            </a:r>
            <a:r>
              <a:rPr lang="en-US" altLang="zh-TW" dirty="0" err="1">
                <a:cs typeface="Times New Roman" panose="02020603050405020304" pitchFamily="18" charset="0"/>
              </a:rPr>
              <a:t>nodeA</a:t>
            </a:r>
            <a:r>
              <a:rPr lang="zh-TW" altLang="en-US" dirty="0">
                <a:latin typeface="標楷體" panose="03000509000000000000" pitchFamily="65" charset="-120"/>
                <a:cs typeface="Times New Roman" panose="02020603050405020304" pitchFamily="18" charset="0"/>
              </a:rPr>
              <a:t>要把一個</a:t>
            </a:r>
            <a:r>
              <a:rPr lang="en-US" altLang="zh-TW" dirty="0">
                <a:cs typeface="Times New Roman" panose="02020603050405020304" pitchFamily="18" charset="0"/>
              </a:rPr>
              <a:t>message</a:t>
            </a:r>
            <a:r>
              <a:rPr lang="zh-TW" altLang="en-US" dirty="0">
                <a:latin typeface="標楷體" panose="03000509000000000000" pitchFamily="65" charset="-120"/>
                <a:cs typeface="Times New Roman" panose="02020603050405020304" pitchFamily="18" charset="0"/>
              </a:rPr>
              <a:t>丟給</a:t>
            </a:r>
            <a:r>
              <a:rPr lang="en-US" altLang="zh-TW" dirty="0" err="1">
                <a:cs typeface="Times New Roman" panose="02020603050405020304" pitchFamily="18" charset="0"/>
              </a:rPr>
              <a:t>nodeB</a:t>
            </a:r>
            <a:r>
              <a:rPr lang="zh-TW" altLang="en-US" dirty="0">
                <a:latin typeface="標楷體" panose="03000509000000000000" pitchFamily="65" charset="-120"/>
                <a:cs typeface="Times New Roman" panose="02020603050405020304" pitchFamily="18" charset="0"/>
              </a:rPr>
              <a:t>時</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可將</a:t>
            </a:r>
            <a:r>
              <a:rPr lang="en-US" altLang="zh-TW" dirty="0">
                <a:cs typeface="Times New Roman" panose="02020603050405020304" pitchFamily="18" charset="0"/>
              </a:rPr>
              <a:t>message</a:t>
            </a:r>
            <a:r>
              <a:rPr lang="zh-TW" altLang="en-US" dirty="0">
                <a:latin typeface="標楷體" panose="03000509000000000000" pitchFamily="65" charset="-120"/>
                <a:cs typeface="Times New Roman" panose="02020603050405020304" pitchFamily="18" charset="0"/>
              </a:rPr>
              <a:t>發佈</a:t>
            </a:r>
            <a:r>
              <a:rPr lang="en-US" altLang="zh-TW" dirty="0">
                <a:cs typeface="Times New Roman" panose="02020603050405020304" pitchFamily="18" charset="0"/>
              </a:rPr>
              <a:t>(publish)</a:t>
            </a:r>
            <a:r>
              <a:rPr lang="zh-TW" altLang="en-US" dirty="0">
                <a:latin typeface="標楷體" panose="03000509000000000000" pitchFamily="65" charset="-120"/>
                <a:cs typeface="Times New Roman" panose="02020603050405020304" pitchFamily="18" charset="0"/>
              </a:rPr>
              <a:t>到一個</a:t>
            </a:r>
            <a:r>
              <a:rPr lang="en-US" altLang="zh-TW" dirty="0">
                <a:cs typeface="Times New Roman" panose="02020603050405020304" pitchFamily="18" charset="0"/>
              </a:rPr>
              <a:t>topic</a:t>
            </a:r>
            <a:r>
              <a:rPr lang="zh-TW" altLang="en-US" dirty="0">
                <a:latin typeface="標楷體" panose="03000509000000000000" pitchFamily="65" charset="-120"/>
                <a:cs typeface="Times New Roman" panose="02020603050405020304" pitchFamily="18" charset="0"/>
              </a:rPr>
              <a:t>上</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而</a:t>
            </a:r>
            <a:r>
              <a:rPr lang="en-US" altLang="zh-TW" dirty="0" err="1">
                <a:cs typeface="Times New Roman" panose="02020603050405020304" pitchFamily="18" charset="0"/>
              </a:rPr>
              <a:t>nodeB</a:t>
            </a:r>
            <a:r>
              <a:rPr lang="zh-TW" altLang="en-US" dirty="0">
                <a:latin typeface="標楷體" panose="03000509000000000000" pitchFamily="65" charset="-120"/>
                <a:cs typeface="Times New Roman" panose="02020603050405020304" pitchFamily="18" charset="0"/>
              </a:rPr>
              <a:t>只要去訂閱</a:t>
            </a:r>
            <a:r>
              <a:rPr lang="en-US" altLang="zh-TW" dirty="0">
                <a:cs typeface="Times New Roman" panose="02020603050405020304" pitchFamily="18" charset="0"/>
              </a:rPr>
              <a:t>(subscribe)</a:t>
            </a:r>
            <a:r>
              <a:rPr lang="zh-TW" altLang="en-US" dirty="0">
                <a:latin typeface="標楷體" panose="03000509000000000000" pitchFamily="65" charset="-120"/>
                <a:cs typeface="Times New Roman" panose="02020603050405020304" pitchFamily="18" charset="0"/>
              </a:rPr>
              <a:t>那個</a:t>
            </a:r>
            <a:r>
              <a:rPr lang="en-US" altLang="zh-TW" dirty="0">
                <a:cs typeface="Times New Roman" panose="02020603050405020304" pitchFamily="18" charset="0"/>
              </a:rPr>
              <a:t>topic</a:t>
            </a:r>
            <a:r>
              <a:rPr lang="zh-TW" altLang="en-US" dirty="0">
                <a:latin typeface="標楷體" panose="03000509000000000000" pitchFamily="65" charset="-120"/>
                <a:cs typeface="Times New Roman" panose="02020603050405020304" pitchFamily="18" charset="0"/>
              </a:rPr>
              <a:t>即可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a:extLst>
              <a:ext uri="{FF2B5EF4-FFF2-40B4-BE49-F238E27FC236}">
                <a16:creationId xmlns:a16="http://schemas.microsoft.com/office/drawing/2014/main" id="{ADE896D6-8A07-1207-5485-E286A65FC1F0}"/>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 name="橢圓 1">
            <a:extLst>
              <a:ext uri="{FF2B5EF4-FFF2-40B4-BE49-F238E27FC236}">
                <a16:creationId xmlns:a16="http://schemas.microsoft.com/office/drawing/2014/main" id="{D6768847-B06C-5C7E-3022-7013FD7D3DBA}"/>
              </a:ext>
            </a:extLst>
          </p:cNvPr>
          <p:cNvSpPr/>
          <p:nvPr/>
        </p:nvSpPr>
        <p:spPr>
          <a:xfrm>
            <a:off x="803275" y="1535113"/>
            <a:ext cx="1892300" cy="18938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err="1"/>
              <a:t>nodeA</a:t>
            </a:r>
            <a:endParaRPr lang="en-US" altLang="zh-TW" dirty="0"/>
          </a:p>
          <a:p>
            <a:pPr algn="ctr">
              <a:defRPr/>
            </a:pPr>
            <a:endParaRPr lang="en-US" altLang="zh-TW" dirty="0"/>
          </a:p>
          <a:p>
            <a:pPr algn="ctr">
              <a:defRPr/>
            </a:pPr>
            <a:endParaRPr lang="en-US" altLang="zh-TW" dirty="0"/>
          </a:p>
        </p:txBody>
      </p:sp>
      <p:sp>
        <p:nvSpPr>
          <p:cNvPr id="4" name="矩形: 圓角 3">
            <a:extLst>
              <a:ext uri="{FF2B5EF4-FFF2-40B4-BE49-F238E27FC236}">
                <a16:creationId xmlns:a16="http://schemas.microsoft.com/office/drawing/2014/main" id="{F76EAACA-2B9A-103A-3CCE-D3B08AD87F53}"/>
              </a:ext>
            </a:extLst>
          </p:cNvPr>
          <p:cNvSpPr/>
          <p:nvPr/>
        </p:nvSpPr>
        <p:spPr>
          <a:xfrm>
            <a:off x="3736975" y="3603625"/>
            <a:ext cx="1670050" cy="558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800" dirty="0"/>
              <a:t>topic</a:t>
            </a:r>
            <a:endParaRPr lang="zh-TW" altLang="en-US" dirty="0"/>
          </a:p>
        </p:txBody>
      </p:sp>
      <p:sp>
        <p:nvSpPr>
          <p:cNvPr id="5" name="橢圓 4">
            <a:extLst>
              <a:ext uri="{FF2B5EF4-FFF2-40B4-BE49-F238E27FC236}">
                <a16:creationId xmlns:a16="http://schemas.microsoft.com/office/drawing/2014/main" id="{FE5653AD-D234-1018-071D-C959F9DC2D7E}"/>
              </a:ext>
            </a:extLst>
          </p:cNvPr>
          <p:cNvSpPr/>
          <p:nvPr/>
        </p:nvSpPr>
        <p:spPr>
          <a:xfrm>
            <a:off x="6481763" y="4324350"/>
            <a:ext cx="1893887" cy="18923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TW" dirty="0"/>
          </a:p>
          <a:p>
            <a:pPr algn="ctr">
              <a:defRPr/>
            </a:pPr>
            <a:endParaRPr lang="en-US" altLang="zh-TW" dirty="0"/>
          </a:p>
          <a:p>
            <a:pPr algn="ctr">
              <a:defRPr/>
            </a:pPr>
            <a:r>
              <a:rPr lang="en-US" altLang="zh-TW" dirty="0" err="1"/>
              <a:t>nodeB</a:t>
            </a:r>
            <a:endParaRPr lang="en-US" altLang="zh-TW" dirty="0"/>
          </a:p>
        </p:txBody>
      </p:sp>
      <p:sp>
        <p:nvSpPr>
          <p:cNvPr id="17414" name="文字方塊 5">
            <a:extLst>
              <a:ext uri="{FF2B5EF4-FFF2-40B4-BE49-F238E27FC236}">
                <a16:creationId xmlns:a16="http://schemas.microsoft.com/office/drawing/2014/main" id="{F3358132-B507-6117-AE31-9880AE56D31B}"/>
              </a:ext>
            </a:extLst>
          </p:cNvPr>
          <p:cNvSpPr txBox="1">
            <a:spLocks noChangeArrowheads="1"/>
          </p:cNvSpPr>
          <p:nvPr/>
        </p:nvSpPr>
        <p:spPr bwMode="auto">
          <a:xfrm>
            <a:off x="1230313" y="2774950"/>
            <a:ext cx="1109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zh-TW" dirty="0">
                <a:solidFill>
                  <a:srgbClr val="FFC000"/>
                </a:solidFill>
                <a:latin typeface="+mn-lt"/>
              </a:rPr>
              <a:t>publisher</a:t>
            </a:r>
            <a:endParaRPr lang="zh-TW" altLang="en-US" dirty="0">
              <a:solidFill>
                <a:srgbClr val="FFC000"/>
              </a:solidFill>
              <a:latin typeface="+mn-lt"/>
            </a:endParaRPr>
          </a:p>
        </p:txBody>
      </p:sp>
      <p:sp>
        <p:nvSpPr>
          <p:cNvPr id="17415" name="文字方塊 6">
            <a:extLst>
              <a:ext uri="{FF2B5EF4-FFF2-40B4-BE49-F238E27FC236}">
                <a16:creationId xmlns:a16="http://schemas.microsoft.com/office/drawing/2014/main" id="{81CBCBF0-70A0-C633-4BBD-17A171E96485}"/>
              </a:ext>
            </a:extLst>
          </p:cNvPr>
          <p:cNvSpPr txBox="1">
            <a:spLocks noChangeArrowheads="1"/>
          </p:cNvSpPr>
          <p:nvPr/>
        </p:nvSpPr>
        <p:spPr bwMode="auto">
          <a:xfrm>
            <a:off x="6861175" y="4600575"/>
            <a:ext cx="1135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zh-TW" dirty="0">
                <a:solidFill>
                  <a:srgbClr val="FFC000"/>
                </a:solidFill>
                <a:latin typeface="+mn-lt"/>
              </a:rPr>
              <a:t>subscriber</a:t>
            </a:r>
            <a:endParaRPr lang="zh-TW" altLang="en-US" dirty="0">
              <a:solidFill>
                <a:srgbClr val="FFC000"/>
              </a:solidFill>
              <a:latin typeface="+mn-lt"/>
            </a:endParaRPr>
          </a:p>
        </p:txBody>
      </p:sp>
      <p:cxnSp>
        <p:nvCxnSpPr>
          <p:cNvPr id="8" name="接點: 弧形 7">
            <a:extLst>
              <a:ext uri="{FF2B5EF4-FFF2-40B4-BE49-F238E27FC236}">
                <a16:creationId xmlns:a16="http://schemas.microsoft.com/office/drawing/2014/main" id="{94C72789-2145-49CF-B6F3-3E3BF46D6149}"/>
              </a:ext>
            </a:extLst>
          </p:cNvPr>
          <p:cNvCxnSpPr>
            <a:cxnSpLocks/>
            <a:stCxn id="17414" idx="3"/>
            <a:endCxn id="4" idx="1"/>
          </p:cNvCxnSpPr>
          <p:nvPr/>
        </p:nvCxnSpPr>
        <p:spPr>
          <a:xfrm>
            <a:off x="2339975" y="2960688"/>
            <a:ext cx="1397000" cy="922337"/>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9" name="接點: 弧形 8">
            <a:extLst>
              <a:ext uri="{FF2B5EF4-FFF2-40B4-BE49-F238E27FC236}">
                <a16:creationId xmlns:a16="http://schemas.microsoft.com/office/drawing/2014/main" id="{57C03D0F-0946-45C3-6AA4-861ACC1A0D7E}"/>
              </a:ext>
            </a:extLst>
          </p:cNvPr>
          <p:cNvCxnSpPr>
            <a:cxnSpLocks/>
            <a:endCxn id="17415" idx="1"/>
          </p:cNvCxnSpPr>
          <p:nvPr/>
        </p:nvCxnSpPr>
        <p:spPr>
          <a:xfrm>
            <a:off x="5407025" y="3862388"/>
            <a:ext cx="1454150" cy="9239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10" name="橢圓 9">
            <a:extLst>
              <a:ext uri="{FF2B5EF4-FFF2-40B4-BE49-F238E27FC236}">
                <a16:creationId xmlns:a16="http://schemas.microsoft.com/office/drawing/2014/main" id="{47084ACC-3776-ACB7-D01E-7E043C7EA2F5}"/>
              </a:ext>
            </a:extLst>
          </p:cNvPr>
          <p:cNvSpPr/>
          <p:nvPr/>
        </p:nvSpPr>
        <p:spPr>
          <a:xfrm>
            <a:off x="2506663" y="3263900"/>
            <a:ext cx="993775" cy="30480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msg</a:t>
            </a:r>
            <a:endParaRPr lang="zh-TW" altLang="en-US" dirty="0"/>
          </a:p>
        </p:txBody>
      </p:sp>
      <p:sp>
        <p:nvSpPr>
          <p:cNvPr id="11" name="橢圓 10">
            <a:extLst>
              <a:ext uri="{FF2B5EF4-FFF2-40B4-BE49-F238E27FC236}">
                <a16:creationId xmlns:a16="http://schemas.microsoft.com/office/drawing/2014/main" id="{8BA59052-971E-7B47-F856-63ABEE034ED9}"/>
              </a:ext>
            </a:extLst>
          </p:cNvPr>
          <p:cNvSpPr/>
          <p:nvPr/>
        </p:nvSpPr>
        <p:spPr>
          <a:xfrm>
            <a:off x="5640388" y="4171950"/>
            <a:ext cx="993775" cy="30480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msg</a:t>
            </a:r>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D303B2EB-0EDB-CE88-A672-44067EB7A777}"/>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n-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3" name="內容版面配置區 2">
            <a:extLst>
              <a:ext uri="{FF2B5EF4-FFF2-40B4-BE49-F238E27FC236}">
                <a16:creationId xmlns:a16="http://schemas.microsoft.com/office/drawing/2014/main" id="{62A798E3-E0FB-7B1C-D986-0E7D578978F0}"/>
              </a:ext>
            </a:extLst>
          </p:cNvPr>
          <p:cNvSpPr>
            <a:spLocks noGrp="1"/>
          </p:cNvSpPr>
          <p:nvPr>
            <p:ph idx="1"/>
          </p:nvPr>
        </p:nvSpPr>
        <p:spPr/>
        <p:txBody>
          <a:bodyPr/>
          <a:lstStyle/>
          <a:p>
            <a:pPr>
              <a:defRPr/>
            </a:pPr>
            <a:r>
              <a:rPr lang="zh-TW" altLang="en-US" dirty="0"/>
              <a:t>也就是說</a:t>
            </a:r>
            <a:endParaRPr lang="en-US" altLang="zh-TW" dirty="0"/>
          </a:p>
          <a:p>
            <a:pPr lvl="1">
              <a:spcBef>
                <a:spcPts val="400"/>
              </a:spcBef>
              <a:spcAft>
                <a:spcPts val="0"/>
              </a:spcAft>
              <a:buSzPts val="2000"/>
              <a:buFont typeface="Noto Sans Symbols"/>
              <a:buChar char="■"/>
              <a:defRPr/>
            </a:pPr>
            <a:r>
              <a:rPr lang="en-US" altLang="zh-TW" dirty="0" err="1">
                <a:cs typeface="Times New Roman" panose="02020603050405020304" pitchFamily="18" charset="0"/>
              </a:rPr>
              <a:t>nodeA</a:t>
            </a:r>
            <a:r>
              <a:rPr lang="zh-TW" altLang="en-US" dirty="0">
                <a:cs typeface="Times New Roman" panose="02020603050405020304" pitchFamily="18" charset="0"/>
              </a:rPr>
              <a:t>與</a:t>
            </a:r>
            <a:r>
              <a:rPr lang="en-US" altLang="zh-TW" dirty="0" err="1">
                <a:cs typeface="Times New Roman" panose="02020603050405020304" pitchFamily="18" charset="0"/>
              </a:rPr>
              <a:t>nodeB</a:t>
            </a:r>
            <a:r>
              <a:rPr lang="zh-TW" altLang="en-US" dirty="0">
                <a:cs typeface="Times New Roman" panose="02020603050405020304" pitchFamily="18" charset="0"/>
              </a:rPr>
              <a:t>不需要知道彼此的存在</a:t>
            </a:r>
          </a:p>
          <a:p>
            <a:pPr lvl="1">
              <a:spcBef>
                <a:spcPts val="400"/>
              </a:spcBef>
              <a:spcAft>
                <a:spcPts val="0"/>
              </a:spcAft>
              <a:buSzPts val="2000"/>
              <a:buFont typeface="Noto Sans Symbols"/>
              <a:buChar char="■"/>
              <a:defRPr/>
            </a:pPr>
            <a:r>
              <a:rPr lang="zh-TW" altLang="en-US" dirty="0">
                <a:cs typeface="Times New Roman" panose="02020603050405020304" pitchFamily="18" charset="0"/>
              </a:rPr>
              <a:t>只要知道</a:t>
            </a:r>
            <a:r>
              <a:rPr lang="en-US" altLang="zh-TW" dirty="0">
                <a:cs typeface="Times New Roman" panose="02020603050405020304" pitchFamily="18" charset="0"/>
              </a:rPr>
              <a:t>topic</a:t>
            </a:r>
            <a:r>
              <a:rPr lang="zh-TW" altLang="en-US" dirty="0">
                <a:cs typeface="Times New Roman" panose="02020603050405020304" pitchFamily="18" charset="0"/>
              </a:rPr>
              <a:t>名稱和</a:t>
            </a:r>
            <a:r>
              <a:rPr lang="en-US" altLang="zh-TW" dirty="0">
                <a:cs typeface="Times New Roman" panose="02020603050405020304" pitchFamily="18" charset="0"/>
              </a:rPr>
              <a:t>message</a:t>
            </a:r>
            <a:r>
              <a:rPr lang="zh-TW" altLang="en-US" dirty="0">
                <a:cs typeface="Times New Roman" panose="02020603050405020304" pitchFamily="18" charset="0"/>
              </a:rPr>
              <a:t>型態就好</a:t>
            </a:r>
          </a:p>
          <a:p>
            <a:pPr lvl="1">
              <a:defRPr/>
            </a:pPr>
            <a:endParaRPr lang="en-US" altLang="zh-TW" dirty="0"/>
          </a:p>
          <a:p>
            <a:pPr>
              <a:defRPr/>
            </a:pPr>
            <a:r>
              <a:rPr lang="zh-TW" altLang="en-US" dirty="0"/>
              <a:t>對於</a:t>
            </a:r>
            <a:r>
              <a:rPr lang="zh-TW" altLang="en-US" dirty="0">
                <a:solidFill>
                  <a:srgbClr val="FF0000"/>
                </a:solidFill>
              </a:rPr>
              <a:t>發布者</a:t>
            </a:r>
            <a:r>
              <a:rPr lang="en-US" altLang="zh-TW" dirty="0">
                <a:solidFill>
                  <a:srgbClr val="FF0000"/>
                </a:solidFill>
              </a:rPr>
              <a:t>(</a:t>
            </a:r>
            <a:r>
              <a:rPr lang="en-US" altLang="zh-TW" dirty="0" err="1">
                <a:solidFill>
                  <a:srgbClr val="FF0000"/>
                </a:solidFill>
              </a:rPr>
              <a:t>publishar</a:t>
            </a:r>
            <a:r>
              <a:rPr lang="en-US" altLang="zh-TW" dirty="0">
                <a:solidFill>
                  <a:srgbClr val="FF0000"/>
                </a:solidFill>
              </a:rPr>
              <a:t>)</a:t>
            </a:r>
            <a:r>
              <a:rPr lang="zh-TW" altLang="en-US" dirty="0"/>
              <a:t>來說</a:t>
            </a:r>
            <a:endParaRPr lang="en-US" altLang="zh-TW" dirty="0"/>
          </a:p>
          <a:p>
            <a:pPr marL="0" indent="0">
              <a:buFont typeface="Wingdings" panose="05000000000000000000" pitchFamily="2" charset="2"/>
              <a:buNone/>
              <a:defRPr/>
            </a:pPr>
            <a:endParaRPr lang="en-US" altLang="zh-TW" sz="500" dirty="0"/>
          </a:p>
          <a:p>
            <a:pPr lvl="1">
              <a:spcBef>
                <a:spcPts val="400"/>
              </a:spcBef>
              <a:spcAft>
                <a:spcPts val="0"/>
              </a:spcAft>
              <a:buSzPts val="2000"/>
              <a:buFont typeface="Noto Sans Symbols"/>
              <a:buChar char="■"/>
              <a:defRPr/>
            </a:pPr>
            <a:r>
              <a:rPr lang="en-US" altLang="zh-TW" dirty="0" err="1">
                <a:solidFill>
                  <a:schemeClr val="dk1"/>
                </a:solidFill>
                <a:latin typeface="+mj-ea"/>
                <a:ea typeface="+mj-ea"/>
                <a:cs typeface="Times New Roman"/>
                <a:sym typeface="Times New Roman"/>
              </a:rPr>
              <a:t>只要把消息</a:t>
            </a:r>
            <a:r>
              <a:rPr lang="en-US" altLang="zh-TW" dirty="0">
                <a:solidFill>
                  <a:schemeClr val="dk1"/>
                </a:solidFill>
                <a:ea typeface="Times New Roman"/>
                <a:cs typeface="Times New Roman"/>
                <a:sym typeface="Times New Roman"/>
              </a:rPr>
              <a:t>(message) </a:t>
            </a:r>
            <a:r>
              <a:rPr lang="en-US" altLang="zh-TW" dirty="0" err="1">
                <a:solidFill>
                  <a:schemeClr val="dk1"/>
                </a:solidFill>
                <a:latin typeface="+mj-ea"/>
                <a:ea typeface="+mj-ea"/>
                <a:cs typeface="Times New Roman"/>
                <a:sym typeface="Times New Roman"/>
              </a:rPr>
              <a:t>發佈</a:t>
            </a:r>
            <a:r>
              <a:rPr lang="en-US" altLang="zh-TW" dirty="0">
                <a:solidFill>
                  <a:schemeClr val="dk1"/>
                </a:solidFill>
                <a:ea typeface="Times New Roman"/>
                <a:cs typeface="Times New Roman"/>
                <a:sym typeface="Times New Roman"/>
              </a:rPr>
              <a:t>(publish)</a:t>
            </a:r>
            <a:r>
              <a:rPr lang="en-US" altLang="zh-TW" dirty="0" err="1">
                <a:solidFill>
                  <a:schemeClr val="dk1"/>
                </a:solidFill>
                <a:latin typeface="+mj-ea"/>
                <a:ea typeface="+mj-ea"/>
                <a:cs typeface="Times New Roman"/>
                <a:sym typeface="Times New Roman"/>
              </a:rPr>
              <a:t>到話題</a:t>
            </a:r>
            <a:r>
              <a:rPr lang="en-US" altLang="zh-TW" dirty="0">
                <a:solidFill>
                  <a:schemeClr val="dk1"/>
                </a:solidFill>
                <a:ea typeface="Times New Roman"/>
                <a:cs typeface="Times New Roman"/>
                <a:sym typeface="Times New Roman"/>
              </a:rPr>
              <a:t>(topic)</a:t>
            </a:r>
            <a:r>
              <a:rPr lang="en-US" altLang="zh-TW" dirty="0" err="1">
                <a:solidFill>
                  <a:schemeClr val="dk1"/>
                </a:solidFill>
                <a:latin typeface="+mn-ea"/>
                <a:cs typeface="Times New Roman"/>
                <a:sym typeface="Times New Roman"/>
              </a:rPr>
              <a:t>上就好</a:t>
            </a:r>
            <a:r>
              <a:rPr lang="en-US" altLang="zh-TW" dirty="0">
                <a:solidFill>
                  <a:schemeClr val="dk1"/>
                </a:solidFill>
                <a:latin typeface="+mn-ea"/>
                <a:cs typeface="Times New Roman"/>
                <a:sym typeface="Times New Roman"/>
              </a:rPr>
              <a:t> </a:t>
            </a:r>
          </a:p>
          <a:p>
            <a:pPr lvl="1">
              <a:spcBef>
                <a:spcPts val="400"/>
              </a:spcBef>
              <a:spcAft>
                <a:spcPts val="0"/>
              </a:spcAft>
              <a:buSzPts val="2000"/>
              <a:buFont typeface="Noto Sans Symbols"/>
              <a:buChar char="■"/>
              <a:defRPr/>
            </a:pPr>
            <a:endParaRPr lang="en-US" altLang="zh-TW" dirty="0">
              <a:solidFill>
                <a:schemeClr val="dk1"/>
              </a:solidFill>
              <a:latin typeface="+mn-ea"/>
              <a:cs typeface="Times New Roman"/>
              <a:sym typeface="Times New Roman"/>
            </a:endParaRPr>
          </a:p>
          <a:p>
            <a:pPr>
              <a:defRPr/>
            </a:pPr>
            <a:r>
              <a:rPr lang="zh-TW" altLang="en-US" spc="-1" dirty="0">
                <a:solidFill>
                  <a:srgbClr val="000000"/>
                </a:solidFill>
                <a:latin typeface="Arial"/>
              </a:rPr>
              <a:t>對於</a:t>
            </a:r>
            <a:r>
              <a:rPr lang="zh-TW" altLang="en-US" spc="-1" dirty="0">
                <a:solidFill>
                  <a:srgbClr val="FF0000"/>
                </a:solidFill>
                <a:latin typeface="Arial"/>
              </a:rPr>
              <a:t>訂閱者</a:t>
            </a:r>
            <a:r>
              <a:rPr lang="en-US" altLang="zh-TW" spc="-1" dirty="0">
                <a:solidFill>
                  <a:srgbClr val="FF0000"/>
                </a:solidFill>
              </a:rPr>
              <a:t>(subscriber) </a:t>
            </a:r>
            <a:r>
              <a:rPr lang="zh-TW" altLang="en-US" spc="-1" dirty="0"/>
              <a:t>來說</a:t>
            </a:r>
            <a:endParaRPr lang="en-US" altLang="zh-TW" dirty="0"/>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只要知道想要的消息會被放在哪個話題上</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再去訂閱</a:t>
            </a:r>
            <a:r>
              <a:rPr lang="en-US" altLang="zh-TW" dirty="0">
                <a:solidFill>
                  <a:schemeClr val="dk1"/>
                </a:solidFill>
                <a:ea typeface="Times New Roman"/>
                <a:cs typeface="Times New Roman"/>
                <a:sym typeface="Times New Roman"/>
              </a:rPr>
              <a:t>(</a:t>
            </a:r>
            <a:r>
              <a:rPr lang="en-US" altLang="zh-TW" dirty="0" err="1">
                <a:solidFill>
                  <a:schemeClr val="dk1"/>
                </a:solidFill>
                <a:ea typeface="Times New Roman"/>
                <a:cs typeface="Times New Roman"/>
                <a:sym typeface="Times New Roman"/>
              </a:rPr>
              <a:t>subcribe</a:t>
            </a:r>
            <a:r>
              <a:rPr lang="en-US" altLang="zh-TW" dirty="0">
                <a:solidFill>
                  <a:schemeClr val="dk1"/>
                </a:solidFill>
                <a:ea typeface="Times New Roman"/>
                <a:cs typeface="Times New Roman"/>
                <a:sym typeface="Times New Roman"/>
              </a:rPr>
              <a:t>)</a:t>
            </a:r>
            <a:r>
              <a:rPr lang="zh-TW" altLang="en-US" dirty="0">
                <a:solidFill>
                  <a:schemeClr val="dk1"/>
                </a:solidFill>
                <a:latin typeface="+mj-ea"/>
                <a:ea typeface="+mj-ea"/>
                <a:cs typeface="Times New Roman"/>
                <a:sym typeface="Times New Roman"/>
              </a:rPr>
              <a:t>那個話題</a:t>
            </a:r>
            <a:r>
              <a:rPr lang="en-US" altLang="zh-TW" dirty="0">
                <a:solidFill>
                  <a:schemeClr val="dk1"/>
                </a:solidFill>
                <a:ea typeface="Times New Roman"/>
                <a:cs typeface="Times New Roman"/>
                <a:sym typeface="Times New Roman"/>
              </a:rPr>
              <a:t>(topic)</a:t>
            </a:r>
            <a:r>
              <a:rPr lang="zh-TW" altLang="en-US" dirty="0">
                <a:solidFill>
                  <a:schemeClr val="dk1"/>
                </a:solidFill>
                <a:latin typeface="+mj-ea"/>
                <a:ea typeface="+mj-ea"/>
                <a:cs typeface="Times New Roman"/>
                <a:sym typeface="Times New Roman"/>
              </a:rPr>
              <a:t>即可</a:t>
            </a:r>
            <a:endParaRPr lang="zh-TW" altLang="en-US" sz="2400" dirty="0">
              <a:latin typeface="+mj-ea"/>
              <a:ea typeface="+mj-ea"/>
              <a:cs typeface="Times New Roman"/>
              <a:sym typeface="Times New Roman"/>
            </a:endParaRPr>
          </a:p>
          <a:p>
            <a:pPr lvl="2">
              <a:spcBef>
                <a:spcPts val="360"/>
              </a:spcBef>
              <a:spcAft>
                <a:spcPts val="0"/>
              </a:spcAft>
              <a:buSzPts val="1800"/>
              <a:buFont typeface="Noto Sans Symbols"/>
              <a:buChar char="⮚"/>
              <a:defRPr/>
            </a:pPr>
            <a:r>
              <a:rPr lang="zh-TW" altLang="en-US" dirty="0">
                <a:solidFill>
                  <a:schemeClr val="dk1"/>
                </a:solidFill>
                <a:latin typeface="+mj-ea"/>
                <a:ea typeface="+mj-ea"/>
                <a:cs typeface="Times New Roman"/>
                <a:sym typeface="Times New Roman"/>
              </a:rPr>
              <a:t>基本上，收到消息後，會觸發一個</a:t>
            </a:r>
            <a:r>
              <a:rPr lang="en-US" altLang="zh-TW" dirty="0">
                <a:solidFill>
                  <a:schemeClr val="dk1"/>
                </a:solidFill>
                <a:ea typeface="Times New Roman"/>
                <a:cs typeface="Times New Roman"/>
                <a:sym typeface="Times New Roman"/>
              </a:rPr>
              <a:t>callback</a:t>
            </a:r>
            <a:r>
              <a:rPr lang="zh-TW" altLang="en-US" dirty="0">
                <a:solidFill>
                  <a:schemeClr val="dk1"/>
                </a:solidFill>
                <a:latin typeface="+mj-ea"/>
                <a:ea typeface="+mj-ea"/>
                <a:cs typeface="Times New Roman"/>
                <a:sym typeface="Times New Roman"/>
              </a:rPr>
              <a:t>函數</a:t>
            </a:r>
            <a:endParaRPr lang="zh-TW" altLang="en-US" dirty="0">
              <a:latin typeface="+mj-ea"/>
              <a:ea typeface="+mj-ea"/>
              <a:cs typeface="Times New Roman"/>
              <a:sym typeface="Times New Roman"/>
            </a:endParaRPr>
          </a:p>
          <a:p>
            <a:pPr lvl="2">
              <a:spcBef>
                <a:spcPts val="360"/>
              </a:spcBef>
              <a:spcAft>
                <a:spcPts val="0"/>
              </a:spcAft>
              <a:buSzPts val="1800"/>
              <a:buFont typeface="Noto Sans Symbols"/>
              <a:buChar char="⮚"/>
              <a:defRPr/>
            </a:pPr>
            <a:r>
              <a:rPr lang="en-US" altLang="zh-TW" dirty="0">
                <a:solidFill>
                  <a:schemeClr val="dk1"/>
                </a:solidFill>
                <a:ea typeface="Times New Roman"/>
                <a:cs typeface="Times New Roman"/>
                <a:sym typeface="Times New Roman"/>
              </a:rPr>
              <a:t>Callback</a:t>
            </a:r>
            <a:r>
              <a:rPr lang="zh-TW" altLang="en-US" dirty="0">
                <a:solidFill>
                  <a:schemeClr val="dk1"/>
                </a:solidFill>
                <a:latin typeface="+mj-ea"/>
                <a:ea typeface="+mj-ea"/>
                <a:cs typeface="Times New Roman"/>
                <a:sym typeface="Times New Roman"/>
              </a:rPr>
              <a:t>函數就是我們要的功能</a:t>
            </a:r>
            <a:endParaRPr lang="zh-TW" altLang="en-US" dirty="0">
              <a:latin typeface="+mj-ea"/>
              <a:ea typeface="+mj-ea"/>
              <a:cs typeface="Times New Roman"/>
              <a:sym typeface="Times New Roman"/>
            </a:endParaRPr>
          </a:p>
          <a:p>
            <a:pPr lvl="3">
              <a:spcBef>
                <a:spcPts val="320"/>
              </a:spcBef>
              <a:spcAft>
                <a:spcPts val="0"/>
              </a:spcAft>
              <a:buSzPts val="1600"/>
              <a:buFont typeface="Noto Sans Symbols"/>
              <a:buChar char="■"/>
              <a:defRPr/>
            </a:pPr>
            <a:r>
              <a:rPr lang="en-US" altLang="zh-TW" dirty="0">
                <a:solidFill>
                  <a:schemeClr val="dk1"/>
                </a:solidFill>
                <a:ea typeface="Times New Roman"/>
                <a:cs typeface="Times New Roman"/>
                <a:sym typeface="Times New Roman"/>
              </a:rPr>
              <a:t>Ex: </a:t>
            </a:r>
            <a:r>
              <a:rPr lang="zh-TW" altLang="en-US" dirty="0">
                <a:solidFill>
                  <a:schemeClr val="dk1"/>
                </a:solidFill>
                <a:latin typeface="+mj-ea"/>
                <a:ea typeface="+mj-ea"/>
                <a:cs typeface="Times New Roman"/>
                <a:sym typeface="Times New Roman"/>
              </a:rPr>
              <a:t>烏龜移動</a:t>
            </a:r>
            <a:endParaRPr lang="zh-TW" altLang="en-US" dirty="0">
              <a:latin typeface="+mj-ea"/>
              <a:ea typeface="+mj-ea"/>
              <a:cs typeface="Times New Roman"/>
              <a:sym typeface="Times New Roman"/>
            </a:endParaRPr>
          </a:p>
          <a:p>
            <a:pPr lvl="2">
              <a:defRPr/>
            </a:pPr>
            <a:endParaRPr lang="en-US" altLang="zh-TW" dirty="0"/>
          </a:p>
          <a:p>
            <a:pPr lvl="1">
              <a:defRPr/>
            </a:pPr>
            <a:endParaRPr lang="en-US" altLang="zh-TW"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F39DF1B5-55A8-4413-6433-26D2B8781508}"/>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19459" name="內容版面配置區 2">
            <a:extLst>
              <a:ext uri="{FF2B5EF4-FFF2-40B4-BE49-F238E27FC236}">
                <a16:creationId xmlns:a16="http://schemas.microsoft.com/office/drawing/2014/main" id="{895BE44A-AA7B-F45E-B9CB-636A325E8262}"/>
              </a:ext>
            </a:extLst>
          </p:cNvPr>
          <p:cNvSpPr>
            <a:spLocks noGrp="1"/>
          </p:cNvSpPr>
          <p:nvPr>
            <p:ph idx="1"/>
          </p:nvPr>
        </p:nvSpPr>
        <p:spPr/>
        <p:txBody>
          <a:bodyPr/>
          <a:lstStyle/>
          <a:p>
            <a:r>
              <a:rPr lang="zh-TW" altLang="en-US" dirty="0"/>
              <a:t>看看</a:t>
            </a:r>
            <a:r>
              <a:rPr lang="zh-TW" altLang="en-US" dirty="0">
                <a:solidFill>
                  <a:srgbClr val="000000"/>
                </a:solidFill>
                <a:latin typeface="Arial" panose="020B0604020202020204" pitchFamily="34" charset="0"/>
              </a:rPr>
              <a:t>實際的架構吧</a:t>
            </a:r>
            <a:endParaRPr lang="en-US" altLang="zh-TW" dirty="0"/>
          </a:p>
          <a:p>
            <a:pPr lvl="1">
              <a:spcBef>
                <a:spcPts val="400"/>
              </a:spcBef>
              <a:buSzPts val="2000"/>
              <a:buFont typeface="Noto Sans Symbols"/>
              <a:buChar char="■"/>
            </a:pPr>
            <a:r>
              <a:rPr lang="zh-TW" altLang="en-US" dirty="0">
                <a:cs typeface="Times New Roman" panose="02020603050405020304" pitchFamily="18" charset="0"/>
              </a:rPr>
              <a:t>在一個新的</a:t>
            </a:r>
            <a:r>
              <a:rPr lang="en-US" altLang="zh-TW" dirty="0">
                <a:cs typeface="Times New Roman" panose="02020603050405020304" pitchFamily="18" charset="0"/>
              </a:rPr>
              <a:t>terminal</a:t>
            </a:r>
            <a:r>
              <a:rPr lang="zh-TW" altLang="en-US" dirty="0">
                <a:cs typeface="Times New Roman" panose="02020603050405020304" pitchFamily="18" charset="0"/>
              </a:rPr>
              <a:t>上輸入</a:t>
            </a:r>
            <a:endParaRPr lang="en-US" altLang="zh-TW" dirty="0">
              <a:cs typeface="Times New Roman" panose="02020603050405020304" pitchFamily="18" charset="0"/>
            </a:endParaRPr>
          </a:p>
          <a:p>
            <a:pPr lvl="2">
              <a:spcBef>
                <a:spcPts val="363"/>
              </a:spcBef>
              <a:buSzPts val="1800"/>
              <a:buFont typeface="Noto Sans Symbols"/>
              <a:buChar char="⮚"/>
            </a:pPr>
            <a:r>
              <a:rPr lang="en-US" altLang="zh-TW" dirty="0" err="1">
                <a:cs typeface="Times New Roman" panose="02020603050405020304" pitchFamily="18" charset="0"/>
                <a:sym typeface="Times New Roman" panose="02020603050405020304" pitchFamily="18" charset="0"/>
              </a:rPr>
              <a:t>rqt_graph</a:t>
            </a:r>
            <a:endParaRPr lang="LID4096" altLang="zh-TW" dirty="0">
              <a:cs typeface="Times New Roman" panose="02020603050405020304" pitchFamily="18" charset="0"/>
              <a:sym typeface="Times New Roman" panose="02020603050405020304" pitchFamily="18" charset="0"/>
            </a:endParaRPr>
          </a:p>
          <a:p>
            <a:endParaRPr lang="en-US" altLang="zh-TW" b="1"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pPr lvl="1"/>
            <a:endParaRPr lang="zh-TW" altLang="en-US" dirty="0"/>
          </a:p>
        </p:txBody>
      </p:sp>
      <p:sp>
        <p:nvSpPr>
          <p:cNvPr id="19461" name="Google Shape;124;p12">
            <a:extLst>
              <a:ext uri="{FF2B5EF4-FFF2-40B4-BE49-F238E27FC236}">
                <a16:creationId xmlns:a16="http://schemas.microsoft.com/office/drawing/2014/main" id="{ABF7054C-E7A0-6E7B-659A-75E10DF60EDF}"/>
              </a:ext>
            </a:extLst>
          </p:cNvPr>
          <p:cNvSpPr>
            <a:spLocks noChangeArrowheads="1"/>
          </p:cNvSpPr>
          <p:nvPr/>
        </p:nvSpPr>
        <p:spPr bwMode="auto">
          <a:xfrm>
            <a:off x="2252663" y="2781300"/>
            <a:ext cx="504825" cy="574675"/>
          </a:xfrm>
          <a:prstGeom prst="downArrow">
            <a:avLst>
              <a:gd name="adj1" fmla="val 12111"/>
              <a:gd name="adj2" fmla="val 49998"/>
            </a:avLst>
          </a:prstGeom>
          <a:solidFill>
            <a:schemeClr val="accent1"/>
          </a:solidFill>
          <a:ln w="25400">
            <a:solidFill>
              <a:schemeClr val="accent1"/>
            </a:solidFill>
            <a:miter lim="800000"/>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1800"/>
              <a:buFont typeface="Arial" panose="020B0604020202020204" pitchFamily="34" charset="0"/>
              <a:buNone/>
            </a:pPr>
            <a:endParaRPr lang="zh-TW" altLang="zh-TW">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 name="圖片 2" descr="一張含有 文字 的圖片&#10;&#10;自動產生的描述">
            <a:extLst>
              <a:ext uri="{FF2B5EF4-FFF2-40B4-BE49-F238E27FC236}">
                <a16:creationId xmlns:a16="http://schemas.microsoft.com/office/drawing/2014/main" id="{7E0710C4-C086-64D8-9B7E-38FD5562C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89466"/>
            <a:ext cx="4153480" cy="2114845"/>
          </a:xfrm>
          <a:prstGeom prst="rect">
            <a:avLst/>
          </a:prstGeom>
        </p:spPr>
      </p:pic>
      <p:sp>
        <p:nvSpPr>
          <p:cNvPr id="4" name="Google Shape;171;p16">
            <a:extLst>
              <a:ext uri="{FF2B5EF4-FFF2-40B4-BE49-F238E27FC236}">
                <a16:creationId xmlns:a16="http://schemas.microsoft.com/office/drawing/2014/main" id="{EA30EC04-6153-262E-8A97-8444EED0511A}"/>
              </a:ext>
            </a:extLst>
          </p:cNvPr>
          <p:cNvSpPr txBox="1"/>
          <p:nvPr/>
        </p:nvSpPr>
        <p:spPr>
          <a:xfrm>
            <a:off x="636587" y="4593675"/>
            <a:ext cx="936625"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err="1">
                <a:solidFill>
                  <a:schemeClr val="dk1"/>
                </a:solidFill>
                <a:latin typeface="Times New Roman"/>
                <a:ea typeface="Times New Roman"/>
                <a:cs typeface="Times New Roman"/>
                <a:sym typeface="Times New Roman"/>
              </a:rPr>
              <a:t>發佈者</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node</a:t>
            </a:r>
            <a:endParaRPr sz="1400" b="0" i="0" u="none" strike="noStrike" cap="none" dirty="0">
              <a:solidFill>
                <a:srgbClr val="000000"/>
              </a:solidFill>
              <a:latin typeface="Times New Roman"/>
              <a:ea typeface="Times New Roman"/>
              <a:cs typeface="Times New Roman"/>
              <a:sym typeface="Times New Roman"/>
            </a:endParaRPr>
          </a:p>
        </p:txBody>
      </p:sp>
      <p:sp>
        <p:nvSpPr>
          <p:cNvPr id="7" name="Google Shape;172;p16">
            <a:extLst>
              <a:ext uri="{FF2B5EF4-FFF2-40B4-BE49-F238E27FC236}">
                <a16:creationId xmlns:a16="http://schemas.microsoft.com/office/drawing/2014/main" id="{0F604452-06E5-9CA1-F2E7-BD7EDC9C8645}"/>
              </a:ext>
            </a:extLst>
          </p:cNvPr>
          <p:cNvSpPr txBox="1"/>
          <p:nvPr/>
        </p:nvSpPr>
        <p:spPr>
          <a:xfrm>
            <a:off x="3335047" y="4592087"/>
            <a:ext cx="936625" cy="647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err="1">
                <a:solidFill>
                  <a:schemeClr val="dk1"/>
                </a:solidFill>
                <a:latin typeface="Times New Roman"/>
                <a:ea typeface="Times New Roman"/>
                <a:cs typeface="Times New Roman"/>
                <a:sym typeface="Times New Roman"/>
              </a:rPr>
              <a:t>訂閱者</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node</a:t>
            </a:r>
            <a:endParaRPr sz="1400" b="0" i="0" u="none" strike="noStrike" cap="none" dirty="0">
              <a:solidFill>
                <a:srgbClr val="000000"/>
              </a:solidFill>
              <a:latin typeface="Times New Roman"/>
              <a:ea typeface="Times New Roman"/>
              <a:cs typeface="Times New Roman"/>
              <a:sym typeface="Times New Roman"/>
            </a:endParaRPr>
          </a:p>
        </p:txBody>
      </p:sp>
      <p:sp>
        <p:nvSpPr>
          <p:cNvPr id="8" name="Google Shape;173;p16">
            <a:extLst>
              <a:ext uri="{FF2B5EF4-FFF2-40B4-BE49-F238E27FC236}">
                <a16:creationId xmlns:a16="http://schemas.microsoft.com/office/drawing/2014/main" id="{3A25C82C-1107-1F83-46A6-0CE94BBF9903}"/>
              </a:ext>
            </a:extLst>
          </p:cNvPr>
          <p:cNvSpPr txBox="1"/>
          <p:nvPr/>
        </p:nvSpPr>
        <p:spPr>
          <a:xfrm>
            <a:off x="2039937" y="5553507"/>
            <a:ext cx="936625"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Times New Roman"/>
              <a:buNone/>
            </a:pPr>
            <a:r>
              <a:rPr lang="en-US" sz="1800" b="1" i="0" u="none" strike="noStrike" cap="none">
                <a:solidFill>
                  <a:srgbClr val="FF0000"/>
                </a:solidFill>
                <a:latin typeface="Times New Roman"/>
                <a:ea typeface="Times New Roman"/>
                <a:cs typeface="Times New Roman"/>
                <a:sym typeface="Times New Roman"/>
              </a:rPr>
              <a:t>topic</a:t>
            </a:r>
            <a:endParaRPr sz="1400" b="0" i="0" u="none" strike="noStrike" cap="none">
              <a:solidFill>
                <a:srgbClr val="000000"/>
              </a:solidFill>
              <a:latin typeface="Times New Roman"/>
              <a:ea typeface="Times New Roman"/>
              <a:cs typeface="Times New Roman"/>
              <a:sym typeface="Times New Roman"/>
            </a:endParaRPr>
          </a:p>
        </p:txBody>
      </p:sp>
      <p:sp>
        <p:nvSpPr>
          <p:cNvPr id="9" name="Google Shape;174;p16">
            <a:extLst>
              <a:ext uri="{FF2B5EF4-FFF2-40B4-BE49-F238E27FC236}">
                <a16:creationId xmlns:a16="http://schemas.microsoft.com/office/drawing/2014/main" id="{81E59645-20F7-C872-484E-433F4B9B0A23}"/>
              </a:ext>
            </a:extLst>
          </p:cNvPr>
          <p:cNvSpPr/>
          <p:nvPr/>
        </p:nvSpPr>
        <p:spPr>
          <a:xfrm>
            <a:off x="1681162" y="4123169"/>
            <a:ext cx="1584325" cy="431800"/>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0" name="Google Shape;175;p16">
            <a:extLst>
              <a:ext uri="{FF2B5EF4-FFF2-40B4-BE49-F238E27FC236}">
                <a16:creationId xmlns:a16="http://schemas.microsoft.com/office/drawing/2014/main" id="{2B472CA6-84A1-1C4C-CDFD-515128C108AE}"/>
              </a:ext>
            </a:extLst>
          </p:cNvPr>
          <p:cNvCxnSpPr/>
          <p:nvPr/>
        </p:nvCxnSpPr>
        <p:spPr>
          <a:xfrm>
            <a:off x="2473324" y="4653394"/>
            <a:ext cx="0" cy="909637"/>
          </a:xfrm>
          <a:prstGeom prst="straightConnector1">
            <a:avLst/>
          </a:prstGeom>
          <a:noFill/>
          <a:ln w="28575" cap="flat" cmpd="sng">
            <a:solidFill>
              <a:schemeClr val="dk1"/>
            </a:solidFill>
            <a:prstDash val="solid"/>
            <a:miter lim="800000"/>
            <a:headEnd type="none" w="sm" len="sm"/>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5D834520-6985-AEA8-1082-C21DAE32CAD5}"/>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0483" name="內容版面配置區 2">
            <a:extLst>
              <a:ext uri="{FF2B5EF4-FFF2-40B4-BE49-F238E27FC236}">
                <a16:creationId xmlns:a16="http://schemas.microsoft.com/office/drawing/2014/main" id="{F9797BDD-0BB8-27B4-160D-4BD37B2F8114}"/>
              </a:ext>
            </a:extLst>
          </p:cNvPr>
          <p:cNvSpPr>
            <a:spLocks noGrp="1"/>
          </p:cNvSpPr>
          <p:nvPr>
            <p:ph idx="1"/>
          </p:nvPr>
        </p:nvSpPr>
        <p:spPr/>
        <p:txBody>
          <a:bodyPr/>
          <a:lstStyle/>
          <a:p>
            <a:r>
              <a:rPr lang="zh-TW" altLang="en-US" dirty="0"/>
              <a:t>查看</a:t>
            </a:r>
            <a:r>
              <a:rPr lang="en-US" altLang="zh-TW" dirty="0">
                <a:solidFill>
                  <a:srgbClr val="000000"/>
                </a:solidFill>
              </a:rPr>
              <a:t>topic</a:t>
            </a:r>
            <a:r>
              <a:rPr lang="zh-TW" altLang="en-US" dirty="0">
                <a:solidFill>
                  <a:srgbClr val="000000"/>
                </a:solidFill>
                <a:latin typeface="Arial" panose="020B0604020202020204" pitchFamily="34" charset="0"/>
              </a:rPr>
              <a:t>上的</a:t>
            </a:r>
            <a:r>
              <a:rPr lang="en-US" altLang="zh-TW" dirty="0">
                <a:solidFill>
                  <a:srgbClr val="000000"/>
                </a:solidFill>
              </a:rPr>
              <a:t>message</a:t>
            </a:r>
            <a:r>
              <a:rPr lang="en-US" altLang="zh-TW" dirty="0">
                <a:solidFill>
                  <a:srgbClr val="000000"/>
                </a:solidFill>
                <a:latin typeface="Arial" panose="020B0604020202020204" pitchFamily="34" charset="0"/>
              </a:rPr>
              <a:t> </a:t>
            </a:r>
          </a:p>
          <a:p>
            <a:pPr lvl="1">
              <a:spcBef>
                <a:spcPts val="400"/>
              </a:spcBef>
              <a:buSzPts val="2000"/>
              <a:buFont typeface="Noto Sans Symbols"/>
              <a:buChar char="■"/>
            </a:pP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en-US" altLang="zh-TW" sz="2400" dirty="0" err="1">
                <a:solidFill>
                  <a:srgbClr val="FF0000"/>
                </a:solidFill>
                <a:cs typeface="Times New Roman" panose="02020603050405020304" pitchFamily="18" charset="0"/>
                <a:sym typeface="Times New Roman" panose="02020603050405020304" pitchFamily="18" charset="0"/>
              </a:rPr>
              <a:t>rostopic</a:t>
            </a:r>
            <a:r>
              <a:rPr lang="en-US" altLang="zh-TW" sz="2400" dirty="0">
                <a:solidFill>
                  <a:srgbClr val="FF0000"/>
                </a:solidFill>
                <a:cs typeface="Times New Roman" panose="02020603050405020304" pitchFamily="18" charset="0"/>
                <a:sym typeface="Times New Roman" panose="02020603050405020304" pitchFamily="18" charset="0"/>
              </a:rPr>
              <a:t> list</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查看正在使用的</a:t>
            </a:r>
            <a:r>
              <a:rPr lang="en-US" altLang="zh-TW" sz="2400" dirty="0">
                <a:solidFill>
                  <a:srgbClr val="000000"/>
                </a:solidFill>
                <a:cs typeface="Times New Roman" panose="02020603050405020304" pitchFamily="18" charset="0"/>
                <a:sym typeface="Times New Roman" panose="02020603050405020304" pitchFamily="18" charset="0"/>
              </a:rPr>
              <a:t>topic</a:t>
            </a:r>
            <a:endParaRPr lang="en-US" altLang="zh-TW" sz="2800" dirty="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en-US" altLang="zh-TW" sz="2400" dirty="0" err="1">
                <a:solidFill>
                  <a:srgbClr val="FF0000"/>
                </a:solidFill>
                <a:cs typeface="Times New Roman" panose="02020603050405020304" pitchFamily="18" charset="0"/>
                <a:sym typeface="Times New Roman" panose="02020603050405020304" pitchFamily="18" charset="0"/>
              </a:rPr>
              <a:t>rostopic</a:t>
            </a:r>
            <a:r>
              <a:rPr lang="en-US" altLang="zh-TW" sz="2400" dirty="0">
                <a:solidFill>
                  <a:srgbClr val="FF0000"/>
                </a:solidFill>
                <a:cs typeface="Times New Roman" panose="02020603050405020304" pitchFamily="18" charset="0"/>
                <a:sym typeface="Times New Roman" panose="02020603050405020304" pitchFamily="18" charset="0"/>
              </a:rPr>
              <a:t> info [topic-name]</a:t>
            </a:r>
          </a:p>
          <a:p>
            <a:endParaRPr lang="en-US" altLang="zh-TW" dirty="0"/>
          </a:p>
          <a:p>
            <a:endParaRPr lang="en-US" altLang="zh-TW" dirty="0"/>
          </a:p>
          <a:p>
            <a:endParaRPr lang="en-US" altLang="zh-TW" dirty="0"/>
          </a:p>
          <a:p>
            <a:endParaRPr lang="en-US" altLang="zh-TW" dirty="0"/>
          </a:p>
          <a:p>
            <a:pPr lvl="1">
              <a:spcBef>
                <a:spcPts val="400"/>
              </a:spcBef>
              <a:buSzPts val="2000"/>
              <a:buFont typeface="Noto Sans Symbols"/>
              <a:buChar char="■"/>
            </a:pPr>
            <a:r>
              <a:rPr lang="en-US" altLang="zh-TW" sz="2400" dirty="0">
                <a:solidFill>
                  <a:srgbClr val="000000"/>
                </a:solidFill>
                <a:cs typeface="Times New Roman" panose="02020603050405020304" pitchFamily="18" charset="0"/>
                <a:sym typeface="Times New Roman" panose="02020603050405020304" pitchFamily="18" charset="0"/>
              </a:rPr>
              <a:t>Type:                message</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的型態</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sz="2400" dirty="0">
                <a:solidFill>
                  <a:srgbClr val="000000"/>
                </a:solidFill>
                <a:cs typeface="Times New Roman" panose="02020603050405020304" pitchFamily="18" charset="0"/>
                <a:sym typeface="Times New Roman" panose="02020603050405020304" pitchFamily="18" charset="0"/>
              </a:rPr>
              <a:t>Publishers : </a:t>
            </a:r>
            <a:r>
              <a:rPr lang="zh-TW" altLang="en-US" sz="2400" dirty="0">
                <a:solidFill>
                  <a:srgbClr val="000000"/>
                </a:solidFill>
                <a:cs typeface="Times New Roman" panose="02020603050405020304" pitchFamily="18" charset="0"/>
                <a:sym typeface="Times New Roman" panose="02020603050405020304" pitchFamily="18" charset="0"/>
              </a:rPr>
              <a:t>     </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發佈者的</a:t>
            </a:r>
            <a:r>
              <a:rPr lang="en-US" altLang="zh-TW" sz="2400" dirty="0">
                <a:solidFill>
                  <a:srgbClr val="000000"/>
                </a:solidFill>
                <a:cs typeface="Times New Roman" panose="02020603050405020304" pitchFamily="18" charset="0"/>
                <a:sym typeface="Times New Roman" panose="02020603050405020304" pitchFamily="18" charset="0"/>
              </a:rPr>
              <a:t>node</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名稱</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sz="2400" dirty="0">
                <a:solidFill>
                  <a:srgbClr val="000000"/>
                </a:solidFill>
                <a:cs typeface="Times New Roman" panose="02020603050405020304" pitchFamily="18" charset="0"/>
                <a:sym typeface="Times New Roman" panose="02020603050405020304" pitchFamily="18" charset="0"/>
              </a:rPr>
              <a:t>Subscribers :</a:t>
            </a:r>
            <a:r>
              <a:rPr lang="zh-TW" altLang="en-US" sz="2400" dirty="0">
                <a:solidFill>
                  <a:srgbClr val="000000"/>
                </a:solidFill>
                <a:cs typeface="Times New Roman" panose="02020603050405020304" pitchFamily="18" charset="0"/>
                <a:sym typeface="Times New Roman" panose="02020603050405020304" pitchFamily="18" charset="0"/>
              </a:rPr>
              <a:t>    </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訂閱者的</a:t>
            </a:r>
            <a:r>
              <a:rPr lang="en-US" altLang="zh-TW" sz="2400" dirty="0">
                <a:solidFill>
                  <a:srgbClr val="000000"/>
                </a:solidFill>
                <a:cs typeface="Times New Roman" panose="02020603050405020304" pitchFamily="18" charset="0"/>
                <a:sym typeface="Times New Roman" panose="02020603050405020304" pitchFamily="18" charset="0"/>
              </a:rPr>
              <a:t>node</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名稱</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p>
          <a:p>
            <a:endParaRPr lang="en-US" altLang="zh-TW" dirty="0"/>
          </a:p>
          <a:p>
            <a:endParaRPr lang="en-US" altLang="zh-TW" dirty="0"/>
          </a:p>
          <a:p>
            <a:endParaRPr lang="en-US" altLang="zh-TW" dirty="0"/>
          </a:p>
          <a:p>
            <a:endParaRPr lang="en-US" altLang="zh-TW" dirty="0"/>
          </a:p>
          <a:p>
            <a:pPr lvl="1"/>
            <a:endParaRPr lang="zh-TW" altLang="en-US" dirty="0"/>
          </a:p>
        </p:txBody>
      </p:sp>
      <p:pic>
        <p:nvPicPr>
          <p:cNvPr id="3" name="圖片 2" descr="一張含有 文字 的圖片&#10;&#10;自動產生的描述">
            <a:extLst>
              <a:ext uri="{FF2B5EF4-FFF2-40B4-BE49-F238E27FC236}">
                <a16:creationId xmlns:a16="http://schemas.microsoft.com/office/drawing/2014/main" id="{CCC3E37D-FDE3-E479-AA59-2CDE61E2B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595446"/>
            <a:ext cx="5087060" cy="16671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41998-A0DC-79CD-37C4-C155FA5255A0}"/>
              </a:ext>
            </a:extLst>
          </p:cNvPr>
          <p:cNvSpPr>
            <a:spLocks noGrp="1"/>
          </p:cNvSpPr>
          <p:nvPr>
            <p:ph type="title"/>
          </p:nvPr>
        </p:nvSpPr>
        <p:spPr/>
        <p:txBody>
          <a:bodyPr/>
          <a:lstStyle/>
          <a:p>
            <a:r>
              <a:rPr lang="en-US" altLang="zh-TW" dirty="0"/>
              <a:t>topic </a:t>
            </a:r>
            <a:r>
              <a:rPr lang="zh-TW" altLang="en-US" dirty="0"/>
              <a:t>與</a:t>
            </a:r>
            <a:r>
              <a:rPr lang="en-US" altLang="zh-TW" dirty="0"/>
              <a:t>message</a:t>
            </a:r>
            <a:endParaRPr lang="zh-TW" altLang="en-US" dirty="0"/>
          </a:p>
        </p:txBody>
      </p:sp>
      <p:sp>
        <p:nvSpPr>
          <p:cNvPr id="3" name="內容版面配置區 2">
            <a:extLst>
              <a:ext uri="{FF2B5EF4-FFF2-40B4-BE49-F238E27FC236}">
                <a16:creationId xmlns:a16="http://schemas.microsoft.com/office/drawing/2014/main" id="{B4AC68A8-1C7A-625A-C8A8-914AFB3A3B72}"/>
              </a:ext>
            </a:extLst>
          </p:cNvPr>
          <p:cNvSpPr>
            <a:spLocks noGrp="1"/>
          </p:cNvSpPr>
          <p:nvPr>
            <p:ph idx="1"/>
          </p:nvPr>
        </p:nvSpPr>
        <p:spPr/>
        <p:txBody>
          <a:bodyPr/>
          <a:lstStyle/>
          <a:p>
            <a:r>
              <a:rPr lang="zh-TW" altLang="en-US" dirty="0"/>
              <a:t>那</a:t>
            </a:r>
            <a:r>
              <a:rPr lang="en-US" altLang="zh-TW" dirty="0"/>
              <a:t>message</a:t>
            </a:r>
            <a:r>
              <a:rPr lang="zh-TW" altLang="en-US" dirty="0"/>
              <a:t>裡面包含了什麼</a:t>
            </a:r>
            <a:r>
              <a:rPr lang="en-US" altLang="zh-TW" dirty="0"/>
              <a:t>?</a:t>
            </a:r>
          </a:p>
          <a:p>
            <a:pPr lvl="1"/>
            <a:r>
              <a:rPr lang="zh-TW" altLang="en-US" dirty="0"/>
              <a:t>輸入</a:t>
            </a:r>
            <a:r>
              <a:rPr lang="en-US" altLang="zh-TW" dirty="0" err="1"/>
              <a:t>rosmsg</a:t>
            </a:r>
            <a:r>
              <a:rPr lang="en-US" altLang="zh-TW" dirty="0"/>
              <a:t> show [</a:t>
            </a:r>
            <a:r>
              <a:rPr lang="en-US" altLang="zh-TW" dirty="0" err="1"/>
              <a:t>message_type</a:t>
            </a:r>
            <a:r>
              <a:rPr lang="en-US" altLang="zh-TW" dirty="0"/>
              <a:t>]</a:t>
            </a:r>
          </a:p>
          <a:p>
            <a:pPr lvl="2"/>
            <a:r>
              <a:rPr lang="en-US" altLang="zh-TW" dirty="0" err="1"/>
              <a:t>rosmsg</a:t>
            </a:r>
            <a:r>
              <a:rPr lang="en-US" altLang="zh-TW" dirty="0"/>
              <a:t> show </a:t>
            </a:r>
            <a:r>
              <a:rPr lang="en-US" altLang="zh-TW" dirty="0" err="1"/>
              <a:t>geometry_msgs</a:t>
            </a:r>
            <a:r>
              <a:rPr lang="en-US" altLang="zh-TW" dirty="0"/>
              <a:t>/Twist</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en-US" altLang="zh-TW" dirty="0" err="1"/>
              <a:t>geometry_msgs</a:t>
            </a:r>
            <a:r>
              <a:rPr lang="en-US" altLang="zh-TW" dirty="0"/>
              <a:t>/Vector3</a:t>
            </a:r>
            <a:r>
              <a:rPr lang="zh-TW" altLang="en-US" dirty="0"/>
              <a:t> </a:t>
            </a:r>
            <a:r>
              <a:rPr lang="en-US" altLang="zh-TW" dirty="0"/>
              <a:t>linear/angular</a:t>
            </a:r>
          </a:p>
          <a:p>
            <a:pPr lvl="2"/>
            <a:r>
              <a:rPr lang="zh-TW" altLang="en-US" dirty="0"/>
              <a:t>另一個</a:t>
            </a:r>
            <a:r>
              <a:rPr lang="en-US" altLang="zh-TW" dirty="0" err="1"/>
              <a:t>messag</a:t>
            </a:r>
            <a:r>
              <a:rPr lang="zh-TW" altLang="en-US" dirty="0"/>
              <a:t>型態，裡面包含</a:t>
            </a:r>
            <a:r>
              <a:rPr lang="en-US" altLang="zh-TW" dirty="0"/>
              <a:t>3</a:t>
            </a:r>
            <a:r>
              <a:rPr lang="zh-TW" altLang="en-US" dirty="0"/>
              <a:t>個</a:t>
            </a:r>
            <a:r>
              <a:rPr lang="en-US" altLang="zh-TW" dirty="0"/>
              <a:t>float64</a:t>
            </a:r>
          </a:p>
          <a:p>
            <a:pPr lvl="2"/>
            <a:r>
              <a:rPr lang="en-US" altLang="zh-TW" dirty="0"/>
              <a:t>float64</a:t>
            </a:r>
            <a:r>
              <a:rPr lang="zh-TW" altLang="en-US" dirty="0"/>
              <a:t>代表</a:t>
            </a:r>
            <a:r>
              <a:rPr lang="en-US" altLang="zh-TW" dirty="0"/>
              <a:t>64bits</a:t>
            </a:r>
            <a:r>
              <a:rPr lang="zh-TW" altLang="en-US" dirty="0"/>
              <a:t>的浮點數數字</a:t>
            </a:r>
            <a:endParaRPr lang="en-US" altLang="zh-TW" dirty="0"/>
          </a:p>
          <a:p>
            <a:pPr lvl="2"/>
            <a:r>
              <a:rPr lang="en-US" altLang="zh-TW" dirty="0"/>
              <a:t>linear/angular </a:t>
            </a:r>
            <a:r>
              <a:rPr lang="zh-TW" altLang="en-US" dirty="0"/>
              <a:t>為變數名</a:t>
            </a:r>
            <a:endParaRPr lang="en-US" altLang="zh-TW" dirty="0"/>
          </a:p>
          <a:p>
            <a:pPr lvl="2"/>
            <a:endParaRPr lang="en-US" altLang="zh-TW" dirty="0"/>
          </a:p>
          <a:p>
            <a:pPr lvl="1"/>
            <a:endParaRPr lang="en-US" altLang="zh-TW" dirty="0"/>
          </a:p>
          <a:p>
            <a:pPr lvl="2"/>
            <a:endParaRPr lang="zh-TW" altLang="en-US" dirty="0"/>
          </a:p>
        </p:txBody>
      </p:sp>
      <p:pic>
        <p:nvPicPr>
          <p:cNvPr id="5" name="圖片 4" descr="一張含有 文字 的圖片&#10;&#10;自動產生的描述">
            <a:extLst>
              <a:ext uri="{FF2B5EF4-FFF2-40B4-BE49-F238E27FC236}">
                <a16:creationId xmlns:a16="http://schemas.microsoft.com/office/drawing/2014/main" id="{09A1FEE2-62F6-C518-9B5A-A2C8B2AB8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181" y="2628788"/>
            <a:ext cx="4753638" cy="1600423"/>
          </a:xfrm>
          <a:prstGeom prst="rect">
            <a:avLst/>
          </a:prstGeom>
        </p:spPr>
      </p:pic>
    </p:spTree>
    <p:extLst>
      <p:ext uri="{BB962C8B-B14F-4D97-AF65-F5344CB8AC3E}">
        <p14:creationId xmlns:p14="http://schemas.microsoft.com/office/powerpoint/2010/main" val="282725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6C2D58E6-07F3-C408-C85D-4B9F937AD033}"/>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1507" name="內容版面配置區 2">
            <a:extLst>
              <a:ext uri="{FF2B5EF4-FFF2-40B4-BE49-F238E27FC236}">
                <a16:creationId xmlns:a16="http://schemas.microsoft.com/office/drawing/2014/main" id="{96E88FE5-0CBF-5D06-C326-8F8E40D2C9C1}"/>
              </a:ext>
            </a:extLst>
          </p:cNvPr>
          <p:cNvSpPr>
            <a:spLocks noGrp="1"/>
          </p:cNvSpPr>
          <p:nvPr>
            <p:ph idx="1"/>
          </p:nvPr>
        </p:nvSpPr>
        <p:spPr/>
        <p:txBody>
          <a:bodyPr/>
          <a:lstStyle/>
          <a:p>
            <a:pPr>
              <a:defRPr/>
            </a:pPr>
            <a:r>
              <a:rPr lang="zh-TW" altLang="en-US" dirty="0"/>
              <a:t>如果</a:t>
            </a:r>
            <a:r>
              <a:rPr lang="zh-TW" altLang="en-US" spc="-1" dirty="0">
                <a:solidFill>
                  <a:srgbClr val="000000"/>
                </a:solidFill>
                <a:cs typeface="Times New Roman" panose="02020603050405020304" pitchFamily="18" charset="0"/>
              </a:rPr>
              <a:t>我想在</a:t>
            </a:r>
            <a:r>
              <a:rPr lang="en-US" altLang="zh-TW" spc="-1" dirty="0">
                <a:solidFill>
                  <a:srgbClr val="000000"/>
                </a:solidFill>
                <a:cs typeface="Times New Roman" panose="02020603050405020304" pitchFamily="18" charset="0"/>
              </a:rPr>
              <a:t>terminal</a:t>
            </a:r>
            <a:r>
              <a:rPr lang="zh-TW" altLang="en-US" spc="-1" dirty="0">
                <a:solidFill>
                  <a:srgbClr val="000000"/>
                </a:solidFill>
                <a:cs typeface="Times New Roman" panose="02020603050405020304" pitchFamily="18" charset="0"/>
              </a:rPr>
              <a:t>中即時接收</a:t>
            </a:r>
            <a:r>
              <a:rPr lang="en-US" altLang="zh-TW" spc="-1" dirty="0">
                <a:solidFill>
                  <a:srgbClr val="000000"/>
                </a:solidFill>
                <a:cs typeface="Times New Roman" panose="02020603050405020304" pitchFamily="18" charset="0"/>
              </a:rPr>
              <a:t>publisher</a:t>
            </a:r>
            <a:r>
              <a:rPr lang="zh-TW" altLang="en-US" spc="-1" dirty="0">
                <a:solidFill>
                  <a:srgbClr val="000000"/>
                </a:solidFill>
                <a:cs typeface="Times New Roman" panose="02020603050405020304" pitchFamily="18" charset="0"/>
              </a:rPr>
              <a:t>發佈過來的</a:t>
            </a:r>
            <a:r>
              <a:rPr lang="en-US" altLang="zh-TW" spc="-1" dirty="0">
                <a:solidFill>
                  <a:srgbClr val="000000"/>
                </a:solidFill>
                <a:cs typeface="Times New Roman" panose="02020603050405020304" pitchFamily="18" charset="0"/>
              </a:rPr>
              <a:t>message </a:t>
            </a: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在一個新的</a:t>
            </a:r>
            <a:r>
              <a:rPr lang="en-US" altLang="zh-TW" dirty="0">
                <a:solidFill>
                  <a:schemeClr val="dk1"/>
                </a:solidFill>
                <a:ea typeface="Times New Roman"/>
                <a:cs typeface="Times New Roman"/>
                <a:sym typeface="Times New Roman"/>
              </a:rPr>
              <a:t>terminal</a:t>
            </a:r>
            <a:r>
              <a:rPr lang="zh-TW" altLang="en-US" dirty="0">
                <a:solidFill>
                  <a:schemeClr val="dk1"/>
                </a:solidFill>
                <a:latin typeface="+mj-ea"/>
                <a:ea typeface="+mj-ea"/>
                <a:cs typeface="Times New Roman"/>
                <a:sym typeface="Times New Roman"/>
              </a:rPr>
              <a:t>中輸入</a:t>
            </a:r>
            <a:endParaRPr lang="zh-TW" altLang="en-US" dirty="0">
              <a:latin typeface="+mj-ea"/>
              <a:ea typeface="+mj-ea"/>
              <a:cs typeface="Times New Roman"/>
              <a:sym typeface="Times New Roman"/>
            </a:endParaRPr>
          </a:p>
          <a:p>
            <a:pPr lvl="2">
              <a:spcBef>
                <a:spcPts val="360"/>
              </a:spcBef>
              <a:spcAft>
                <a:spcPts val="0"/>
              </a:spcAft>
              <a:buSzPts val="1800"/>
              <a:buFont typeface="Noto Sans Symbols"/>
              <a:buChar char="⮚"/>
              <a:defRPr/>
            </a:pPr>
            <a:r>
              <a:rPr lang="en-US" altLang="zh-TW" b="1" dirty="0" err="1">
                <a:solidFill>
                  <a:srgbClr val="FF0000"/>
                </a:solidFill>
              </a:rPr>
              <a:t>r</a:t>
            </a:r>
            <a:r>
              <a:rPr lang="en-US" altLang="zh-TW" b="1" dirty="0" err="1">
                <a:solidFill>
                  <a:srgbClr val="FF0000"/>
                </a:solidFill>
                <a:ea typeface="Times New Roman"/>
                <a:cs typeface="Times New Roman"/>
                <a:sym typeface="Times New Roman"/>
              </a:rPr>
              <a:t>ostopic</a:t>
            </a:r>
            <a:r>
              <a:rPr lang="en-US" altLang="zh-TW" b="1" dirty="0">
                <a:solidFill>
                  <a:srgbClr val="FF0000"/>
                </a:solidFill>
                <a:ea typeface="Times New Roman"/>
                <a:cs typeface="Times New Roman"/>
                <a:sym typeface="Times New Roman"/>
              </a:rPr>
              <a:t> echo </a:t>
            </a:r>
            <a:r>
              <a:rPr lang="en-US" altLang="zh-TW" b="1" dirty="0">
                <a:solidFill>
                  <a:srgbClr val="FF0000"/>
                </a:solidFill>
              </a:rPr>
              <a:t>turtle1/</a:t>
            </a:r>
            <a:r>
              <a:rPr lang="en-US" altLang="zh-TW" b="1" dirty="0" err="1">
                <a:solidFill>
                  <a:srgbClr val="FF0000"/>
                </a:solidFill>
              </a:rPr>
              <a:t>cmd_vel</a:t>
            </a:r>
            <a:endParaRPr lang="en-US" altLang="zh-TW" b="1" dirty="0">
              <a:solidFill>
                <a:srgbClr val="FF0000"/>
              </a:solidFill>
            </a:endParaRPr>
          </a:p>
          <a:p>
            <a:pPr lvl="3">
              <a:spcBef>
                <a:spcPts val="360"/>
              </a:spcBef>
              <a:buSzPts val="1800"/>
              <a:buFont typeface="Noto Sans Symbols"/>
              <a:buChar char="⮚"/>
              <a:defRPr/>
            </a:pPr>
            <a:r>
              <a:rPr lang="zh-TW" altLang="en-US" dirty="0">
                <a:latin typeface="+mj-ea"/>
                <a:ea typeface="+mj-ea"/>
                <a:cs typeface="Times New Roman"/>
                <a:sym typeface="Times New Roman"/>
              </a:rPr>
              <a:t>格式</a:t>
            </a:r>
            <a:r>
              <a:rPr lang="en-US" altLang="zh-TW" dirty="0">
                <a:ea typeface="Times New Roman"/>
                <a:cs typeface="Times New Roman"/>
                <a:sym typeface="Times New Roman"/>
              </a:rPr>
              <a:t>: </a:t>
            </a:r>
            <a:r>
              <a:rPr lang="en-US" altLang="zh-TW" dirty="0" err="1">
                <a:ea typeface="Times New Roman"/>
                <a:cs typeface="Times New Roman"/>
                <a:sym typeface="Times New Roman"/>
              </a:rPr>
              <a:t>rostopic</a:t>
            </a:r>
            <a:r>
              <a:rPr lang="en-US" altLang="zh-TW" dirty="0">
                <a:ea typeface="Times New Roman"/>
                <a:cs typeface="Times New Roman"/>
                <a:sym typeface="Times New Roman"/>
              </a:rPr>
              <a:t> echo [</a:t>
            </a:r>
            <a:r>
              <a:rPr lang="en-US" altLang="zh-TW" dirty="0" err="1">
                <a:ea typeface="Times New Roman"/>
                <a:cs typeface="Times New Roman"/>
                <a:sym typeface="Times New Roman"/>
              </a:rPr>
              <a:t>topic_name</a:t>
            </a:r>
            <a:r>
              <a:rPr lang="en-US" altLang="zh-TW" dirty="0">
                <a:ea typeface="Times New Roman"/>
                <a:cs typeface="Times New Roman"/>
                <a:sym typeface="Times New Roman"/>
              </a:rPr>
              <a:t>]</a:t>
            </a:r>
          </a:p>
          <a:p>
            <a:pPr>
              <a:defRPr/>
            </a:pPr>
            <a:endParaRPr lang="en-US" altLang="zh-TW" b="1" dirty="0">
              <a:solidFill>
                <a:srgbClr val="0066FF"/>
              </a:solidFill>
            </a:endParaRPr>
          </a:p>
          <a:p>
            <a:pPr>
              <a:defRPr/>
            </a:pPr>
            <a:endParaRPr lang="zh-TW" altLang="en-US" dirty="0"/>
          </a:p>
        </p:txBody>
      </p:sp>
      <p:pic>
        <p:nvPicPr>
          <p:cNvPr id="21508" name="圖片 2">
            <a:extLst>
              <a:ext uri="{FF2B5EF4-FFF2-40B4-BE49-F238E27FC236}">
                <a16:creationId xmlns:a16="http://schemas.microsoft.com/office/drawing/2014/main" id="{9CA01181-4BD4-D945-D18B-5D2534A48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838450"/>
            <a:ext cx="10096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D6261881-8046-D164-055A-D4FD6D4DEA3F}"/>
              </a:ext>
            </a:extLst>
          </p:cNvPr>
          <p:cNvSpPr>
            <a:spLocks noGrp="1"/>
          </p:cNvSpPr>
          <p:nvPr>
            <p:ph type="title"/>
          </p:nvPr>
        </p:nvSpPr>
        <p:spPr/>
        <p:txBody>
          <a:bodyPr/>
          <a:lstStyle/>
          <a:p>
            <a:pPr>
              <a:defRPr/>
            </a:pPr>
            <a:r>
              <a:rPr lang="en-US" altLang="zh-TW" spc="-1" dirty="0">
                <a:solidFill>
                  <a:srgbClr val="000000"/>
                </a:solidFill>
                <a:ea typeface="Times New Roman"/>
              </a:rPr>
              <a:t>ROS</a:t>
            </a:r>
            <a:r>
              <a:rPr lang="zh-TW" altLang="en-US" spc="-1" dirty="0">
                <a:solidFill>
                  <a:srgbClr val="000000"/>
                </a:solidFill>
                <a:latin typeface="標楷體" panose="03000509000000000000" pitchFamily="65" charset="-120"/>
              </a:rPr>
              <a:t>安裝與驗證</a:t>
            </a:r>
            <a:r>
              <a:rPr lang="en-US" altLang="zh-TW" dirty="0"/>
              <a:t>	</a:t>
            </a:r>
            <a:endParaRPr lang="zh-TW" altLang="en-US" dirty="0"/>
          </a:p>
        </p:txBody>
      </p:sp>
      <p:sp>
        <p:nvSpPr>
          <p:cNvPr id="7171" name="內容版面配置區 2">
            <a:extLst>
              <a:ext uri="{FF2B5EF4-FFF2-40B4-BE49-F238E27FC236}">
                <a16:creationId xmlns:a16="http://schemas.microsoft.com/office/drawing/2014/main" id="{23FEA5D8-C9E8-81A3-5629-A97C5B3D4B3D}"/>
              </a:ext>
            </a:extLst>
          </p:cNvPr>
          <p:cNvSpPr>
            <a:spLocks noGrp="1"/>
          </p:cNvSpPr>
          <p:nvPr>
            <p:ph idx="1"/>
          </p:nvPr>
        </p:nvSpPr>
        <p:spPr/>
        <p:txBody>
          <a:bodyPr/>
          <a:lstStyle/>
          <a:p>
            <a:r>
              <a:rPr lang="en-US" altLang="zh-TW" dirty="0"/>
              <a:t>ROS</a:t>
            </a:r>
            <a:r>
              <a:rPr lang="zh-TW" altLang="en-US" dirty="0">
                <a:solidFill>
                  <a:srgbClr val="000000"/>
                </a:solidFill>
                <a:latin typeface="標楷體" panose="03000509000000000000" pitchFamily="65" charset="-120"/>
                <a:cs typeface="Times New Roman" panose="02020603050405020304" pitchFamily="18" charset="0"/>
              </a:rPr>
              <a:t>安裝</a:t>
            </a:r>
            <a:r>
              <a:rPr lang="en-US" altLang="zh-TW" dirty="0">
                <a:solidFill>
                  <a:srgbClr val="000000"/>
                </a:solidFill>
                <a:cs typeface="Times New Roman" panose="02020603050405020304" pitchFamily="18" charset="0"/>
              </a:rPr>
              <a:t>(noetic)</a:t>
            </a:r>
            <a:endParaRPr lang="en-US" altLang="zh-TW" sz="2000" dirty="0">
              <a:solidFill>
                <a:srgbClr val="000000"/>
              </a:solidFill>
              <a:cs typeface="Times New Roman" panose="02020603050405020304" pitchFamily="18" charset="0"/>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u="sng" dirty="0">
                <a:solidFill>
                  <a:srgbClr val="00B0F0"/>
                </a:solidFill>
                <a:latin typeface="Times New Roman"/>
                <a:ea typeface="Times New Roman"/>
                <a:cs typeface="Times New Roman"/>
                <a:sym typeface="Times New Roman"/>
              </a:rPr>
              <a:t>https://wiki.ros.org/noetic/Installation/Ubuntu</a:t>
            </a:r>
          </a:p>
          <a:p>
            <a:pPr lvl="1">
              <a:spcBef>
                <a:spcPts val="400"/>
              </a:spcBef>
              <a:buSzPts val="2000"/>
              <a:buFont typeface="Noto Sans Symbols"/>
              <a:buChar char="■"/>
            </a:pPr>
            <a:r>
              <a:rPr lang="en-US" altLang="zh-TW" dirty="0">
                <a:cs typeface="Times New Roman" panose="02020603050405020304" pitchFamily="18" charset="0"/>
              </a:rPr>
              <a:t>Step by step</a:t>
            </a:r>
          </a:p>
          <a:p>
            <a:pPr lvl="1">
              <a:spcBef>
                <a:spcPts val="400"/>
              </a:spcBef>
              <a:buSzPts val="2000"/>
              <a:buFont typeface="Noto Sans Symbols"/>
              <a:buChar char="■"/>
            </a:pPr>
            <a:endParaRPr lang="en-US" altLang="zh-TW" dirty="0">
              <a:cs typeface="Times New Roman" panose="02020603050405020304" pitchFamily="18" charset="0"/>
            </a:endParaRPr>
          </a:p>
          <a:p>
            <a:r>
              <a:rPr lang="zh-TW" altLang="en-US" dirty="0"/>
              <a:t>安裝驗證</a:t>
            </a:r>
            <a:endParaRPr lang="en-US" altLang="zh-TW" dirty="0"/>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開啟</a:t>
            </a:r>
            <a:r>
              <a:rPr lang="en-US" altLang="zh-TW" dirty="0">
                <a:solidFill>
                  <a:srgbClr val="000000"/>
                </a:solidFill>
                <a:cs typeface="Times New Roman" panose="02020603050405020304" pitchFamily="18" charset="0"/>
                <a:sym typeface="Times New Roman" panose="02020603050405020304" pitchFamily="18" charset="0"/>
              </a:rPr>
              <a:t>terminal</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dirty="0">
                <a:solidFill>
                  <a:srgbClr val="0066FF"/>
                </a:solidFill>
                <a:latin typeface="標楷體" panose="03000509000000000000" pitchFamily="65" charset="-120"/>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roscore</a:t>
            </a:r>
            <a:endParaRPr lang="en-US" altLang="zh-TW"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開啟第二個</a:t>
            </a:r>
            <a:r>
              <a:rPr lang="en-US" altLang="zh-TW" dirty="0">
                <a:solidFill>
                  <a:srgbClr val="000000"/>
                </a:solidFill>
                <a:cs typeface="Times New Roman" panose="02020603050405020304" pitchFamily="18" charset="0"/>
                <a:sym typeface="Times New Roman" panose="02020603050405020304" pitchFamily="18" charset="0"/>
              </a:rPr>
              <a:t>terminal</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dirty="0">
                <a:solidFill>
                  <a:srgbClr val="0066FF"/>
                </a:solidFill>
                <a:latin typeface="標楷體" panose="03000509000000000000" pitchFamily="65" charset="-120"/>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rosrun</a:t>
            </a:r>
            <a:r>
              <a:rPr lang="en-US" altLang="zh-TW" b="1" dirty="0">
                <a:solidFill>
                  <a:srgbClr val="0070C0"/>
                </a:solidFill>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turtlesim</a:t>
            </a:r>
            <a:r>
              <a:rPr lang="en-US" altLang="zh-TW" b="1" dirty="0">
                <a:solidFill>
                  <a:srgbClr val="0070C0"/>
                </a:solidFill>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turtlesim_node</a:t>
            </a:r>
            <a:r>
              <a:rPr lang="en-US" altLang="zh-TW" dirty="0">
                <a:solidFill>
                  <a:srgbClr val="0070C0"/>
                </a:solidFill>
                <a:cs typeface="Times New Roman" panose="02020603050405020304" pitchFamily="18" charset="0"/>
                <a:sym typeface="Times New Roman" panose="02020603050405020304" pitchFamily="18" charset="0"/>
              </a:rPr>
              <a:t> </a:t>
            </a: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開啟第三個</a:t>
            </a:r>
            <a:r>
              <a:rPr lang="en-US" altLang="zh-TW" dirty="0">
                <a:solidFill>
                  <a:srgbClr val="000000"/>
                </a:solidFill>
                <a:cs typeface="Times New Roman" panose="02020603050405020304" pitchFamily="18" charset="0"/>
                <a:sym typeface="Times New Roman" panose="02020603050405020304" pitchFamily="18" charset="0"/>
              </a:rPr>
              <a:t>terminal</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 </a:t>
            </a:r>
            <a:r>
              <a:rPr lang="en-US" altLang="zh-TW" b="1" dirty="0" err="1">
                <a:solidFill>
                  <a:srgbClr val="0070C0"/>
                </a:solidFill>
              </a:rPr>
              <a:t>rosrun</a:t>
            </a:r>
            <a:r>
              <a:rPr lang="en-US" altLang="zh-TW" b="1" dirty="0">
                <a:solidFill>
                  <a:srgbClr val="0070C0"/>
                </a:solidFill>
              </a:rPr>
              <a:t> </a:t>
            </a:r>
            <a:r>
              <a:rPr lang="en-US" altLang="zh-TW" b="1" dirty="0" err="1">
                <a:solidFill>
                  <a:srgbClr val="0070C0"/>
                </a:solidFill>
              </a:rPr>
              <a:t>turtlesim</a:t>
            </a:r>
            <a:r>
              <a:rPr lang="en-US" altLang="zh-TW" b="1" dirty="0">
                <a:solidFill>
                  <a:srgbClr val="0070C0"/>
                </a:solidFill>
              </a:rPr>
              <a:t> </a:t>
            </a:r>
            <a:r>
              <a:rPr lang="en-US" altLang="zh-TW" b="1" dirty="0" err="1">
                <a:solidFill>
                  <a:srgbClr val="0070C0"/>
                </a:solidFill>
              </a:rPr>
              <a:t>turtle_teleop_key</a:t>
            </a:r>
            <a:endParaRPr lang="en-US" altLang="zh-TW" dirty="0">
              <a:solidFill>
                <a:srgbClr val="0070C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如果安裝成功應該會看到如右圖的圖案</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並且你可以用鍵盤控制烏龜移動</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dirty="0">
                <a:solidFill>
                  <a:srgbClr val="000000"/>
                </a:solidFill>
                <a:cs typeface="Times New Roman" panose="02020603050405020304" pitchFamily="18" charset="0"/>
                <a:sym typeface="Times New Roman" panose="02020603050405020304" pitchFamily="18" charset="0"/>
              </a:rPr>
              <a:t>(</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驗證成功後先不要關掉</a:t>
            </a:r>
            <a:r>
              <a:rPr lang="en-US" altLang="zh-TW" dirty="0">
                <a:solidFill>
                  <a:srgbClr val="000000"/>
                </a:solidFill>
                <a:cs typeface="Times New Roman" panose="02020603050405020304" pitchFamily="18" charset="0"/>
                <a:sym typeface="Times New Roman" panose="02020603050405020304" pitchFamily="18" charset="0"/>
              </a:rPr>
              <a:t>terminal)</a:t>
            </a:r>
            <a:endParaRPr lang="zh-TW" altLang="en-US" dirty="0"/>
          </a:p>
          <a:p>
            <a:endParaRPr lang="en-US" altLang="zh-TW" dirty="0"/>
          </a:p>
        </p:txBody>
      </p:sp>
      <p:pic>
        <p:nvPicPr>
          <p:cNvPr id="2" name="圖片 2">
            <a:extLst>
              <a:ext uri="{FF2B5EF4-FFF2-40B4-BE49-F238E27FC236}">
                <a16:creationId xmlns:a16="http://schemas.microsoft.com/office/drawing/2014/main" id="{7835CFB0-CC89-5A86-AFE4-B634CB4F0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668" y="3212976"/>
            <a:ext cx="3019425"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FA19F564-69AF-D57B-4613-4B27FEBD0A81}"/>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3" name="內容版面配置區 2">
            <a:extLst>
              <a:ext uri="{FF2B5EF4-FFF2-40B4-BE49-F238E27FC236}">
                <a16:creationId xmlns:a16="http://schemas.microsoft.com/office/drawing/2014/main" id="{967D796C-9B31-D720-2716-9AE5EC06D1DD}"/>
              </a:ext>
            </a:extLst>
          </p:cNvPr>
          <p:cNvSpPr>
            <a:spLocks noGrp="1"/>
          </p:cNvSpPr>
          <p:nvPr>
            <p:ph idx="1"/>
          </p:nvPr>
        </p:nvSpPr>
        <p:spPr/>
        <p:txBody>
          <a:bodyPr/>
          <a:lstStyle/>
          <a:p>
            <a:pPr>
              <a:defRPr/>
            </a:pPr>
            <a:r>
              <a:rPr lang="zh-TW" altLang="en-US" dirty="0"/>
              <a:t>所以</a:t>
            </a:r>
            <a:r>
              <a:rPr lang="zh-TW" altLang="en-US" spc="-1" dirty="0">
                <a:solidFill>
                  <a:srgbClr val="000000"/>
                </a:solidFill>
                <a:latin typeface="Arial"/>
              </a:rPr>
              <a:t>今天我想查看一個程式的架構我可以透過以下流程</a:t>
            </a:r>
            <a:endParaRPr lang="en-US" altLang="zh-TW" spc="-1" dirty="0">
              <a:solidFill>
                <a:srgbClr val="000000"/>
              </a:solidFill>
              <a:latin typeface="Arial"/>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rgt_graph</a:t>
            </a:r>
            <a:r>
              <a:rPr lang="zh-TW" altLang="en-US" dirty="0">
                <a:solidFill>
                  <a:schemeClr val="dk1"/>
                </a:solidFill>
                <a:latin typeface="+mj-ea"/>
                <a:ea typeface="+mj-ea"/>
                <a:cs typeface="Times New Roman"/>
                <a:sym typeface="Times New Roman"/>
              </a:rPr>
              <a:t>查看控制架構</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None/>
              <a:defRPr/>
            </a:pPr>
            <a:r>
              <a:rPr lang="en-US" altLang="zh-TW" dirty="0">
                <a:solidFill>
                  <a:schemeClr val="dk1"/>
                </a:solidFill>
                <a:latin typeface="+mj-ea"/>
                <a:ea typeface="+mj-ea"/>
                <a:cs typeface="Times New Roman"/>
                <a:sym typeface="Times New Roman"/>
              </a:rPr>
              <a:t>	</a:t>
            </a:r>
            <a:r>
              <a:rPr lang="zh-TW" altLang="en-US" dirty="0">
                <a:solidFill>
                  <a:schemeClr val="dk1"/>
                </a:solidFill>
                <a:latin typeface="+mj-ea"/>
                <a:ea typeface="+mj-ea"/>
                <a:cs typeface="Times New Roman"/>
                <a:sym typeface="Times New Roman"/>
              </a:rPr>
              <a:t>或</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rostopic</a:t>
            </a:r>
            <a:r>
              <a:rPr lang="en-US" altLang="zh-TW" dirty="0">
                <a:solidFill>
                  <a:schemeClr val="dk1"/>
                </a:solidFill>
                <a:ea typeface="Times New Roman"/>
                <a:cs typeface="Times New Roman"/>
                <a:sym typeface="Times New Roman"/>
              </a:rPr>
              <a:t> list </a:t>
            </a:r>
            <a:r>
              <a:rPr lang="zh-TW" altLang="en-US" dirty="0">
                <a:solidFill>
                  <a:schemeClr val="dk1"/>
                </a:solidFill>
                <a:latin typeface="+mj-ea"/>
                <a:ea typeface="+mj-ea"/>
                <a:cs typeface="Times New Roman"/>
                <a:sym typeface="Times New Roman"/>
              </a:rPr>
              <a:t>查看</a:t>
            </a:r>
            <a:r>
              <a:rPr lang="zh-TW" altLang="en-US" dirty="0">
                <a:solidFill>
                  <a:schemeClr val="dk1"/>
                </a:solidFill>
                <a:ea typeface="Times New Roman"/>
                <a:cs typeface="Times New Roman"/>
                <a:sym typeface="Times New Roman"/>
              </a:rPr>
              <a:t> </a:t>
            </a:r>
            <a:r>
              <a:rPr lang="en-US" altLang="zh-TW" dirty="0">
                <a:solidFill>
                  <a:schemeClr val="dk1"/>
                </a:solidFill>
                <a:ea typeface="Times New Roman"/>
                <a:cs typeface="Times New Roman"/>
                <a:sym typeface="Times New Roman"/>
              </a:rPr>
              <a:t>topic</a:t>
            </a:r>
            <a:r>
              <a:rPr lang="zh-TW" altLang="en-US" dirty="0">
                <a:solidFill>
                  <a:schemeClr val="dk1"/>
                </a:solidFill>
                <a:latin typeface="+mj-ea"/>
                <a:ea typeface="+mj-ea"/>
                <a:cs typeface="Times New Roman"/>
                <a:sym typeface="Times New Roman"/>
              </a:rPr>
              <a:t>列表</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rostopic</a:t>
            </a:r>
            <a:r>
              <a:rPr lang="en-US" altLang="zh-TW" dirty="0">
                <a:solidFill>
                  <a:schemeClr val="dk1"/>
                </a:solidFill>
                <a:ea typeface="Times New Roman"/>
                <a:cs typeface="Times New Roman"/>
                <a:sym typeface="Times New Roman"/>
              </a:rPr>
              <a:t> info [topic-name]</a:t>
            </a:r>
            <a:r>
              <a:rPr lang="zh-TW" altLang="en-US" dirty="0">
                <a:solidFill>
                  <a:schemeClr val="dk1"/>
                </a:solidFill>
                <a:latin typeface="+mj-ea"/>
                <a:ea typeface="+mj-ea"/>
                <a:cs typeface="Times New Roman"/>
                <a:sym typeface="Times New Roman"/>
              </a:rPr>
              <a:t>查看發佈</a:t>
            </a:r>
            <a:r>
              <a:rPr lang="en-US" altLang="zh-TW" dirty="0">
                <a:solidFill>
                  <a:schemeClr val="dk1"/>
                </a:solidFill>
                <a:latin typeface="+mj-ea"/>
                <a:ea typeface="+mj-ea"/>
                <a:cs typeface="Times New Roman"/>
                <a:sym typeface="Times New Roman"/>
              </a:rPr>
              <a:t>/</a:t>
            </a:r>
            <a:r>
              <a:rPr lang="zh-TW" altLang="en-US" dirty="0">
                <a:solidFill>
                  <a:schemeClr val="dk1"/>
                </a:solidFill>
                <a:latin typeface="+mj-ea"/>
                <a:ea typeface="+mj-ea"/>
                <a:cs typeface="Times New Roman"/>
                <a:sym typeface="Times New Roman"/>
              </a:rPr>
              <a:t>訂閱狀況</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rostopic</a:t>
            </a:r>
            <a:r>
              <a:rPr lang="en-US" altLang="zh-TW" dirty="0">
                <a:solidFill>
                  <a:schemeClr val="dk1"/>
                </a:solidFill>
                <a:ea typeface="Times New Roman"/>
                <a:cs typeface="Times New Roman"/>
                <a:sym typeface="Times New Roman"/>
              </a:rPr>
              <a:t> echo [topic-name] </a:t>
            </a:r>
            <a:r>
              <a:rPr lang="zh-TW" altLang="en-US" dirty="0">
                <a:solidFill>
                  <a:schemeClr val="dk1"/>
                </a:solidFill>
                <a:latin typeface="+mj-ea"/>
                <a:ea typeface="+mj-ea"/>
                <a:cs typeface="Times New Roman"/>
                <a:sym typeface="Times New Roman"/>
              </a:rPr>
              <a:t>查看實際狀況</a:t>
            </a:r>
            <a:endParaRPr lang="zh-TW" altLang="en-US" sz="2400" dirty="0">
              <a:latin typeface="+mj-ea"/>
              <a:ea typeface="+mj-ea"/>
              <a:cs typeface="Times New Roman"/>
              <a:sym typeface="Times New Roman"/>
            </a:endParaRPr>
          </a:p>
          <a:p>
            <a:pPr lvl="3">
              <a:defRPr/>
            </a:pPr>
            <a:endParaRPr lang="en-US" altLang="zh-TW" dirty="0"/>
          </a:p>
          <a:p>
            <a:pPr>
              <a:defRPr/>
            </a:pPr>
            <a:r>
              <a:rPr lang="zh-TW" altLang="en-US" dirty="0"/>
              <a:t>並透過</a:t>
            </a:r>
            <a:r>
              <a:rPr lang="en-US" altLang="zh-TW" dirty="0" err="1"/>
              <a:t>rqt_plot</a:t>
            </a:r>
            <a:r>
              <a:rPr lang="zh-TW" altLang="en-US" dirty="0"/>
              <a:t>來紀錄資料</a:t>
            </a:r>
            <a:endParaRPr lang="en-US" altLang="zh-TW" dirty="0"/>
          </a:p>
          <a:p>
            <a:pPr marL="914400" lvl="2" indent="0">
              <a:buFont typeface="Wingdings" pitchFamily="2" charset="2"/>
              <a:buNone/>
              <a:defRPr/>
            </a:pPr>
            <a:endParaRPr lang="en-US" altLang="zh-TW"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CB5793-8855-ABB0-1D9B-27D36928216F}"/>
              </a:ext>
            </a:extLst>
          </p:cNvPr>
          <p:cNvSpPr>
            <a:spLocks noGrp="1"/>
          </p:cNvSpPr>
          <p:nvPr>
            <p:ph type="title"/>
          </p:nvPr>
        </p:nvSpPr>
        <p:spPr/>
        <p:txBody>
          <a:bodyPr/>
          <a:lstStyle/>
          <a:p>
            <a:r>
              <a:rPr lang="en-US" altLang="zh-TW" dirty="0"/>
              <a:t>topic </a:t>
            </a:r>
            <a:r>
              <a:rPr lang="zh-TW" altLang="en-US" dirty="0"/>
              <a:t>與</a:t>
            </a:r>
            <a:r>
              <a:rPr lang="en-US" altLang="zh-TW" dirty="0"/>
              <a:t>message</a:t>
            </a:r>
            <a:endParaRPr lang="zh-TW" altLang="en-US" dirty="0"/>
          </a:p>
        </p:txBody>
      </p:sp>
      <p:sp>
        <p:nvSpPr>
          <p:cNvPr id="3" name="內容版面配置區 2">
            <a:extLst>
              <a:ext uri="{FF2B5EF4-FFF2-40B4-BE49-F238E27FC236}">
                <a16:creationId xmlns:a16="http://schemas.microsoft.com/office/drawing/2014/main" id="{76EF4F10-D3B3-CAD6-2768-C83C80F78858}"/>
              </a:ext>
            </a:extLst>
          </p:cNvPr>
          <p:cNvSpPr>
            <a:spLocks noGrp="1"/>
          </p:cNvSpPr>
          <p:nvPr>
            <p:ph idx="1"/>
          </p:nvPr>
        </p:nvSpPr>
        <p:spPr/>
        <p:txBody>
          <a:bodyPr/>
          <a:lstStyle/>
          <a:p>
            <a:r>
              <a:rPr lang="zh-TW" altLang="en-US" dirty="0"/>
              <a:t>如果想要擷取</a:t>
            </a:r>
            <a:r>
              <a:rPr lang="en-US" altLang="zh-TW" dirty="0"/>
              <a:t>topic</a:t>
            </a:r>
            <a:r>
              <a:rPr lang="zh-TW" altLang="en-US" dirty="0"/>
              <a:t>上的資料變化圖</a:t>
            </a:r>
            <a:endParaRPr lang="en-US" altLang="zh-TW" dirty="0"/>
          </a:p>
          <a:p>
            <a:pPr lvl="1"/>
            <a:r>
              <a:rPr lang="zh-TW" altLang="en-US" dirty="0"/>
              <a:t>輸入</a:t>
            </a:r>
            <a:r>
              <a:rPr lang="en-US" altLang="zh-TW" dirty="0" err="1"/>
              <a:t>rosrun</a:t>
            </a:r>
            <a:r>
              <a:rPr lang="en-US" altLang="zh-TW" dirty="0"/>
              <a:t> </a:t>
            </a:r>
            <a:r>
              <a:rPr lang="en-US" altLang="zh-TW" dirty="0" err="1"/>
              <a:t>rqt_plot</a:t>
            </a:r>
            <a:r>
              <a:rPr lang="en-US" altLang="zh-TW" dirty="0"/>
              <a:t> </a:t>
            </a:r>
            <a:r>
              <a:rPr lang="en-US" altLang="zh-TW" dirty="0" err="1"/>
              <a:t>rqt_plot</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zh-TW" altLang="en-US" dirty="0"/>
              <a:t>在</a:t>
            </a:r>
            <a:r>
              <a:rPr lang="en-US" altLang="zh-TW" dirty="0"/>
              <a:t>topic</a:t>
            </a:r>
            <a:r>
              <a:rPr lang="zh-TW" altLang="en-US" dirty="0"/>
              <a:t>輸入框中輸入要監看的</a:t>
            </a:r>
            <a:r>
              <a:rPr lang="en-US" altLang="zh-TW" dirty="0"/>
              <a:t>topic</a:t>
            </a:r>
            <a:r>
              <a:rPr lang="zh-TW" altLang="en-US" dirty="0"/>
              <a:t>上的</a:t>
            </a:r>
            <a:r>
              <a:rPr lang="en-US" altLang="zh-TW" dirty="0"/>
              <a:t>msg</a:t>
            </a:r>
          </a:p>
          <a:p>
            <a:pPr lvl="2"/>
            <a:r>
              <a:rPr lang="en-US" altLang="zh-TW" dirty="0"/>
              <a:t>Ex:</a:t>
            </a: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/turtle1/pose</a:t>
            </a:r>
            <a:endParaRPr lang="en-US" altLang="zh-TW"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cmd_vel</a:t>
            </a:r>
            <a:r>
              <a:rPr lang="en-US" altLang="zh-TW" sz="1600" b="0" i="0" u="none" strike="noStrike" cap="none" dirty="0">
                <a:solidFill>
                  <a:schemeClr val="dk1"/>
                </a:solidFill>
                <a:latin typeface="Times New Roman"/>
                <a:ea typeface="Times New Roman"/>
                <a:cs typeface="Times New Roman"/>
                <a:sym typeface="Times New Roman"/>
              </a:rPr>
              <a:t>/linear</a:t>
            </a:r>
            <a:endParaRPr lang="en-US" altLang="zh-TW"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cmd_vel</a:t>
            </a:r>
            <a:r>
              <a:rPr lang="en-US" altLang="zh-TW" sz="1600" b="0" i="0" u="none" strike="noStrike" cap="none" dirty="0">
                <a:solidFill>
                  <a:schemeClr val="dk1"/>
                </a:solidFill>
                <a:latin typeface="Times New Roman"/>
                <a:ea typeface="Times New Roman"/>
                <a:cs typeface="Times New Roman"/>
                <a:sym typeface="Times New Roman"/>
              </a:rPr>
              <a:t>/angular</a:t>
            </a:r>
            <a:endParaRPr lang="en-US" altLang="zh-TW" dirty="0">
              <a:latin typeface="Times New Roman"/>
              <a:ea typeface="Times New Roman"/>
              <a:cs typeface="Times New Roman"/>
              <a:sym typeface="Times New Roman"/>
            </a:endParaRPr>
          </a:p>
          <a:p>
            <a:pPr lvl="3"/>
            <a:endParaRPr lang="zh-TW" altLang="en-US" dirty="0"/>
          </a:p>
        </p:txBody>
      </p:sp>
      <p:pic>
        <p:nvPicPr>
          <p:cNvPr id="5" name="圖片 4">
            <a:extLst>
              <a:ext uri="{FF2B5EF4-FFF2-40B4-BE49-F238E27FC236}">
                <a16:creationId xmlns:a16="http://schemas.microsoft.com/office/drawing/2014/main" id="{AD2DEB09-3055-2C28-F062-108D197F4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32856"/>
            <a:ext cx="3524742" cy="2162477"/>
          </a:xfrm>
          <a:prstGeom prst="rect">
            <a:avLst/>
          </a:prstGeom>
        </p:spPr>
      </p:pic>
    </p:spTree>
    <p:extLst>
      <p:ext uri="{BB962C8B-B14F-4D97-AF65-F5344CB8AC3E}">
        <p14:creationId xmlns:p14="http://schemas.microsoft.com/office/powerpoint/2010/main" val="121176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id="{57910E04-47B0-8C59-D09A-E8BA8B29A6C0}"/>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3555" name="內容版面配置區 2">
            <a:extLst>
              <a:ext uri="{FF2B5EF4-FFF2-40B4-BE49-F238E27FC236}">
                <a16:creationId xmlns:a16="http://schemas.microsoft.com/office/drawing/2014/main" id="{58D500F7-3AD5-CF59-15D2-BE4ADBE4E90D}"/>
              </a:ext>
            </a:extLst>
          </p:cNvPr>
          <p:cNvSpPr>
            <a:spLocks noGrp="1"/>
          </p:cNvSpPr>
          <p:nvPr>
            <p:ph idx="1"/>
          </p:nvPr>
        </p:nvSpPr>
        <p:spPr/>
        <p:txBody>
          <a:bodyPr/>
          <a:lstStyle/>
          <a:p>
            <a:r>
              <a:rPr lang="zh-TW" altLang="en-US" dirty="0"/>
              <a:t>我</a:t>
            </a:r>
            <a:r>
              <a:rPr lang="zh-TW" altLang="en-US" dirty="0">
                <a:solidFill>
                  <a:srgbClr val="000000"/>
                </a:solidFill>
                <a:cs typeface="Times New Roman" panose="02020603050405020304" pitchFamily="18" charset="0"/>
              </a:rPr>
              <a:t>知道了</a:t>
            </a:r>
            <a:r>
              <a:rPr lang="en-US" altLang="zh-TW" dirty="0">
                <a:solidFill>
                  <a:srgbClr val="000000"/>
                </a:solidFill>
                <a:cs typeface="Times New Roman" panose="02020603050405020304" pitchFamily="18" charset="0"/>
              </a:rPr>
              <a:t>msg</a:t>
            </a:r>
            <a:r>
              <a:rPr lang="zh-TW" altLang="en-US" dirty="0">
                <a:solidFill>
                  <a:srgbClr val="000000"/>
                </a:solidFill>
                <a:cs typeface="Times New Roman" panose="02020603050405020304" pitchFamily="18" charset="0"/>
              </a:rPr>
              <a:t>結構，要如何用</a:t>
            </a:r>
            <a:r>
              <a:rPr lang="en-US" altLang="zh-TW" dirty="0">
                <a:solidFill>
                  <a:srgbClr val="000000"/>
                </a:solidFill>
                <a:cs typeface="Times New Roman" panose="02020603050405020304" pitchFamily="18" charset="0"/>
              </a:rPr>
              <a:t>terminal</a:t>
            </a:r>
            <a:r>
              <a:rPr lang="zh-TW" altLang="en-US" dirty="0">
                <a:solidFill>
                  <a:srgbClr val="000000"/>
                </a:solidFill>
                <a:cs typeface="Times New Roman" panose="02020603050405020304" pitchFamily="18" charset="0"/>
              </a:rPr>
              <a:t>發佈一個</a:t>
            </a:r>
            <a:r>
              <a:rPr lang="en-US" altLang="zh-TW" dirty="0">
                <a:solidFill>
                  <a:srgbClr val="000000"/>
                </a:solidFill>
                <a:cs typeface="Times New Roman" panose="02020603050405020304" pitchFamily="18" charset="0"/>
              </a:rPr>
              <a:t>msg</a:t>
            </a:r>
            <a:r>
              <a:rPr lang="zh-TW" altLang="en-US" dirty="0">
                <a:solidFill>
                  <a:srgbClr val="000000"/>
                </a:solidFill>
                <a:cs typeface="Times New Roman" panose="02020603050405020304" pitchFamily="18" charset="0"/>
              </a:rPr>
              <a:t>到</a:t>
            </a:r>
            <a:r>
              <a:rPr lang="en-US" altLang="zh-TW" dirty="0">
                <a:solidFill>
                  <a:srgbClr val="000000"/>
                </a:solidFill>
                <a:cs typeface="Times New Roman" panose="02020603050405020304" pitchFamily="18" charset="0"/>
              </a:rPr>
              <a:t>topic</a:t>
            </a:r>
            <a:r>
              <a:rPr lang="zh-TW" altLang="en-US" dirty="0">
                <a:solidFill>
                  <a:srgbClr val="000000"/>
                </a:solidFill>
                <a:cs typeface="Times New Roman" panose="02020603050405020304" pitchFamily="18" charset="0"/>
              </a:rPr>
              <a:t>上</a:t>
            </a:r>
            <a:r>
              <a:rPr lang="en-US" altLang="zh-TW" dirty="0">
                <a:solidFill>
                  <a:srgbClr val="000000"/>
                </a:solidFill>
                <a:cs typeface="Times New Roman" panose="02020603050405020304" pitchFamily="18" charset="0"/>
              </a:rPr>
              <a:t>?</a:t>
            </a:r>
          </a:p>
          <a:p>
            <a:pPr lvl="1">
              <a:spcBef>
                <a:spcPts val="400"/>
              </a:spcBef>
              <a:buSzPts val="2000"/>
              <a:buFont typeface="Noto Sans Symbols"/>
              <a:buChar char="■"/>
            </a:pPr>
            <a:r>
              <a:rPr lang="en-US" altLang="zh-TW" dirty="0" err="1">
                <a:solidFill>
                  <a:srgbClr val="000000"/>
                </a:solidFill>
                <a:cs typeface="Times New Roman" panose="02020603050405020304" pitchFamily="18" charset="0"/>
                <a:sym typeface="Times New Roman" panose="02020603050405020304" pitchFamily="18" charset="0"/>
              </a:rPr>
              <a:t>rostopic</a:t>
            </a:r>
            <a:r>
              <a:rPr lang="en-US" altLang="zh-TW" dirty="0">
                <a:solidFill>
                  <a:srgbClr val="000000"/>
                </a:solidFill>
                <a:cs typeface="Times New Roman" panose="02020603050405020304" pitchFamily="18" charset="0"/>
                <a:sym typeface="Times New Roman" panose="02020603050405020304" pitchFamily="18" charset="0"/>
              </a:rPr>
              <a:t> pub [topic-name] [</a:t>
            </a:r>
            <a:r>
              <a:rPr lang="en-US" altLang="zh-TW" dirty="0" err="1">
                <a:solidFill>
                  <a:srgbClr val="000000"/>
                </a:solidFill>
                <a:cs typeface="Times New Roman" panose="02020603050405020304" pitchFamily="18" charset="0"/>
                <a:sym typeface="Times New Roman" panose="02020603050405020304" pitchFamily="18" charset="0"/>
              </a:rPr>
              <a:t>msg_type</a:t>
            </a:r>
            <a:r>
              <a:rPr lang="en-US" altLang="zh-TW"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args</a:t>
            </a:r>
            <a:r>
              <a:rPr lang="en-US" altLang="zh-TW" dirty="0">
                <a:solidFill>
                  <a:srgbClr val="000000"/>
                </a:solidFill>
                <a:cs typeface="Times New Roman" panose="02020603050405020304" pitchFamily="18" charset="0"/>
                <a:sym typeface="Times New Roman" panose="02020603050405020304" pitchFamily="18" charset="0"/>
              </a:rPr>
              <a:t>] </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cs typeface="Times New Roman" panose="02020603050405020304" pitchFamily="18" charset="0"/>
                <a:sym typeface="Times New Roman" panose="02020603050405020304" pitchFamily="18" charset="0"/>
              </a:rPr>
              <a:t>Ex: </a:t>
            </a:r>
            <a:r>
              <a:rPr lang="en-US" altLang="zh-TW" dirty="0" err="1">
                <a:solidFill>
                  <a:srgbClr val="0070C0"/>
                </a:solidFill>
                <a:cs typeface="Times New Roman" panose="02020603050405020304" pitchFamily="18" charset="0"/>
                <a:sym typeface="Times New Roman" panose="02020603050405020304" pitchFamily="18" charset="0"/>
              </a:rPr>
              <a:t>rostopic</a:t>
            </a:r>
            <a:r>
              <a:rPr lang="en-US" altLang="zh-TW" dirty="0">
                <a:solidFill>
                  <a:srgbClr val="0070C0"/>
                </a:solidFill>
                <a:cs typeface="Times New Roman" panose="02020603050405020304" pitchFamily="18" charset="0"/>
                <a:sym typeface="Times New Roman" panose="02020603050405020304" pitchFamily="18" charset="0"/>
              </a:rPr>
              <a:t> pub /turtle1/</a:t>
            </a:r>
            <a:r>
              <a:rPr lang="en-US" altLang="zh-TW" dirty="0" err="1">
                <a:solidFill>
                  <a:srgbClr val="0070C0"/>
                </a:solidFill>
                <a:cs typeface="Times New Roman" panose="02020603050405020304" pitchFamily="18" charset="0"/>
                <a:sym typeface="Times New Roman" panose="02020603050405020304" pitchFamily="18" charset="0"/>
              </a:rPr>
              <a:t>cmd_vel</a:t>
            </a:r>
            <a:r>
              <a:rPr lang="en-US" altLang="zh-TW" dirty="0">
                <a:solidFill>
                  <a:srgbClr val="0070C0"/>
                </a:solidFill>
                <a:cs typeface="Times New Roman" panose="02020603050405020304" pitchFamily="18" charset="0"/>
                <a:sym typeface="Times New Roman" panose="02020603050405020304" pitchFamily="18" charset="0"/>
              </a:rPr>
              <a:t> </a:t>
            </a:r>
            <a:r>
              <a:rPr lang="en-US" altLang="zh-TW" dirty="0" err="1">
                <a:solidFill>
                  <a:srgbClr val="0070C0"/>
                </a:solidFill>
                <a:cs typeface="Times New Roman" panose="02020603050405020304" pitchFamily="18" charset="0"/>
                <a:sym typeface="Times New Roman" panose="02020603050405020304" pitchFamily="18" charset="0"/>
              </a:rPr>
              <a:t>geometry_msgs</a:t>
            </a:r>
            <a:r>
              <a:rPr lang="en-US" altLang="zh-TW" dirty="0">
                <a:solidFill>
                  <a:srgbClr val="0070C0"/>
                </a:solidFill>
                <a:cs typeface="Times New Roman" panose="02020603050405020304" pitchFamily="18" charset="0"/>
                <a:sym typeface="Times New Roman" panose="02020603050405020304" pitchFamily="18" charset="0"/>
              </a:rPr>
              <a:t>/msg/Twist </a:t>
            </a:r>
            <a:r>
              <a:rPr lang="en-US" altLang="zh-TW" sz="1800" b="0" i="0" u="none" strike="noStrike" cap="none" dirty="0">
                <a:solidFill>
                  <a:srgbClr val="0070C0"/>
                </a:solidFill>
                <a:latin typeface="Times New Roman"/>
                <a:ea typeface="Times New Roman"/>
                <a:cs typeface="Times New Roman"/>
                <a:sym typeface="Times New Roman"/>
              </a:rPr>
              <a:t>‘[2,0,0]' ‘[0,0,1.8]' </a:t>
            </a:r>
            <a:endParaRPr lang="en-US" altLang="zh-TW" dirty="0">
              <a:solidFill>
                <a:srgbClr val="0070C0"/>
              </a:solidFill>
              <a:cs typeface="Times New Roman" panose="02020603050405020304" pitchFamily="18" charset="0"/>
              <a:sym typeface="Times New Roman" panose="02020603050405020304" pitchFamily="18" charset="0"/>
            </a:endParaRPr>
          </a:p>
          <a:p>
            <a:pPr lvl="3">
              <a:spcBef>
                <a:spcPts val="325"/>
              </a:spcBef>
              <a:buSzPts val="16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發佈</a:t>
            </a:r>
            <a:r>
              <a:rPr lang="en-US" altLang="zh-TW"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1</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次</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3">
              <a:spcBef>
                <a:spcPts val="325"/>
              </a:spcBef>
              <a:buSzPts val="1600"/>
              <a:buFont typeface="Noto Sans Symbols"/>
              <a:buNone/>
            </a:pPr>
            <a:endParaRPr lang="zh-TW" altLang="en-US"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rostopic</a:t>
            </a:r>
            <a:r>
              <a:rPr lang="en-US" altLang="zh-TW" dirty="0">
                <a:solidFill>
                  <a:srgbClr val="000000"/>
                </a:solidFill>
                <a:cs typeface="Times New Roman" panose="02020603050405020304" pitchFamily="18" charset="0"/>
                <a:sym typeface="Times New Roman" panose="02020603050405020304" pitchFamily="18" charset="0"/>
              </a:rPr>
              <a:t> pub [topic-name] [</a:t>
            </a:r>
            <a:r>
              <a:rPr lang="en-US" altLang="zh-TW" dirty="0" err="1">
                <a:solidFill>
                  <a:srgbClr val="000000"/>
                </a:solidFill>
                <a:cs typeface="Times New Roman" panose="02020603050405020304" pitchFamily="18" charset="0"/>
                <a:sym typeface="Times New Roman" panose="02020603050405020304" pitchFamily="18" charset="0"/>
              </a:rPr>
              <a:t>msg_type</a:t>
            </a:r>
            <a:r>
              <a:rPr lang="en-US" altLang="zh-TW" dirty="0">
                <a:solidFill>
                  <a:srgbClr val="000000"/>
                </a:solidFill>
                <a:cs typeface="Times New Roman" panose="02020603050405020304" pitchFamily="18" charset="0"/>
                <a:sym typeface="Times New Roman" panose="02020603050405020304" pitchFamily="18" charset="0"/>
              </a:rPr>
              <a:t>] </a:t>
            </a:r>
            <a:r>
              <a:rPr lang="en-US" altLang="zh-TW" dirty="0">
                <a:solidFill>
                  <a:srgbClr val="FF0000"/>
                </a:solidFill>
                <a:cs typeface="Times New Roman" panose="02020603050405020304" pitchFamily="18" charset="0"/>
                <a:sym typeface="Times New Roman" panose="02020603050405020304" pitchFamily="18" charset="0"/>
              </a:rPr>
              <a:t>--r [</a:t>
            </a:r>
            <a:r>
              <a:rPr lang="en-US" altLang="zh-TW" dirty="0" err="1">
                <a:solidFill>
                  <a:srgbClr val="FF0000"/>
                </a:solidFill>
                <a:cs typeface="Times New Roman" panose="02020603050405020304" pitchFamily="18" charset="0"/>
                <a:sym typeface="Times New Roman" panose="02020603050405020304" pitchFamily="18" charset="0"/>
              </a:rPr>
              <a:t>hz</a:t>
            </a:r>
            <a:r>
              <a:rPr lang="en-US" altLang="zh-TW" dirty="0">
                <a:solidFill>
                  <a:srgbClr val="FF0000"/>
                </a:solidFill>
                <a:cs typeface="Times New Roman" panose="02020603050405020304" pitchFamily="18" charset="0"/>
                <a:sym typeface="Times New Roman" panose="02020603050405020304" pitchFamily="18" charset="0"/>
              </a:rPr>
              <a:t>] </a:t>
            </a:r>
            <a:r>
              <a:rPr lang="en-US" altLang="zh-TW"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args</a:t>
            </a:r>
            <a:r>
              <a:rPr lang="en-US" altLang="zh-TW" dirty="0">
                <a:solidFill>
                  <a:srgbClr val="000000"/>
                </a:solidFill>
                <a:cs typeface="Times New Roman" panose="02020603050405020304" pitchFamily="18" charset="0"/>
                <a:sym typeface="Times New Roman" panose="02020603050405020304" pitchFamily="18" charset="0"/>
              </a:rPr>
              <a:t>] </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solidFill>
                  <a:srgbClr val="000000"/>
                </a:solidFill>
                <a:cs typeface="Times New Roman" panose="02020603050405020304" pitchFamily="18" charset="0"/>
                <a:sym typeface="Times New Roman" panose="02020603050405020304" pitchFamily="18" charset="0"/>
              </a:rPr>
              <a:t>Ex: </a:t>
            </a:r>
            <a:r>
              <a:rPr lang="en-US" altLang="zh-TW" dirty="0" err="1">
                <a:solidFill>
                  <a:srgbClr val="0070C0"/>
                </a:solidFill>
                <a:cs typeface="Times New Roman" panose="02020603050405020304" pitchFamily="18" charset="0"/>
                <a:sym typeface="Times New Roman" panose="02020603050405020304" pitchFamily="18" charset="0"/>
              </a:rPr>
              <a:t>rostopic</a:t>
            </a:r>
            <a:r>
              <a:rPr lang="en-US" altLang="zh-TW" dirty="0">
                <a:solidFill>
                  <a:srgbClr val="0070C0"/>
                </a:solidFill>
                <a:cs typeface="Times New Roman" panose="02020603050405020304" pitchFamily="18" charset="0"/>
                <a:sym typeface="Times New Roman" panose="02020603050405020304" pitchFamily="18" charset="0"/>
              </a:rPr>
              <a:t> pub /turtle1/</a:t>
            </a:r>
            <a:r>
              <a:rPr lang="en-US" altLang="zh-TW" dirty="0" err="1">
                <a:solidFill>
                  <a:srgbClr val="0070C0"/>
                </a:solidFill>
                <a:cs typeface="Times New Roman" panose="02020603050405020304" pitchFamily="18" charset="0"/>
                <a:sym typeface="Times New Roman" panose="02020603050405020304" pitchFamily="18" charset="0"/>
              </a:rPr>
              <a:t>cmd_vel</a:t>
            </a:r>
            <a:r>
              <a:rPr lang="en-US" altLang="zh-TW" dirty="0">
                <a:solidFill>
                  <a:srgbClr val="0070C0"/>
                </a:solidFill>
                <a:cs typeface="Times New Roman" panose="02020603050405020304" pitchFamily="18" charset="0"/>
                <a:sym typeface="Times New Roman" panose="02020603050405020304" pitchFamily="18" charset="0"/>
              </a:rPr>
              <a:t> </a:t>
            </a:r>
            <a:r>
              <a:rPr lang="en-US" altLang="zh-TW" dirty="0" err="1">
                <a:solidFill>
                  <a:srgbClr val="0070C0"/>
                </a:solidFill>
                <a:cs typeface="Times New Roman" panose="02020603050405020304" pitchFamily="18" charset="0"/>
                <a:sym typeface="Times New Roman" panose="02020603050405020304" pitchFamily="18" charset="0"/>
              </a:rPr>
              <a:t>geometry_msgs</a:t>
            </a:r>
            <a:r>
              <a:rPr lang="en-US" altLang="zh-TW" dirty="0">
                <a:solidFill>
                  <a:srgbClr val="0070C0"/>
                </a:solidFill>
                <a:cs typeface="Times New Roman" panose="02020603050405020304" pitchFamily="18" charset="0"/>
                <a:sym typeface="Times New Roman" panose="02020603050405020304" pitchFamily="18" charset="0"/>
              </a:rPr>
              <a:t>/msg/Twist --r 1</a:t>
            </a:r>
          </a:p>
          <a:p>
            <a:pPr marL="914400" lvl="2" indent="0">
              <a:spcBef>
                <a:spcPts val="363"/>
              </a:spcBef>
              <a:buSzPts val="1800"/>
              <a:buNone/>
            </a:pPr>
            <a:r>
              <a:rPr lang="en-US" altLang="zh-TW" dirty="0">
                <a:solidFill>
                  <a:srgbClr val="0070C0"/>
                </a:solidFill>
                <a:cs typeface="Times New Roman" panose="02020603050405020304" pitchFamily="18" charset="0"/>
                <a:sym typeface="Times New Roman" panose="02020603050405020304" pitchFamily="18" charset="0"/>
              </a:rPr>
              <a:t>           </a:t>
            </a:r>
            <a:r>
              <a:rPr lang="en-US" altLang="zh-TW" sz="1800" b="0" i="0" u="none" strike="noStrike" cap="none" dirty="0">
                <a:solidFill>
                  <a:srgbClr val="0070C0"/>
                </a:solidFill>
                <a:latin typeface="Times New Roman"/>
                <a:ea typeface="Times New Roman"/>
                <a:cs typeface="Times New Roman"/>
                <a:sym typeface="Times New Roman"/>
              </a:rPr>
              <a:t>'</a:t>
            </a:r>
            <a:r>
              <a:rPr lang="en-US" altLang="zh-TW" dirty="0">
                <a:solidFill>
                  <a:srgbClr val="0070C0"/>
                </a:solidFill>
                <a:cs typeface="Times New Roman" panose="02020603050405020304" pitchFamily="18" charset="0"/>
                <a:sym typeface="Times New Roman" panose="02020603050405020304" pitchFamily="18" charset="0"/>
              </a:rPr>
              <a:t>[2,0,0]</a:t>
            </a:r>
            <a:r>
              <a:rPr lang="en-US" altLang="zh-TW" sz="1800" b="0" i="0" u="none" strike="noStrike" cap="none" dirty="0">
                <a:solidFill>
                  <a:srgbClr val="0070C0"/>
                </a:solidFill>
                <a:latin typeface="Times New Roman"/>
                <a:ea typeface="Times New Roman"/>
                <a:cs typeface="Times New Roman"/>
                <a:sym typeface="Times New Roman"/>
              </a:rPr>
              <a:t>'</a:t>
            </a:r>
            <a:r>
              <a:rPr lang="en-US" altLang="zh-TW" dirty="0">
                <a:solidFill>
                  <a:srgbClr val="0070C0"/>
                </a:solidFill>
                <a:cs typeface="Times New Roman" panose="02020603050405020304" pitchFamily="18" charset="0"/>
                <a:sym typeface="Times New Roman" panose="02020603050405020304" pitchFamily="18" charset="0"/>
              </a:rPr>
              <a:t> </a:t>
            </a:r>
            <a:r>
              <a:rPr lang="en-US" altLang="zh-TW" sz="1800" b="0" i="0" u="none" strike="noStrike" cap="none" dirty="0">
                <a:solidFill>
                  <a:srgbClr val="0070C0"/>
                </a:solidFill>
                <a:latin typeface="Times New Roman"/>
                <a:ea typeface="Times New Roman"/>
                <a:cs typeface="Times New Roman"/>
                <a:sym typeface="Times New Roman"/>
              </a:rPr>
              <a:t>'</a:t>
            </a:r>
            <a:r>
              <a:rPr lang="en-US" altLang="zh-TW" dirty="0">
                <a:solidFill>
                  <a:srgbClr val="0070C0"/>
                </a:solidFill>
                <a:cs typeface="Times New Roman" panose="02020603050405020304" pitchFamily="18" charset="0"/>
                <a:sym typeface="Times New Roman" panose="02020603050405020304" pitchFamily="18" charset="0"/>
              </a:rPr>
              <a:t>[0,0,1.8]</a:t>
            </a:r>
            <a:r>
              <a:rPr lang="en-US" altLang="zh-TW" sz="1800" b="0" i="0" u="none" strike="noStrike" cap="none" dirty="0">
                <a:solidFill>
                  <a:srgbClr val="0070C0"/>
                </a:solidFill>
                <a:latin typeface="Times New Roman"/>
                <a:ea typeface="Times New Roman"/>
                <a:cs typeface="Times New Roman"/>
                <a:sym typeface="Times New Roman"/>
              </a:rPr>
              <a:t>'</a:t>
            </a:r>
            <a:endParaRPr lang="en-US" altLang="zh-TW" dirty="0">
              <a:solidFill>
                <a:srgbClr val="0070C0"/>
              </a:solidFill>
              <a:cs typeface="Times New Roman" panose="02020603050405020304" pitchFamily="18" charset="0"/>
              <a:sym typeface="Times New Roman" panose="02020603050405020304" pitchFamily="18" charset="0"/>
            </a:endParaRPr>
          </a:p>
          <a:p>
            <a:pPr lvl="3">
              <a:spcBef>
                <a:spcPts val="325"/>
              </a:spcBef>
              <a:buSzPts val="16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以 </a:t>
            </a:r>
            <a:r>
              <a:rPr lang="en-US" altLang="zh-TW" dirty="0">
                <a:solidFill>
                  <a:srgbClr val="FF0000"/>
                </a:solidFill>
                <a:latin typeface="標楷體" panose="03000509000000000000" pitchFamily="65" charset="-120"/>
                <a:cs typeface="Times New Roman" panose="02020603050405020304" pitchFamily="18" charset="0"/>
                <a:sym typeface="Times New Roman" panose="02020603050405020304" pitchFamily="18" charset="0"/>
              </a:rPr>
              <a:t>1hz</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 的頻率發布</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solidFill>
                <a:srgbClr val="000000"/>
              </a:solidFill>
              <a:cs typeface="Times New Roman" panose="02020603050405020304" pitchFamily="18" charset="0"/>
            </a:endParaRPr>
          </a:p>
          <a:p>
            <a:endParaRPr lang="zh-TW"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40AC30-2790-7A9E-718F-E7F8A619A3DD}"/>
              </a:ext>
            </a:extLst>
          </p:cNvPr>
          <p:cNvSpPr>
            <a:spLocks noGrp="1"/>
          </p:cNvSpPr>
          <p:nvPr>
            <p:ph type="ctrTitle" sz="quarter"/>
          </p:nvPr>
        </p:nvSpPr>
        <p:spPr/>
        <p:txBody>
          <a:bodyPr/>
          <a:lstStyle/>
          <a:p>
            <a:pPr algn="ctr"/>
            <a:r>
              <a:rPr lang="en-US" altLang="zh-TW" sz="4800" dirty="0"/>
              <a:t>ROS</a:t>
            </a:r>
            <a:r>
              <a:rPr lang="zh-TW" altLang="en-US" sz="4800" dirty="0"/>
              <a:t>實作</a:t>
            </a:r>
          </a:p>
        </p:txBody>
      </p:sp>
      <p:sp>
        <p:nvSpPr>
          <p:cNvPr id="3" name="副標題 2">
            <a:extLst>
              <a:ext uri="{FF2B5EF4-FFF2-40B4-BE49-F238E27FC236}">
                <a16:creationId xmlns:a16="http://schemas.microsoft.com/office/drawing/2014/main" id="{AA9F4AD5-851F-6463-419B-640B860F9C3F}"/>
              </a:ext>
            </a:extLst>
          </p:cNvPr>
          <p:cNvSpPr>
            <a:spLocks noGrp="1"/>
          </p:cNvSpPr>
          <p:nvPr>
            <p:ph type="subTitle" sz="quarter" idx="1"/>
          </p:nvPr>
        </p:nvSpPr>
        <p:spPr/>
        <p:txBody>
          <a:bodyPr/>
          <a:lstStyle/>
          <a:p>
            <a:pPr>
              <a:buNone/>
            </a:pPr>
            <a:r>
              <a:rPr lang="zh-TW" altLang="en-US" dirty="0"/>
              <a:t> </a:t>
            </a:r>
          </a:p>
        </p:txBody>
      </p:sp>
    </p:spTree>
    <p:extLst>
      <p:ext uri="{BB962C8B-B14F-4D97-AF65-F5344CB8AC3E}">
        <p14:creationId xmlns:p14="http://schemas.microsoft.com/office/powerpoint/2010/main" val="11035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a:extLst>
              <a:ext uri="{FF2B5EF4-FFF2-40B4-BE49-F238E27FC236}">
                <a16:creationId xmlns:a16="http://schemas.microsoft.com/office/drawing/2014/main" id="{30288771-0AB4-CC2B-D601-CC23D3676DF5}"/>
              </a:ext>
            </a:extLst>
          </p:cNvPr>
          <p:cNvSpPr>
            <a:spLocks noGrp="1"/>
          </p:cNvSpPr>
          <p:nvPr>
            <p:ph type="title"/>
          </p:nvPr>
        </p:nvSpPr>
        <p:spPr/>
        <p:txBody>
          <a:bodyPr/>
          <a:lstStyle/>
          <a:p>
            <a:pPr>
              <a:tabLst>
                <a:tab pos="0" algn="l"/>
              </a:tabLst>
              <a:defRPr/>
            </a:pPr>
            <a:r>
              <a:rPr lang="en-US" altLang="zh-TW" dirty="0" err="1">
                <a:latin typeface="+mj-ea"/>
                <a:cs typeface="Times New Roman"/>
                <a:sym typeface="Times New Roman"/>
              </a:rPr>
              <a:t>前情提要</a:t>
            </a:r>
            <a:endParaRPr lang="en-US" altLang="zh-TW" spc="-1" dirty="0">
              <a:latin typeface="+mj-ea"/>
            </a:endParaRPr>
          </a:p>
        </p:txBody>
      </p:sp>
      <p:sp>
        <p:nvSpPr>
          <p:cNvPr id="3" name="內容版面配置區 2">
            <a:extLst>
              <a:ext uri="{FF2B5EF4-FFF2-40B4-BE49-F238E27FC236}">
                <a16:creationId xmlns:a16="http://schemas.microsoft.com/office/drawing/2014/main" id="{607BE0FD-7AB4-BFDB-B979-EA2A280E18B1}"/>
              </a:ext>
            </a:extLst>
          </p:cNvPr>
          <p:cNvSpPr>
            <a:spLocks noGrp="1"/>
          </p:cNvSpPr>
          <p:nvPr>
            <p:ph idx="1"/>
          </p:nvPr>
        </p:nvSpPr>
        <p:spPr/>
        <p:txBody>
          <a:bodyPr/>
          <a:lstStyle/>
          <a:p>
            <a:r>
              <a:rPr lang="zh-TW" altLang="en-US"/>
              <a:t>前面</a:t>
            </a:r>
            <a:r>
              <a:rPr lang="zh-TW" altLang="en-US">
                <a:solidFill>
                  <a:srgbClr val="000000"/>
                </a:solidFill>
                <a:latin typeface="Arial" panose="020B0604020202020204" pitchFamily="34" charset="0"/>
              </a:rPr>
              <a:t>我們已經了解了</a:t>
            </a:r>
            <a:r>
              <a:rPr lang="en-US" altLang="zh-TW">
                <a:solidFill>
                  <a:srgbClr val="000000"/>
                </a:solidFill>
              </a:rPr>
              <a:t>ROS</a:t>
            </a:r>
            <a:r>
              <a:rPr lang="zh-TW" altLang="en-US">
                <a:solidFill>
                  <a:srgbClr val="000000"/>
                </a:solidFill>
                <a:latin typeface="Arial" panose="020B0604020202020204" pitchFamily="34" charset="0"/>
              </a:rPr>
              <a:t>基本特性與語法</a:t>
            </a:r>
            <a:endParaRPr lang="en-US" altLang="zh-TW"/>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Node</a:t>
            </a:r>
            <a:endParaRPr lang="en-US" altLang="zh-TW">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Package</a:t>
            </a:r>
            <a:endParaRPr lang="en-US" altLang="zh-TW">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topic </a:t>
            </a:r>
          </a:p>
          <a:p>
            <a:pPr lvl="2"/>
            <a:endParaRPr lang="en-US" altLang="zh-TW"/>
          </a:p>
          <a:p>
            <a:r>
              <a:rPr lang="zh-TW" altLang="en-US">
                <a:solidFill>
                  <a:srgbClr val="000000"/>
                </a:solidFill>
                <a:latin typeface="Arial" panose="020B0604020202020204" pitchFamily="34" charset="0"/>
              </a:rPr>
              <a:t>接下來練習撰寫這些基本特性</a:t>
            </a:r>
            <a:endParaRPr lang="en-US" altLang="zh-TW"/>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Node</a:t>
            </a:r>
            <a:endParaRPr lang="en-US" altLang="zh-TW" sz="240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Package</a:t>
            </a:r>
            <a:endParaRPr lang="en-US" altLang="zh-TW" sz="240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topic </a:t>
            </a:r>
            <a:endParaRPr lang="en-US" altLang="zh-TW" sz="2400">
              <a:cs typeface="Times New Roman" panose="02020603050405020304" pitchFamily="18" charset="0"/>
              <a:sym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1E470C0D-E946-0BDB-D1D4-DC5DA4785978}"/>
              </a:ext>
            </a:extLst>
          </p:cNvPr>
          <p:cNvSpPr>
            <a:spLocks noGrp="1"/>
          </p:cNvSpPr>
          <p:nvPr>
            <p:ph type="title"/>
          </p:nvPr>
        </p:nvSpPr>
        <p:spPr/>
        <p:txBody>
          <a:bodyPr/>
          <a:lstStyle/>
          <a:p>
            <a:pPr>
              <a:tabLst>
                <a:tab pos="0" algn="l"/>
              </a:tabLst>
              <a:defRPr/>
            </a:pPr>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(1/4)</a:t>
            </a:r>
            <a:endParaRPr lang="en-US" altLang="zh-TW" spc="-1" dirty="0">
              <a:latin typeface="+mn-lt"/>
            </a:endParaRPr>
          </a:p>
        </p:txBody>
      </p:sp>
      <p:sp>
        <p:nvSpPr>
          <p:cNvPr id="25603" name="內容版面配置區 2">
            <a:extLst>
              <a:ext uri="{FF2B5EF4-FFF2-40B4-BE49-F238E27FC236}">
                <a16:creationId xmlns:a16="http://schemas.microsoft.com/office/drawing/2014/main" id="{9EB5E44C-491D-CEE7-9167-EDEB524E593B}"/>
              </a:ext>
            </a:extLst>
          </p:cNvPr>
          <p:cNvSpPr>
            <a:spLocks noGrp="1"/>
          </p:cNvSpPr>
          <p:nvPr>
            <p:ph idx="1"/>
          </p:nvPr>
        </p:nvSpPr>
        <p:spPr/>
        <p:txBody>
          <a:bodyPr/>
          <a:lstStyle/>
          <a:p>
            <a:r>
              <a:rPr lang="en-US" altLang="zh-TW" dirty="0">
                <a:solidFill>
                  <a:srgbClr val="FF0000"/>
                </a:solidFill>
                <a:cs typeface="Times New Roman" panose="02020603050405020304" pitchFamily="18" charset="0"/>
              </a:rPr>
              <a:t>Step 1:</a:t>
            </a:r>
            <a:r>
              <a:rPr lang="zh-TW" altLang="en-US" dirty="0">
                <a:solidFill>
                  <a:srgbClr val="FF0000"/>
                </a:solidFill>
                <a:cs typeface="Times New Roman" panose="02020603050405020304" pitchFamily="18" charset="0"/>
              </a:rPr>
              <a:t>創建一個工作區</a:t>
            </a:r>
            <a:r>
              <a:rPr lang="en-US" altLang="zh-TW" dirty="0">
                <a:solidFill>
                  <a:srgbClr val="FF0000"/>
                </a:solidFill>
                <a:cs typeface="Times New Roman" panose="02020603050405020304" pitchFamily="18" charset="0"/>
              </a:rPr>
              <a:t>(</a:t>
            </a:r>
            <a:r>
              <a:rPr lang="en-US" altLang="zh-TW" dirty="0" err="1">
                <a:solidFill>
                  <a:srgbClr val="FF0000"/>
                </a:solidFill>
                <a:cs typeface="Times New Roman" panose="02020603050405020304" pitchFamily="18" charset="0"/>
              </a:rPr>
              <a:t>WorkSpace</a:t>
            </a:r>
            <a:r>
              <a:rPr lang="en-US" altLang="zh-TW" dirty="0">
                <a:solidFill>
                  <a:srgbClr val="FF0000"/>
                </a:solidFill>
              </a:rPr>
              <a:t>)</a:t>
            </a: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關於</a:t>
            </a: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工作區</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與</a:t>
            </a:r>
            <a:r>
              <a:rPr lang="en-US" altLang="zh-TW" b="1" dirty="0">
                <a:solidFill>
                  <a:srgbClr val="000000"/>
                </a:solidFill>
                <a:cs typeface="Times New Roman" panose="02020603050405020304" pitchFamily="18" charset="0"/>
                <a:sym typeface="Times New Roman" panose="02020603050405020304" pitchFamily="18" charset="0"/>
              </a:rPr>
              <a:t>package</a:t>
            </a:r>
            <a:endParaRPr lang="zh-TW" altLang="en-US"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工作區其實就是一個資料夾而已</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一個專案只會有一個工作區</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專案中的所有</a:t>
            </a:r>
            <a:r>
              <a:rPr lang="en-US" altLang="zh-TW" dirty="0">
                <a:solidFill>
                  <a:srgbClr val="000000"/>
                </a:solidFill>
                <a:cs typeface="Times New Roman" panose="02020603050405020304" pitchFamily="18" charset="0"/>
                <a:sym typeface="Times New Roman" panose="02020603050405020304" pitchFamily="18" charset="0"/>
              </a:rPr>
              <a:t>package</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都應該放在工作區中</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所有的</a:t>
            </a:r>
            <a:r>
              <a:rPr lang="en-US" altLang="zh-TW" dirty="0">
                <a:solidFill>
                  <a:srgbClr val="000000"/>
                </a:solidFill>
                <a:cs typeface="Times New Roman" panose="02020603050405020304" pitchFamily="18" charset="0"/>
                <a:sym typeface="Times New Roman" panose="02020603050405020304" pitchFamily="18" charset="0"/>
              </a:rPr>
              <a:t>ROS</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專案都是先創建工作區，再創建</a:t>
            </a:r>
            <a:r>
              <a:rPr lang="en-US" altLang="zh-TW" dirty="0">
                <a:solidFill>
                  <a:srgbClr val="000000"/>
                </a:solidFill>
                <a:cs typeface="Times New Roman" panose="02020603050405020304" pitchFamily="18" charset="0"/>
                <a:sym typeface="Times New Roman" panose="02020603050405020304" pitchFamily="18" charset="0"/>
              </a:rPr>
              <a:t>package</a:t>
            </a:r>
            <a:endParaRPr lang="zh-TW" altLang="en-US" dirty="0">
              <a:cs typeface="Times New Roman" panose="02020603050405020304" pitchFamily="18" charset="0"/>
              <a:sym typeface="Times New Roman" panose="02020603050405020304" pitchFamily="18" charset="0"/>
            </a:endParaRPr>
          </a:p>
          <a:p>
            <a:pPr lvl="3" indent="-165100">
              <a:spcBef>
                <a:spcPts val="200"/>
              </a:spcBef>
              <a:buSzPts val="1000"/>
              <a:buFont typeface="Noto Sans Symbols"/>
              <a:buNone/>
            </a:pPr>
            <a:endParaRPr lang="zh-TW" altLang="en-US" sz="1000"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開始創建工作區</a:t>
            </a:r>
            <a:r>
              <a:rPr lang="en-US" altLang="zh-TW" b="1" dirty="0">
                <a:solidFill>
                  <a:srgbClr val="000000"/>
                </a:solidFill>
                <a:cs typeface="Times New Roman" panose="02020603050405020304" pitchFamily="18" charset="0"/>
                <a:sym typeface="Times New Roman" panose="02020603050405020304" pitchFamily="18" charset="0"/>
              </a:rPr>
              <a:t>(</a:t>
            </a: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範例專案名稱為</a:t>
            </a:r>
            <a:r>
              <a:rPr lang="zh-TW" altLang="en-US" b="1" dirty="0">
                <a:solidFill>
                  <a:srgbClr val="000000"/>
                </a:solidFill>
                <a:cs typeface="Times New Roman" panose="02020603050405020304" pitchFamily="18" charset="0"/>
                <a:sym typeface="Times New Roman" panose="02020603050405020304" pitchFamily="18" charset="0"/>
              </a:rPr>
              <a:t>”</a:t>
            </a:r>
            <a:r>
              <a:rPr lang="en-US" altLang="zh-TW" b="1" dirty="0" err="1">
                <a:solidFill>
                  <a:srgbClr val="000000"/>
                </a:solidFill>
                <a:cs typeface="Times New Roman" panose="02020603050405020304" pitchFamily="18" charset="0"/>
                <a:sym typeface="Times New Roman" panose="02020603050405020304" pitchFamily="18" charset="0"/>
              </a:rPr>
              <a:t>hello_ws</a:t>
            </a:r>
            <a:r>
              <a:rPr lang="zh-TW" altLang="en-US" b="1" dirty="0">
                <a:solidFill>
                  <a:srgbClr val="000000"/>
                </a:solidFill>
                <a:cs typeface="Times New Roman" panose="02020603050405020304" pitchFamily="18" charset="0"/>
                <a:sym typeface="Times New Roman" panose="02020603050405020304" pitchFamily="18" charset="0"/>
              </a:rPr>
              <a:t>”</a:t>
            </a:r>
            <a:r>
              <a:rPr lang="en-US" altLang="zh-TW" b="1" dirty="0">
                <a:solidFill>
                  <a:srgbClr val="000000"/>
                </a:solidFill>
                <a:cs typeface="Times New Roman" panose="02020603050405020304" pitchFamily="18" charset="0"/>
                <a:sym typeface="Times New Roman" panose="02020603050405020304" pitchFamily="18" charset="0"/>
              </a:rPr>
              <a:t>)</a:t>
            </a:r>
            <a:endParaRPr lang="zh-TW" altLang="en-US" dirty="0">
              <a:cs typeface="Times New Roman" panose="02020603050405020304" pitchFamily="18" charset="0"/>
              <a:sym typeface="Times New Roman" panose="02020603050405020304" pitchFamily="18" charset="0"/>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a:t>
            </a:r>
            <a:r>
              <a:rPr lang="en-US" altLang="zh-TW" dirty="0">
                <a:solidFill>
                  <a:srgbClr val="0066FF"/>
                </a:solidFill>
                <a:latin typeface="Times New Roman"/>
                <a:ea typeface="Times New Roman"/>
                <a:cs typeface="Times New Roman"/>
                <a:sym typeface="Times New Roman"/>
              </a:rPr>
              <a:t> </a:t>
            </a:r>
            <a:r>
              <a:rPr lang="en-US" altLang="zh-TW" dirty="0" err="1">
                <a:solidFill>
                  <a:srgbClr val="0066FF"/>
                </a:solidFill>
                <a:latin typeface="Times New Roman"/>
                <a:ea typeface="Times New Roman"/>
                <a:cs typeface="Times New Roman"/>
                <a:sym typeface="Times New Roman"/>
              </a:rPr>
              <a:t>mkdir</a:t>
            </a:r>
            <a:r>
              <a:rPr lang="en-US" altLang="zh-TW" dirty="0">
                <a:solidFill>
                  <a:srgbClr val="0066FF"/>
                </a:solidFill>
                <a:latin typeface="Times New Roman"/>
                <a:ea typeface="Times New Roman"/>
                <a:cs typeface="Times New Roman"/>
                <a:sym typeface="Times New Roman"/>
              </a:rPr>
              <a:t> </a:t>
            </a:r>
            <a:r>
              <a:rPr lang="en-US" altLang="zh-TW" dirty="0">
                <a:solidFill>
                  <a:srgbClr val="0066FF"/>
                </a:solidFill>
              </a:rPr>
              <a:t>-</a:t>
            </a:r>
            <a:r>
              <a:rPr lang="en-US" altLang="zh-TW" dirty="0">
                <a:solidFill>
                  <a:srgbClr val="0066FF"/>
                </a:solidFill>
                <a:latin typeface="Times New Roman"/>
                <a:ea typeface="Times New Roman"/>
                <a:cs typeface="Times New Roman"/>
                <a:sym typeface="Times New Roman"/>
              </a:rPr>
              <a:t>p ~/</a:t>
            </a:r>
            <a:r>
              <a:rPr lang="en-US" altLang="zh-TW" dirty="0" err="1">
                <a:solidFill>
                  <a:srgbClr val="0066FF"/>
                </a:solidFill>
                <a:latin typeface="Times New Roman"/>
                <a:ea typeface="Times New Roman"/>
                <a:cs typeface="Times New Roman"/>
                <a:sym typeface="Times New Roman"/>
              </a:rPr>
              <a:t>hello_ws</a:t>
            </a:r>
            <a:r>
              <a:rPr lang="en-US" altLang="zh-TW" dirty="0">
                <a:solidFill>
                  <a:srgbClr val="0066FF"/>
                </a:solidFill>
                <a:latin typeface="Times New Roman"/>
                <a:ea typeface="Times New Roman"/>
                <a:cs typeface="Times New Roman"/>
                <a:sym typeface="Times New Roman"/>
              </a:rPr>
              <a:t>/</a:t>
            </a:r>
            <a:r>
              <a:rPr lang="en-US" altLang="zh-TW" dirty="0" err="1">
                <a:solidFill>
                  <a:srgbClr val="0066FF"/>
                </a:solidFill>
                <a:latin typeface="Times New Roman"/>
                <a:ea typeface="Times New Roman"/>
                <a:cs typeface="Times New Roman"/>
                <a:sym typeface="Times New Roman"/>
              </a:rPr>
              <a:t>src</a:t>
            </a:r>
            <a:r>
              <a:rPr lang="en-US" altLang="zh-TW" dirty="0">
                <a:solidFill>
                  <a:srgbClr val="0066FF"/>
                </a:solidFill>
                <a:latin typeface="Times New Roman"/>
                <a:ea typeface="Times New Roman"/>
                <a:cs typeface="Times New Roman"/>
                <a:sym typeface="Times New Roman"/>
              </a:rPr>
              <a:t>  </a:t>
            </a:r>
            <a:endParaRPr lang="zh-TW" altLang="en-US"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Package, Node, </a:t>
            </a:r>
            <a:r>
              <a:rPr lang="en-US" altLang="zh-TW" sz="1600" b="0" i="0" u="none" strike="noStrike" cap="none" dirty="0" err="1">
                <a:solidFill>
                  <a:schemeClr val="dk1"/>
                </a:solidFill>
                <a:latin typeface="Times New Roman"/>
                <a:ea typeface="Times New Roman"/>
                <a:cs typeface="Times New Roman"/>
                <a:sym typeface="Times New Roman"/>
              </a:rPr>
              <a:t>CMakeList</a:t>
            </a:r>
            <a:r>
              <a:rPr lang="zh-TW" altLang="en-US" sz="1600" b="0" i="0" u="none" strike="noStrike" cap="none" dirty="0">
                <a:solidFill>
                  <a:schemeClr val="dk1"/>
                </a:solidFill>
                <a:latin typeface="Times New Roman"/>
                <a:ea typeface="Times New Roman"/>
                <a:cs typeface="Times New Roman"/>
                <a:sym typeface="Times New Roman"/>
              </a:rPr>
              <a:t>等都放置於此資料夾</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src</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Times New Roman"/>
                <a:ea typeface="Times New Roman"/>
                <a:cs typeface="Times New Roman"/>
                <a:sym typeface="Times New Roman"/>
              </a:rPr>
              <a:t>中</a:t>
            </a:r>
            <a:endParaRPr lang="zh-TW" altLang="en-US" dirty="0">
              <a:latin typeface="Times New Roman"/>
              <a:ea typeface="Times New Roman"/>
              <a:cs typeface="Times New Roman"/>
              <a:sym typeface="Times New Roman"/>
            </a:endParaRPr>
          </a:p>
          <a:p>
            <a:pPr lvl="2">
              <a:spcBef>
                <a:spcPts val="360"/>
              </a:spcBef>
              <a:spcAft>
                <a:spcPts val="0"/>
              </a:spcAft>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cd </a:t>
            </a:r>
            <a:r>
              <a:rPr lang="en-US" altLang="zh-TW" sz="1800" b="0" i="0" u="none" strike="noStrike" cap="none" dirty="0" err="1">
                <a:solidFill>
                  <a:srgbClr val="0066FF"/>
                </a:solidFill>
                <a:latin typeface="Times New Roman"/>
                <a:ea typeface="Times New Roman"/>
                <a:cs typeface="Times New Roman"/>
                <a:sym typeface="Times New Roman"/>
              </a:rPr>
              <a:t>hello_ws</a:t>
            </a:r>
            <a:r>
              <a:rPr lang="en-US" altLang="zh-TW" dirty="0">
                <a:solidFill>
                  <a:srgbClr val="0066FF"/>
                </a:solidFill>
                <a:ea typeface="Times New Roman"/>
                <a:cs typeface="Times New Roman"/>
                <a:sym typeface="Times New Roman"/>
              </a:rPr>
              <a:t>/</a:t>
            </a:r>
            <a:r>
              <a:rPr lang="en-US" altLang="zh-TW" dirty="0" err="1">
                <a:solidFill>
                  <a:srgbClr val="0066FF"/>
                </a:solidFill>
                <a:ea typeface="Times New Roman"/>
                <a:cs typeface="Times New Roman"/>
                <a:sym typeface="Times New Roman"/>
              </a:rPr>
              <a:t>src</a:t>
            </a:r>
            <a:r>
              <a:rPr lang="en-US" altLang="zh-TW" dirty="0">
                <a:solidFill>
                  <a:srgbClr val="0066FF"/>
                </a:solidFill>
                <a:ea typeface="Times New Roman"/>
                <a:cs typeface="Times New Roman"/>
                <a:sym typeface="Times New Roman"/>
              </a:rPr>
              <a:t> 	//</a:t>
            </a:r>
            <a:r>
              <a:rPr lang="zh-TW" altLang="en-US" dirty="0">
                <a:solidFill>
                  <a:srgbClr val="0066FF"/>
                </a:solidFill>
                <a:ea typeface="Times New Roman"/>
                <a:cs typeface="Times New Roman"/>
                <a:sym typeface="Times New Roman"/>
              </a:rPr>
              <a:t>到</a:t>
            </a:r>
            <a:r>
              <a:rPr lang="en-US" altLang="zh-TW" dirty="0" err="1">
                <a:solidFill>
                  <a:srgbClr val="0066FF"/>
                </a:solidFill>
                <a:ea typeface="Times New Roman"/>
                <a:cs typeface="Times New Roman"/>
                <a:sym typeface="Times New Roman"/>
              </a:rPr>
              <a:t>hello_ws</a:t>
            </a:r>
            <a:r>
              <a:rPr lang="en-US" altLang="zh-TW" dirty="0">
                <a:solidFill>
                  <a:srgbClr val="0066FF"/>
                </a:solidFill>
                <a:ea typeface="Times New Roman"/>
                <a:cs typeface="Times New Roman"/>
                <a:sym typeface="Times New Roman"/>
              </a:rPr>
              <a:t>/</a:t>
            </a:r>
            <a:r>
              <a:rPr lang="en-US" altLang="zh-TW" dirty="0" err="1">
                <a:solidFill>
                  <a:srgbClr val="0066FF"/>
                </a:solidFill>
                <a:ea typeface="Times New Roman"/>
                <a:cs typeface="Times New Roman"/>
                <a:sym typeface="Times New Roman"/>
              </a:rPr>
              <a:t>src</a:t>
            </a:r>
            <a:r>
              <a:rPr lang="zh-TW" altLang="en-US" dirty="0">
                <a:solidFill>
                  <a:srgbClr val="0066FF"/>
                </a:solidFill>
                <a:ea typeface="Times New Roman"/>
                <a:cs typeface="Times New Roman"/>
                <a:sym typeface="Times New Roman"/>
              </a:rPr>
              <a:t>路徑下</a:t>
            </a:r>
            <a:endParaRPr lang="en-US" altLang="zh-TW" sz="1800" b="0" i="0" u="none" strike="noStrike" cap="none" dirty="0">
              <a:solidFill>
                <a:srgbClr val="0066FF"/>
              </a:solidFill>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catkin_init_workspace</a:t>
            </a:r>
            <a:r>
              <a:rPr lang="en-US" altLang="zh-TW" sz="1800" b="0" i="0" u="none" strike="noStrike" cap="none" dirty="0">
                <a:solidFill>
                  <a:srgbClr val="0066FF"/>
                </a:solidFill>
                <a:latin typeface="Times New Roman"/>
                <a:ea typeface="Times New Roman"/>
                <a:cs typeface="Times New Roman"/>
                <a:sym typeface="Times New Roman"/>
              </a:rPr>
              <a:t>     // </a:t>
            </a:r>
            <a:r>
              <a:rPr lang="zh-TW" altLang="en-US" sz="1800" b="0" i="0" u="none" strike="noStrike" cap="none" dirty="0">
                <a:solidFill>
                  <a:srgbClr val="0066FF"/>
                </a:solidFill>
                <a:latin typeface="Times New Roman"/>
                <a:ea typeface="Times New Roman"/>
                <a:cs typeface="Times New Roman"/>
                <a:sym typeface="Times New Roman"/>
              </a:rPr>
              <a:t>使用</a:t>
            </a:r>
            <a:r>
              <a:rPr lang="en-US" altLang="zh-TW" sz="1800" b="0" i="0" u="none" strike="noStrike" cap="none" dirty="0">
                <a:solidFill>
                  <a:srgbClr val="0066FF"/>
                </a:solidFill>
                <a:latin typeface="Times New Roman"/>
                <a:ea typeface="Times New Roman"/>
                <a:cs typeface="Times New Roman"/>
                <a:sym typeface="Times New Roman"/>
              </a:rPr>
              <a:t>catkin</a:t>
            </a:r>
            <a:r>
              <a:rPr lang="zh-TW" altLang="en-US" sz="1800" b="0" i="0" u="none" strike="noStrike" cap="none" dirty="0">
                <a:solidFill>
                  <a:srgbClr val="0066FF"/>
                </a:solidFill>
                <a:latin typeface="Times New Roman"/>
                <a:ea typeface="Times New Roman"/>
                <a:cs typeface="Times New Roman"/>
                <a:sym typeface="Times New Roman"/>
              </a:rPr>
              <a:t>工具來初始化工作區</a:t>
            </a:r>
            <a:endParaRPr lang="zh-TW" altLang="en-US" dirty="0">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發生了什麼變化</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cs typeface="Times New Roman"/>
                <a:sym typeface="Times New Roman"/>
              </a:rPr>
              <a:t>src</a:t>
            </a:r>
            <a:r>
              <a:rPr lang="zh-TW" altLang="en-US" sz="1800" b="0" i="0" u="none" strike="noStrike" cap="none" dirty="0">
                <a:solidFill>
                  <a:schemeClr val="dk1"/>
                </a:solidFill>
                <a:latin typeface="+mn-ea"/>
                <a:cs typeface="Times New Roman"/>
                <a:sym typeface="Times New Roman"/>
              </a:rPr>
              <a:t>下生成了一個</a:t>
            </a:r>
            <a:r>
              <a:rPr lang="en-US" altLang="zh-TW" sz="1800" b="0" i="0" u="none" strike="noStrike" cap="none" dirty="0">
                <a:solidFill>
                  <a:schemeClr val="dk1"/>
                </a:solidFill>
                <a:cs typeface="Times New Roman"/>
                <a:sym typeface="Times New Roman"/>
              </a:rPr>
              <a:t>CMakeList.txt</a:t>
            </a:r>
            <a:r>
              <a:rPr lang="zh-TW" altLang="en-US" sz="1800" b="0" i="0" u="none" strike="noStrike" cap="none" dirty="0">
                <a:solidFill>
                  <a:schemeClr val="dk1"/>
                </a:solidFill>
                <a:latin typeface="+mn-ea"/>
                <a:cs typeface="Times New Roman"/>
                <a:sym typeface="Times New Roman"/>
              </a:rPr>
              <a:t>的檔案 </a:t>
            </a:r>
            <a:r>
              <a:rPr lang="en-US" altLang="zh-TW" sz="1800" b="0" i="0" u="none" strike="noStrike" cap="none" dirty="0">
                <a:solidFill>
                  <a:schemeClr val="dk1"/>
                </a:solidFill>
                <a:cs typeface="Times New Roman"/>
                <a:sym typeface="Times New Roman"/>
              </a:rPr>
              <a:t>(</a:t>
            </a:r>
            <a:r>
              <a:rPr lang="zh-TW" altLang="en-US" sz="1800" b="0" i="0" u="none" strike="noStrike" cap="none" dirty="0">
                <a:solidFill>
                  <a:schemeClr val="dk1"/>
                </a:solidFill>
                <a:latin typeface="+mn-ea"/>
                <a:cs typeface="Times New Roman"/>
                <a:sym typeface="Times New Roman"/>
              </a:rPr>
              <a:t>因為下了</a:t>
            </a:r>
            <a:r>
              <a:rPr lang="en-US" altLang="zh-TW" sz="1800" b="0" i="0" u="none" strike="noStrike" cap="none" dirty="0">
                <a:solidFill>
                  <a:schemeClr val="dk1"/>
                </a:solidFill>
                <a:cs typeface="Times New Roman"/>
                <a:sym typeface="Times New Roman"/>
              </a:rPr>
              <a:t>$ </a:t>
            </a:r>
            <a:r>
              <a:rPr lang="en-US" altLang="zh-TW" sz="1800" b="0" i="0" u="none" strike="noStrike" cap="none" dirty="0" err="1">
                <a:solidFill>
                  <a:schemeClr val="dk1"/>
                </a:solidFill>
                <a:cs typeface="Times New Roman"/>
                <a:sym typeface="Times New Roman"/>
              </a:rPr>
              <a:t>catkin_init_workspace</a:t>
            </a:r>
            <a:r>
              <a:rPr lang="en-US" altLang="zh-TW" sz="1800" b="0" i="0" u="none" strike="noStrike" cap="none" dirty="0">
                <a:solidFill>
                  <a:schemeClr val="dk1"/>
                </a:solidFill>
                <a:cs typeface="Times New Roman"/>
                <a:sym typeface="Times New Roman"/>
              </a:rPr>
              <a:t>)</a:t>
            </a:r>
            <a:endParaRPr lang="en-US" altLang="zh-TW" dirty="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什麼是</a:t>
            </a:r>
            <a:r>
              <a:rPr lang="en-US" altLang="zh-TW" sz="1800" b="0" i="0" u="none" strike="noStrike" cap="none" dirty="0" err="1">
                <a:solidFill>
                  <a:schemeClr val="dk1"/>
                </a:solidFill>
                <a:cs typeface="Times New Roman"/>
                <a:sym typeface="Times New Roman"/>
              </a:rPr>
              <a:t>CMakeList</a:t>
            </a:r>
            <a:r>
              <a:rPr lang="en-US" altLang="zh-TW" sz="1800" b="0" i="0" u="none" strike="noStrike" cap="none" dirty="0">
                <a:solidFill>
                  <a:schemeClr val="dk1"/>
                </a:solidFill>
                <a:cs typeface="Times New Roman"/>
                <a:sym typeface="Times New Roman"/>
              </a:rPr>
              <a:t>? </a:t>
            </a:r>
            <a:r>
              <a:rPr lang="en-US" altLang="zh-TW" sz="1800" b="0" i="0" u="none" strike="noStrike" cap="none" dirty="0">
                <a:solidFill>
                  <a:schemeClr val="dk1"/>
                </a:solidFill>
                <a:latin typeface="+mn-ea"/>
                <a:cs typeface="Times New Roman"/>
                <a:sym typeface="Times New Roman"/>
              </a:rPr>
              <a:t>(</a:t>
            </a:r>
            <a:r>
              <a:rPr lang="zh-TW" altLang="en-US" sz="1800" b="0" i="0" u="none" strike="noStrike" cap="none" dirty="0">
                <a:solidFill>
                  <a:schemeClr val="dk1"/>
                </a:solidFill>
                <a:latin typeface="+mn-ea"/>
                <a:cs typeface="Times New Roman"/>
                <a:sym typeface="Times New Roman"/>
              </a:rPr>
              <a:t>之後解釋</a:t>
            </a:r>
            <a:r>
              <a:rPr lang="en-US" altLang="zh-TW" sz="1800" b="0" i="0" u="none" strike="noStrike" cap="none" dirty="0">
                <a:solidFill>
                  <a:schemeClr val="dk1"/>
                </a:solidFill>
                <a:latin typeface="+mn-ea"/>
                <a:cs typeface="Times New Roman"/>
                <a:sym typeface="Times New Roman"/>
              </a:rPr>
              <a:t>)</a:t>
            </a:r>
            <a:endParaRPr lang="zh-TW" altLang="en-US" dirty="0">
              <a:latin typeface="+mn-ea"/>
              <a:cs typeface="Times New Roman"/>
              <a:sym typeface="Times New Roman"/>
            </a:endParaRPr>
          </a:p>
          <a:p>
            <a:pPr lvl="1">
              <a:spcBef>
                <a:spcPts val="400"/>
              </a:spcBef>
              <a:buSzPts val="2000"/>
              <a:buFont typeface="Noto Sans Symbols"/>
              <a:buChar char="■"/>
            </a:pPr>
            <a:endParaRPr lang="en-US" altLang="zh-TW"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endParaRPr lang="en-US" altLang="zh-TW"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endParaRPr>
          </a:p>
        </p:txBody>
      </p:sp>
      <p:sp>
        <p:nvSpPr>
          <p:cNvPr id="25604" name="Google Shape;190;p22">
            <a:extLst>
              <a:ext uri="{FF2B5EF4-FFF2-40B4-BE49-F238E27FC236}">
                <a16:creationId xmlns:a16="http://schemas.microsoft.com/office/drawing/2014/main" id="{2EDE325A-B284-4DDD-F283-5086C0761A8C}"/>
              </a:ext>
            </a:extLst>
          </p:cNvPr>
          <p:cNvSpPr txBox="1">
            <a:spLocks noChangeArrowheads="1"/>
          </p:cNvSpPr>
          <p:nvPr/>
        </p:nvSpPr>
        <p:spPr bwMode="auto">
          <a:xfrm>
            <a:off x="1109663" y="1989138"/>
            <a:ext cx="5545137" cy="1439862"/>
          </a:xfrm>
          <a:prstGeom prst="rect">
            <a:avLst/>
          </a:prstGeom>
          <a:noFill/>
          <a:ln w="25400">
            <a:solidFill>
              <a:srgbClr val="89A4A7"/>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1800"/>
              <a:buFont typeface="Arial" panose="020B0604020202020204" pitchFamily="34" charset="0"/>
              <a:buNone/>
            </a:pPr>
            <a:endParaRPr lang="zh-TW" altLang="zh-TW">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Google Shape;191;p22">
            <a:extLst>
              <a:ext uri="{FF2B5EF4-FFF2-40B4-BE49-F238E27FC236}">
                <a16:creationId xmlns:a16="http://schemas.microsoft.com/office/drawing/2014/main" id="{6D681D0A-A3EB-73DC-C030-2734D214966B}"/>
              </a:ext>
            </a:extLst>
          </p:cNvPr>
          <p:cNvSpPr txBox="1"/>
          <p:nvPr/>
        </p:nvSpPr>
        <p:spPr>
          <a:xfrm>
            <a:off x="7019925" y="2247900"/>
            <a:ext cx="2089150" cy="922338"/>
          </a:xfrm>
          <a:prstGeom prst="rect">
            <a:avLst/>
          </a:prstGeom>
          <a:noFill/>
          <a:ln w="9525" cap="flat" cmpd="sng">
            <a:solidFill>
              <a:schemeClr val="dk1"/>
            </a:solidFill>
            <a:prstDash val="solid"/>
            <a:miter lim="800000"/>
            <a:headEnd type="none" w="sm" len="sm"/>
            <a:tailEnd type="none" w="sm" len="sm"/>
          </a:ln>
        </p:spPr>
        <p:txBody>
          <a:bodyPr spcFirstLastPara="1" lIns="91425" tIns="45700" rIns="91425" bIns="45700">
            <a:spAutoFit/>
          </a:bodyPr>
          <a:lstStyle/>
          <a:p>
            <a:pPr>
              <a:spcBef>
                <a:spcPts val="0"/>
              </a:spcBef>
              <a:spcAft>
                <a:spcPts val="0"/>
              </a:spcAft>
              <a:buClr>
                <a:schemeClr val="dk1"/>
              </a:buClr>
              <a:buSzPts val="1800"/>
              <a:buFont typeface="DFKai-SB"/>
              <a:buNone/>
              <a:defRPr/>
            </a:pPr>
            <a:r>
              <a:rPr lang="en-US" dirty="0" err="1">
                <a:solidFill>
                  <a:schemeClr val="dk1"/>
                </a:solidFill>
                <a:latin typeface="+mn-ea"/>
                <a:ea typeface="+mn-ea"/>
                <a:cs typeface="Times New Roman"/>
                <a:sym typeface="Times New Roman"/>
              </a:rPr>
              <a:t>其實大部分程式語言也都是這樣</a:t>
            </a:r>
            <a:r>
              <a:rPr lang="en-US" dirty="0">
                <a:solidFill>
                  <a:schemeClr val="dk1"/>
                </a:solidFill>
                <a:latin typeface="+mn-ea"/>
                <a:ea typeface="+mn-ea"/>
                <a:cs typeface="Times New Roman"/>
                <a:sym typeface="Times New Roman"/>
              </a:rPr>
              <a:t>，</a:t>
            </a:r>
            <a:endParaRPr sz="1400" dirty="0">
              <a:solidFill>
                <a:srgbClr val="000000"/>
              </a:solidFill>
              <a:latin typeface="+mn-ea"/>
              <a:ea typeface="+mn-ea"/>
              <a:cs typeface="Times New Roman"/>
              <a:sym typeface="Times New Roman"/>
            </a:endParaRPr>
          </a:p>
          <a:p>
            <a:pPr>
              <a:spcBef>
                <a:spcPts val="0"/>
              </a:spcBef>
              <a:spcAft>
                <a:spcPts val="0"/>
              </a:spcAft>
              <a:buClr>
                <a:schemeClr val="dk1"/>
              </a:buClr>
              <a:buSzPts val="1800"/>
              <a:buFont typeface="DFKai-SB"/>
              <a:buNone/>
              <a:defRPr/>
            </a:pPr>
            <a:r>
              <a:rPr lang="en-US" dirty="0" err="1">
                <a:solidFill>
                  <a:schemeClr val="dk1"/>
                </a:solidFill>
                <a:latin typeface="+mn-ea"/>
                <a:ea typeface="+mn-ea"/>
                <a:cs typeface="Times New Roman"/>
                <a:sym typeface="Times New Roman"/>
              </a:rPr>
              <a:t>只是名稱不相同</a:t>
            </a:r>
            <a:endParaRPr sz="1400" dirty="0">
              <a:solidFill>
                <a:srgbClr val="000000"/>
              </a:solidFill>
              <a:latin typeface="+mn-ea"/>
              <a:ea typeface="+mn-ea"/>
              <a:cs typeface="Times New Roman"/>
              <a:sym typeface="Times New Roman"/>
            </a:endParaRPr>
          </a:p>
        </p:txBody>
      </p:sp>
      <p:sp>
        <p:nvSpPr>
          <p:cNvPr id="25606" name="Google Shape;192;p22">
            <a:extLst>
              <a:ext uri="{FF2B5EF4-FFF2-40B4-BE49-F238E27FC236}">
                <a16:creationId xmlns:a16="http://schemas.microsoft.com/office/drawing/2014/main" id="{EA2B4CD9-4D9D-5F8D-0888-6800D166A047}"/>
              </a:ext>
            </a:extLst>
          </p:cNvPr>
          <p:cNvSpPr>
            <a:spLocks noChangeArrowheads="1"/>
          </p:cNvSpPr>
          <p:nvPr/>
        </p:nvSpPr>
        <p:spPr bwMode="auto">
          <a:xfrm rot="-5400000">
            <a:off x="6763544" y="1448594"/>
            <a:ext cx="431800" cy="1081088"/>
          </a:xfrm>
          <a:prstGeom prst="curvedLeftArrow">
            <a:avLst>
              <a:gd name="adj1" fmla="val 17294"/>
              <a:gd name="adj2" fmla="val 20516"/>
              <a:gd name="adj3" fmla="val 5398"/>
            </a:avLst>
          </a:prstGeom>
          <a:solidFill>
            <a:schemeClr val="accent1"/>
          </a:solidFill>
          <a:ln w="25400">
            <a:solidFill>
              <a:srgbClr val="89A4A7"/>
            </a:solidFill>
            <a:miter lim="800000"/>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1800"/>
              <a:buFont typeface="Arial" panose="020B0604020202020204" pitchFamily="34" charset="0"/>
              <a:buNone/>
            </a:pPr>
            <a:endParaRPr lang="zh-TW" altLang="zh-TW">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 (2/4)</a:t>
            </a:r>
            <a:endParaRPr lang="zh-TW" altLang="en-US" dirty="0"/>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en-US" altLang="zh-TW" dirty="0">
                <a:solidFill>
                  <a:srgbClr val="FF0000"/>
                </a:solidFill>
              </a:rPr>
              <a:t>Step 2:</a:t>
            </a:r>
            <a:r>
              <a:rPr lang="zh-TW" altLang="en-US" dirty="0">
                <a:solidFill>
                  <a:srgbClr val="FF0000"/>
                </a:solidFill>
              </a:rPr>
              <a:t>編譯工作區</a:t>
            </a:r>
            <a:r>
              <a:rPr lang="en-US" altLang="zh-TW" dirty="0">
                <a:solidFill>
                  <a:srgbClr val="FF0000"/>
                </a:solidFill>
              </a:rPr>
              <a:t>	</a:t>
            </a: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關於編譯工作區</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一定要到</a:t>
            </a:r>
            <a:r>
              <a:rPr lang="zh-TW" altLang="en-US" sz="1800" b="1" i="0" u="sng" strike="noStrike" cap="none" dirty="0">
                <a:solidFill>
                  <a:schemeClr val="dk1"/>
                </a:solidFill>
                <a:latin typeface="+mn-ea"/>
                <a:cs typeface="Times New Roman"/>
                <a:sym typeface="Times New Roman"/>
              </a:rPr>
              <a:t>工作區目錄最上層</a:t>
            </a:r>
            <a:r>
              <a:rPr lang="zh-TW" altLang="en-US" sz="1800" b="0" i="0" u="none" strike="noStrike" cap="none" dirty="0">
                <a:solidFill>
                  <a:schemeClr val="dk1"/>
                </a:solidFill>
                <a:latin typeface="+mn-ea"/>
                <a:cs typeface="Times New Roman"/>
                <a:sym typeface="Times New Roman"/>
              </a:rPr>
              <a:t>編譯</a:t>
            </a:r>
            <a:endParaRPr lang="zh-TW" altLang="en-US" dirty="0">
              <a:latin typeface="+mn-ea"/>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mn-ea"/>
                <a:cs typeface="Times New Roman"/>
                <a:sym typeface="Times New Roman"/>
              </a:rPr>
              <a:t>就是工作區目錄的第一層</a:t>
            </a:r>
            <a:endParaRPr lang="zh-TW" altLang="en-US" dirty="0">
              <a:latin typeface="+mn-ea"/>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mn-ea"/>
                <a:cs typeface="Times New Roman"/>
                <a:sym typeface="Times New Roman"/>
              </a:rPr>
              <a:t>有</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devel</a:t>
            </a:r>
            <a:r>
              <a:rPr lang="en-US" altLang="zh-TW" sz="1600" b="0" i="0" u="none" strike="noStrike" cap="none" dirty="0">
                <a:solidFill>
                  <a:schemeClr val="dk1"/>
                </a:solidFill>
                <a:latin typeface="Times New Roman"/>
                <a:ea typeface="Times New Roman"/>
                <a:cs typeface="Times New Roman"/>
                <a:sym typeface="Times New Roman"/>
              </a:rPr>
              <a:t>,   /build </a:t>
            </a:r>
            <a:r>
              <a:rPr lang="zh-TW" altLang="en-US" sz="1600" b="0" i="0" u="none" strike="noStrike" cap="none" dirty="0">
                <a:solidFill>
                  <a:schemeClr val="dk1"/>
                </a:solidFill>
                <a:latin typeface="+mn-ea"/>
                <a:cs typeface="Times New Roman"/>
                <a:sym typeface="Times New Roman"/>
              </a:rPr>
              <a:t>和</a:t>
            </a:r>
            <a:r>
              <a:rPr lang="zh-TW" altLang="en-US" sz="1600" b="0" i="0" u="none" strike="noStrike" cap="none" dirty="0">
                <a:solidFill>
                  <a:schemeClr val="dk1"/>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src</a:t>
            </a:r>
            <a:r>
              <a:rPr lang="zh-TW" altLang="en-US" sz="1600" b="0" i="0" u="none" strike="noStrike" cap="none" dirty="0">
                <a:solidFill>
                  <a:schemeClr val="dk1"/>
                </a:solidFill>
                <a:latin typeface="Times New Roman"/>
                <a:ea typeface="Times New Roman"/>
                <a:cs typeface="Times New Roman"/>
                <a:sym typeface="Times New Roman"/>
              </a:rPr>
              <a:t>   </a:t>
            </a: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的地方</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編譯指令</a:t>
            </a:r>
            <a:r>
              <a:rPr lang="zh-TW" altLang="en-US" sz="1800" b="0" i="0" u="none" strike="noStrike" cap="none" dirty="0">
                <a:solidFill>
                  <a:srgbClr val="FF0000"/>
                </a:solidFill>
                <a:latin typeface="標楷體" panose="03000509000000000000" pitchFamily="65" charset="-120"/>
                <a:ea typeface="標楷體" panose="03000509000000000000" pitchFamily="65" charset="-120"/>
                <a:cs typeface="Times New Roman"/>
                <a:sym typeface="Times New Roman"/>
              </a:rPr>
              <a:t>為 </a:t>
            </a:r>
            <a:r>
              <a:rPr lang="en-US" altLang="zh-TW" sz="1800" b="0" i="0" u="none" strike="noStrike" cap="none" dirty="0">
                <a:solidFill>
                  <a:srgbClr val="FF0000"/>
                </a:solidFill>
                <a:latin typeface="Times New Roman"/>
                <a:ea typeface="Times New Roman"/>
                <a:cs typeface="Times New Roman"/>
                <a:sym typeface="Times New Roman"/>
              </a:rPr>
              <a:t>$ </a:t>
            </a:r>
            <a:r>
              <a:rPr lang="en-US" altLang="zh-TW" sz="1800" b="0" i="0" u="none" strike="noStrike" cap="none" dirty="0" err="1">
                <a:solidFill>
                  <a:srgbClr val="FF0000"/>
                </a:solidFill>
                <a:latin typeface="Times New Roman"/>
                <a:ea typeface="Times New Roman"/>
                <a:cs typeface="Times New Roman"/>
                <a:sym typeface="Times New Roman"/>
              </a:rPr>
              <a:t>catkin_make</a:t>
            </a:r>
            <a:endParaRPr lang="zh-TW" altLang="en-US" sz="20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開始編譯工作區</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cd ~/</a:t>
            </a:r>
            <a:r>
              <a:rPr lang="en-US" altLang="zh-TW" sz="1800" b="0" i="0" u="none" strike="noStrike" cap="none" dirty="0" err="1">
                <a:solidFill>
                  <a:srgbClr val="0066FF"/>
                </a:solidFill>
                <a:latin typeface="Times New Roman"/>
                <a:ea typeface="Times New Roman"/>
                <a:cs typeface="Times New Roman"/>
                <a:sym typeface="Times New Roman"/>
              </a:rPr>
              <a:t>hello_ws</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catkin_make</a:t>
            </a:r>
            <a:endParaRPr lang="en-US" altLang="zh-TW" sz="1800" b="0" i="0" u="none" strike="noStrike" cap="none" dirty="0">
              <a:solidFill>
                <a:srgbClr val="0066FF"/>
              </a:solidFill>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endParaRPr lang="zh-TW" altLang="en-US" dirty="0"/>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發生了什麼變化 </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生成了另外兩個資料夾</a:t>
            </a:r>
            <a:endParaRPr lang="zh-TW" altLang="en-US" dirty="0">
              <a:latin typeface="+mn-ea"/>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build</a:t>
            </a:r>
            <a:endParaRPr lang="zh-TW" altLang="en-US"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err="1">
                <a:solidFill>
                  <a:schemeClr val="dk1"/>
                </a:solidFill>
                <a:latin typeface="Times New Roman"/>
                <a:ea typeface="Times New Roman"/>
                <a:cs typeface="Times New Roman"/>
                <a:sym typeface="Times New Roman"/>
              </a:rPr>
              <a:t>devel</a:t>
            </a:r>
            <a:endParaRPr lang="zh-TW" altLang="en-US"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err="1">
                <a:solidFill>
                  <a:schemeClr val="dk1"/>
                </a:solidFill>
                <a:latin typeface="Times New Roman"/>
                <a:ea typeface="Times New Roman"/>
                <a:cs typeface="Times New Roman"/>
                <a:sym typeface="Times New Roman"/>
              </a:rPr>
              <a:t>src</a:t>
            </a:r>
            <a:r>
              <a:rPr lang="zh-TW" altLang="en-US" sz="1600" b="0" i="0" u="none" strike="noStrike" cap="none" dirty="0">
                <a:solidFill>
                  <a:schemeClr val="dk1"/>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n-ea"/>
                <a:cs typeface="Times New Roman"/>
                <a:sym typeface="Times New Roman"/>
              </a:rPr>
              <a:t>本來就在的</a:t>
            </a:r>
            <a:r>
              <a:rPr lang="en-US" altLang="zh-TW" sz="1600" b="0" i="0" u="none" strike="noStrike" cap="none" dirty="0">
                <a:solidFill>
                  <a:schemeClr val="dk1"/>
                </a:solidFill>
                <a:latin typeface="Times New Roman"/>
                <a:ea typeface="Times New Roman"/>
                <a:cs typeface="Times New Roman"/>
                <a:sym typeface="Times New Roman"/>
              </a:rPr>
              <a:t>)</a:t>
            </a:r>
            <a:endParaRPr lang="zh-TW" altLang="en-US" dirty="0">
              <a:latin typeface="Times New Roman"/>
              <a:ea typeface="Times New Roman"/>
              <a:cs typeface="Times New Roman"/>
              <a:sym typeface="Times New Roman"/>
            </a:endParaRPr>
          </a:p>
          <a:p>
            <a:pPr lvl="1"/>
            <a:endParaRPr lang="zh-TW" altLang="en-US" dirty="0"/>
          </a:p>
        </p:txBody>
      </p:sp>
    </p:spTree>
    <p:extLst>
      <p:ext uri="{BB962C8B-B14F-4D97-AF65-F5344CB8AC3E}">
        <p14:creationId xmlns:p14="http://schemas.microsoft.com/office/powerpoint/2010/main" val="285074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 (3/4)</a:t>
            </a:r>
            <a:endParaRPr lang="zh-TW" altLang="en-US" dirty="0"/>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en-US" altLang="zh-TW" dirty="0"/>
              <a:t>ROS</a:t>
            </a:r>
            <a:r>
              <a:rPr lang="zh-TW" altLang="en-US" dirty="0"/>
              <a:t>工作區由三個主要資料夾構成</a:t>
            </a:r>
            <a:endParaRPr lang="en-US" altLang="zh-TW" dirty="0"/>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latin typeface="Times New Roman"/>
                <a:ea typeface="Times New Roman"/>
                <a:cs typeface="Times New Roman"/>
                <a:sym typeface="Times New Roman"/>
              </a:rPr>
              <a:t>/</a:t>
            </a:r>
            <a:r>
              <a:rPr lang="en-US" altLang="zh-TW" sz="2000" b="0" i="0" u="none" strike="noStrike" cap="none" dirty="0" err="1">
                <a:solidFill>
                  <a:srgbClr val="FF0000"/>
                </a:solidFill>
                <a:latin typeface="Times New Roman"/>
                <a:ea typeface="Times New Roman"/>
                <a:cs typeface="Times New Roman"/>
                <a:sym typeface="Times New Roman"/>
              </a:rPr>
              <a:t>src</a:t>
            </a:r>
            <a:r>
              <a:rPr lang="zh-TW" altLang="en-US" sz="2000" b="0" i="0" u="none" strike="noStrike" cap="none" dirty="0">
                <a:solidFill>
                  <a:srgbClr val="FF0000"/>
                </a:solidFill>
                <a:latin typeface="Times New Roman"/>
                <a:ea typeface="Times New Roman"/>
                <a:cs typeface="Times New Roman"/>
                <a:sym typeface="Times New Roman"/>
              </a:rPr>
              <a:t> </a:t>
            </a:r>
            <a:r>
              <a:rPr lang="zh-TW" altLang="en-US" sz="2000" b="0" i="0" u="none" strike="noStrike" cap="none" dirty="0">
                <a:solidFill>
                  <a:schemeClr val="dk1"/>
                </a:solidFill>
                <a:latin typeface="Times New Roman"/>
                <a:ea typeface="Times New Roman"/>
                <a:cs typeface="Times New Roman"/>
                <a:sym typeface="Times New Roman"/>
              </a:rPr>
              <a:t>：</a:t>
            </a:r>
            <a:r>
              <a:rPr lang="zh-TW" altLang="en-US" sz="2000" b="0" i="0" u="none" strike="noStrike" cap="none" dirty="0">
                <a:solidFill>
                  <a:schemeClr val="dk1"/>
                </a:solidFill>
                <a:latin typeface="+mj-ea"/>
                <a:ea typeface="+mj-ea"/>
                <a:cs typeface="Times New Roman"/>
                <a:sym typeface="Times New Roman"/>
              </a:rPr>
              <a:t>程式碼存放區</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包含所有程式碼</a:t>
            </a:r>
            <a:r>
              <a:rPr lang="en-US" altLang="zh-TW" sz="1800" b="0" i="0" u="none" strike="noStrike" cap="none" dirty="0">
                <a:solidFill>
                  <a:schemeClr val="dk1"/>
                </a:solidFill>
                <a:latin typeface="+mj-ea"/>
                <a:ea typeface="+mj-ea"/>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編譯腳本</a:t>
            </a:r>
            <a:r>
              <a:rPr lang="en-US" altLang="zh-TW" sz="1800" b="0" i="0" u="none" strike="noStrike" cap="none" dirty="0">
                <a:solidFill>
                  <a:schemeClr val="dk1"/>
                </a:solidFill>
                <a:latin typeface="Times New Roman"/>
                <a:ea typeface="Times New Roman"/>
                <a:cs typeface="Times New Roman"/>
                <a:sym typeface="Times New Roman"/>
              </a:rPr>
              <a:t>(CMakeList.txt), </a:t>
            </a:r>
            <a:r>
              <a:rPr lang="zh-TW" altLang="en-US" sz="1800" b="0" i="0" u="none" strike="noStrike" cap="none" dirty="0">
                <a:solidFill>
                  <a:schemeClr val="dk1"/>
                </a:solidFill>
                <a:latin typeface="+mj-ea"/>
                <a:ea typeface="+mj-ea"/>
                <a:cs typeface="Times New Roman"/>
                <a:sym typeface="Times New Roman"/>
              </a:rPr>
              <a:t>套件描述檔</a:t>
            </a:r>
            <a:r>
              <a:rPr lang="en-US" altLang="zh-TW" sz="1800" b="0" i="0" u="none" strike="noStrike" cap="none" dirty="0">
                <a:solidFill>
                  <a:schemeClr val="dk1"/>
                </a:solidFill>
                <a:latin typeface="Times New Roman"/>
                <a:ea typeface="Times New Roman"/>
                <a:cs typeface="Times New Roman"/>
                <a:sym typeface="Times New Roman"/>
              </a:rPr>
              <a:t>(Package.xml) …</a:t>
            </a:r>
            <a:endParaRPr lang="zh-TW" altLang="en-US" dirty="0">
              <a:latin typeface="Times New Roman"/>
              <a:ea typeface="Times New Roman"/>
              <a:cs typeface="Times New Roman"/>
              <a:sym typeface="Times New Roman"/>
            </a:endParaRPr>
          </a:p>
          <a:p>
            <a:pPr marL="742950" marR="0" lvl="1" indent="-158750" algn="just" rtl="0">
              <a:lnSpc>
                <a:spcPct val="100000"/>
              </a:lnSpc>
              <a:spcBef>
                <a:spcPts val="400"/>
              </a:spcBef>
              <a:spcAft>
                <a:spcPts val="0"/>
              </a:spcAft>
              <a:buClr>
                <a:srgbClr val="FF9900"/>
              </a:buClr>
              <a:buSzPts val="2000"/>
              <a:buFont typeface="Noto Sans Symbols"/>
              <a:buNone/>
            </a:pPr>
            <a:endParaRPr lang="zh-TW" altLang="en-US" sz="20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latin typeface="Times New Roman"/>
                <a:ea typeface="Times New Roman"/>
                <a:cs typeface="Times New Roman"/>
                <a:sym typeface="Times New Roman"/>
              </a:rPr>
              <a:t>/</a:t>
            </a:r>
            <a:r>
              <a:rPr lang="en-US" altLang="zh-TW" sz="2000" b="0" i="0" u="none" strike="noStrike" cap="none" dirty="0">
                <a:solidFill>
                  <a:srgbClr val="FF0000"/>
                </a:solidFill>
                <a:latin typeface="Times New Roman"/>
                <a:ea typeface="Times New Roman"/>
                <a:cs typeface="Times New Roman"/>
                <a:sym typeface="Times New Roman"/>
              </a:rPr>
              <a:t>build</a:t>
            </a:r>
            <a:r>
              <a:rPr lang="en-US" altLang="zh-TW" sz="2000" b="0" i="0" u="none" strike="noStrike" cap="none" dirty="0">
                <a:solidFill>
                  <a:schemeClr val="dk1"/>
                </a:solidFill>
                <a:latin typeface="Times New Roman"/>
                <a:ea typeface="Times New Roman"/>
                <a:cs typeface="Times New Roman"/>
                <a:sym typeface="Times New Roman"/>
              </a:rPr>
              <a:t>: </a:t>
            </a:r>
            <a:r>
              <a:rPr lang="zh-TW" altLang="en-US" sz="2000" b="0" i="0" u="none" strike="noStrike" cap="none" dirty="0">
                <a:solidFill>
                  <a:schemeClr val="dk1"/>
                </a:solidFill>
                <a:latin typeface="+mj-ea"/>
                <a:ea typeface="+mj-ea"/>
                <a:cs typeface="Times New Roman"/>
                <a:sym typeface="Times New Roman"/>
              </a:rPr>
              <a:t>編譯暫存檔存放區</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包含</a:t>
            </a:r>
            <a:r>
              <a:rPr lang="en-US" altLang="zh-TW" sz="1800" b="0" i="0" u="none" strike="noStrike" cap="none" dirty="0" err="1">
                <a:solidFill>
                  <a:schemeClr val="dk1"/>
                </a:solidFill>
                <a:latin typeface="Times New Roman"/>
                <a:ea typeface="Times New Roman"/>
                <a:cs typeface="Times New Roman"/>
                <a:sym typeface="Times New Roman"/>
              </a:rPr>
              <a:t>makefile</a:t>
            </a:r>
            <a:r>
              <a:rPr lang="zh-TW" altLang="en-US" sz="1800" b="0" i="0" u="none" strike="noStrike" cap="none" dirty="0">
                <a:solidFill>
                  <a:schemeClr val="dk1"/>
                </a:solidFill>
                <a:latin typeface="+mj-ea"/>
                <a:ea typeface="+mj-ea"/>
                <a:cs typeface="Times New Roman"/>
                <a:sym typeface="Times New Roman"/>
              </a:rPr>
              <a:t>等</a:t>
            </a:r>
            <a:endParaRPr lang="zh-TW" altLang="en-US" dirty="0">
              <a:latin typeface="+mj-ea"/>
              <a:ea typeface="+mj-ea"/>
              <a:cs typeface="Times New Roman"/>
              <a:sym typeface="Times New Roman"/>
            </a:endParaRPr>
          </a:p>
          <a:p>
            <a:pPr marL="1143000" marR="0" lvl="2" indent="-114300" algn="just" rtl="0">
              <a:lnSpc>
                <a:spcPct val="100000"/>
              </a:lnSpc>
              <a:spcBef>
                <a:spcPts val="360"/>
              </a:spcBef>
              <a:spcAft>
                <a:spcPts val="0"/>
              </a:spcAft>
              <a:buClr>
                <a:srgbClr val="FF9900"/>
              </a:buClr>
              <a:buSzPts val="1800"/>
              <a:buFont typeface="Noto Sans Symbols"/>
              <a:buNone/>
            </a:pPr>
            <a:endParaRPr lang="zh-TW" altLang="en-US" sz="18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latin typeface="Times New Roman"/>
                <a:ea typeface="Times New Roman"/>
                <a:cs typeface="Times New Roman"/>
                <a:sym typeface="Times New Roman"/>
              </a:rPr>
              <a:t>/</a:t>
            </a:r>
            <a:r>
              <a:rPr lang="en-US" altLang="zh-TW" sz="2000" b="0" i="0" u="none" strike="noStrike" cap="none" dirty="0" err="1">
                <a:solidFill>
                  <a:srgbClr val="FF0000"/>
                </a:solidFill>
                <a:latin typeface="Times New Roman"/>
                <a:ea typeface="Times New Roman"/>
                <a:cs typeface="Times New Roman"/>
                <a:sym typeface="Times New Roman"/>
              </a:rPr>
              <a:t>devel</a:t>
            </a:r>
            <a:r>
              <a:rPr lang="en-US" altLang="zh-TW" sz="2000" b="0" i="0" u="none" strike="noStrike" cap="none" dirty="0">
                <a:solidFill>
                  <a:schemeClr val="dk1"/>
                </a:solidFill>
                <a:latin typeface="Times New Roman"/>
                <a:ea typeface="Times New Roman"/>
                <a:cs typeface="Times New Roman"/>
                <a:sym typeface="Times New Roman"/>
              </a:rPr>
              <a:t>: </a:t>
            </a:r>
            <a:r>
              <a:rPr lang="zh-TW" altLang="en-US" sz="2000" b="0" i="0" u="none" strike="noStrike" cap="none" dirty="0">
                <a:solidFill>
                  <a:schemeClr val="dk1"/>
                </a:solidFill>
                <a:latin typeface="+mj-ea"/>
                <a:ea typeface="+mj-ea"/>
                <a:cs typeface="Times New Roman"/>
                <a:sym typeface="Times New Roman"/>
              </a:rPr>
              <a:t>執行檔存放區</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當</a:t>
            </a:r>
            <a:r>
              <a:rPr lang="en-US" altLang="zh-TW" sz="1800" b="0" i="0" u="none" strike="noStrike" cap="none" dirty="0" err="1">
                <a:solidFill>
                  <a:schemeClr val="dk1"/>
                </a:solidFill>
                <a:latin typeface="Times New Roman"/>
                <a:ea typeface="Times New Roman"/>
                <a:cs typeface="Times New Roman"/>
                <a:sym typeface="Times New Roman"/>
              </a:rPr>
              <a:t>catkin_make</a:t>
            </a:r>
            <a:r>
              <a:rPr lang="zh-TW" altLang="en-US" sz="1800" b="0" i="0" u="none" strike="noStrike" cap="none" dirty="0">
                <a:solidFill>
                  <a:schemeClr val="dk1"/>
                </a:solidFill>
                <a:latin typeface="Times New Roman"/>
                <a:ea typeface="Times New Roman"/>
                <a:cs typeface="Times New Roman"/>
                <a:sym typeface="Times New Roman"/>
              </a:rPr>
              <a:t> </a:t>
            </a:r>
            <a:r>
              <a:rPr lang="zh-TW" altLang="en-US" sz="1800" b="0" i="0" u="none" strike="noStrike" cap="none" dirty="0">
                <a:solidFill>
                  <a:schemeClr val="dk1"/>
                </a:solidFill>
                <a:latin typeface="+mj-ea"/>
                <a:ea typeface="+mj-ea"/>
                <a:cs typeface="Times New Roman"/>
                <a:sym typeface="Times New Roman"/>
              </a:rPr>
              <a:t>編譯成功後，</a:t>
            </a:r>
            <a:r>
              <a:rPr lang="en-US" altLang="zh-TW" sz="1800" b="0" i="0" u="none" strike="noStrike" cap="none" dirty="0" err="1">
                <a:solidFill>
                  <a:schemeClr val="dk1"/>
                </a:solidFill>
                <a:latin typeface="Times New Roman"/>
                <a:ea typeface="Times New Roman"/>
                <a:cs typeface="Times New Roman"/>
                <a:sym typeface="Times New Roman"/>
              </a:rPr>
              <a:t>devel</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將存放編譯成功的執行檔</a:t>
            </a:r>
            <a:endParaRPr lang="zh-TW" altLang="en-US" dirty="0">
              <a:latin typeface="標楷體" panose="03000509000000000000" pitchFamily="65" charset="-120"/>
              <a:ea typeface="標楷體" panose="03000509000000000000" pitchFamily="65" charset="-120"/>
              <a:cs typeface="Times New Roman"/>
              <a:sym typeface="Times New Roman"/>
            </a:endParaRPr>
          </a:p>
          <a:p>
            <a:pPr lvl="1"/>
            <a:endParaRPr lang="zh-TW" altLang="en-US" dirty="0"/>
          </a:p>
        </p:txBody>
      </p:sp>
    </p:spTree>
    <p:extLst>
      <p:ext uri="{BB962C8B-B14F-4D97-AF65-F5344CB8AC3E}">
        <p14:creationId xmlns:p14="http://schemas.microsoft.com/office/powerpoint/2010/main" val="5681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 (4/4)</a:t>
            </a:r>
            <a:endParaRPr lang="zh-TW" altLang="en-US" dirty="0"/>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en-US" altLang="zh-TW" dirty="0">
                <a:solidFill>
                  <a:srgbClr val="FF0000"/>
                </a:solidFill>
              </a:rPr>
              <a:t>Step 3:</a:t>
            </a:r>
            <a:r>
              <a:rPr lang="zh-TW" altLang="en-US" dirty="0">
                <a:solidFill>
                  <a:srgbClr val="FF0000"/>
                </a:solidFill>
              </a:rPr>
              <a:t>連結工作區與</a:t>
            </a:r>
            <a:r>
              <a:rPr lang="en-US" altLang="zh-TW" dirty="0">
                <a:solidFill>
                  <a:srgbClr val="FF0000"/>
                </a:solidFill>
              </a:rPr>
              <a:t>ROS</a:t>
            </a:r>
          </a:p>
          <a:p>
            <a:pPr marL="742950" marR="0" lvl="1" indent="-285750" algn="just" rtl="0">
              <a:lnSpc>
                <a:spcPct val="9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mj-ea"/>
                <a:ea typeface="+mj-ea"/>
                <a:cs typeface="Times New Roman"/>
                <a:sym typeface="Times New Roman"/>
              </a:rPr>
              <a:t>輸入以下指令</a:t>
            </a:r>
            <a:endParaRPr lang="zh-TW" altLang="en-US" dirty="0">
              <a:latin typeface="+mj-ea"/>
              <a:ea typeface="+mj-ea"/>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echo "source /opt/</a:t>
            </a:r>
            <a:r>
              <a:rPr lang="en-US" altLang="zh-TW" sz="1800" b="0" i="0" u="none" strike="noStrike" cap="none" dirty="0" err="1">
                <a:solidFill>
                  <a:srgbClr val="0066FF"/>
                </a:solidFill>
                <a:latin typeface="Times New Roman"/>
                <a:ea typeface="Times New Roman"/>
                <a:cs typeface="Times New Roman"/>
                <a:sym typeface="Times New Roman"/>
              </a:rPr>
              <a:t>ros</a:t>
            </a:r>
            <a:r>
              <a:rPr lang="en-US" altLang="zh-TW" sz="1800" b="0" i="0" u="none" strike="noStrike" cap="none" dirty="0">
                <a:solidFill>
                  <a:srgbClr val="0066FF"/>
                </a:solidFill>
                <a:latin typeface="Times New Roman"/>
                <a:ea typeface="Times New Roman"/>
                <a:cs typeface="Times New Roman"/>
                <a:sym typeface="Times New Roman"/>
              </a:rPr>
              <a:t>/noetic/</a:t>
            </a:r>
            <a:r>
              <a:rPr lang="en-US" altLang="zh-TW" sz="1800" b="0" i="0" u="none" strike="noStrike" cap="none" dirty="0" err="1">
                <a:solidFill>
                  <a:srgbClr val="0066FF"/>
                </a:solidFill>
                <a:latin typeface="Times New Roman"/>
                <a:ea typeface="Times New Roman"/>
                <a:cs typeface="Times New Roman"/>
                <a:sym typeface="Times New Roman"/>
              </a:rPr>
              <a:t>setup.bash</a:t>
            </a:r>
            <a:r>
              <a:rPr lang="en-US" altLang="zh-TW" sz="1800" b="0" i="0" u="none" strike="noStrike" cap="none" dirty="0">
                <a:solidFill>
                  <a:srgbClr val="0066FF"/>
                </a:solidFill>
                <a:latin typeface="Times New Roman"/>
                <a:ea typeface="Times New Roman"/>
                <a:cs typeface="Times New Roman"/>
                <a:sym typeface="Times New Roman"/>
              </a:rPr>
              <a:t>" &gt;&gt; ~/.</a:t>
            </a:r>
            <a:r>
              <a:rPr lang="en-US" altLang="zh-TW" sz="1800" b="0" i="0" u="none" strike="noStrike" cap="none" dirty="0" err="1">
                <a:solidFill>
                  <a:srgbClr val="0066FF"/>
                </a:solidFill>
                <a:latin typeface="Times New Roman"/>
                <a:ea typeface="Times New Roman"/>
                <a:cs typeface="Times New Roman"/>
                <a:sym typeface="Times New Roman"/>
              </a:rPr>
              <a:t>bashrc</a:t>
            </a:r>
            <a:r>
              <a:rPr lang="en-US" altLang="zh-TW" sz="1800" b="0" i="0" u="none" strike="noStrike" cap="none" dirty="0">
                <a:solidFill>
                  <a:srgbClr val="0066FF"/>
                </a:solidFill>
                <a:latin typeface="Times New Roman"/>
                <a:ea typeface="Times New Roman"/>
                <a:cs typeface="Times New Roman"/>
                <a:sym typeface="Times New Roman"/>
              </a:rPr>
              <a:t>  </a:t>
            </a:r>
            <a:endParaRPr lang="en-US" altLang="zh-TW" dirty="0">
              <a:latin typeface="Times New Roman"/>
              <a:ea typeface="Times New Roman"/>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s</a:t>
            </a:r>
            <a:r>
              <a:rPr lang="en-US" altLang="zh-TW" dirty="0">
                <a:solidFill>
                  <a:srgbClr val="0066FF"/>
                </a:solidFill>
                <a:latin typeface="Times New Roman"/>
                <a:ea typeface="Times New Roman"/>
                <a:cs typeface="Times New Roman"/>
                <a:sym typeface="Times New Roman"/>
              </a:rPr>
              <a:t>ource </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bashrc</a:t>
            </a:r>
            <a:endParaRPr lang="en-US" altLang="zh-TW" dirty="0">
              <a:latin typeface="Times New Roman"/>
              <a:ea typeface="Times New Roman"/>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echo $ROS_PACKAGE_PATH</a:t>
            </a:r>
            <a:endParaRPr lang="en-US" altLang="zh-TW" dirty="0">
              <a:latin typeface="Times New Roman"/>
              <a:ea typeface="Times New Roman"/>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也可以只在每次開啟</a:t>
            </a:r>
            <a:r>
              <a:rPr lang="en-US" altLang="zh-TW" sz="1800" b="0" i="0" u="none" strike="noStrike" cap="none" dirty="0">
                <a:solidFill>
                  <a:schemeClr val="dk1"/>
                </a:solidFill>
                <a:latin typeface="Times New Roman"/>
                <a:ea typeface="Times New Roman"/>
                <a:cs typeface="Times New Roman"/>
                <a:sym typeface="Times New Roman"/>
              </a:rPr>
              <a:t>terminal</a:t>
            </a:r>
            <a:r>
              <a:rPr lang="zh-TW" altLang="en-US" sz="1800" b="0" i="0" u="none" strike="noStrike" cap="none" dirty="0">
                <a:solidFill>
                  <a:schemeClr val="dk1"/>
                </a:solidFill>
                <a:latin typeface="+mj-ea"/>
                <a:ea typeface="+mj-ea"/>
                <a:cs typeface="Times New Roman"/>
                <a:sym typeface="Times New Roman"/>
              </a:rPr>
              <a:t>時輸入</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rgbClr val="FF0000"/>
                </a:solidFill>
                <a:latin typeface="+mj-ea"/>
                <a:ea typeface="+mj-ea"/>
                <a:cs typeface="Times New Roman"/>
                <a:sym typeface="Times New Roman"/>
              </a:rPr>
              <a:t>建議</a:t>
            </a:r>
            <a:r>
              <a:rPr lang="en-US" altLang="zh-TW" sz="1800" b="0" i="0" u="none" strike="noStrike" cap="none" dirty="0">
                <a:solidFill>
                  <a:schemeClr val="dk1"/>
                </a:solidFill>
                <a:latin typeface="Times New Roman"/>
                <a:ea typeface="Times New Roman"/>
                <a:cs typeface="Times New Roman"/>
                <a:sym typeface="Times New Roman"/>
              </a:rPr>
              <a:t>) </a:t>
            </a:r>
            <a:endParaRPr lang="zh-TW" altLang="en-US"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en-US" altLang="zh-TW" sz="1600" b="0" i="0" u="none" strike="noStrike" cap="none" dirty="0">
                <a:solidFill>
                  <a:srgbClr val="0070C0"/>
                </a:solidFill>
                <a:latin typeface="Times New Roman"/>
                <a:ea typeface="Times New Roman"/>
                <a:cs typeface="Times New Roman"/>
                <a:sym typeface="Times New Roman"/>
              </a:rPr>
              <a:t>$ source </a:t>
            </a:r>
            <a:r>
              <a:rPr lang="en-US" altLang="zh-TW" sz="1600" b="0" i="0" u="none" strike="noStrike" cap="none" dirty="0" err="1">
                <a:solidFill>
                  <a:srgbClr val="0070C0"/>
                </a:solidFill>
                <a:latin typeface="Times New Roman"/>
                <a:ea typeface="Times New Roman"/>
                <a:cs typeface="Times New Roman"/>
                <a:sym typeface="Times New Roman"/>
              </a:rPr>
              <a:t>devel</a:t>
            </a:r>
            <a:r>
              <a:rPr lang="en-US" altLang="zh-TW" sz="1600" b="0" i="0" u="none" strike="noStrike" cap="none" dirty="0">
                <a:solidFill>
                  <a:srgbClr val="0070C0"/>
                </a:solidFill>
                <a:latin typeface="Times New Roman"/>
                <a:ea typeface="Times New Roman"/>
                <a:cs typeface="Times New Roman"/>
                <a:sym typeface="Times New Roman"/>
              </a:rPr>
              <a:t>/</a:t>
            </a:r>
            <a:r>
              <a:rPr lang="en-US" altLang="zh-TW" sz="1600" b="0" i="0" u="none" strike="noStrike" cap="none" dirty="0" err="1">
                <a:solidFill>
                  <a:srgbClr val="0070C0"/>
                </a:solidFill>
                <a:latin typeface="Times New Roman"/>
                <a:ea typeface="Times New Roman"/>
                <a:cs typeface="Times New Roman"/>
                <a:sym typeface="Times New Roman"/>
              </a:rPr>
              <a:t>setup.bash</a:t>
            </a:r>
            <a:r>
              <a:rPr lang="en-US" altLang="zh-TW" sz="1600" b="0" i="0" u="none" strike="noStrike" cap="none" dirty="0">
                <a:solidFill>
                  <a:srgbClr val="0070C0"/>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j-ea"/>
                <a:ea typeface="+mj-ea"/>
                <a:cs typeface="Times New Roman"/>
                <a:sym typeface="Times New Roman"/>
              </a:rPr>
              <a:t>在工作區目錄最上層</a:t>
            </a:r>
            <a:r>
              <a:rPr lang="en-US" altLang="zh-TW" sz="1600" b="0" i="0" u="none" strike="noStrike" cap="none" dirty="0">
                <a:solidFill>
                  <a:schemeClr val="dk1"/>
                </a:solidFill>
                <a:latin typeface="Times New Roman"/>
                <a:ea typeface="Times New Roman"/>
                <a:cs typeface="Times New Roman"/>
                <a:sym typeface="Times New Roman"/>
              </a:rPr>
              <a:t>)</a:t>
            </a:r>
            <a:endParaRPr lang="zh-TW" altLang="en-US" dirty="0">
              <a:latin typeface="Times New Roman"/>
              <a:ea typeface="Times New Roman"/>
              <a:cs typeface="Times New Roman"/>
              <a:sym typeface="Times New Roman"/>
            </a:endParaRPr>
          </a:p>
          <a:p>
            <a:pPr marL="1600200" marR="0" lvl="3" indent="-127000" algn="just" rtl="0">
              <a:lnSpc>
                <a:spcPct val="90000"/>
              </a:lnSpc>
              <a:spcBef>
                <a:spcPts val="320"/>
              </a:spcBef>
              <a:spcAft>
                <a:spcPts val="0"/>
              </a:spcAft>
              <a:buClr>
                <a:srgbClr val="FF9900"/>
              </a:buClr>
              <a:buSzPts val="1600"/>
              <a:buFont typeface="Noto Sans Symbols"/>
              <a:buNone/>
            </a:pPr>
            <a:endParaRPr lang="zh-TW" altLang="en-US" sz="16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9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j-ea"/>
                <a:ea typeface="+mj-ea"/>
                <a:cs typeface="Times New Roman"/>
                <a:sym typeface="Times New Roman"/>
              </a:rPr>
              <a:t>這些指令在做啥</a:t>
            </a:r>
            <a:r>
              <a:rPr lang="en-US" altLang="zh-TW" sz="2000" b="0" i="0" u="none" strike="noStrike" cap="none" dirty="0">
                <a:solidFill>
                  <a:schemeClr val="dk1"/>
                </a:solidFill>
                <a:ea typeface="+mj-ea"/>
                <a:cs typeface="Times New Roman"/>
                <a:sym typeface="Times New Roman"/>
              </a:rPr>
              <a:t>?</a:t>
            </a:r>
            <a:endParaRPr lang="zh-TW" altLang="en-US" dirty="0">
              <a:ea typeface="+mj-ea"/>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 echo "source </a:t>
            </a:r>
            <a:r>
              <a:rPr lang="en-US" altLang="zh-TW" dirty="0">
                <a:solidFill>
                  <a:schemeClr val="dk1"/>
                </a:solidFill>
                <a:latin typeface="Times New Roman"/>
                <a:ea typeface="Times New Roman"/>
                <a:cs typeface="Times New Roman"/>
                <a:sym typeface="Times New Roman"/>
              </a:rPr>
              <a:t>/opt/</a:t>
            </a:r>
            <a:r>
              <a:rPr lang="en-US" altLang="zh-TW" dirty="0" err="1">
                <a:solidFill>
                  <a:schemeClr val="dk1"/>
                </a:solidFill>
                <a:latin typeface="Times New Roman"/>
                <a:ea typeface="Times New Roman"/>
                <a:cs typeface="Times New Roman"/>
                <a:sym typeface="Times New Roman"/>
              </a:rPr>
              <a:t>ros</a:t>
            </a:r>
            <a:r>
              <a:rPr lang="en-US" altLang="zh-TW" dirty="0">
                <a:solidFill>
                  <a:schemeClr val="dk1"/>
                </a:solidFill>
                <a:latin typeface="Times New Roman"/>
                <a:ea typeface="Times New Roman"/>
                <a:cs typeface="Times New Roman"/>
                <a:sym typeface="Times New Roman"/>
              </a:rPr>
              <a:t>/noetic</a:t>
            </a:r>
            <a:r>
              <a:rPr lang="en-US" altLang="zh-TW" sz="1800" b="0" i="0" u="none" strike="noStrike" cap="none" dirty="0">
                <a:solidFill>
                  <a:schemeClr val="dk1"/>
                </a:solidFill>
                <a:latin typeface="Times New Roman"/>
                <a:ea typeface="Times New Roman"/>
                <a:cs typeface="Times New Roman"/>
                <a:sym typeface="Times New Roman"/>
              </a:rPr>
              <a:t>/</a:t>
            </a:r>
            <a:r>
              <a:rPr lang="en-US" altLang="zh-TW" sz="1800" b="0" i="0" u="none" strike="noStrike" cap="none" dirty="0" err="1">
                <a:solidFill>
                  <a:schemeClr val="dk1"/>
                </a:solidFill>
                <a:latin typeface="Times New Roman"/>
                <a:ea typeface="Times New Roman"/>
                <a:cs typeface="Times New Roman"/>
                <a:sym typeface="Times New Roman"/>
              </a:rPr>
              <a:t>setup.bash</a:t>
            </a:r>
            <a:r>
              <a:rPr lang="en-US" altLang="zh-TW" sz="1800" b="0" i="0" u="none" strike="noStrike" cap="none" dirty="0">
                <a:solidFill>
                  <a:schemeClr val="dk1"/>
                </a:solidFill>
                <a:latin typeface="Times New Roman"/>
                <a:ea typeface="Times New Roman"/>
                <a:cs typeface="Times New Roman"/>
                <a:sym typeface="Times New Roman"/>
              </a:rPr>
              <a:t>" &gt;&gt; ~/.</a:t>
            </a:r>
            <a:r>
              <a:rPr lang="en-US" altLang="zh-TW" sz="1800" b="0" i="0" u="none" strike="noStrike" cap="none" dirty="0" err="1">
                <a:solidFill>
                  <a:schemeClr val="dk1"/>
                </a:solidFill>
                <a:latin typeface="Times New Roman"/>
                <a:ea typeface="Times New Roman"/>
                <a:cs typeface="Times New Roman"/>
                <a:sym typeface="Times New Roman"/>
              </a:rPr>
              <a:t>bashrc</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mj-ea"/>
                <a:ea typeface="+mj-ea"/>
                <a:cs typeface="Times New Roman"/>
                <a:sym typeface="Times New Roman"/>
              </a:rPr>
              <a:t>在</a:t>
            </a:r>
            <a:r>
              <a:rPr lang="en-US" altLang="zh-TW" sz="1600" b="0" i="0" u="none" strike="noStrike" cap="none" dirty="0">
                <a:solidFill>
                  <a:srgbClr val="FF0000"/>
                </a:solidFill>
                <a:latin typeface="Times New Roman"/>
                <a:ea typeface="Times New Roman"/>
                <a:cs typeface="Times New Roman"/>
                <a:sym typeface="Times New Roman"/>
              </a:rPr>
              <a:t>~/.</a:t>
            </a:r>
            <a:r>
              <a:rPr lang="en-US" altLang="zh-TW" sz="1600" b="0" i="0" u="none" strike="noStrike" cap="none" dirty="0" err="1">
                <a:solidFill>
                  <a:srgbClr val="FF0000"/>
                </a:solidFill>
                <a:latin typeface="Times New Roman"/>
                <a:ea typeface="Times New Roman"/>
                <a:cs typeface="Times New Roman"/>
                <a:sym typeface="Times New Roman"/>
              </a:rPr>
              <a:t>bashrc</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j-ea"/>
                <a:ea typeface="+mj-ea"/>
                <a:cs typeface="Times New Roman"/>
                <a:sym typeface="Times New Roman"/>
              </a:rPr>
              <a:t>個人環境設定檔</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j-ea"/>
                <a:ea typeface="+mj-ea"/>
                <a:cs typeface="Times New Roman"/>
                <a:sym typeface="Times New Roman"/>
              </a:rPr>
              <a:t>中，加入 </a:t>
            </a:r>
            <a:r>
              <a:rPr lang="en-US" altLang="zh-TW" sz="1600" b="0" i="0" u="none" strike="noStrike" cap="none" dirty="0" err="1">
                <a:solidFill>
                  <a:schemeClr val="dk1"/>
                </a:solidFill>
                <a:latin typeface="Times New Roman"/>
                <a:ea typeface="Times New Roman"/>
                <a:cs typeface="Times New Roman"/>
                <a:sym typeface="Times New Roman"/>
              </a:rPr>
              <a:t>devel</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setup.bash</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echo “</a:t>
            </a:r>
            <a:r>
              <a:rPr lang="zh-TW" altLang="en-US" sz="1600" b="0" i="0" u="none" strike="noStrike" cap="none" dirty="0">
                <a:solidFill>
                  <a:schemeClr val="dk1"/>
                </a:solidFill>
                <a:latin typeface="+mj-ea"/>
                <a:ea typeface="+mj-ea"/>
                <a:cs typeface="Times New Roman"/>
                <a:sym typeface="Times New Roman"/>
              </a:rPr>
              <a:t>字串</a:t>
            </a:r>
            <a:r>
              <a:rPr lang="zh-TW" altLang="en-US" sz="1600" b="0" i="0" u="none" strike="noStrike" cap="none" dirty="0">
                <a:solidFill>
                  <a:schemeClr val="dk1"/>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&gt;&gt; “</a:t>
            </a:r>
            <a:r>
              <a:rPr lang="zh-TW" altLang="en-US" sz="1600" b="0" i="0" u="none" strike="noStrike" cap="none" dirty="0">
                <a:solidFill>
                  <a:schemeClr val="dk1"/>
                </a:solidFill>
                <a:latin typeface="+mj-ea"/>
                <a:ea typeface="+mj-ea"/>
                <a:cs typeface="Times New Roman"/>
                <a:sym typeface="Times New Roman"/>
              </a:rPr>
              <a:t>檔案</a:t>
            </a:r>
            <a:r>
              <a:rPr lang="en-US" altLang="zh-TW" sz="1600" b="0" i="0" u="none" strike="noStrike" cap="none" dirty="0">
                <a:solidFill>
                  <a:schemeClr val="dk1"/>
                </a:solidFill>
                <a:latin typeface="Times New Roman"/>
                <a:ea typeface="Times New Roman"/>
                <a:cs typeface="Times New Roman"/>
                <a:sym typeface="Times New Roman"/>
              </a:rPr>
              <a:t>“</a:t>
            </a:r>
          </a:p>
          <a:p>
            <a:pPr lvl="4">
              <a:lnSpc>
                <a:spcPct val="90000"/>
              </a:lnSpc>
              <a:spcBef>
                <a:spcPts val="360"/>
              </a:spcBef>
              <a:spcAft>
                <a:spcPts val="0"/>
              </a:spcAft>
              <a:buSzPts val="1800"/>
              <a:buFont typeface="Noto Sans Symbols"/>
              <a:buChar char="⮚"/>
            </a:pPr>
            <a:r>
              <a:rPr lang="zh-TW" altLang="en-US" dirty="0">
                <a:latin typeface="+mj-ea"/>
                <a:ea typeface="+mj-ea"/>
                <a:cs typeface="Times New Roman"/>
                <a:sym typeface="Times New Roman"/>
              </a:rPr>
              <a:t>把指定字串寫到指定檔案裡面</a:t>
            </a: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 source ~/.</a:t>
            </a:r>
            <a:r>
              <a:rPr lang="en-US" altLang="zh-TW" sz="1800" b="0" i="0" u="none" strike="noStrike" cap="none" dirty="0" err="1">
                <a:solidFill>
                  <a:schemeClr val="dk1"/>
                </a:solidFill>
                <a:latin typeface="Times New Roman"/>
                <a:ea typeface="Times New Roman"/>
                <a:cs typeface="Times New Roman"/>
                <a:sym typeface="Times New Roman"/>
              </a:rPr>
              <a:t>bashrc</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重新讀取個人設定檔，未來不需在執行此指令，</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因為每次開啟終端機時，都會預設執行此個人設定檔</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 echo $ROS_PACKAGE_PATH </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確認寫入成功</a:t>
            </a:r>
            <a:endParaRPr lang="zh-TW" altLang="en-US" dirty="0">
              <a:latin typeface="標楷體" panose="03000509000000000000" pitchFamily="65" charset="-120"/>
              <a:ea typeface="標楷體" panose="03000509000000000000" pitchFamily="65" charset="-120"/>
              <a:cs typeface="Times New Roman"/>
              <a:sym typeface="Times New Roman"/>
            </a:endParaRPr>
          </a:p>
          <a:p>
            <a:pPr lvl="1"/>
            <a:endParaRPr lang="zh-TW" altLang="en-US" dirty="0"/>
          </a:p>
        </p:txBody>
      </p:sp>
    </p:spTree>
    <p:extLst>
      <p:ext uri="{BB962C8B-B14F-4D97-AF65-F5344CB8AC3E}">
        <p14:creationId xmlns:p14="http://schemas.microsoft.com/office/powerpoint/2010/main" val="300452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F9A7F25A-2D7A-C42A-4C2C-A3AEAF4804DD}"/>
              </a:ext>
            </a:extLst>
          </p:cNvPr>
          <p:cNvSpPr>
            <a:spLocks noGrp="1"/>
          </p:cNvSpPr>
          <p:nvPr>
            <p:ph type="title"/>
          </p:nvPr>
        </p:nvSpPr>
        <p:spPr/>
        <p:txBody>
          <a:bodyPr/>
          <a:lstStyle/>
          <a:p>
            <a:pPr>
              <a:tabLst>
                <a:tab pos="0" algn="l"/>
              </a:tabLst>
              <a:defRPr/>
            </a:pPr>
            <a:r>
              <a:rPr lang="zh-TW" altLang="en-US" dirty="0">
                <a:latin typeface="+mj-ea"/>
                <a:cs typeface="Times New Roman"/>
                <a:sym typeface="Times New Roman"/>
              </a:rPr>
              <a:t>建立專案</a:t>
            </a:r>
            <a:r>
              <a:rPr lang="en-US" altLang="zh-TW" dirty="0">
                <a:latin typeface="+mj-ea"/>
                <a:cs typeface="Times New Roman"/>
                <a:sym typeface="Times New Roman"/>
              </a:rPr>
              <a:t>-</a:t>
            </a:r>
            <a:r>
              <a:rPr lang="zh-TW" altLang="en-US" dirty="0">
                <a:solidFill>
                  <a:srgbClr val="FF0000"/>
                </a:solidFill>
                <a:latin typeface="+mj-ea"/>
                <a:cs typeface="Times New Roman"/>
                <a:sym typeface="Times New Roman"/>
              </a:rPr>
              <a:t>創建</a:t>
            </a:r>
            <a:r>
              <a:rPr lang="en-US" altLang="zh-TW" dirty="0">
                <a:solidFill>
                  <a:srgbClr val="FF0000"/>
                </a:solidFill>
                <a:ea typeface="Times New Roman"/>
                <a:cs typeface="Times New Roman"/>
                <a:sym typeface="Times New Roman"/>
              </a:rPr>
              <a:t>package </a:t>
            </a:r>
            <a:r>
              <a:rPr lang="en-US" altLang="zh-TW" dirty="0">
                <a:ea typeface="Times New Roman"/>
                <a:cs typeface="Times New Roman"/>
                <a:sym typeface="Times New Roman"/>
              </a:rPr>
              <a:t>(1/2)</a:t>
            </a:r>
            <a:endParaRPr lang="en-US" altLang="zh-TW" spc="-1" dirty="0">
              <a:latin typeface="Arial"/>
            </a:endParaRPr>
          </a:p>
        </p:txBody>
      </p:sp>
      <p:sp>
        <p:nvSpPr>
          <p:cNvPr id="14339" name="內容版面配置區 2">
            <a:extLst>
              <a:ext uri="{FF2B5EF4-FFF2-40B4-BE49-F238E27FC236}">
                <a16:creationId xmlns:a16="http://schemas.microsoft.com/office/drawing/2014/main" id="{6F2B3159-C088-B9B4-816C-7C33F96F9FB6}"/>
              </a:ext>
            </a:extLst>
          </p:cNvPr>
          <p:cNvSpPr>
            <a:spLocks noGrp="1"/>
          </p:cNvSpPr>
          <p:nvPr>
            <p:ph idx="1"/>
          </p:nvPr>
        </p:nvSpPr>
        <p:spPr/>
        <p:txBody>
          <a:bodyPr/>
          <a:lstStyle/>
          <a:p>
            <a:r>
              <a:rPr lang="zh-TW" altLang="en-US" dirty="0">
                <a:solidFill>
                  <a:srgbClr val="FF0000"/>
                </a:solidFill>
                <a:latin typeface="Arial" panose="020B0604020202020204" pitchFamily="34" charset="0"/>
              </a:rPr>
              <a:t>創建一個</a:t>
            </a:r>
            <a:r>
              <a:rPr lang="en-US" altLang="zh-TW" dirty="0">
                <a:solidFill>
                  <a:srgbClr val="FF0000"/>
                </a:solidFill>
              </a:rPr>
              <a:t>package</a:t>
            </a:r>
            <a:endParaRPr lang="en-US" altLang="zh-TW" dirty="0"/>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關於創建</a:t>
            </a:r>
            <a:r>
              <a:rPr lang="en-US" altLang="zh-TW" dirty="0">
                <a:solidFill>
                  <a:srgbClr val="000000"/>
                </a:solidFill>
                <a:cs typeface="Times New Roman" panose="02020603050405020304" pitchFamily="18" charset="0"/>
                <a:sym typeface="Times New Roman" panose="02020603050405020304" pitchFamily="18" charset="0"/>
              </a:rPr>
              <a:t>package</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必須在</a:t>
            </a:r>
            <a:r>
              <a:rPr lang="en-US" altLang="zh-TW" dirty="0">
                <a:solidFill>
                  <a:srgbClr val="000000"/>
                </a:solidFill>
                <a:cs typeface="Times New Roman" panose="02020603050405020304" pitchFamily="18" charset="0"/>
                <a:sym typeface="Times New Roman" panose="02020603050405020304" pitchFamily="18" charset="0"/>
              </a:rPr>
              <a:t>/</a:t>
            </a:r>
            <a:r>
              <a:rPr lang="en-US" altLang="zh-TW" dirty="0" err="1">
                <a:solidFill>
                  <a:srgbClr val="000000"/>
                </a:solidFill>
                <a:cs typeface="Times New Roman" panose="02020603050405020304" pitchFamily="18" charset="0"/>
                <a:sym typeface="Times New Roman" panose="02020603050405020304" pitchFamily="18" charset="0"/>
              </a:rPr>
              <a:t>src</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目錄底下執行</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None/>
            </a:pPr>
            <a:endParaRPr lang="zh-TW" altLang="en-US"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輸入以下指令來創建</a:t>
            </a:r>
            <a:r>
              <a:rPr lang="en-US" altLang="zh-TW" b="1" dirty="0">
                <a:solidFill>
                  <a:srgbClr val="000000"/>
                </a:solidFill>
                <a:cs typeface="Times New Roman" panose="02020603050405020304" pitchFamily="18" charset="0"/>
                <a:sym typeface="Times New Roman" panose="02020603050405020304" pitchFamily="18" charset="0"/>
              </a:rPr>
              <a:t>package</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solidFill>
                  <a:srgbClr val="0066FF"/>
                </a:solidFill>
                <a:cs typeface="Times New Roman" panose="02020603050405020304" pitchFamily="18" charset="0"/>
                <a:sym typeface="Times New Roman" panose="02020603050405020304" pitchFamily="18" charset="0"/>
              </a:rPr>
              <a:t>$ cd ~/</a:t>
            </a:r>
            <a:r>
              <a:rPr lang="en-US" altLang="zh-TW" dirty="0" err="1">
                <a:solidFill>
                  <a:srgbClr val="0066FF"/>
                </a:solidFill>
                <a:cs typeface="Times New Roman" panose="02020603050405020304" pitchFamily="18" charset="0"/>
                <a:sym typeface="Times New Roman" panose="02020603050405020304" pitchFamily="18" charset="0"/>
              </a:rPr>
              <a:t>hello_ws</a:t>
            </a:r>
            <a:r>
              <a:rPr lang="en-US" altLang="zh-TW" dirty="0">
                <a:solidFill>
                  <a:srgbClr val="0066FF"/>
                </a:solidFill>
                <a:cs typeface="Times New Roman" panose="02020603050405020304" pitchFamily="18" charset="0"/>
                <a:sym typeface="Times New Roman" panose="02020603050405020304" pitchFamily="18" charset="0"/>
              </a:rPr>
              <a:t>/</a:t>
            </a:r>
            <a:r>
              <a:rPr lang="en-US" altLang="zh-TW" dirty="0" err="1">
                <a:solidFill>
                  <a:srgbClr val="0066FF"/>
                </a:solidFill>
                <a:cs typeface="Times New Roman" panose="02020603050405020304" pitchFamily="18" charset="0"/>
                <a:sym typeface="Times New Roman" panose="02020603050405020304" pitchFamily="18" charset="0"/>
              </a:rPr>
              <a:t>src</a:t>
            </a:r>
            <a:r>
              <a:rPr lang="zh-TW" altLang="en-US" dirty="0">
                <a:solidFill>
                  <a:srgbClr val="0066FF"/>
                </a:solidFill>
                <a:cs typeface="Times New Roman" panose="02020603050405020304" pitchFamily="18" charset="0"/>
                <a:sym typeface="Times New Roman" panose="02020603050405020304" pitchFamily="18" charset="0"/>
              </a:rPr>
              <a:t> </a:t>
            </a:r>
            <a:r>
              <a:rPr lang="zh-TW" altLang="en-US" dirty="0">
                <a:latin typeface="標楷體" panose="03000509000000000000" pitchFamily="65" charset="-120"/>
                <a:cs typeface="Times New Roman" panose="02020603050405020304" pitchFamily="18" charset="0"/>
                <a:sym typeface="Times New Roman" panose="02020603050405020304" pitchFamily="18" charset="0"/>
              </a:rPr>
              <a:t>進入</a:t>
            </a:r>
            <a:r>
              <a:rPr lang="en-US" altLang="zh-TW" dirty="0" err="1">
                <a:cs typeface="Times New Roman" panose="02020603050405020304" pitchFamily="18" charset="0"/>
                <a:sym typeface="Times New Roman" panose="02020603050405020304" pitchFamily="18" charset="0"/>
              </a:rPr>
              <a:t>src</a:t>
            </a:r>
            <a:r>
              <a:rPr lang="zh-TW" altLang="en-US" dirty="0">
                <a:latin typeface="標楷體" panose="03000509000000000000" pitchFamily="65" charset="-120"/>
                <a:cs typeface="Times New Roman" panose="02020603050405020304" pitchFamily="18" charset="0"/>
                <a:sym typeface="Times New Roman" panose="02020603050405020304" pitchFamily="18" charset="0"/>
              </a:rPr>
              <a:t>資料夾中</a:t>
            </a:r>
            <a:endParaRPr lang="en-US" altLang="zh-TW"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solidFill>
                  <a:srgbClr val="0066FF"/>
                </a:solidFill>
                <a:cs typeface="Times New Roman" panose="02020603050405020304" pitchFamily="18" charset="0"/>
                <a:sym typeface="Times New Roman" panose="02020603050405020304" pitchFamily="18" charset="0"/>
              </a:rPr>
              <a:t>$ </a:t>
            </a:r>
            <a:r>
              <a:rPr lang="en-US" altLang="zh-TW" dirty="0" err="1">
                <a:solidFill>
                  <a:srgbClr val="0066FF"/>
                </a:solidFill>
                <a:cs typeface="Times New Roman" panose="02020603050405020304" pitchFamily="18" charset="0"/>
                <a:sym typeface="Times New Roman" panose="02020603050405020304" pitchFamily="18" charset="0"/>
              </a:rPr>
              <a:t>catkin_create_pkg</a:t>
            </a:r>
            <a:r>
              <a:rPr lang="en-US" altLang="zh-TW" dirty="0">
                <a:solidFill>
                  <a:srgbClr val="0066FF"/>
                </a:solidFill>
                <a:cs typeface="Times New Roman" panose="02020603050405020304" pitchFamily="18" charset="0"/>
                <a:sym typeface="Times New Roman" panose="02020603050405020304" pitchFamily="18" charset="0"/>
              </a:rPr>
              <a:t> hello </a:t>
            </a:r>
            <a:r>
              <a:rPr lang="en-US" altLang="zh-TW" dirty="0" err="1">
                <a:solidFill>
                  <a:srgbClr val="0066FF"/>
                </a:solidFill>
                <a:cs typeface="Times New Roman" panose="02020603050405020304" pitchFamily="18" charset="0"/>
                <a:sym typeface="Times New Roman" panose="02020603050405020304" pitchFamily="18" charset="0"/>
              </a:rPr>
              <a:t>std_msgs</a:t>
            </a:r>
            <a:r>
              <a:rPr lang="en-US" altLang="zh-TW" dirty="0">
                <a:solidFill>
                  <a:srgbClr val="0066FF"/>
                </a:solidFill>
                <a:cs typeface="Times New Roman" panose="02020603050405020304" pitchFamily="18" charset="0"/>
                <a:sym typeface="Times New Roman" panose="02020603050405020304" pitchFamily="18" charset="0"/>
              </a:rPr>
              <a:t> </a:t>
            </a:r>
            <a:r>
              <a:rPr lang="en-US" altLang="zh-TW" dirty="0" err="1">
                <a:solidFill>
                  <a:srgbClr val="0066FF"/>
                </a:solidFill>
                <a:cs typeface="Times New Roman" panose="02020603050405020304" pitchFamily="18" charset="0"/>
                <a:sym typeface="Times New Roman" panose="02020603050405020304" pitchFamily="18" charset="0"/>
              </a:rPr>
              <a:t>rospy</a:t>
            </a:r>
            <a:r>
              <a:rPr lang="en-US" altLang="zh-TW" dirty="0">
                <a:solidFill>
                  <a:srgbClr val="0066FF"/>
                </a:solidFill>
                <a:cs typeface="Times New Roman" panose="02020603050405020304" pitchFamily="18" charset="0"/>
                <a:sym typeface="Times New Roman" panose="02020603050405020304" pitchFamily="18" charset="0"/>
              </a:rPr>
              <a:t> </a:t>
            </a:r>
            <a:r>
              <a:rPr lang="en-US" altLang="zh-TW" dirty="0" err="1">
                <a:solidFill>
                  <a:srgbClr val="0066FF"/>
                </a:solidFill>
                <a:cs typeface="Times New Roman" panose="02020603050405020304" pitchFamily="18" charset="0"/>
                <a:sym typeface="Times New Roman" panose="02020603050405020304" pitchFamily="18" charset="0"/>
              </a:rPr>
              <a:t>roscpp</a:t>
            </a:r>
            <a:endParaRPr lang="en-US" altLang="zh-TW" dirty="0">
              <a:solidFill>
                <a:srgbClr val="FF0000"/>
              </a:solidFill>
            </a:endParaRPr>
          </a:p>
          <a:p>
            <a:pPr lvl="3">
              <a:spcBef>
                <a:spcPts val="325"/>
              </a:spcBef>
              <a:buSzPts val="1600"/>
              <a:buFont typeface="Noto Sans Symbols"/>
              <a:buChar char="■"/>
            </a:pPr>
            <a:r>
              <a:rPr lang="zh-TW" altLang="en-US" dirty="0">
                <a:solidFill>
                  <a:srgbClr val="FF0000"/>
                </a:solidFill>
                <a:latin typeface="標楷體" panose="03000509000000000000" pitchFamily="65" charset="-120"/>
                <a:cs typeface="Times New Roman" panose="02020603050405020304" pitchFamily="18" charset="0"/>
                <a:sym typeface="Times New Roman" panose="02020603050405020304" pitchFamily="18" charset="0"/>
              </a:rPr>
              <a:t>格式</a:t>
            </a:r>
            <a:r>
              <a:rPr lang="en-US" altLang="zh-TW" dirty="0">
                <a:solidFill>
                  <a:srgbClr val="FF0000"/>
                </a:solidFill>
                <a:cs typeface="Times New Roman" panose="02020603050405020304" pitchFamily="18" charset="0"/>
                <a:sym typeface="Times New Roman" panose="02020603050405020304" pitchFamily="18" charset="0"/>
              </a:rPr>
              <a:t>:</a:t>
            </a:r>
            <a:r>
              <a:rPr lang="en-US" altLang="zh-TW" dirty="0" err="1">
                <a:solidFill>
                  <a:srgbClr val="FF0000"/>
                </a:solidFill>
                <a:cs typeface="Times New Roman" panose="02020603050405020304" pitchFamily="18" charset="0"/>
                <a:sym typeface="Times New Roman" panose="02020603050405020304" pitchFamily="18" charset="0"/>
              </a:rPr>
              <a:t>catkin_create_pkg</a:t>
            </a:r>
            <a:r>
              <a:rPr lang="en-US" altLang="zh-TW" dirty="0">
                <a:solidFill>
                  <a:srgbClr val="FF0000"/>
                </a:solidFill>
                <a:cs typeface="Times New Roman" panose="02020603050405020304" pitchFamily="18" charset="0"/>
                <a:sym typeface="Times New Roman" panose="02020603050405020304" pitchFamily="18" charset="0"/>
              </a:rPr>
              <a:t> [package name] [dependency 1] [dependency 2] …</a:t>
            </a:r>
            <a:endParaRPr lang="en-US" altLang="zh-TW" sz="2000"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發生了什麼變化</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創建一個叫做</a:t>
            </a:r>
            <a:r>
              <a:rPr lang="en-US" altLang="zh-TW" dirty="0">
                <a:solidFill>
                  <a:srgbClr val="000000"/>
                </a:solidFill>
                <a:cs typeface="Times New Roman" panose="02020603050405020304" pitchFamily="18" charset="0"/>
                <a:sym typeface="Times New Roman" panose="02020603050405020304" pitchFamily="18" charset="0"/>
              </a:rPr>
              <a:t>hello</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a:t>
            </a:r>
            <a:r>
              <a:rPr lang="zh-TW" altLang="en-US" dirty="0">
                <a:solidFill>
                  <a:srgbClr val="000000"/>
                </a:solidFill>
                <a:cs typeface="Times New Roman" panose="02020603050405020304" pitchFamily="18" charset="0"/>
                <a:sym typeface="Times New Roman" panose="02020603050405020304" pitchFamily="18" charset="0"/>
              </a:rPr>
              <a:t> </a:t>
            </a:r>
            <a:r>
              <a:rPr lang="en-US" altLang="zh-TW" dirty="0">
                <a:solidFill>
                  <a:srgbClr val="000000"/>
                </a:solidFill>
                <a:cs typeface="Times New Roman" panose="02020603050405020304" pitchFamily="18" charset="0"/>
                <a:sym typeface="Times New Roman" panose="02020603050405020304" pitchFamily="18" charset="0"/>
              </a:rPr>
              <a:t>package (</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是一個資料夾</a:t>
            </a:r>
            <a:r>
              <a:rPr lang="en-US" altLang="zh-TW" dirty="0">
                <a:solidFill>
                  <a:srgbClr val="000000"/>
                </a:solidFill>
                <a:cs typeface="Times New Roman" panose="02020603050405020304" pitchFamily="18" charset="0"/>
                <a:sym typeface="Times New Roman" panose="02020603050405020304" pitchFamily="18" charset="0"/>
              </a:rPr>
              <a:t>)</a:t>
            </a:r>
          </a:p>
          <a:p>
            <a:pPr lvl="3">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內含</a:t>
            </a:r>
            <a:r>
              <a:rPr lang="en-US" altLang="zh-TW" dirty="0">
                <a:solidFill>
                  <a:srgbClr val="000000"/>
                </a:solidFill>
                <a:cs typeface="Times New Roman" panose="02020603050405020304" pitchFamily="18" charset="0"/>
                <a:sym typeface="Times New Roman" panose="02020603050405020304" pitchFamily="18" charset="0"/>
              </a:rPr>
              <a:t>package.xml, CMakeList.txt,/include</a:t>
            </a:r>
            <a:endParaRPr lang="en-US" altLang="zh-TW" dirty="0">
              <a:latin typeface="Arial" panose="020B0604020202020204" pitchFamily="34" charset="0"/>
            </a:endParaRPr>
          </a:p>
          <a:p>
            <a:pPr lvl="2">
              <a:buFont typeface="Wingdings" pitchFamily="2" charset="2"/>
              <a:buNone/>
            </a:pPr>
            <a:endParaRPr lang="zh-TW" altLang="en-US" dirty="0"/>
          </a:p>
          <a:p>
            <a:pPr lvl="2"/>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EADE89CA-F0CF-3B01-31AF-B6FF16283295}"/>
              </a:ext>
            </a:extLst>
          </p:cNvPr>
          <p:cNvSpPr>
            <a:spLocks noGrp="1" noChangeArrowheads="1"/>
          </p:cNvSpPr>
          <p:nvPr>
            <p:ph type="title"/>
          </p:nvPr>
        </p:nvSpPr>
        <p:spPr/>
        <p:txBody>
          <a:bodyPr/>
          <a:lstStyle/>
          <a:p>
            <a:r>
              <a:rPr lang="en-US" altLang="zh-TW">
                <a:cs typeface="Times New Roman" panose="02020603050405020304" pitchFamily="18" charset="0"/>
                <a:sym typeface="Times New Roman" panose="02020603050405020304" pitchFamily="18" charset="0"/>
              </a:rPr>
              <a:t>ROS</a:t>
            </a:r>
            <a:r>
              <a:rPr lang="zh-TW" altLang="en-US">
                <a:latin typeface="標楷體" panose="03000509000000000000" pitchFamily="65" charset="-120"/>
                <a:cs typeface="Times New Roman" panose="02020603050405020304" pitchFamily="18" charset="0"/>
                <a:sym typeface="Times New Roman" panose="02020603050405020304" pitchFamily="18" charset="0"/>
              </a:rPr>
              <a:t>是什麼</a:t>
            </a:r>
            <a:r>
              <a:rPr lang="en-US" altLang="zh-TW">
                <a:latin typeface="標楷體" panose="03000509000000000000" pitchFamily="65" charset="-120"/>
                <a:cs typeface="Times New Roman" panose="02020603050405020304" pitchFamily="18" charset="0"/>
                <a:sym typeface="Times New Roman" panose="02020603050405020304" pitchFamily="18" charset="0"/>
              </a:rPr>
              <a:t>? </a:t>
            </a:r>
            <a:r>
              <a:rPr lang="en-US" altLang="zh-TW"/>
              <a:t>	</a:t>
            </a:r>
            <a:endParaRPr lang="zh-TW" altLang="en-US"/>
          </a:p>
        </p:txBody>
      </p:sp>
      <p:sp>
        <p:nvSpPr>
          <p:cNvPr id="6147" name="內容版面配置區 2">
            <a:extLst>
              <a:ext uri="{FF2B5EF4-FFF2-40B4-BE49-F238E27FC236}">
                <a16:creationId xmlns:a16="http://schemas.microsoft.com/office/drawing/2014/main" id="{4A8AE9EC-9A06-D87B-41DF-DB4ED16F2A77}"/>
              </a:ext>
            </a:extLst>
          </p:cNvPr>
          <p:cNvSpPr>
            <a:spLocks noGrp="1"/>
          </p:cNvSpPr>
          <p:nvPr>
            <p:ph idx="1"/>
          </p:nvPr>
        </p:nvSpPr>
        <p:spPr/>
        <p:txBody>
          <a:bodyPr/>
          <a:lstStyle/>
          <a:p>
            <a:pPr>
              <a:defRPr/>
            </a:pPr>
            <a:r>
              <a:rPr lang="en-US" altLang="zh-TW" dirty="0"/>
              <a:t>ROS</a:t>
            </a:r>
            <a:r>
              <a:rPr lang="zh-TW" altLang="en-US" spc="-1" dirty="0">
                <a:solidFill>
                  <a:srgbClr val="000000"/>
                </a:solidFill>
                <a:latin typeface="標楷體" panose="03000509000000000000" pitchFamily="65" charset="-120"/>
              </a:rPr>
              <a:t>的全名是</a:t>
            </a:r>
            <a:r>
              <a:rPr lang="en-US" altLang="zh-TW" spc="-1" dirty="0">
                <a:solidFill>
                  <a:srgbClr val="000000"/>
                </a:solidFill>
              </a:rPr>
              <a:t>Robot Operating System</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可以把它當作是屬於機器人的作業系統</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安裝在</a:t>
            </a:r>
            <a:r>
              <a:rPr lang="en-US" altLang="zh-TW" dirty="0">
                <a:cs typeface="Times New Roman" panose="02020603050405020304" pitchFamily="18" charset="0"/>
              </a:rPr>
              <a:t>Linux</a:t>
            </a:r>
            <a:r>
              <a:rPr lang="zh-TW" altLang="en-US" dirty="0">
                <a:latin typeface="標楷體" panose="03000509000000000000" pitchFamily="65" charset="-120"/>
                <a:cs typeface="Times New Roman" panose="02020603050405020304" pitchFamily="18" charset="0"/>
              </a:rPr>
              <a:t>的環境上面</a:t>
            </a:r>
            <a:endParaRPr lang="en-US" altLang="zh-TW" dirty="0">
              <a:latin typeface="標楷體" panose="03000509000000000000" pitchFamily="65" charset="-120"/>
              <a:cs typeface="Times New Roman" panose="02020603050405020304" pitchFamily="18" charset="0"/>
            </a:endParaRPr>
          </a:p>
          <a:p>
            <a:pPr lvl="1">
              <a:defRPr/>
            </a:pPr>
            <a:endParaRPr lang="en-US" altLang="zh-TW" dirty="0"/>
          </a:p>
          <a:p>
            <a:pPr>
              <a:defRPr/>
            </a:pPr>
            <a:r>
              <a:rPr lang="en-US" altLang="zh-TW" dirty="0"/>
              <a:t>ROS</a:t>
            </a:r>
            <a:r>
              <a:rPr lang="zh-TW" altLang="en-US" spc="-1" dirty="0">
                <a:solidFill>
                  <a:srgbClr val="000000"/>
                </a:solidFill>
                <a:latin typeface="標楷體" panose="03000509000000000000" pitchFamily="65" charset="-120"/>
              </a:rPr>
              <a:t>比較像是在負責為機器人的各個元件進行溝通與操作的一個框架</a:t>
            </a:r>
            <a:endParaRPr lang="en-US" altLang="zh-TW" dirty="0"/>
          </a:p>
          <a:p>
            <a:pPr lvl="1">
              <a:defRPr/>
            </a:pPr>
            <a:endParaRPr lang="zh-TW" altLang="en-US" dirty="0"/>
          </a:p>
        </p:txBody>
      </p:sp>
      <p:pic>
        <p:nvPicPr>
          <p:cNvPr id="6148" name="圖片 2">
            <a:extLst>
              <a:ext uri="{FF2B5EF4-FFF2-40B4-BE49-F238E27FC236}">
                <a16:creationId xmlns:a16="http://schemas.microsoft.com/office/drawing/2014/main" id="{C2B8C9C5-CE56-050D-B5DC-692BE91E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3500438"/>
            <a:ext cx="5800725"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Google Shape;62;p2">
            <a:extLst>
              <a:ext uri="{FF2B5EF4-FFF2-40B4-BE49-F238E27FC236}">
                <a16:creationId xmlns:a16="http://schemas.microsoft.com/office/drawing/2014/main" id="{332E267E-E0B3-603B-704B-63CFC7E3F123}"/>
              </a:ext>
            </a:extLst>
          </p:cNvPr>
          <p:cNvSpPr txBox="1">
            <a:spLocks noChangeArrowheads="1"/>
          </p:cNvSpPr>
          <p:nvPr/>
        </p:nvSpPr>
        <p:spPr bwMode="auto">
          <a:xfrm>
            <a:off x="428625" y="3590925"/>
            <a:ext cx="2909888"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marL="114300">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000"/>
              <a:buFont typeface="Arial" panose="020B0604020202020204" pitchFamily="34" charset="0"/>
              <a:buNone/>
            </a:pPr>
            <a:r>
              <a:rPr lang="en-US" altLang="zh-TW" sz="2000">
                <a:solidFill>
                  <a:srgbClr val="303233"/>
                </a:solidFill>
                <a:latin typeface="標楷體" panose="03000509000000000000" pitchFamily="65" charset="-120"/>
                <a:ea typeface="標楷體" panose="03000509000000000000" pitchFamily="65" charset="-120"/>
                <a:sym typeface="標楷體" panose="03000509000000000000" pitchFamily="65" charset="-120"/>
              </a:rPr>
              <a:t>以機器人的行走為例，要讓機器人走路需要控制其底下的馬達、還有一些感測器以進行避障等等，ROS內就有這種類型的函式可以讓控制馬達的程式得以與接收感測器的程式溝通</a:t>
            </a:r>
            <a:endParaRPr lang="zh-TW" altLang="zh-TW" sz="2000">
              <a:solidFill>
                <a:srgbClr val="000000"/>
              </a:solidFill>
              <a:latin typeface="標楷體" panose="03000509000000000000" pitchFamily="65" charset="-120"/>
              <a:ea typeface="標楷體" panose="03000509000000000000" pitchFamily="65" charset="-120"/>
              <a:sym typeface="標楷體" panose="03000509000000000000" pitchFamily="65"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95D39A49-B764-407B-62F9-6DA648384BB8}"/>
              </a:ext>
            </a:extLst>
          </p:cNvPr>
          <p:cNvSpPr>
            <a:spLocks noGrp="1"/>
          </p:cNvSpPr>
          <p:nvPr>
            <p:ph type="title"/>
          </p:nvPr>
        </p:nvSpPr>
        <p:spPr/>
        <p:txBody>
          <a:bodyPr/>
          <a:lstStyle/>
          <a:p>
            <a:pPr>
              <a:tabLst>
                <a:tab pos="0" algn="l"/>
              </a:tabLst>
              <a:defRPr/>
            </a:pPr>
            <a:r>
              <a:rPr lang="zh-TW" altLang="en-US" dirty="0">
                <a:latin typeface="+mj-ea"/>
                <a:cs typeface="Times New Roman"/>
                <a:sym typeface="Times New Roman"/>
              </a:rPr>
              <a:t>建立專案</a:t>
            </a:r>
            <a:r>
              <a:rPr lang="en-US" altLang="zh-TW" dirty="0">
                <a:latin typeface="+mj-ea"/>
                <a:cs typeface="Times New Roman"/>
                <a:sym typeface="Times New Roman"/>
              </a:rPr>
              <a:t>-</a:t>
            </a:r>
            <a:r>
              <a:rPr lang="zh-TW" altLang="en-US" dirty="0">
                <a:solidFill>
                  <a:srgbClr val="FF0000"/>
                </a:solidFill>
                <a:latin typeface="+mj-ea"/>
                <a:cs typeface="Times New Roman"/>
                <a:sym typeface="Times New Roman"/>
              </a:rPr>
              <a:t>創建</a:t>
            </a:r>
            <a:r>
              <a:rPr lang="en-US" altLang="zh-TW" dirty="0">
                <a:solidFill>
                  <a:srgbClr val="FF0000"/>
                </a:solidFill>
                <a:ea typeface="Times New Roman"/>
                <a:cs typeface="Times New Roman"/>
                <a:sym typeface="Times New Roman"/>
              </a:rPr>
              <a:t>package </a:t>
            </a:r>
            <a:r>
              <a:rPr lang="en-US" altLang="zh-TW" dirty="0">
                <a:ea typeface="Times New Roman"/>
                <a:cs typeface="Times New Roman"/>
                <a:sym typeface="Times New Roman"/>
              </a:rPr>
              <a:t>(2/2)</a:t>
            </a:r>
            <a:endParaRPr lang="en-US" altLang="zh-TW" spc="-1" dirty="0">
              <a:latin typeface="Arial"/>
            </a:endParaRPr>
          </a:p>
        </p:txBody>
      </p:sp>
      <p:sp>
        <p:nvSpPr>
          <p:cNvPr id="27651" name="內容版面配置區 2">
            <a:extLst>
              <a:ext uri="{FF2B5EF4-FFF2-40B4-BE49-F238E27FC236}">
                <a16:creationId xmlns:a16="http://schemas.microsoft.com/office/drawing/2014/main" id="{BCAF9BC8-2943-74E2-823A-F365933DE3DE}"/>
              </a:ext>
            </a:extLst>
          </p:cNvPr>
          <p:cNvSpPr>
            <a:spLocks noGrp="1"/>
          </p:cNvSpPr>
          <p:nvPr>
            <p:ph idx="1"/>
          </p:nvPr>
        </p:nvSpPr>
        <p:spPr/>
        <p:txBody>
          <a:bodyPr/>
          <a:lstStyle/>
          <a:p>
            <a:r>
              <a:rPr lang="zh-TW" altLang="en-US" sz="2000" dirty="0">
                <a:solidFill>
                  <a:srgbClr val="000000"/>
                </a:solidFill>
                <a:cs typeface="Times New Roman" panose="02020603050405020304" pitchFamily="18" charset="0"/>
              </a:rPr>
              <a:t>關於</a:t>
            </a:r>
            <a:r>
              <a:rPr lang="en-US" altLang="zh-TW" sz="2000" dirty="0">
                <a:solidFill>
                  <a:srgbClr val="000000"/>
                </a:solidFill>
                <a:cs typeface="Times New Roman" panose="02020603050405020304" pitchFamily="18" charset="0"/>
              </a:rPr>
              <a:t>package</a:t>
            </a:r>
            <a:r>
              <a:rPr lang="zh-TW" altLang="en-US" sz="2000" dirty="0">
                <a:solidFill>
                  <a:srgbClr val="000000"/>
                </a:solidFill>
                <a:cs typeface="Times New Roman" panose="02020603050405020304" pitchFamily="18" charset="0"/>
              </a:rPr>
              <a:t>的內容物</a:t>
            </a:r>
            <a:endParaRPr lang="en-US" altLang="zh-TW" sz="2000" dirty="0">
              <a:solidFill>
                <a:srgbClr val="000000"/>
              </a:solidFill>
              <a:cs typeface="Times New Roman" panose="02020603050405020304" pitchFamily="18" charset="0"/>
            </a:endParaRPr>
          </a:p>
          <a:p>
            <a:pPr lvl="1">
              <a:lnSpc>
                <a:spcPct val="90000"/>
              </a:lnSpc>
              <a:spcBef>
                <a:spcPts val="375"/>
              </a:spcBef>
              <a:buSzPts val="1900"/>
              <a:buFont typeface="Noto Sans Symbols"/>
              <a:buChar char="■"/>
            </a:pPr>
            <a:r>
              <a:rPr lang="zh-TW" altLang="en-US" sz="1800" dirty="0">
                <a:latin typeface="標楷體" panose="03000509000000000000" pitchFamily="65" charset="-120"/>
                <a:cs typeface="Times New Roman" panose="02020603050405020304" pitchFamily="18" charset="0"/>
                <a:sym typeface="Times New Roman" panose="02020603050405020304" pitchFamily="18" charset="0"/>
              </a:rPr>
              <a:t>最重要兩個檔案</a:t>
            </a:r>
            <a:endParaRPr lang="en-US" altLang="zh-TW" sz="1800" dirty="0">
              <a:latin typeface="標楷體" panose="03000509000000000000" pitchFamily="65" charset="-120"/>
              <a:cs typeface="Times New Roman" panose="02020603050405020304" pitchFamily="18" charset="0"/>
              <a:sym typeface="Times New Roman" panose="02020603050405020304" pitchFamily="18" charset="0"/>
            </a:endParaRPr>
          </a:p>
          <a:p>
            <a:pPr lvl="2">
              <a:lnSpc>
                <a:spcPct val="90000"/>
              </a:lnSpc>
              <a:spcBef>
                <a:spcPts val="338"/>
              </a:spcBef>
              <a:buSzPts val="1700"/>
              <a:buFont typeface="Noto Sans Symbols"/>
              <a:buChar char="⮚"/>
            </a:pPr>
            <a:r>
              <a:rPr lang="en-US" altLang="zh-TW" sz="1600" dirty="0">
                <a:cs typeface="Times New Roman" panose="02020603050405020304" pitchFamily="18" charset="0"/>
              </a:rPr>
              <a:t>CMakeList.txt</a:t>
            </a:r>
          </a:p>
          <a:p>
            <a:pPr lvl="2">
              <a:lnSpc>
                <a:spcPct val="90000"/>
              </a:lnSpc>
              <a:spcBef>
                <a:spcPts val="338"/>
              </a:spcBef>
              <a:buSzPts val="1700"/>
              <a:buFont typeface="Noto Sans Symbols"/>
              <a:buChar char="⮚"/>
            </a:pPr>
            <a:r>
              <a:rPr lang="en-US" altLang="zh-TW" sz="1600" dirty="0">
                <a:cs typeface="Times New Roman" panose="02020603050405020304" pitchFamily="18" charset="0"/>
              </a:rPr>
              <a:t>Package.xml</a:t>
            </a:r>
            <a:endParaRPr lang="en-US" altLang="zh-TW" sz="1600" b="1" dirty="0">
              <a:solidFill>
                <a:srgbClr val="FF0000"/>
              </a:solidFill>
            </a:endParaRPr>
          </a:p>
          <a:p>
            <a:r>
              <a:rPr lang="en-US" altLang="zh-TW" sz="2000" dirty="0">
                <a:solidFill>
                  <a:srgbClr val="FF0000"/>
                </a:solidFill>
              </a:rPr>
              <a:t>Package.xml</a:t>
            </a:r>
          </a:p>
          <a:p>
            <a:pPr lvl="1"/>
            <a:r>
              <a:rPr lang="en-US" altLang="zh-TW" sz="1800" dirty="0"/>
              <a:t>&lt;</a:t>
            </a:r>
            <a:r>
              <a:rPr lang="en-US" altLang="zh-TW" sz="1800" dirty="0" err="1"/>
              <a:t>build_depend</a:t>
            </a:r>
            <a:r>
              <a:rPr lang="en-US" altLang="zh-TW" sz="1800" dirty="0"/>
              <a:t>&gt;:</a:t>
            </a:r>
            <a:r>
              <a:rPr lang="zh-TW" altLang="en-US" sz="1800" dirty="0"/>
              <a:t>編譯相依的套件</a:t>
            </a:r>
            <a:endParaRPr lang="en-US" altLang="zh-TW" sz="1800" dirty="0"/>
          </a:p>
          <a:p>
            <a:pPr lvl="1"/>
            <a:r>
              <a:rPr lang="en-US" altLang="zh-TW" sz="1800" dirty="0"/>
              <a:t>&lt;</a:t>
            </a:r>
            <a:r>
              <a:rPr lang="en-US" altLang="zh-TW" sz="1800" dirty="0" err="1"/>
              <a:t>run_depend</a:t>
            </a:r>
            <a:r>
              <a:rPr lang="en-US" altLang="zh-TW" sz="1800" dirty="0"/>
              <a:t>&gt;:</a:t>
            </a:r>
            <a:r>
              <a:rPr lang="zh-TW" altLang="en-US" sz="1800" dirty="0"/>
              <a:t>程式執行時，需要用到的套件</a:t>
            </a:r>
            <a:endParaRPr lang="en-US" altLang="zh-TW" sz="1800" dirty="0"/>
          </a:p>
          <a:p>
            <a:pPr lvl="2"/>
            <a:r>
              <a:rPr lang="zh-TW" altLang="en-US" sz="1600" dirty="0"/>
              <a:t>相依的套件</a:t>
            </a:r>
            <a:r>
              <a:rPr lang="en-US" altLang="zh-TW" sz="1600" dirty="0"/>
              <a:t>: (</a:t>
            </a:r>
            <a:r>
              <a:rPr lang="en-US" altLang="zh-TW" sz="1600" dirty="0" err="1"/>
              <a:t>std_msgs,rospy,roscpp</a:t>
            </a:r>
            <a:r>
              <a:rPr lang="en-US" altLang="zh-TW" sz="1600" dirty="0"/>
              <a:t>, …)</a:t>
            </a:r>
          </a:p>
          <a:p>
            <a:pPr lvl="2"/>
            <a:r>
              <a:rPr lang="zh-TW" altLang="en-US" sz="1600" dirty="0"/>
              <a:t>若之後有新的套件，要自己手動加入</a:t>
            </a:r>
            <a:endParaRPr lang="en-US" altLang="zh-TW" sz="1600" dirty="0"/>
          </a:p>
          <a:p>
            <a:r>
              <a:rPr lang="en-US" altLang="zh-TW" sz="2000" dirty="0">
                <a:solidFill>
                  <a:srgbClr val="FF0000"/>
                </a:solidFill>
              </a:rPr>
              <a:t>CMakeList.txt</a:t>
            </a:r>
          </a:p>
          <a:p>
            <a:pPr lvl="1"/>
            <a:r>
              <a:rPr lang="en-US" altLang="zh-TW" sz="1800" dirty="0" err="1"/>
              <a:t>project:package</a:t>
            </a:r>
            <a:r>
              <a:rPr lang="zh-TW" altLang="en-US" sz="1800" dirty="0"/>
              <a:t>的名稱</a:t>
            </a:r>
            <a:endParaRPr lang="en-US" altLang="zh-TW" sz="1800" dirty="0"/>
          </a:p>
          <a:p>
            <a:pPr lvl="1"/>
            <a:r>
              <a:rPr lang="en-US" altLang="zh-TW" sz="1800" dirty="0" err="1"/>
              <a:t>Find_package</a:t>
            </a:r>
            <a:r>
              <a:rPr lang="en-US" altLang="zh-TW" sz="1800" dirty="0"/>
              <a:t>(catkin REQIURE COMPONENTS …)</a:t>
            </a:r>
          </a:p>
          <a:p>
            <a:pPr lvl="2"/>
            <a:r>
              <a:rPr lang="zh-TW" altLang="en-US" sz="1600" dirty="0"/>
              <a:t>尋找套件，並加入需要的元件</a:t>
            </a:r>
            <a:r>
              <a:rPr lang="en-US" altLang="zh-TW" sz="1600" dirty="0"/>
              <a:t>(</a:t>
            </a:r>
            <a:r>
              <a:rPr lang="en-US" altLang="zh-TW" sz="1600" dirty="0" err="1"/>
              <a:t>std_msgs,rospy,roscpp</a:t>
            </a:r>
            <a:r>
              <a:rPr lang="en-US" altLang="zh-TW" sz="1600" dirty="0"/>
              <a:t> …)</a:t>
            </a:r>
          </a:p>
          <a:p>
            <a:pPr lvl="3"/>
            <a:r>
              <a:rPr lang="zh-TW" altLang="en-US" sz="1400" dirty="0"/>
              <a:t> 因為創建套件十，使用的</a:t>
            </a:r>
            <a:r>
              <a:rPr lang="en-US" altLang="zh-TW" sz="1400" dirty="0" err="1"/>
              <a:t>roscpp,rospy,std_msgs</a:t>
            </a:r>
            <a:r>
              <a:rPr lang="zh-TW" altLang="en-US" sz="1400" dirty="0"/>
              <a:t>這三個相依套件</a:t>
            </a:r>
            <a:endParaRPr lang="en-US" altLang="zh-TW" sz="1400" dirty="0"/>
          </a:p>
          <a:p>
            <a:pPr lvl="3"/>
            <a:r>
              <a:rPr lang="zh-TW" altLang="en-US" sz="1400" dirty="0"/>
              <a:t>會在</a:t>
            </a:r>
            <a:r>
              <a:rPr lang="en-US" altLang="zh-TW" sz="1400" dirty="0"/>
              <a:t>CMakeList.txt</a:t>
            </a:r>
            <a:r>
              <a:rPr lang="zh-TW" altLang="en-US" sz="1400" dirty="0"/>
              <a:t>自動加入</a:t>
            </a:r>
            <a:endParaRPr lang="en-US" altLang="zh-TW" sz="1400" dirty="0"/>
          </a:p>
          <a:p>
            <a:pPr lvl="3"/>
            <a:r>
              <a:rPr lang="zh-TW" altLang="en-US" sz="1400" dirty="0"/>
              <a:t>若之後有新的套件，要再自己手動加入</a:t>
            </a:r>
          </a:p>
          <a:p>
            <a:pPr lvl="1"/>
            <a:r>
              <a:rPr lang="en-US" altLang="zh-TW" sz="1800" dirty="0" err="1"/>
              <a:t>Include_directories</a:t>
            </a:r>
            <a:r>
              <a:rPr lang="en-US" altLang="zh-TW" sz="1800" dirty="0"/>
              <a:t>:</a:t>
            </a:r>
            <a:r>
              <a:rPr lang="zh-TW" altLang="en-US" sz="1800" dirty="0"/>
              <a:t>套件編譯時，引入的資料夾</a:t>
            </a:r>
            <a:endParaRPr lang="en-US" altLang="zh-TW" sz="1800" dirty="0"/>
          </a:p>
          <a:p>
            <a:pPr lvl="1"/>
            <a:endParaRPr lang="en-US" altLang="zh-TW" sz="18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C19856-6E76-9279-F616-3DCC4EAA8BBC}"/>
              </a:ext>
            </a:extLst>
          </p:cNvPr>
          <p:cNvSpPr>
            <a:spLocks noGrp="1"/>
          </p:cNvSpPr>
          <p:nvPr>
            <p:ph type="title"/>
          </p:nvPr>
        </p:nvSpPr>
        <p:spPr/>
        <p:txBody>
          <a:bodyPr/>
          <a:lstStyle/>
          <a:p>
            <a:r>
              <a:rPr lang="zh-TW" altLang="en-US" dirty="0"/>
              <a:t>建立專案</a:t>
            </a:r>
            <a:r>
              <a:rPr lang="en-US" altLang="zh-TW" dirty="0"/>
              <a:t>-</a:t>
            </a:r>
            <a:r>
              <a:rPr lang="zh-TW" altLang="en-US" dirty="0">
                <a:solidFill>
                  <a:srgbClr val="FF0000"/>
                </a:solidFill>
              </a:rPr>
              <a:t>建立</a:t>
            </a:r>
            <a:r>
              <a:rPr lang="en-US" altLang="zh-TW" dirty="0">
                <a:solidFill>
                  <a:srgbClr val="FF0000"/>
                </a:solidFill>
              </a:rPr>
              <a:t>node</a:t>
            </a:r>
            <a:r>
              <a:rPr lang="en-US" altLang="zh-TW" dirty="0">
                <a:solidFill>
                  <a:srgbClr val="FF0000"/>
                </a:solidFill>
                <a:latin typeface="+mn-lt"/>
                <a:cs typeface="Times New Roman"/>
                <a:sym typeface="Times New Roman"/>
              </a:rPr>
              <a:t> (1/3)</a:t>
            </a:r>
            <a:endParaRPr lang="zh-TW" altLang="en-US" dirty="0">
              <a:solidFill>
                <a:srgbClr val="FF0000"/>
              </a:solidFill>
            </a:endParaRPr>
          </a:p>
        </p:txBody>
      </p:sp>
      <p:sp>
        <p:nvSpPr>
          <p:cNvPr id="3" name="內容版面配置區 2">
            <a:extLst>
              <a:ext uri="{FF2B5EF4-FFF2-40B4-BE49-F238E27FC236}">
                <a16:creationId xmlns:a16="http://schemas.microsoft.com/office/drawing/2014/main" id="{D620F363-17D5-0A0D-044A-0562988C4F2D}"/>
              </a:ext>
            </a:extLst>
          </p:cNvPr>
          <p:cNvSpPr>
            <a:spLocks noGrp="1"/>
          </p:cNvSpPr>
          <p:nvPr>
            <p:ph idx="1"/>
          </p:nvPr>
        </p:nvSpPr>
        <p:spPr/>
        <p:txBody>
          <a:bodyPr/>
          <a:lstStyle/>
          <a:p>
            <a:r>
              <a:rPr lang="zh-TW" altLang="en-US" dirty="0"/>
              <a:t>在</a:t>
            </a:r>
            <a:r>
              <a:rPr lang="en-US" altLang="zh-TW" dirty="0"/>
              <a:t>hello package</a:t>
            </a:r>
            <a:r>
              <a:rPr lang="zh-TW" altLang="en-US" dirty="0"/>
              <a:t>底下的</a:t>
            </a:r>
            <a:r>
              <a:rPr lang="en-US" altLang="zh-TW" dirty="0" err="1"/>
              <a:t>src</a:t>
            </a:r>
            <a:r>
              <a:rPr lang="zh-TW" altLang="en-US" dirty="0"/>
              <a:t>中創建程式節點</a:t>
            </a:r>
            <a:endParaRPr lang="en-US" altLang="zh-TW" dirty="0"/>
          </a:p>
          <a:p>
            <a:pPr lvl="1"/>
            <a:r>
              <a:rPr lang="en-US" altLang="zh-TW" dirty="0"/>
              <a:t>hello_ros.cpp</a:t>
            </a:r>
            <a:endParaRPr lang="zh-TW" altLang="en-US" dirty="0"/>
          </a:p>
          <a:p>
            <a:r>
              <a:rPr lang="zh-TW" altLang="en-US" dirty="0"/>
              <a:t>編譯</a:t>
            </a:r>
            <a:r>
              <a:rPr lang="en-US" altLang="zh-TW" dirty="0"/>
              <a:t>node 	</a:t>
            </a:r>
          </a:p>
          <a:p>
            <a:pPr lvl="1"/>
            <a:r>
              <a:rPr lang="en-US" altLang="zh-TW" dirty="0">
                <a:solidFill>
                  <a:srgbClr val="FF0000"/>
                </a:solidFill>
              </a:rPr>
              <a:t>Step 1: </a:t>
            </a:r>
            <a:r>
              <a:rPr lang="zh-TW" altLang="en-US" dirty="0">
                <a:solidFill>
                  <a:srgbClr val="FF0000"/>
                </a:solidFill>
              </a:rPr>
              <a:t>宣告依賴套件</a:t>
            </a:r>
            <a:r>
              <a:rPr lang="en-US" altLang="zh-TW" dirty="0">
                <a:solidFill>
                  <a:srgbClr val="FF0000"/>
                </a:solidFill>
              </a:rPr>
              <a:t>(</a:t>
            </a:r>
            <a:r>
              <a:rPr lang="zh-TW" altLang="en-US" dirty="0">
                <a:solidFill>
                  <a:srgbClr val="FF0000"/>
                </a:solidFill>
              </a:rPr>
              <a:t>打開</a:t>
            </a:r>
            <a:r>
              <a:rPr lang="en-US" altLang="zh-TW" dirty="0">
                <a:solidFill>
                  <a:srgbClr val="FF0000"/>
                </a:solidFill>
              </a:rPr>
              <a:t>package.xml)</a:t>
            </a:r>
          </a:p>
          <a:p>
            <a:pPr lvl="2"/>
            <a:r>
              <a:rPr lang="en-US" altLang="zh-TW" dirty="0"/>
              <a:t>(</a:t>
            </a:r>
            <a:r>
              <a:rPr lang="zh-TW" altLang="en-US" dirty="0"/>
              <a:t>找到</a:t>
            </a:r>
            <a:r>
              <a:rPr lang="en-US" altLang="zh-TW" dirty="0"/>
              <a:t>&lt;</a:t>
            </a:r>
            <a:r>
              <a:rPr lang="en-US" altLang="zh-TW" dirty="0" err="1"/>
              <a:t>buildtool_depend</a:t>
            </a:r>
            <a:r>
              <a:rPr lang="en-US" altLang="zh-TW" dirty="0"/>
              <a:t>&gt;…&lt; </a:t>
            </a:r>
            <a:r>
              <a:rPr lang="en-US" altLang="zh-TW" dirty="0" err="1"/>
              <a:t>buildtool_depend</a:t>
            </a:r>
            <a:r>
              <a:rPr lang="en-US" altLang="zh-TW" dirty="0"/>
              <a:t> &gt;)</a:t>
            </a:r>
          </a:p>
          <a:p>
            <a:pPr lvl="2"/>
            <a:r>
              <a:rPr lang="zh-TW" altLang="en-US" dirty="0"/>
              <a:t>在下方加入以下描述</a:t>
            </a:r>
            <a:endParaRPr lang="en-US" altLang="zh-TW" dirty="0"/>
          </a:p>
          <a:p>
            <a:pPr lvl="2"/>
            <a:r>
              <a:rPr lang="en-US" altLang="zh-TW" dirty="0">
                <a:solidFill>
                  <a:srgbClr val="0070C0"/>
                </a:solidFill>
              </a:rPr>
              <a:t>&lt;</a:t>
            </a:r>
            <a:r>
              <a:rPr lang="en-US" altLang="zh-TW" dirty="0" err="1">
                <a:solidFill>
                  <a:srgbClr val="0070C0"/>
                </a:solidFill>
              </a:rPr>
              <a:t>build_depend</a:t>
            </a:r>
            <a:r>
              <a:rPr lang="en-US" altLang="zh-TW" dirty="0">
                <a:solidFill>
                  <a:srgbClr val="0070C0"/>
                </a:solidFill>
              </a:rPr>
              <a:t>&gt;</a:t>
            </a:r>
            <a:r>
              <a:rPr lang="en-US" altLang="zh-TW" dirty="0" err="1">
                <a:solidFill>
                  <a:srgbClr val="0070C0"/>
                </a:solidFill>
              </a:rPr>
              <a:t>roscpp</a:t>
            </a:r>
            <a:r>
              <a:rPr lang="en-US" altLang="zh-TW" dirty="0">
                <a:solidFill>
                  <a:srgbClr val="0070C0"/>
                </a:solidFill>
              </a:rPr>
              <a:t>&lt;/</a:t>
            </a:r>
            <a:r>
              <a:rPr lang="en-US" altLang="zh-TW" dirty="0" err="1">
                <a:solidFill>
                  <a:srgbClr val="0070C0"/>
                </a:solidFill>
              </a:rPr>
              <a:t>build_depend</a:t>
            </a:r>
            <a:r>
              <a:rPr lang="en-US" altLang="zh-TW" dirty="0">
                <a:solidFill>
                  <a:srgbClr val="0070C0"/>
                </a:solidFill>
              </a:rPr>
              <a:t>&gt;</a:t>
            </a:r>
          </a:p>
          <a:p>
            <a:pPr lvl="2"/>
            <a:r>
              <a:rPr lang="en-US" altLang="zh-TW" dirty="0">
                <a:solidFill>
                  <a:srgbClr val="0070C0"/>
                </a:solidFill>
              </a:rPr>
              <a:t>&lt;</a:t>
            </a:r>
            <a:r>
              <a:rPr lang="en-US" altLang="zh-TW" dirty="0" err="1">
                <a:solidFill>
                  <a:srgbClr val="0070C0"/>
                </a:solidFill>
              </a:rPr>
              <a:t>exec_depend</a:t>
            </a:r>
            <a:r>
              <a:rPr lang="en-US" altLang="zh-TW" dirty="0">
                <a:solidFill>
                  <a:srgbClr val="0070C0"/>
                </a:solidFill>
              </a:rPr>
              <a:t>&gt;</a:t>
            </a:r>
            <a:r>
              <a:rPr lang="en-US" altLang="zh-TW" dirty="0" err="1">
                <a:solidFill>
                  <a:srgbClr val="0070C0"/>
                </a:solidFill>
              </a:rPr>
              <a:t>roscpp</a:t>
            </a:r>
            <a:r>
              <a:rPr lang="en-US" altLang="zh-TW" dirty="0">
                <a:solidFill>
                  <a:srgbClr val="0070C0"/>
                </a:solidFill>
              </a:rPr>
              <a:t>&lt;/</a:t>
            </a:r>
            <a:r>
              <a:rPr lang="en-US" altLang="zh-TW" dirty="0" err="1">
                <a:solidFill>
                  <a:srgbClr val="0070C0"/>
                </a:solidFill>
              </a:rPr>
              <a:t>exec_depend</a:t>
            </a:r>
            <a:r>
              <a:rPr lang="en-US" altLang="zh-TW" dirty="0">
                <a:solidFill>
                  <a:srgbClr val="0070C0"/>
                </a:solidFill>
              </a:rPr>
              <a:t>&gt;</a:t>
            </a:r>
            <a:endParaRPr lang="en-US" altLang="zh-TW" dirty="0"/>
          </a:p>
          <a:p>
            <a:pPr lvl="1"/>
            <a:r>
              <a:rPr lang="zh-TW" altLang="en-US" dirty="0"/>
              <a:t>解釋</a:t>
            </a:r>
            <a:endParaRPr lang="en-US" altLang="zh-TW" dirty="0"/>
          </a:p>
          <a:p>
            <a:pPr lvl="2"/>
            <a:r>
              <a:rPr lang="en-US" altLang="zh-TW" dirty="0"/>
              <a:t>&lt;</a:t>
            </a:r>
            <a:r>
              <a:rPr lang="en-US" altLang="zh-TW" dirty="0" err="1"/>
              <a:t>build_depend</a:t>
            </a:r>
            <a:r>
              <a:rPr lang="en-US" altLang="zh-TW" dirty="0"/>
              <a:t>&gt;</a:t>
            </a:r>
            <a:r>
              <a:rPr lang="zh-TW" altLang="en-US" dirty="0">
                <a:solidFill>
                  <a:srgbClr val="FF0000"/>
                </a:solidFill>
              </a:rPr>
              <a:t>依賴套件名稱</a:t>
            </a:r>
            <a:r>
              <a:rPr lang="en-US" altLang="zh-TW" dirty="0"/>
              <a:t>&lt;/</a:t>
            </a:r>
            <a:r>
              <a:rPr lang="en-US" altLang="zh-TW" dirty="0" err="1"/>
              <a:t>build_depend</a:t>
            </a:r>
            <a:r>
              <a:rPr lang="en-US" altLang="zh-TW" dirty="0"/>
              <a:t>&gt;</a:t>
            </a:r>
          </a:p>
          <a:p>
            <a:pPr lvl="2"/>
            <a:r>
              <a:rPr lang="en-US" altLang="zh-TW" dirty="0"/>
              <a:t>&lt;</a:t>
            </a:r>
            <a:r>
              <a:rPr lang="en-US" altLang="zh-TW" dirty="0" err="1"/>
              <a:t>exec_depend</a:t>
            </a:r>
            <a:r>
              <a:rPr lang="en-US" altLang="zh-TW" dirty="0"/>
              <a:t>&gt;</a:t>
            </a:r>
            <a:r>
              <a:rPr lang="zh-TW" altLang="en-US" dirty="0">
                <a:solidFill>
                  <a:srgbClr val="FF0000"/>
                </a:solidFill>
              </a:rPr>
              <a:t>依賴套件名稱</a:t>
            </a:r>
            <a:r>
              <a:rPr lang="en-US" altLang="zh-TW" dirty="0"/>
              <a:t>&lt;/</a:t>
            </a:r>
            <a:r>
              <a:rPr lang="en-US" altLang="zh-TW" dirty="0" err="1"/>
              <a:t>exec_depend</a:t>
            </a:r>
            <a:r>
              <a:rPr lang="en-US" altLang="zh-TW" dirty="0"/>
              <a:t>&gt;</a:t>
            </a:r>
          </a:p>
        </p:txBody>
      </p:sp>
      <p:sp>
        <p:nvSpPr>
          <p:cNvPr id="4" name="Google Shape;276;p31">
            <a:extLst>
              <a:ext uri="{FF2B5EF4-FFF2-40B4-BE49-F238E27FC236}">
                <a16:creationId xmlns:a16="http://schemas.microsoft.com/office/drawing/2014/main" id="{7B0354A6-D46B-89D7-151E-3CB84B2E4FCD}"/>
              </a:ext>
            </a:extLst>
          </p:cNvPr>
          <p:cNvSpPr txBox="1"/>
          <p:nvPr/>
        </p:nvSpPr>
        <p:spPr>
          <a:xfrm>
            <a:off x="6971251" y="3144419"/>
            <a:ext cx="1921924" cy="2585283"/>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如果創建package時有輸入套件依賴，這邊應該已經自動生成好。</a:t>
            </a:r>
            <a:endParaRPr sz="1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只是</a:t>
            </a:r>
            <a:r>
              <a:rPr lang="en-US" sz="1800" b="1" i="0" u="none" strike="noStrike" cap="none">
                <a:solidFill>
                  <a:schemeClr val="dk1"/>
                </a:solidFill>
                <a:latin typeface="Times New Roman"/>
                <a:ea typeface="Times New Roman"/>
                <a:cs typeface="Times New Roman"/>
                <a:sym typeface="Times New Roman"/>
              </a:rPr>
              <a:t>如果之後要再新增其他依賴到舊package底下，就要來這邊手動輸入</a:t>
            </a:r>
            <a:endParaRPr sz="1400" b="0" i="0" u="none" strike="noStrike" cap="none">
              <a:solidFill>
                <a:srgbClr val="000000"/>
              </a:solidFill>
              <a:latin typeface="Times New Roman"/>
              <a:ea typeface="Times New Roman"/>
              <a:cs typeface="Times New Roman"/>
              <a:sym typeface="Times New Roman"/>
            </a:endParaRPr>
          </a:p>
        </p:txBody>
      </p:sp>
      <p:sp>
        <p:nvSpPr>
          <p:cNvPr id="5" name="Google Shape;277;p31">
            <a:extLst>
              <a:ext uri="{FF2B5EF4-FFF2-40B4-BE49-F238E27FC236}">
                <a16:creationId xmlns:a16="http://schemas.microsoft.com/office/drawing/2014/main" id="{9FBA0A23-889F-B7BB-4F1F-4827399CF0F6}"/>
              </a:ext>
            </a:extLst>
          </p:cNvPr>
          <p:cNvSpPr/>
          <p:nvPr/>
        </p:nvSpPr>
        <p:spPr>
          <a:xfrm>
            <a:off x="6057507" y="4076699"/>
            <a:ext cx="792162" cy="720725"/>
          </a:xfrm>
          <a:prstGeom prst="rightArrow">
            <a:avLst>
              <a:gd name="adj1" fmla="val 11774"/>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4536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519EB-A445-7F5D-CC89-ED3EB56198E7}"/>
              </a:ext>
            </a:extLst>
          </p:cNvPr>
          <p:cNvSpPr>
            <a:spLocks noGrp="1"/>
          </p:cNvSpPr>
          <p:nvPr>
            <p:ph type="title"/>
          </p:nvPr>
        </p:nvSpPr>
        <p:spPr/>
        <p:txBody>
          <a:bodyPr/>
          <a:lstStyle/>
          <a:p>
            <a:r>
              <a:rPr lang="zh-TW" altLang="en-US" dirty="0"/>
              <a:t>建立專案</a:t>
            </a:r>
            <a:r>
              <a:rPr lang="en-US" altLang="zh-TW" dirty="0"/>
              <a:t>-</a:t>
            </a:r>
            <a:r>
              <a:rPr lang="zh-TW" altLang="en-US" dirty="0">
                <a:solidFill>
                  <a:srgbClr val="FF0000"/>
                </a:solidFill>
              </a:rPr>
              <a:t>建立</a:t>
            </a:r>
            <a:r>
              <a:rPr lang="en-US" altLang="zh-TW" dirty="0">
                <a:solidFill>
                  <a:srgbClr val="FF0000"/>
                </a:solidFill>
              </a:rPr>
              <a:t>node</a:t>
            </a:r>
            <a:r>
              <a:rPr lang="en-US" altLang="zh-TW" dirty="0">
                <a:solidFill>
                  <a:srgbClr val="FF0000"/>
                </a:solidFill>
                <a:latin typeface="+mn-lt"/>
                <a:cs typeface="Times New Roman"/>
                <a:sym typeface="Times New Roman"/>
              </a:rPr>
              <a:t> (2/3)</a:t>
            </a:r>
            <a:endParaRPr lang="zh-TW" altLang="en-US" dirty="0"/>
          </a:p>
        </p:txBody>
      </p:sp>
      <p:sp>
        <p:nvSpPr>
          <p:cNvPr id="3" name="內容版面配置區 2">
            <a:extLst>
              <a:ext uri="{FF2B5EF4-FFF2-40B4-BE49-F238E27FC236}">
                <a16:creationId xmlns:a16="http://schemas.microsoft.com/office/drawing/2014/main" id="{201C3370-4674-090B-2350-D5A89F9266CF}"/>
              </a:ext>
            </a:extLst>
          </p:cNvPr>
          <p:cNvSpPr>
            <a:spLocks noGrp="1"/>
          </p:cNvSpPr>
          <p:nvPr>
            <p:ph idx="1"/>
          </p:nvPr>
        </p:nvSpPr>
        <p:spPr/>
        <p:txBody>
          <a:bodyPr/>
          <a:lstStyle/>
          <a:p>
            <a:r>
              <a:rPr lang="zh-TW" altLang="en-US" dirty="0"/>
              <a:t>編譯</a:t>
            </a:r>
            <a:r>
              <a:rPr lang="en-US" altLang="zh-TW" dirty="0"/>
              <a:t>node</a:t>
            </a: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1" i="0" u="none" strike="noStrike" cap="none" dirty="0">
                <a:solidFill>
                  <a:srgbClr val="FF0000"/>
                </a:solidFill>
                <a:latin typeface="Times New Roman"/>
                <a:ea typeface="Times New Roman"/>
                <a:cs typeface="Times New Roman"/>
                <a:sym typeface="Times New Roman"/>
              </a:rPr>
              <a:t>Step 2.</a:t>
            </a:r>
            <a:r>
              <a:rPr lang="zh-TW" altLang="en-US" sz="2000" b="1" i="0" u="none" strike="noStrike" cap="none" dirty="0">
                <a:solidFill>
                  <a:srgbClr val="FF0000"/>
                </a:solidFill>
                <a:latin typeface="標楷體" panose="03000509000000000000" pitchFamily="65" charset="-120"/>
                <a:ea typeface="標楷體" panose="03000509000000000000" pitchFamily="65" charset="-120"/>
                <a:cs typeface="Times New Roman"/>
                <a:sym typeface="Times New Roman"/>
              </a:rPr>
              <a:t>宣告可執行文件</a:t>
            </a:r>
            <a:r>
              <a:rPr lang="en-US" altLang="zh-TW" sz="2000" b="1" i="0" u="none" strike="noStrike" cap="none" dirty="0">
                <a:solidFill>
                  <a:srgbClr val="FF0000"/>
                </a:solidFill>
                <a:latin typeface="Times New Roman"/>
                <a:ea typeface="Times New Roman"/>
                <a:cs typeface="Times New Roman"/>
                <a:sym typeface="Times New Roman"/>
              </a:rPr>
              <a:t>(</a:t>
            </a:r>
            <a:r>
              <a:rPr lang="zh-TW" altLang="en-US" sz="2000" b="1" i="0" u="none" strike="noStrike" cap="none" dirty="0">
                <a:solidFill>
                  <a:srgbClr val="FF0000"/>
                </a:solidFill>
                <a:latin typeface="+mj-ea"/>
                <a:ea typeface="+mj-ea"/>
                <a:cs typeface="Times New Roman"/>
                <a:sym typeface="Times New Roman"/>
              </a:rPr>
              <a:t>打開</a:t>
            </a:r>
            <a:r>
              <a:rPr lang="en-US" altLang="zh-TW" sz="2000" b="1" i="0" u="none" strike="noStrike" cap="none" dirty="0">
                <a:solidFill>
                  <a:srgbClr val="FF0000"/>
                </a:solidFill>
                <a:latin typeface="Times New Roman"/>
                <a:ea typeface="Times New Roman"/>
                <a:cs typeface="Times New Roman"/>
                <a:sym typeface="Times New Roman"/>
              </a:rPr>
              <a:t>CMakList.txt)</a:t>
            </a:r>
            <a:endParaRPr lang="en-US" altLang="zh-TW"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在檔案最下面加入以下描述</a:t>
            </a:r>
            <a:r>
              <a:rPr lang="en-US" altLang="zh-TW" sz="1800" b="0" i="0" u="none" strike="noStrike" cap="none" dirty="0">
                <a:solidFill>
                  <a:schemeClr val="dk1"/>
                </a:solidFill>
                <a:latin typeface="Times New Roman"/>
                <a:ea typeface="Times New Roman"/>
                <a:cs typeface="Times New Roman"/>
                <a:sym typeface="Times New Roman"/>
              </a:rPr>
              <a:t>)</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0066FF"/>
                </a:solidFill>
                <a:latin typeface="Times New Roman"/>
                <a:ea typeface="Times New Roman"/>
                <a:cs typeface="Times New Roman"/>
                <a:sym typeface="Times New Roman"/>
              </a:rPr>
              <a:t>add_executable</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hello_</a:t>
            </a:r>
            <a:r>
              <a:rPr lang="en-US" altLang="zh-TW" dirty="0" err="1">
                <a:solidFill>
                  <a:srgbClr val="0066FF"/>
                </a:solidFill>
              </a:rPr>
              <a:t>ros</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src</a:t>
            </a:r>
            <a:r>
              <a:rPr lang="en-US" altLang="zh-TW" sz="1800" b="0" i="0" u="none" strike="noStrike" cap="none" dirty="0">
                <a:solidFill>
                  <a:srgbClr val="0066FF"/>
                </a:solidFill>
                <a:latin typeface="Times New Roman"/>
                <a:ea typeface="Times New Roman"/>
                <a:cs typeface="Times New Roman"/>
                <a:sym typeface="Times New Roman"/>
              </a:rPr>
              <a:t>/hello_ros.cpp) </a:t>
            </a:r>
            <a:endParaRPr lang="en-US" altLang="zh-TW"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0066FF"/>
                </a:solidFill>
                <a:latin typeface="Times New Roman"/>
                <a:ea typeface="Times New Roman"/>
                <a:cs typeface="Times New Roman"/>
                <a:sym typeface="Times New Roman"/>
              </a:rPr>
              <a:t>target_link_libraries</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hello_</a:t>
            </a:r>
            <a:r>
              <a:rPr lang="en-US" altLang="zh-TW" dirty="0" err="1">
                <a:solidFill>
                  <a:srgbClr val="0066FF"/>
                </a:solidFill>
              </a:rPr>
              <a:t>ros</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catkin_LIBRARIES</a:t>
            </a:r>
            <a:r>
              <a:rPr lang="en-US" altLang="zh-TW" sz="1800" b="0" i="0" u="none" strike="noStrike" cap="none" dirty="0">
                <a:solidFill>
                  <a:srgbClr val="0066FF"/>
                </a:solidFill>
                <a:latin typeface="Times New Roman"/>
                <a:ea typeface="Times New Roman"/>
                <a:cs typeface="Times New Roman"/>
                <a:sym typeface="Times New Roman"/>
              </a:rPr>
              <a:t>})</a:t>
            </a:r>
            <a:endParaRPr lang="en-US" altLang="zh-TW" sz="15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j-ea"/>
                <a:ea typeface="+mj-ea"/>
                <a:cs typeface="Times New Roman"/>
                <a:sym typeface="Times New Roman"/>
              </a:rPr>
              <a:t>解釋</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latin typeface="Times New Roman"/>
                <a:ea typeface="Times New Roman"/>
                <a:cs typeface="Times New Roman"/>
                <a:sym typeface="Times New Roman"/>
              </a:rPr>
              <a:t>add_executable</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執行檔案名稱   檔案路徑</a:t>
            </a:r>
            <a:r>
              <a:rPr lang="en-US" altLang="zh-TW" sz="1800" b="0" i="0" u="none" strike="noStrike" cap="none" dirty="0">
                <a:solidFill>
                  <a:schemeClr val="dk1"/>
                </a:solidFill>
                <a:latin typeface="Times New Roman"/>
                <a:ea typeface="Times New Roman"/>
                <a:cs typeface="Times New Roman"/>
                <a:sym typeface="Times New Roman"/>
              </a:rPr>
              <a:t>)  </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latin typeface="Times New Roman"/>
                <a:ea typeface="Times New Roman"/>
                <a:cs typeface="Times New Roman"/>
                <a:sym typeface="Times New Roman"/>
              </a:rPr>
              <a:t>target_link_libraries</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執行檔案名稱 編譯</a:t>
            </a:r>
            <a:r>
              <a:rPr lang="en-US" altLang="zh-TW" sz="1800" b="0" i="0" u="none" strike="noStrike" cap="none" dirty="0">
                <a:solidFill>
                  <a:schemeClr val="dk1"/>
                </a:solidFill>
                <a:latin typeface="Times New Roman"/>
                <a:ea typeface="Times New Roman"/>
                <a:cs typeface="Times New Roman"/>
                <a:sym typeface="Times New Roman"/>
              </a:rPr>
              <a:t>lib)</a:t>
            </a:r>
            <a:endParaRPr lang="en-US" altLang="zh-TW" dirty="0">
              <a:latin typeface="Times New Roman"/>
              <a:ea typeface="Times New Roman"/>
              <a:cs typeface="Times New Roman"/>
              <a:sym typeface="Times New Roman"/>
            </a:endParaRPr>
          </a:p>
          <a:p>
            <a:pPr marL="742950" marR="0" lvl="1" indent="-190500" algn="just" rtl="0">
              <a:lnSpc>
                <a:spcPct val="100000"/>
              </a:lnSpc>
              <a:spcBef>
                <a:spcPts val="300"/>
              </a:spcBef>
              <a:spcAft>
                <a:spcPts val="0"/>
              </a:spcAft>
              <a:buClr>
                <a:srgbClr val="FF9900"/>
              </a:buClr>
              <a:buSzPts val="1500"/>
              <a:buFont typeface="Noto Sans Symbols"/>
              <a:buNone/>
            </a:pPr>
            <a:endParaRPr lang="en-US" altLang="zh-TW" sz="15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1" i="0" u="none" strike="noStrike" cap="none" dirty="0">
                <a:solidFill>
                  <a:srgbClr val="FF0000"/>
                </a:solidFill>
                <a:latin typeface="Times New Roman"/>
                <a:ea typeface="Times New Roman"/>
                <a:cs typeface="Times New Roman"/>
                <a:sym typeface="Times New Roman"/>
              </a:rPr>
              <a:t>Step 3. </a:t>
            </a:r>
            <a:r>
              <a:rPr lang="zh-TW" altLang="en-US" sz="2000" b="1" i="0" u="none" strike="noStrike" cap="none" dirty="0">
                <a:solidFill>
                  <a:srgbClr val="FF0000"/>
                </a:solidFill>
                <a:latin typeface="+mj-ea"/>
                <a:ea typeface="+mj-ea"/>
                <a:cs typeface="Times New Roman"/>
                <a:sym typeface="Times New Roman"/>
              </a:rPr>
              <a:t>編譯</a:t>
            </a:r>
            <a:r>
              <a:rPr lang="en-US" altLang="zh-TW" sz="2000" b="1" i="0" u="none" strike="noStrike" cap="none" dirty="0">
                <a:solidFill>
                  <a:srgbClr val="FF0000"/>
                </a:solidFill>
                <a:latin typeface="Times New Roman"/>
                <a:ea typeface="Times New Roman"/>
                <a:cs typeface="Times New Roman"/>
                <a:sym typeface="Times New Roman"/>
              </a:rPr>
              <a:t>ROS</a:t>
            </a:r>
            <a:r>
              <a:rPr lang="zh-TW" altLang="en-US" sz="2000" b="1" i="0" u="none" strike="noStrike" cap="none" dirty="0">
                <a:solidFill>
                  <a:srgbClr val="FF0000"/>
                </a:solidFill>
                <a:latin typeface="+mj-ea"/>
                <a:ea typeface="+mj-ea"/>
                <a:cs typeface="Times New Roman"/>
                <a:sym typeface="Times New Roman"/>
              </a:rPr>
              <a:t>專案</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$cd ~/</a:t>
            </a:r>
            <a:r>
              <a:rPr lang="en-US" altLang="zh-TW" sz="1800" b="0" i="0" u="none" strike="noStrike" cap="none" dirty="0" err="1">
                <a:solidFill>
                  <a:srgbClr val="0066FF"/>
                </a:solidFill>
                <a:latin typeface="Times New Roman"/>
                <a:ea typeface="Times New Roman"/>
                <a:cs typeface="Times New Roman"/>
                <a:sym typeface="Times New Roman"/>
              </a:rPr>
              <a:t>hello_ws</a:t>
            </a:r>
            <a:r>
              <a:rPr lang="en-US" altLang="zh-TW" sz="1800" b="0" i="0" u="none" strike="noStrike" cap="none" dirty="0">
                <a:solidFill>
                  <a:srgbClr val="0066FF"/>
                </a:solidFill>
                <a:latin typeface="Times New Roman"/>
                <a:ea typeface="Times New Roman"/>
                <a:cs typeface="Times New Roman"/>
                <a:sym typeface="Times New Roman"/>
              </a:rPr>
              <a:t>   //</a:t>
            </a:r>
            <a:r>
              <a:rPr lang="zh-TW" altLang="en-US" sz="1800" b="0" i="0" u="none" strike="noStrike" cap="none" dirty="0">
                <a:solidFill>
                  <a:srgbClr val="0066FF"/>
                </a:solidFill>
                <a:latin typeface="+mj-ea"/>
                <a:ea typeface="+mj-ea"/>
                <a:cs typeface="Times New Roman"/>
                <a:sym typeface="Times New Roman"/>
              </a:rPr>
              <a:t>切換到工作區最上層</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catkin_make</a:t>
            </a:r>
            <a:r>
              <a:rPr lang="en-US" altLang="zh-TW" sz="1800" b="0" i="0" u="none" strike="noStrike" cap="none" dirty="0">
                <a:solidFill>
                  <a:srgbClr val="0066FF"/>
                </a:solidFill>
                <a:latin typeface="Times New Roman"/>
                <a:ea typeface="Times New Roman"/>
                <a:cs typeface="Times New Roman"/>
                <a:sym typeface="Times New Roman"/>
              </a:rPr>
              <a:t>     //</a:t>
            </a:r>
            <a:r>
              <a:rPr lang="zh-TW" altLang="en-US" sz="1800" b="0" i="0" u="none" strike="noStrike" cap="none" dirty="0">
                <a:solidFill>
                  <a:srgbClr val="0066FF"/>
                </a:solidFill>
                <a:latin typeface="+mj-ea"/>
                <a:ea typeface="+mj-ea"/>
                <a:cs typeface="Times New Roman"/>
                <a:sym typeface="Times New Roman"/>
              </a:rPr>
              <a:t>編譯專案</a:t>
            </a:r>
            <a:endParaRPr lang="zh-TW" altLang="en-US" dirty="0">
              <a:latin typeface="+mj-ea"/>
              <a:ea typeface="+mj-ea"/>
              <a:cs typeface="Times New Roman"/>
              <a:sym typeface="Times New Roman"/>
            </a:endParaRPr>
          </a:p>
          <a:p>
            <a:pPr marL="1143000" marR="0" lvl="2" indent="-133350" algn="just" rtl="0">
              <a:lnSpc>
                <a:spcPct val="100000"/>
              </a:lnSpc>
              <a:spcBef>
                <a:spcPts val="300"/>
              </a:spcBef>
              <a:spcAft>
                <a:spcPts val="0"/>
              </a:spcAft>
              <a:buClr>
                <a:srgbClr val="FF9900"/>
              </a:buClr>
              <a:buSzPts val="1500"/>
              <a:buFont typeface="Noto Sans Symbols"/>
              <a:buNone/>
            </a:pPr>
            <a:endParaRPr lang="zh-TW" altLang="en-US" sz="15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1" i="0" u="none" strike="noStrike" cap="none" dirty="0">
                <a:solidFill>
                  <a:srgbClr val="FF0000"/>
                </a:solidFill>
                <a:latin typeface="Times New Roman"/>
                <a:ea typeface="Times New Roman"/>
                <a:cs typeface="Times New Roman"/>
                <a:sym typeface="Times New Roman"/>
              </a:rPr>
              <a:t>Step 4.</a:t>
            </a:r>
            <a:r>
              <a:rPr lang="zh-TW" altLang="en-US" sz="2000" b="1" i="0" u="none" strike="noStrike" cap="none" dirty="0">
                <a:solidFill>
                  <a:srgbClr val="FF0000"/>
                </a:solidFill>
                <a:latin typeface="+mj-ea"/>
                <a:ea typeface="+mj-ea"/>
                <a:cs typeface="Times New Roman"/>
                <a:sym typeface="Times New Roman"/>
              </a:rPr>
              <a:t>執行專案腳本</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source </a:t>
            </a:r>
            <a:r>
              <a:rPr lang="en-US" altLang="zh-TW" sz="1800" b="0" i="0" u="none" strike="noStrike" cap="none" dirty="0" err="1">
                <a:solidFill>
                  <a:srgbClr val="0066FF"/>
                </a:solidFill>
                <a:latin typeface="Times New Roman"/>
                <a:ea typeface="Times New Roman"/>
                <a:cs typeface="Times New Roman"/>
                <a:sym typeface="Times New Roman"/>
              </a:rPr>
              <a:t>devel</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setup.bash</a:t>
            </a:r>
            <a:r>
              <a:rPr lang="en-US" altLang="zh-TW" sz="1800" b="0" i="0" u="none" strike="noStrike" cap="none" dirty="0">
                <a:solidFill>
                  <a:srgbClr val="0066FF"/>
                </a:solidFill>
                <a:latin typeface="Times New Roman"/>
                <a:ea typeface="Times New Roman"/>
                <a:cs typeface="Times New Roman"/>
                <a:sym typeface="Times New Roman"/>
              </a:rPr>
              <a:t>   //</a:t>
            </a:r>
            <a:r>
              <a:rPr lang="zh-TW" altLang="en-US" sz="1800" b="0" i="0" u="none" strike="noStrike" cap="none" dirty="0">
                <a:solidFill>
                  <a:srgbClr val="0066FF"/>
                </a:solidFill>
                <a:latin typeface="+mj-ea"/>
                <a:ea typeface="+mj-ea"/>
                <a:cs typeface="Times New Roman"/>
                <a:sym typeface="Times New Roman"/>
              </a:rPr>
              <a:t>執行專案腳本</a:t>
            </a:r>
            <a:endParaRPr lang="zh-TW" altLang="en-US" dirty="0">
              <a:latin typeface="+mj-ea"/>
              <a:ea typeface="+mj-ea"/>
              <a:cs typeface="Times New Roman"/>
              <a:sym typeface="Times New Roman"/>
            </a:endParaRPr>
          </a:p>
          <a:p>
            <a:pPr marL="457200" lvl="1" indent="0">
              <a:buNone/>
            </a:pPr>
            <a:endParaRPr lang="zh-TW" altLang="en-US" dirty="0"/>
          </a:p>
        </p:txBody>
      </p:sp>
    </p:spTree>
    <p:extLst>
      <p:ext uri="{BB962C8B-B14F-4D97-AF65-F5344CB8AC3E}">
        <p14:creationId xmlns:p14="http://schemas.microsoft.com/office/powerpoint/2010/main" val="420701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D5DA2E-936F-CA35-F11A-B695C6C89645}"/>
              </a:ext>
            </a:extLst>
          </p:cNvPr>
          <p:cNvSpPr>
            <a:spLocks noGrp="1"/>
          </p:cNvSpPr>
          <p:nvPr>
            <p:ph type="title"/>
          </p:nvPr>
        </p:nvSpPr>
        <p:spPr/>
        <p:txBody>
          <a:bodyPr/>
          <a:lstStyle/>
          <a:p>
            <a:r>
              <a:rPr lang="zh-TW" altLang="en-US" dirty="0"/>
              <a:t>建立專案</a:t>
            </a:r>
            <a:r>
              <a:rPr lang="en-US" altLang="zh-TW" dirty="0"/>
              <a:t>-</a:t>
            </a:r>
            <a:r>
              <a:rPr lang="zh-TW" altLang="en-US" dirty="0">
                <a:solidFill>
                  <a:srgbClr val="FF0000"/>
                </a:solidFill>
              </a:rPr>
              <a:t>建立</a:t>
            </a:r>
            <a:r>
              <a:rPr lang="en-US" altLang="zh-TW" dirty="0">
                <a:solidFill>
                  <a:srgbClr val="FF0000"/>
                </a:solidFill>
              </a:rPr>
              <a:t>node</a:t>
            </a:r>
            <a:r>
              <a:rPr lang="en-US" altLang="zh-TW" dirty="0">
                <a:solidFill>
                  <a:srgbClr val="FF0000"/>
                </a:solidFill>
                <a:latin typeface="+mn-lt"/>
                <a:cs typeface="Times New Roman"/>
                <a:sym typeface="Times New Roman"/>
              </a:rPr>
              <a:t> (3/3)</a:t>
            </a:r>
            <a:endParaRPr lang="zh-TW" altLang="en-US" dirty="0"/>
          </a:p>
        </p:txBody>
      </p:sp>
      <p:sp>
        <p:nvSpPr>
          <p:cNvPr id="3" name="內容版面配置區 2">
            <a:extLst>
              <a:ext uri="{FF2B5EF4-FFF2-40B4-BE49-F238E27FC236}">
                <a16:creationId xmlns:a16="http://schemas.microsoft.com/office/drawing/2014/main" id="{0CA8E069-CC2D-B3BC-2E76-A6E39813BB20}"/>
              </a:ext>
            </a:extLst>
          </p:cNvPr>
          <p:cNvSpPr>
            <a:spLocks noGrp="1"/>
          </p:cNvSpPr>
          <p:nvPr>
            <p:ph idx="1"/>
          </p:nvPr>
        </p:nvSpPr>
        <p:spPr/>
        <p:txBody>
          <a:bodyPr/>
          <a:lstStyle/>
          <a:p>
            <a:r>
              <a:rPr lang="zh-TW" altLang="en-US" dirty="0"/>
              <a:t>測試程式</a:t>
            </a:r>
            <a:endParaRPr lang="en-US" altLang="zh-TW" dirty="0"/>
          </a:p>
          <a:p>
            <a:pPr lvl="1"/>
            <a:r>
              <a:rPr lang="en-US" altLang="zh-TW" dirty="0">
                <a:solidFill>
                  <a:srgbClr val="0070C0"/>
                </a:solidFill>
              </a:rPr>
              <a:t>$</a:t>
            </a:r>
            <a:r>
              <a:rPr lang="zh-TW" altLang="en-US" dirty="0">
                <a:solidFill>
                  <a:srgbClr val="0070C0"/>
                </a:solidFill>
              </a:rPr>
              <a:t> </a:t>
            </a:r>
            <a:r>
              <a:rPr lang="en-US" altLang="zh-TW" dirty="0" err="1">
                <a:solidFill>
                  <a:srgbClr val="0070C0"/>
                </a:solidFill>
              </a:rPr>
              <a:t>rosrun</a:t>
            </a:r>
            <a:r>
              <a:rPr lang="en-US" altLang="zh-TW" dirty="0">
                <a:solidFill>
                  <a:srgbClr val="0070C0"/>
                </a:solidFill>
              </a:rPr>
              <a:t> hello </a:t>
            </a:r>
            <a:r>
              <a:rPr lang="en-US" altLang="zh-TW" dirty="0" err="1">
                <a:solidFill>
                  <a:srgbClr val="0070C0"/>
                </a:solidFill>
              </a:rPr>
              <a:t>hello_ros</a:t>
            </a:r>
            <a:endParaRPr lang="zh-TW" altLang="en-US" dirty="0">
              <a:solidFill>
                <a:srgbClr val="0070C0"/>
              </a:solidFill>
            </a:endParaRPr>
          </a:p>
          <a:p>
            <a:endParaRPr lang="en-US" altLang="zh-TW" dirty="0"/>
          </a:p>
          <a:p>
            <a:endParaRPr lang="en-US" altLang="zh-TW" dirty="0"/>
          </a:p>
          <a:p>
            <a:r>
              <a:rPr lang="zh-TW" altLang="en-US" dirty="0"/>
              <a:t>應該會輸出 </a:t>
            </a:r>
            <a:r>
              <a:rPr lang="en-US" altLang="zh-TW" dirty="0"/>
              <a:t>Hello ROS </a:t>
            </a:r>
            <a:r>
              <a:rPr lang="zh-TW" altLang="en-US" dirty="0"/>
              <a:t>字樣</a:t>
            </a:r>
            <a:endParaRPr lang="en-US" altLang="zh-TW" dirty="0"/>
          </a:p>
        </p:txBody>
      </p:sp>
    </p:spTree>
    <p:extLst>
      <p:ext uri="{BB962C8B-B14F-4D97-AF65-F5344CB8AC3E}">
        <p14:creationId xmlns:p14="http://schemas.microsoft.com/office/powerpoint/2010/main" val="3830702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BCEA15-CE3B-6F09-B2E7-98242E3E036B}"/>
              </a:ext>
            </a:extLst>
          </p:cNvPr>
          <p:cNvSpPr>
            <a:spLocks noGrp="1"/>
          </p:cNvSpPr>
          <p:nvPr>
            <p:ph type="title"/>
          </p:nvPr>
        </p:nvSpPr>
        <p:spPr/>
        <p:txBody>
          <a:bodyPr/>
          <a:lstStyle/>
          <a:p>
            <a:r>
              <a:rPr lang="zh-TW" altLang="en-US" dirty="0"/>
              <a:t>程式碼解釋</a:t>
            </a:r>
          </a:p>
        </p:txBody>
      </p:sp>
      <p:sp>
        <p:nvSpPr>
          <p:cNvPr id="3" name="內容版面配置區 2">
            <a:extLst>
              <a:ext uri="{FF2B5EF4-FFF2-40B4-BE49-F238E27FC236}">
                <a16:creationId xmlns:a16="http://schemas.microsoft.com/office/drawing/2014/main" id="{4950ABCF-8DC8-BF05-0958-3686FF1ED068}"/>
              </a:ext>
            </a:extLst>
          </p:cNvPr>
          <p:cNvSpPr>
            <a:spLocks noGrp="1"/>
          </p:cNvSpPr>
          <p:nvPr>
            <p:ph idx="1"/>
          </p:nvPr>
        </p:nvSpPr>
        <p:spPr/>
        <p:txBody>
          <a:bodyPr/>
          <a:lstStyle/>
          <a:p>
            <a:r>
              <a:rPr lang="en-US" altLang="zh-TW" dirty="0" err="1"/>
              <a:t>ros</a:t>
            </a:r>
            <a:r>
              <a:rPr lang="en-US" altLang="zh-TW" dirty="0"/>
              <a:t>::</a:t>
            </a:r>
            <a:r>
              <a:rPr lang="en-US" altLang="zh-TW" dirty="0" err="1"/>
              <a:t>init</a:t>
            </a:r>
            <a:r>
              <a:rPr lang="en-US" altLang="zh-TW" dirty="0"/>
              <a:t>(</a:t>
            </a:r>
            <a:r>
              <a:rPr lang="en-US" altLang="zh-TW" dirty="0" err="1"/>
              <a:t>argc,argv</a:t>
            </a:r>
            <a:r>
              <a:rPr lang="en-US" altLang="zh-TW" dirty="0"/>
              <a:t>,&lt;</a:t>
            </a:r>
            <a:r>
              <a:rPr lang="en-US" altLang="zh-TW" dirty="0" err="1"/>
              <a:t>node_name</a:t>
            </a:r>
            <a:r>
              <a:rPr lang="en-US" altLang="zh-TW" dirty="0"/>
              <a:t>&gt;)</a:t>
            </a:r>
          </a:p>
          <a:p>
            <a:endParaRPr lang="en-US" altLang="zh-TW" dirty="0"/>
          </a:p>
          <a:p>
            <a:endParaRPr lang="en-US" altLang="zh-TW" dirty="0"/>
          </a:p>
          <a:p>
            <a:r>
              <a:rPr lang="en-US" altLang="zh-TW" dirty="0" err="1"/>
              <a:t>ros</a:t>
            </a:r>
            <a:r>
              <a:rPr lang="en-US" altLang="zh-TW" dirty="0"/>
              <a:t>::</a:t>
            </a:r>
            <a:r>
              <a:rPr lang="en-US" altLang="zh-TW" dirty="0" err="1"/>
              <a:t>NodeHandle</a:t>
            </a:r>
            <a:endParaRPr lang="en-US" altLang="zh-TW" dirty="0"/>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這個程式</a:t>
            </a:r>
            <a:r>
              <a:rPr lang="zh-TW" altLang="en-US" sz="2000" b="0" i="0" u="none" strike="noStrike" cap="none" dirty="0">
                <a:solidFill>
                  <a:srgbClr val="FF0000"/>
                </a:solidFill>
                <a:latin typeface="+mn-ea"/>
                <a:cs typeface="Times New Roman"/>
                <a:sym typeface="Times New Roman"/>
              </a:rPr>
              <a:t>用來與</a:t>
            </a:r>
            <a:r>
              <a:rPr lang="en-US" altLang="zh-TW" sz="2000" b="0" i="0" u="none" strike="noStrike" cap="none" dirty="0">
                <a:solidFill>
                  <a:srgbClr val="FF0000"/>
                </a:solidFill>
                <a:cs typeface="Times New Roman"/>
                <a:sym typeface="Times New Roman"/>
              </a:rPr>
              <a:t>ROS</a:t>
            </a:r>
            <a:r>
              <a:rPr lang="zh-TW" altLang="en-US" sz="2000" b="0" i="0" u="none" strike="noStrike" cap="none" dirty="0">
                <a:solidFill>
                  <a:srgbClr val="FF0000"/>
                </a:solidFill>
                <a:latin typeface="+mn-ea"/>
                <a:cs typeface="Times New Roman"/>
                <a:sym typeface="Times New Roman"/>
              </a:rPr>
              <a:t>統互動的主要機制</a:t>
            </a:r>
            <a:endParaRPr lang="zh-TW" altLang="en-US" dirty="0">
              <a:latin typeface="+mn-ea"/>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rgbClr val="FF0000"/>
                </a:solidFill>
                <a:latin typeface="+mn-ea"/>
                <a:cs typeface="Times New Roman"/>
                <a:sym typeface="Times New Roman"/>
              </a:rPr>
              <a:t>可讓</a:t>
            </a:r>
            <a:r>
              <a:rPr lang="en-US" altLang="zh-TW" sz="2000" b="0" i="0" u="none" strike="noStrike" cap="none" dirty="0">
                <a:solidFill>
                  <a:srgbClr val="FF0000"/>
                </a:solidFill>
                <a:cs typeface="Times New Roman"/>
                <a:sym typeface="Times New Roman"/>
              </a:rPr>
              <a:t>ROS</a:t>
            </a:r>
            <a:r>
              <a:rPr lang="zh-TW" altLang="en-US" sz="2000" b="0" i="0" u="none" strike="noStrike" cap="none" dirty="0">
                <a:solidFill>
                  <a:srgbClr val="FF0000"/>
                </a:solidFill>
                <a:cs typeface="Times New Roman"/>
                <a:sym typeface="Times New Roman"/>
              </a:rPr>
              <a:t> </a:t>
            </a:r>
            <a:r>
              <a:rPr lang="en-US" altLang="zh-TW" sz="2000" b="0" i="0" u="none" strike="noStrike" cap="none" dirty="0">
                <a:solidFill>
                  <a:srgbClr val="FF0000"/>
                </a:solidFill>
                <a:cs typeface="Times New Roman"/>
                <a:sym typeface="Times New Roman"/>
              </a:rPr>
              <a:t>master</a:t>
            </a:r>
            <a:r>
              <a:rPr lang="zh-TW" altLang="en-US" sz="2000" b="0" i="0" u="none" strike="noStrike" cap="none" dirty="0">
                <a:solidFill>
                  <a:srgbClr val="FF0000"/>
                </a:solidFill>
                <a:latin typeface="+mn-ea"/>
                <a:cs typeface="Times New Roman"/>
                <a:sym typeface="Times New Roman"/>
              </a:rPr>
              <a:t>註冊這個程式節點</a:t>
            </a:r>
            <a:endParaRPr lang="zh-TW" altLang="en-US" dirty="0">
              <a:latin typeface="+mn-ea"/>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只有當第一個物件被宣告時才會通報</a:t>
            </a:r>
            <a:r>
              <a:rPr lang="en-US" altLang="zh-TW" sz="2000" b="0" i="0" u="none" strike="noStrike" cap="none" dirty="0">
                <a:solidFill>
                  <a:schemeClr val="dk1"/>
                </a:solidFill>
                <a:cs typeface="Times New Roman"/>
                <a:sym typeface="Times New Roman"/>
              </a:rPr>
              <a:t>ROS Master</a:t>
            </a:r>
            <a:r>
              <a:rPr lang="zh-TW" altLang="en-US" sz="2000" b="0" i="0" u="none" strike="noStrike" cap="none" dirty="0">
                <a:solidFill>
                  <a:schemeClr val="dk1"/>
                </a:solidFill>
                <a:latin typeface="+mn-ea"/>
                <a:cs typeface="Times New Roman"/>
                <a:sym typeface="Times New Roman"/>
              </a:rPr>
              <a:t>註冊一個新的節點。</a:t>
            </a:r>
            <a:endParaRPr lang="zh-TW" altLang="en-US" dirty="0">
              <a:latin typeface="+mn-ea"/>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當所有的</a:t>
            </a:r>
            <a:r>
              <a:rPr lang="zh-TW" altLang="en-US" sz="2000" b="0" i="0" u="none" strike="noStrike" cap="none" dirty="0">
                <a:solidFill>
                  <a:schemeClr val="dk1"/>
                </a:solidFill>
                <a:cs typeface="Times New Roman"/>
                <a:sym typeface="Times New Roman"/>
              </a:rPr>
              <a:t> </a:t>
            </a:r>
            <a:r>
              <a:rPr lang="en-US" altLang="zh-TW" sz="2000" b="0" i="0" u="none" strike="noStrike" cap="none" dirty="0" err="1">
                <a:solidFill>
                  <a:schemeClr val="dk1"/>
                </a:solidFill>
                <a:cs typeface="Times New Roman"/>
                <a:sym typeface="Times New Roman"/>
              </a:rPr>
              <a:t>NodeHandles</a:t>
            </a:r>
            <a:r>
              <a:rPr lang="zh-TW" altLang="en-US" sz="2000" b="0" i="0" u="none" strike="noStrike" cap="none" dirty="0">
                <a:solidFill>
                  <a:schemeClr val="dk1"/>
                </a:solidFill>
                <a:cs typeface="Times New Roman"/>
                <a:sym typeface="Times New Roman"/>
              </a:rPr>
              <a:t> </a:t>
            </a:r>
            <a:r>
              <a:rPr lang="zh-TW" altLang="en-US" sz="2000" b="0" i="0" u="none" strike="noStrike" cap="none" dirty="0">
                <a:solidFill>
                  <a:schemeClr val="dk1"/>
                </a:solidFill>
                <a:latin typeface="+mn-ea"/>
                <a:cs typeface="Times New Roman"/>
                <a:sym typeface="Times New Roman"/>
              </a:rPr>
              <a:t>都被關閉後，節點才會被取消註冊。</a:t>
            </a:r>
            <a:endParaRPr lang="zh-TW" altLang="en-US" dirty="0">
              <a:latin typeface="+mn-ea"/>
              <a:cs typeface="Times New Roman"/>
              <a:sym typeface="Times New Roman"/>
            </a:endParaRPr>
          </a:p>
          <a:p>
            <a:pPr lvl="1"/>
            <a:endParaRPr lang="zh-TW" altLang="en-US" dirty="0"/>
          </a:p>
        </p:txBody>
      </p:sp>
    </p:spTree>
    <p:extLst>
      <p:ext uri="{BB962C8B-B14F-4D97-AF65-F5344CB8AC3E}">
        <p14:creationId xmlns:p14="http://schemas.microsoft.com/office/powerpoint/2010/main" val="359917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19386D-25E0-1974-8CDC-BCD6409B877A}"/>
              </a:ext>
            </a:extLst>
          </p:cNvPr>
          <p:cNvSpPr>
            <a:spLocks noGrp="1"/>
          </p:cNvSpPr>
          <p:nvPr>
            <p:ph type="title"/>
          </p:nvPr>
        </p:nvSpPr>
        <p:spPr/>
        <p:txBody>
          <a:bodyPr/>
          <a:lstStyle/>
          <a:p>
            <a:r>
              <a:rPr lang="zh-TW" altLang="en-US" dirty="0"/>
              <a:t>建立專案來發布</a:t>
            </a:r>
            <a:r>
              <a:rPr lang="en-US" altLang="zh-TW" dirty="0"/>
              <a:t>/</a:t>
            </a:r>
            <a:r>
              <a:rPr lang="zh-TW" altLang="en-US" dirty="0"/>
              <a:t>接收消息</a:t>
            </a:r>
          </a:p>
        </p:txBody>
      </p:sp>
      <p:sp>
        <p:nvSpPr>
          <p:cNvPr id="3" name="內容版面配置區 2">
            <a:extLst>
              <a:ext uri="{FF2B5EF4-FFF2-40B4-BE49-F238E27FC236}">
                <a16:creationId xmlns:a16="http://schemas.microsoft.com/office/drawing/2014/main" id="{08032428-F38B-1CD2-A112-BAFC2C8EE8F0}"/>
              </a:ext>
            </a:extLst>
          </p:cNvPr>
          <p:cNvSpPr>
            <a:spLocks noGrp="1"/>
          </p:cNvSpPr>
          <p:nvPr>
            <p:ph idx="1"/>
          </p:nvPr>
        </p:nvSpPr>
        <p:spPr/>
        <p:txBody>
          <a:bodyPr/>
          <a:lstStyle/>
          <a:p>
            <a:r>
              <a:rPr lang="zh-TW" altLang="en-US" dirty="0"/>
              <a:t>目標</a:t>
            </a:r>
            <a:endParaRPr lang="en-US" altLang="zh-TW" dirty="0"/>
          </a:p>
          <a:p>
            <a:pPr lvl="1"/>
            <a:r>
              <a:rPr lang="zh-TW" altLang="en-US" dirty="0"/>
              <a:t>編寫一個</a:t>
            </a:r>
            <a:r>
              <a:rPr lang="en-US" altLang="zh-TW" dirty="0"/>
              <a:t>node </a:t>
            </a:r>
            <a:r>
              <a:rPr lang="zh-TW" altLang="en-US" dirty="0"/>
              <a:t>來發布隨機移動命令給虛擬烏龜</a:t>
            </a:r>
            <a:endParaRPr lang="en-US" altLang="zh-TW" dirty="0"/>
          </a:p>
          <a:p>
            <a:pPr lvl="1"/>
            <a:endParaRPr lang="zh-TW" altLang="en-US" dirty="0"/>
          </a:p>
          <a:p>
            <a:r>
              <a:rPr lang="en-US" altLang="zh-TW" dirty="0">
                <a:solidFill>
                  <a:srgbClr val="FF0000"/>
                </a:solidFill>
              </a:rPr>
              <a:t>Step 1.</a:t>
            </a:r>
            <a:r>
              <a:rPr lang="zh-TW" altLang="en-US" dirty="0">
                <a:solidFill>
                  <a:srgbClr val="FF0000"/>
                </a:solidFill>
              </a:rPr>
              <a:t>在原本專案下建立一個</a:t>
            </a:r>
            <a:r>
              <a:rPr lang="en-US" altLang="zh-TW" dirty="0">
                <a:solidFill>
                  <a:srgbClr val="FF0000"/>
                </a:solidFill>
              </a:rPr>
              <a:t>package</a:t>
            </a:r>
          </a:p>
          <a:p>
            <a:pPr lvl="1"/>
            <a:r>
              <a:rPr lang="en-US" altLang="zh-TW" dirty="0">
                <a:solidFill>
                  <a:srgbClr val="0070C0"/>
                </a:solidFill>
              </a:rPr>
              <a:t>$ cd ~/</a:t>
            </a:r>
            <a:r>
              <a:rPr lang="en-US" altLang="zh-TW" dirty="0" err="1">
                <a:solidFill>
                  <a:srgbClr val="0070C0"/>
                </a:solidFill>
              </a:rPr>
              <a:t>hello_ws</a:t>
            </a:r>
            <a:r>
              <a:rPr lang="en-US" altLang="zh-TW" dirty="0">
                <a:solidFill>
                  <a:srgbClr val="0070C0"/>
                </a:solidFill>
              </a:rPr>
              <a:t>/</a:t>
            </a:r>
            <a:r>
              <a:rPr lang="en-US" altLang="zh-TW" dirty="0" err="1">
                <a:solidFill>
                  <a:srgbClr val="0070C0"/>
                </a:solidFill>
              </a:rPr>
              <a:t>src</a:t>
            </a:r>
            <a:r>
              <a:rPr lang="en-US" altLang="zh-TW" dirty="0">
                <a:solidFill>
                  <a:srgbClr val="0070C0"/>
                </a:solidFill>
              </a:rPr>
              <a:t>/</a:t>
            </a:r>
          </a:p>
          <a:p>
            <a:pPr lvl="1"/>
            <a:r>
              <a:rPr lang="en-US" altLang="zh-TW" dirty="0">
                <a:solidFill>
                  <a:srgbClr val="0070C0"/>
                </a:solidFill>
              </a:rPr>
              <a:t>$ </a:t>
            </a:r>
            <a:r>
              <a:rPr lang="en-US" altLang="zh-TW" dirty="0" err="1">
                <a:solidFill>
                  <a:srgbClr val="0070C0"/>
                </a:solidFill>
              </a:rPr>
              <a:t>catkin_create_pkg</a:t>
            </a:r>
            <a:r>
              <a:rPr lang="en-US" altLang="zh-TW" dirty="0">
                <a:solidFill>
                  <a:srgbClr val="0070C0"/>
                </a:solidFill>
              </a:rPr>
              <a:t> </a:t>
            </a:r>
            <a:r>
              <a:rPr lang="en-US" altLang="zh-TW" dirty="0" err="1">
                <a:solidFill>
                  <a:srgbClr val="0070C0"/>
                </a:solidFill>
              </a:rPr>
              <a:t>turtle_control</a:t>
            </a:r>
            <a:r>
              <a:rPr lang="en-US" altLang="zh-TW" dirty="0">
                <a:solidFill>
                  <a:srgbClr val="0070C0"/>
                </a:solidFill>
              </a:rPr>
              <a:t> </a:t>
            </a:r>
            <a:r>
              <a:rPr lang="en-US" altLang="zh-TW" dirty="0" err="1">
                <a:solidFill>
                  <a:srgbClr val="0070C0"/>
                </a:solidFill>
              </a:rPr>
              <a:t>std_msgs</a:t>
            </a:r>
            <a:r>
              <a:rPr lang="en-US" altLang="zh-TW" dirty="0">
                <a:solidFill>
                  <a:srgbClr val="0070C0"/>
                </a:solidFill>
              </a:rPr>
              <a:t> </a:t>
            </a:r>
            <a:r>
              <a:rPr lang="en-US" altLang="zh-TW" dirty="0" err="1">
                <a:solidFill>
                  <a:srgbClr val="0070C0"/>
                </a:solidFill>
              </a:rPr>
              <a:t>geometry_msgs</a:t>
            </a:r>
            <a:r>
              <a:rPr lang="en-US" altLang="zh-TW" dirty="0">
                <a:solidFill>
                  <a:srgbClr val="0070C0"/>
                </a:solidFill>
              </a:rPr>
              <a:t> </a:t>
            </a:r>
            <a:r>
              <a:rPr lang="en-US" altLang="zh-TW" dirty="0" err="1">
                <a:solidFill>
                  <a:srgbClr val="0070C0"/>
                </a:solidFill>
              </a:rPr>
              <a:t>roscpp</a:t>
            </a:r>
            <a:endParaRPr lang="en-US" altLang="zh-TW" dirty="0">
              <a:solidFill>
                <a:srgbClr val="0070C0"/>
              </a:solidFill>
            </a:endParaRPr>
          </a:p>
          <a:p>
            <a:r>
              <a:rPr lang="en-US" altLang="zh-TW" dirty="0">
                <a:solidFill>
                  <a:srgbClr val="FF0000"/>
                </a:solidFill>
              </a:rPr>
              <a:t>Step 2.</a:t>
            </a:r>
            <a:r>
              <a:rPr lang="zh-TW" altLang="en-US" dirty="0">
                <a:solidFill>
                  <a:srgbClr val="FF0000"/>
                </a:solidFill>
              </a:rPr>
              <a:t>建立一個</a:t>
            </a:r>
            <a:r>
              <a:rPr lang="en-US" altLang="zh-TW" dirty="0">
                <a:solidFill>
                  <a:srgbClr val="FF0000"/>
                </a:solidFill>
              </a:rPr>
              <a:t>node</a:t>
            </a:r>
          </a:p>
          <a:p>
            <a:pPr lvl="1"/>
            <a:r>
              <a:rPr lang="en-US" altLang="zh-TW" dirty="0">
                <a:solidFill>
                  <a:srgbClr val="0070C0"/>
                </a:solidFill>
              </a:rPr>
              <a:t>$</a:t>
            </a:r>
            <a:r>
              <a:rPr lang="zh-TW" altLang="en-US" dirty="0">
                <a:solidFill>
                  <a:srgbClr val="0070C0"/>
                </a:solidFill>
              </a:rPr>
              <a:t> </a:t>
            </a:r>
            <a:r>
              <a:rPr lang="en-US" altLang="zh-TW" dirty="0">
                <a:solidFill>
                  <a:srgbClr val="0070C0"/>
                </a:solidFill>
              </a:rPr>
              <a:t>cd ~/</a:t>
            </a:r>
            <a:r>
              <a:rPr lang="en-US" altLang="zh-TW" dirty="0" err="1">
                <a:solidFill>
                  <a:srgbClr val="0070C0"/>
                </a:solidFill>
              </a:rPr>
              <a:t>hello_ws</a:t>
            </a:r>
            <a:r>
              <a:rPr lang="en-US" altLang="zh-TW" dirty="0">
                <a:solidFill>
                  <a:srgbClr val="0070C0"/>
                </a:solidFill>
              </a:rPr>
              <a:t>/</a:t>
            </a:r>
            <a:r>
              <a:rPr lang="en-US" altLang="zh-TW" dirty="0" err="1">
                <a:solidFill>
                  <a:srgbClr val="0070C0"/>
                </a:solidFill>
              </a:rPr>
              <a:t>src</a:t>
            </a:r>
            <a:r>
              <a:rPr lang="en-US" altLang="zh-TW" dirty="0">
                <a:solidFill>
                  <a:srgbClr val="0070C0"/>
                </a:solidFill>
              </a:rPr>
              <a:t>/</a:t>
            </a:r>
            <a:r>
              <a:rPr lang="en-US" altLang="zh-TW" dirty="0" err="1">
                <a:solidFill>
                  <a:srgbClr val="0070C0"/>
                </a:solidFill>
              </a:rPr>
              <a:t>turtle_control</a:t>
            </a:r>
            <a:r>
              <a:rPr lang="en-US" altLang="zh-TW" dirty="0">
                <a:solidFill>
                  <a:srgbClr val="0070C0"/>
                </a:solidFill>
              </a:rPr>
              <a:t>/</a:t>
            </a:r>
            <a:r>
              <a:rPr lang="en-US" altLang="zh-TW" dirty="0" err="1">
                <a:solidFill>
                  <a:srgbClr val="0070C0"/>
                </a:solidFill>
              </a:rPr>
              <a:t>src</a:t>
            </a:r>
            <a:endParaRPr lang="en-US" altLang="zh-TW" dirty="0">
              <a:solidFill>
                <a:srgbClr val="0070C0"/>
              </a:solidFill>
            </a:endParaRPr>
          </a:p>
          <a:p>
            <a:pPr lvl="1"/>
            <a:r>
              <a:rPr lang="zh-TW" altLang="en-US" dirty="0"/>
              <a:t>建立一個</a:t>
            </a:r>
            <a:r>
              <a:rPr lang="en-US" altLang="zh-TW" dirty="0"/>
              <a:t>.</a:t>
            </a:r>
            <a:r>
              <a:rPr lang="en-US" altLang="zh-TW" dirty="0" err="1"/>
              <a:t>cpp</a:t>
            </a:r>
            <a:r>
              <a:rPr lang="zh-TW" altLang="en-US" dirty="0"/>
              <a:t>檔</a:t>
            </a:r>
            <a:r>
              <a:rPr lang="en-US" altLang="zh-TW" dirty="0"/>
              <a:t>(</a:t>
            </a:r>
            <a:r>
              <a:rPr lang="en-US" altLang="zh-TW" dirty="0" err="1"/>
              <a:t>Ex:random_run.cpp</a:t>
            </a:r>
            <a:r>
              <a:rPr lang="en-US" altLang="zh-TW" dirty="0"/>
              <a:t>)</a:t>
            </a:r>
          </a:p>
          <a:p>
            <a:pPr lvl="1"/>
            <a:endParaRPr lang="en-US" altLang="zh-TW" dirty="0"/>
          </a:p>
          <a:p>
            <a:r>
              <a:rPr lang="en-US" altLang="zh-TW" dirty="0">
                <a:solidFill>
                  <a:srgbClr val="FF0000"/>
                </a:solidFill>
              </a:rPr>
              <a:t>Step 3.</a:t>
            </a:r>
            <a:r>
              <a:rPr lang="zh-TW" altLang="en-US" dirty="0">
                <a:solidFill>
                  <a:srgbClr val="FF0000"/>
                </a:solidFill>
              </a:rPr>
              <a:t>宣告可執行文件</a:t>
            </a:r>
            <a:r>
              <a:rPr lang="en-US" altLang="zh-TW" dirty="0">
                <a:solidFill>
                  <a:srgbClr val="FF0000"/>
                </a:solidFill>
              </a:rPr>
              <a:t>(</a:t>
            </a:r>
            <a:r>
              <a:rPr lang="zh-TW" altLang="en-US" dirty="0">
                <a:solidFill>
                  <a:srgbClr val="FF0000"/>
                </a:solidFill>
              </a:rPr>
              <a:t>打開</a:t>
            </a:r>
            <a:r>
              <a:rPr lang="en-US" altLang="zh-TW" dirty="0">
                <a:solidFill>
                  <a:srgbClr val="FF0000"/>
                </a:solidFill>
              </a:rPr>
              <a:t>CMakeList.txt)</a:t>
            </a:r>
          </a:p>
          <a:p>
            <a:pPr lvl="1"/>
            <a:r>
              <a:rPr lang="zh-TW" altLang="en-US" dirty="0"/>
              <a:t>在檔案最下面加入</a:t>
            </a:r>
            <a:endParaRPr lang="en-US" altLang="zh-TW" dirty="0"/>
          </a:p>
          <a:p>
            <a:pPr lvl="2"/>
            <a:r>
              <a:rPr lang="en-US" altLang="zh-TW" dirty="0" err="1">
                <a:solidFill>
                  <a:srgbClr val="0070C0"/>
                </a:solidFill>
              </a:rPr>
              <a:t>add_executable</a:t>
            </a:r>
            <a:r>
              <a:rPr lang="en-US" altLang="zh-TW" dirty="0">
                <a:solidFill>
                  <a:srgbClr val="0070C0"/>
                </a:solidFill>
              </a:rPr>
              <a:t>(</a:t>
            </a:r>
            <a:r>
              <a:rPr lang="en-US" altLang="zh-TW" dirty="0" err="1">
                <a:solidFill>
                  <a:srgbClr val="0070C0"/>
                </a:solidFill>
              </a:rPr>
              <a:t>random_run</a:t>
            </a:r>
            <a:r>
              <a:rPr lang="en-US" altLang="zh-TW" dirty="0">
                <a:solidFill>
                  <a:srgbClr val="0070C0"/>
                </a:solidFill>
              </a:rPr>
              <a:t> </a:t>
            </a:r>
            <a:r>
              <a:rPr lang="en-US" altLang="zh-TW" dirty="0" err="1">
                <a:solidFill>
                  <a:srgbClr val="0070C0"/>
                </a:solidFill>
              </a:rPr>
              <a:t>src</a:t>
            </a:r>
            <a:r>
              <a:rPr lang="en-US" altLang="zh-TW" dirty="0">
                <a:solidFill>
                  <a:srgbClr val="0070C0"/>
                </a:solidFill>
              </a:rPr>
              <a:t>/random_run.cpp)</a:t>
            </a:r>
          </a:p>
          <a:p>
            <a:pPr lvl="2"/>
            <a:r>
              <a:rPr lang="en-US" altLang="zh-TW" dirty="0" err="1">
                <a:solidFill>
                  <a:srgbClr val="0070C0"/>
                </a:solidFill>
              </a:rPr>
              <a:t>target_link_libraries</a:t>
            </a:r>
            <a:r>
              <a:rPr lang="en-US" altLang="zh-TW" dirty="0">
                <a:solidFill>
                  <a:srgbClr val="0070C0"/>
                </a:solidFill>
              </a:rPr>
              <a:t>(</a:t>
            </a:r>
            <a:r>
              <a:rPr lang="en-US" altLang="zh-TW" dirty="0" err="1">
                <a:solidFill>
                  <a:srgbClr val="0070C0"/>
                </a:solidFill>
              </a:rPr>
              <a:t>random_run</a:t>
            </a:r>
            <a:r>
              <a:rPr lang="en-US" altLang="zh-TW" dirty="0">
                <a:solidFill>
                  <a:srgbClr val="0070C0"/>
                </a:solidFill>
              </a:rPr>
              <a:t> ${</a:t>
            </a:r>
            <a:r>
              <a:rPr lang="en-US" altLang="zh-TW" dirty="0" err="1">
                <a:solidFill>
                  <a:srgbClr val="0070C0"/>
                </a:solidFill>
              </a:rPr>
              <a:t>catkin_LIBRARIES</a:t>
            </a:r>
            <a:r>
              <a:rPr lang="en-US" altLang="zh-TW" dirty="0">
                <a:solidFill>
                  <a:srgbClr val="0070C0"/>
                </a:solidFill>
              </a:rPr>
              <a:t>})</a:t>
            </a:r>
          </a:p>
        </p:txBody>
      </p:sp>
    </p:spTree>
    <p:extLst>
      <p:ext uri="{BB962C8B-B14F-4D97-AF65-F5344CB8AC3E}">
        <p14:creationId xmlns:p14="http://schemas.microsoft.com/office/powerpoint/2010/main" val="36465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C508D-9EBE-47AE-B395-183C2A1AE289}"/>
              </a:ext>
            </a:extLst>
          </p:cNvPr>
          <p:cNvSpPr>
            <a:spLocks noGrp="1"/>
          </p:cNvSpPr>
          <p:nvPr>
            <p:ph type="title"/>
          </p:nvPr>
        </p:nvSpPr>
        <p:spPr/>
        <p:txBody>
          <a:bodyPr/>
          <a:lstStyle/>
          <a:p>
            <a:r>
              <a:rPr lang="zh-TW" altLang="en-US" dirty="0"/>
              <a:t>建立專案來發布</a:t>
            </a:r>
            <a:r>
              <a:rPr lang="en-US" altLang="zh-TW" dirty="0"/>
              <a:t>/</a:t>
            </a:r>
            <a:r>
              <a:rPr lang="zh-TW" altLang="en-US" dirty="0"/>
              <a:t>接收消息</a:t>
            </a:r>
          </a:p>
        </p:txBody>
      </p:sp>
      <p:sp>
        <p:nvSpPr>
          <p:cNvPr id="3" name="內容版面配置區 2">
            <a:extLst>
              <a:ext uri="{FF2B5EF4-FFF2-40B4-BE49-F238E27FC236}">
                <a16:creationId xmlns:a16="http://schemas.microsoft.com/office/drawing/2014/main" id="{6E3AE91A-E972-5839-6536-5189F54CEDED}"/>
              </a:ext>
            </a:extLst>
          </p:cNvPr>
          <p:cNvSpPr>
            <a:spLocks noGrp="1"/>
          </p:cNvSpPr>
          <p:nvPr>
            <p:ph idx="1"/>
          </p:nvPr>
        </p:nvSpPr>
        <p:spPr/>
        <p:txBody>
          <a:bodyPr/>
          <a:lstStyle/>
          <a:p>
            <a:r>
              <a:rPr lang="en-US" altLang="zh-TW" dirty="0">
                <a:solidFill>
                  <a:srgbClr val="FF0000"/>
                </a:solidFill>
              </a:rPr>
              <a:t>Step 4.</a:t>
            </a:r>
            <a:r>
              <a:rPr lang="zh-TW" altLang="en-US" dirty="0">
                <a:solidFill>
                  <a:srgbClr val="FF0000"/>
                </a:solidFill>
              </a:rPr>
              <a:t>編譯</a:t>
            </a:r>
            <a:r>
              <a:rPr lang="en-US" altLang="zh-TW" dirty="0">
                <a:solidFill>
                  <a:srgbClr val="FF0000"/>
                </a:solidFill>
              </a:rPr>
              <a:t>ROS</a:t>
            </a:r>
            <a:r>
              <a:rPr lang="zh-TW" altLang="en-US" dirty="0">
                <a:solidFill>
                  <a:srgbClr val="FF0000"/>
                </a:solidFill>
              </a:rPr>
              <a:t>專案</a:t>
            </a:r>
            <a:endParaRPr lang="en-US" altLang="zh-TW" dirty="0">
              <a:solidFill>
                <a:srgbClr val="FF0000"/>
              </a:solidFill>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切換到工作區最上層</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70C0"/>
                </a:solidFill>
                <a:latin typeface="Times New Roman"/>
                <a:ea typeface="Times New Roman"/>
                <a:cs typeface="Times New Roman"/>
                <a:sym typeface="Times New Roman"/>
              </a:rPr>
              <a:t>$ cd ~/</a:t>
            </a:r>
            <a:r>
              <a:rPr lang="en-US" altLang="zh-TW" sz="1800" b="0" i="0" u="none" strike="noStrike" cap="none" dirty="0" err="1">
                <a:solidFill>
                  <a:srgbClr val="0070C0"/>
                </a:solidFill>
                <a:latin typeface="Times New Roman"/>
                <a:ea typeface="Times New Roman"/>
                <a:cs typeface="Times New Roman"/>
                <a:sym typeface="Times New Roman"/>
              </a:rPr>
              <a:t>hello_ws</a:t>
            </a:r>
            <a:endParaRPr lang="en-US" altLang="zh-TW" dirty="0">
              <a:solidFill>
                <a:srgbClr val="0070C0"/>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編譯專案</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70C0"/>
                </a:solidFill>
                <a:latin typeface="Times New Roman"/>
                <a:ea typeface="Times New Roman"/>
                <a:cs typeface="Times New Roman"/>
                <a:sym typeface="Times New Roman"/>
              </a:rPr>
              <a:t>$ </a:t>
            </a:r>
            <a:r>
              <a:rPr lang="en-US" altLang="zh-TW" sz="1800" b="0" i="0" u="none" strike="noStrike" cap="none" dirty="0" err="1">
                <a:solidFill>
                  <a:srgbClr val="0070C0"/>
                </a:solidFill>
                <a:latin typeface="Times New Roman"/>
                <a:ea typeface="Times New Roman"/>
                <a:cs typeface="Times New Roman"/>
                <a:sym typeface="Times New Roman"/>
              </a:rPr>
              <a:t>catkin_make</a:t>
            </a:r>
            <a:endParaRPr lang="en-US" altLang="zh-TW" dirty="0">
              <a:solidFill>
                <a:srgbClr val="0070C0"/>
              </a:solidFill>
              <a:latin typeface="Times New Roman"/>
              <a:ea typeface="Times New Roman"/>
              <a:cs typeface="Times New Roman"/>
              <a:sym typeface="Times New Roman"/>
            </a:endParaRPr>
          </a:p>
          <a:p>
            <a:endParaRPr lang="en-US" altLang="zh-TW" dirty="0"/>
          </a:p>
          <a:p>
            <a:r>
              <a:rPr lang="en-US" altLang="zh-TW" dirty="0">
                <a:solidFill>
                  <a:srgbClr val="FF0000"/>
                </a:solidFill>
              </a:rPr>
              <a:t>Step 5.</a:t>
            </a:r>
            <a:r>
              <a:rPr lang="zh-TW" altLang="en-US" dirty="0">
                <a:solidFill>
                  <a:srgbClr val="FF0000"/>
                </a:solidFill>
                <a:latin typeface="+mn-ea"/>
              </a:rPr>
              <a:t>執行專案腳本</a:t>
            </a:r>
            <a:endParaRPr lang="en-US" altLang="zh-TW" dirty="0">
              <a:solidFill>
                <a:srgbClr val="FF0000"/>
              </a:solidFill>
              <a:latin typeface="+mn-ea"/>
            </a:endParaRPr>
          </a:p>
          <a:p>
            <a:pPr lvl="1"/>
            <a:r>
              <a:rPr lang="en-US" altLang="zh-TW" dirty="0">
                <a:solidFill>
                  <a:srgbClr val="0070C0"/>
                </a:solidFill>
              </a:rPr>
              <a:t>$</a:t>
            </a:r>
            <a:r>
              <a:rPr lang="zh-TW" altLang="en-US" dirty="0">
                <a:solidFill>
                  <a:srgbClr val="0070C0"/>
                </a:solidFill>
              </a:rPr>
              <a:t> </a:t>
            </a:r>
            <a:r>
              <a:rPr lang="en-US" altLang="zh-TW" dirty="0">
                <a:solidFill>
                  <a:srgbClr val="0070C0"/>
                </a:solidFill>
              </a:rPr>
              <a:t>source </a:t>
            </a:r>
            <a:r>
              <a:rPr lang="en-US" altLang="zh-TW" dirty="0" err="1">
                <a:solidFill>
                  <a:srgbClr val="0070C0"/>
                </a:solidFill>
              </a:rPr>
              <a:t>devel</a:t>
            </a:r>
            <a:r>
              <a:rPr lang="en-US" altLang="zh-TW" dirty="0">
                <a:solidFill>
                  <a:srgbClr val="0070C0"/>
                </a:solidFill>
              </a:rPr>
              <a:t>/</a:t>
            </a:r>
            <a:r>
              <a:rPr lang="en-US" altLang="zh-TW" dirty="0" err="1">
                <a:solidFill>
                  <a:srgbClr val="0070C0"/>
                </a:solidFill>
              </a:rPr>
              <a:t>setup.bash</a:t>
            </a:r>
            <a:endParaRPr lang="zh-TW" altLang="en-US" dirty="0">
              <a:solidFill>
                <a:srgbClr val="0070C0"/>
              </a:solidFill>
            </a:endParaRPr>
          </a:p>
        </p:txBody>
      </p:sp>
    </p:spTree>
    <p:extLst>
      <p:ext uri="{BB962C8B-B14F-4D97-AF65-F5344CB8AC3E}">
        <p14:creationId xmlns:p14="http://schemas.microsoft.com/office/powerpoint/2010/main" val="4060148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D627C902-9D25-0C4A-7847-33C2260884E9}"/>
              </a:ext>
            </a:extLst>
          </p:cNvPr>
          <p:cNvSpPr>
            <a:spLocks noGrp="1"/>
          </p:cNvSpPr>
          <p:nvPr>
            <p:ph type="title"/>
          </p:nvPr>
        </p:nvSpPr>
        <p:spPr/>
        <p:txBody>
          <a:bodyPr/>
          <a:lstStyle/>
          <a:p>
            <a:pPr>
              <a:tabLst>
                <a:tab pos="0" algn="l"/>
              </a:tabLst>
              <a:defRPr/>
            </a:pPr>
            <a:r>
              <a:rPr lang="zh-TW" altLang="en-US" dirty="0">
                <a:latin typeface="+mj-ea"/>
                <a:cs typeface="Times New Roman"/>
                <a:sym typeface="Times New Roman"/>
              </a:rPr>
              <a:t>創建</a:t>
            </a:r>
            <a:r>
              <a:rPr lang="en-US" altLang="zh-TW" dirty="0">
                <a:ea typeface="Times New Roman"/>
                <a:cs typeface="Times New Roman"/>
                <a:sym typeface="Times New Roman"/>
              </a:rPr>
              <a:t>Publisher</a:t>
            </a:r>
            <a:r>
              <a:rPr lang="zh-TW" altLang="en-US" dirty="0">
                <a:latin typeface="標楷體" panose="03000509000000000000" pitchFamily="65" charset="-120"/>
                <a:ea typeface="標楷體" panose="03000509000000000000" pitchFamily="65" charset="-120"/>
                <a:cs typeface="Times New Roman"/>
                <a:sym typeface="Times New Roman"/>
              </a:rPr>
              <a:t>主要步驟</a:t>
            </a:r>
            <a:endParaRPr lang="en-US" altLang="zh-TW" spc="-1" dirty="0">
              <a:latin typeface="標楷體" panose="03000509000000000000" pitchFamily="65" charset="-120"/>
              <a:ea typeface="標楷體" panose="03000509000000000000" pitchFamily="65" charset="-120"/>
            </a:endParaRPr>
          </a:p>
        </p:txBody>
      </p:sp>
      <p:sp>
        <p:nvSpPr>
          <p:cNvPr id="28675" name="內容版面配置區 2">
            <a:extLst>
              <a:ext uri="{FF2B5EF4-FFF2-40B4-BE49-F238E27FC236}">
                <a16:creationId xmlns:a16="http://schemas.microsoft.com/office/drawing/2014/main" id="{DDB05CD7-0DD3-CFA8-8BF1-3D0886782147}"/>
              </a:ext>
            </a:extLst>
          </p:cNvPr>
          <p:cNvSpPr>
            <a:spLocks noGrp="1"/>
          </p:cNvSpPr>
          <p:nvPr>
            <p:ph idx="1"/>
          </p:nvPr>
        </p:nvSpPr>
        <p:spPr/>
        <p:txBody>
          <a:bodyPr/>
          <a:lstStyle/>
          <a:p>
            <a:r>
              <a:rPr lang="zh-TW" altLang="en-US" sz="2000" dirty="0"/>
              <a:t>初始化節點</a:t>
            </a:r>
            <a:r>
              <a:rPr lang="en-US" altLang="zh-TW" sz="2000" dirty="0"/>
              <a:t>(</a:t>
            </a:r>
            <a:r>
              <a:rPr lang="en-US" altLang="zh-TW" sz="2000" dirty="0" err="1"/>
              <a:t>ros</a:t>
            </a:r>
            <a:r>
              <a:rPr lang="en-US" altLang="zh-TW" sz="2000" dirty="0"/>
              <a:t>::</a:t>
            </a:r>
            <a:r>
              <a:rPr lang="en-US" altLang="zh-TW" sz="2000" dirty="0" err="1"/>
              <a:t>init</a:t>
            </a:r>
            <a:r>
              <a:rPr lang="en-US" altLang="zh-TW" sz="2000" dirty="0"/>
              <a:t> </a:t>
            </a:r>
            <a:r>
              <a:rPr lang="zh-TW" altLang="en-US" sz="2000" dirty="0"/>
              <a:t>與 </a:t>
            </a:r>
            <a:r>
              <a:rPr lang="en-US" altLang="zh-TW" sz="2000" dirty="0" err="1"/>
              <a:t>ros</a:t>
            </a:r>
            <a:r>
              <a:rPr lang="en-US" altLang="zh-TW" sz="2000" dirty="0"/>
              <a:t>::</a:t>
            </a:r>
            <a:r>
              <a:rPr lang="en-US" altLang="zh-TW" sz="2000" dirty="0" err="1"/>
              <a:t>NodeHandle</a:t>
            </a:r>
            <a:r>
              <a:rPr lang="en-US" altLang="zh-TW" sz="2000" dirty="0"/>
              <a:t>)</a:t>
            </a:r>
          </a:p>
          <a:p>
            <a:endParaRPr lang="en-US" altLang="zh-TW" sz="2000" dirty="0"/>
          </a:p>
          <a:p>
            <a:r>
              <a:rPr lang="zh-TW" altLang="en-US" sz="2000" dirty="0">
                <a:cs typeface="Times New Roman" panose="02020603050405020304" pitchFamily="18" charset="0"/>
                <a:sym typeface="Times New Roman" panose="02020603050405020304" pitchFamily="18" charset="0"/>
              </a:rPr>
              <a:t>創建</a:t>
            </a:r>
            <a:r>
              <a:rPr lang="en-US" altLang="zh-TW" sz="2000" dirty="0" err="1">
                <a:solidFill>
                  <a:srgbClr val="0070C0"/>
                </a:solidFill>
                <a:cs typeface="Times New Roman" panose="02020603050405020304" pitchFamily="18" charset="0"/>
                <a:sym typeface="Times New Roman" panose="02020603050405020304" pitchFamily="18" charset="0"/>
              </a:rPr>
              <a:t>publishe</a:t>
            </a:r>
            <a:r>
              <a:rPr lang="zh-TW" altLang="en-US" sz="2000" dirty="0">
                <a:cs typeface="Times New Roman" panose="02020603050405020304" pitchFamily="18" charset="0"/>
                <a:sym typeface="Times New Roman" panose="02020603050405020304" pitchFamily="18" charset="0"/>
              </a:rPr>
              <a:t>與 </a:t>
            </a:r>
            <a:r>
              <a:rPr lang="en-US" altLang="zh-TW" sz="2000" dirty="0">
                <a:solidFill>
                  <a:srgbClr val="0070C0"/>
                </a:solidFill>
                <a:cs typeface="Times New Roman" panose="02020603050405020304" pitchFamily="18" charset="0"/>
                <a:sym typeface="Times New Roman" panose="02020603050405020304" pitchFamily="18" charset="0"/>
              </a:rPr>
              <a:t>topic</a:t>
            </a:r>
          </a:p>
          <a:p>
            <a:pPr lvl="1">
              <a:spcBef>
                <a:spcPts val="400"/>
              </a:spcBef>
              <a:buSzPts val="2000"/>
              <a:buFont typeface="Noto Sans Symbols"/>
              <a:buChar char="■"/>
            </a:pPr>
            <a:r>
              <a:rPr lang="en-US" altLang="zh-TW" sz="1800" dirty="0" err="1"/>
              <a:t>ros</a:t>
            </a:r>
            <a:r>
              <a:rPr lang="en-US" altLang="zh-TW" sz="1800" dirty="0"/>
              <a:t>::Publisher </a:t>
            </a:r>
            <a:r>
              <a:rPr lang="en-US" altLang="zh-TW" sz="1800" dirty="0">
                <a:solidFill>
                  <a:srgbClr val="FF0000"/>
                </a:solidFill>
              </a:rPr>
              <a:t>pub</a:t>
            </a:r>
            <a:r>
              <a:rPr lang="en-US" altLang="zh-TW" sz="1800" dirty="0"/>
              <a:t> = </a:t>
            </a:r>
          </a:p>
          <a:p>
            <a:pPr marL="457200" lvl="1" indent="0">
              <a:spcBef>
                <a:spcPts val="400"/>
              </a:spcBef>
              <a:buSzPts val="2000"/>
              <a:buNone/>
            </a:pPr>
            <a:r>
              <a:rPr lang="en-US" altLang="zh-TW" sz="1800" dirty="0"/>
              <a:t>     </a:t>
            </a:r>
            <a:r>
              <a:rPr lang="en-US" altLang="zh-TW" sz="1800" dirty="0" err="1"/>
              <a:t>nh.advertise</a:t>
            </a:r>
            <a:r>
              <a:rPr lang="en-US" altLang="zh-TW" sz="1800" dirty="0"/>
              <a:t>&lt;</a:t>
            </a:r>
            <a:r>
              <a:rPr lang="en-US" altLang="zh-TW" sz="1800" dirty="0" err="1"/>
              <a:t>geometry_msgs</a:t>
            </a:r>
            <a:r>
              <a:rPr lang="en-US" altLang="zh-TW" sz="1800" dirty="0"/>
              <a:t>::Twist&gt;(</a:t>
            </a:r>
            <a:r>
              <a:rPr lang="en-US" altLang="zh-TW" sz="1800" dirty="0">
                <a:solidFill>
                  <a:srgbClr val="FF0000"/>
                </a:solidFill>
              </a:rPr>
              <a:t>“turtle1/cmd_vel”</a:t>
            </a:r>
            <a:r>
              <a:rPr lang="en-US" altLang="zh-TW" sz="1800" dirty="0"/>
              <a:t>,1000);</a:t>
            </a:r>
          </a:p>
          <a:p>
            <a:pPr marL="457200" lvl="1" indent="0">
              <a:spcBef>
                <a:spcPts val="400"/>
              </a:spcBef>
              <a:buSzPts val="2000"/>
              <a:buNone/>
            </a:pPr>
            <a:endParaRPr lang="en-US" altLang="zh-TW" sz="1800" dirty="0"/>
          </a:p>
          <a:p>
            <a:r>
              <a:rPr lang="zh-TW" altLang="en-US" sz="2000" dirty="0"/>
              <a:t>創建並宣告</a:t>
            </a:r>
            <a:r>
              <a:rPr lang="en-US" altLang="zh-TW" sz="2000" dirty="0">
                <a:solidFill>
                  <a:srgbClr val="0070C0"/>
                </a:solidFill>
              </a:rPr>
              <a:t>message</a:t>
            </a:r>
          </a:p>
          <a:p>
            <a:pPr lvl="1"/>
            <a:r>
              <a:rPr lang="en-US" altLang="zh-TW" sz="1800" dirty="0"/>
              <a:t>#include &lt;</a:t>
            </a:r>
            <a:r>
              <a:rPr lang="en-US" altLang="zh-TW" sz="1800" dirty="0" err="1">
                <a:solidFill>
                  <a:srgbClr val="FF0000"/>
                </a:solidFill>
              </a:rPr>
              <a:t>geometry_msgs</a:t>
            </a:r>
            <a:r>
              <a:rPr lang="en-US" altLang="zh-TW" sz="1800" dirty="0">
                <a:solidFill>
                  <a:srgbClr val="FF0000"/>
                </a:solidFill>
              </a:rPr>
              <a:t>/</a:t>
            </a:r>
            <a:r>
              <a:rPr lang="en-US" altLang="zh-TW" sz="1800" dirty="0" err="1">
                <a:solidFill>
                  <a:srgbClr val="FF0000"/>
                </a:solidFill>
              </a:rPr>
              <a:t>Twist</a:t>
            </a:r>
            <a:r>
              <a:rPr lang="en-US" altLang="zh-TW" sz="1800" dirty="0" err="1"/>
              <a:t>.h</a:t>
            </a:r>
            <a:r>
              <a:rPr lang="en-US" altLang="zh-TW" sz="1800" dirty="0"/>
              <a:t>&gt;</a:t>
            </a:r>
          </a:p>
          <a:p>
            <a:pPr lvl="1"/>
            <a:r>
              <a:rPr lang="en-US" altLang="zh-TW" sz="1800" dirty="0" err="1"/>
              <a:t>geometry_msgs</a:t>
            </a:r>
            <a:r>
              <a:rPr lang="en-US" altLang="zh-TW" sz="1800" dirty="0"/>
              <a:t>::Twist msg</a:t>
            </a:r>
          </a:p>
          <a:p>
            <a:pPr lvl="1"/>
            <a:endParaRPr lang="en-US" altLang="zh-TW" sz="1800" dirty="0"/>
          </a:p>
          <a:p>
            <a:r>
              <a:rPr lang="zh-TW" altLang="en-US" sz="2000" dirty="0"/>
              <a:t>發布消息</a:t>
            </a:r>
            <a:endParaRPr lang="en-US" altLang="zh-TW" sz="2000" dirty="0"/>
          </a:p>
          <a:p>
            <a:pPr lvl="1"/>
            <a:r>
              <a:rPr lang="en-US" altLang="zh-TW" sz="1800" dirty="0" err="1"/>
              <a:t>Pub.publisher</a:t>
            </a:r>
            <a:r>
              <a:rPr lang="en-US" altLang="zh-TW" sz="1800" dirty="0"/>
              <a:t>(</a:t>
            </a:r>
            <a:r>
              <a:rPr lang="en-US" altLang="zh-TW" sz="1800" dirty="0" err="1"/>
              <a:t>msgs</a:t>
            </a:r>
            <a:r>
              <a:rPr lang="en-US" altLang="zh-TW" sz="1800" dirty="0"/>
              <a:t>);</a:t>
            </a:r>
          </a:p>
          <a:p>
            <a:pPr lvl="1"/>
            <a:endParaRPr lang="en-US" altLang="zh-TW" sz="1800" dirty="0"/>
          </a:p>
          <a:p>
            <a:r>
              <a:rPr lang="zh-TW" altLang="en-US" sz="2000" dirty="0"/>
              <a:t>控制消息發布頻率</a:t>
            </a:r>
            <a:endParaRPr lang="en-US" altLang="zh-TW" sz="2000" dirty="0"/>
          </a:p>
          <a:p>
            <a:pPr lvl="1"/>
            <a:r>
              <a:rPr lang="en-US" altLang="zh-TW" sz="1800" dirty="0" err="1"/>
              <a:t>ros</a:t>
            </a:r>
            <a:r>
              <a:rPr lang="en-US" altLang="zh-TW" sz="1800" dirty="0"/>
              <a:t>::Rate </a:t>
            </a:r>
            <a:r>
              <a:rPr lang="en-US" altLang="zh-TW" sz="1800" dirty="0" err="1"/>
              <a:t>looprate</a:t>
            </a:r>
            <a:r>
              <a:rPr lang="en-US" altLang="zh-TW" sz="1800" dirty="0"/>
              <a:t>(2)</a:t>
            </a:r>
          </a:p>
          <a:p>
            <a:pPr lvl="1"/>
            <a:endParaRPr lang="zh-TW"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內容版面配置區 2">
            <a:extLst>
              <a:ext uri="{FF2B5EF4-FFF2-40B4-BE49-F238E27FC236}">
                <a16:creationId xmlns:a16="http://schemas.microsoft.com/office/drawing/2014/main" id="{E8C0BF44-7798-836D-CE6D-9EBD464A54A7}"/>
              </a:ext>
            </a:extLst>
          </p:cNvPr>
          <p:cNvSpPr>
            <a:spLocks noGrp="1"/>
          </p:cNvSpPr>
          <p:nvPr>
            <p:ph idx="1"/>
          </p:nvPr>
        </p:nvSpPr>
        <p:spPr/>
        <p:txBody>
          <a:bodyPr/>
          <a:lstStyle/>
          <a:p>
            <a:pPr>
              <a:defRPr/>
            </a:pPr>
            <a:r>
              <a:rPr lang="zh-TW" altLang="en-US" dirty="0"/>
              <a:t>範例</a:t>
            </a: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marL="0" indent="0">
              <a:buFont typeface="Wingdings" panose="05000000000000000000" pitchFamily="2" charset="2"/>
              <a:buNone/>
              <a:defRPr/>
            </a:pPr>
            <a:endParaRPr lang="en-US" altLang="zh-TW" dirty="0"/>
          </a:p>
          <a:p>
            <a:pPr marL="742950" marR="0" lvl="1" indent="-285750" algn="l"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格式</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l" rtl="0">
              <a:lnSpc>
                <a:spcPct val="100000"/>
              </a:lnSpc>
              <a:spcBef>
                <a:spcPts val="360"/>
              </a:spcBef>
              <a:spcAft>
                <a:spcPts val="0"/>
              </a:spcAft>
              <a:buClr>
                <a:srgbClr val="FF9900"/>
              </a:buClr>
              <a:buSzPts val="1800"/>
              <a:buFont typeface="Noto Sans Symbols"/>
              <a:buChar char="⮚"/>
            </a:pPr>
            <a:r>
              <a:rPr lang="en-US" altLang="zh-TW" dirty="0" err="1">
                <a:solidFill>
                  <a:schemeClr val="dk1"/>
                </a:solidFill>
                <a:latin typeface="Times New Roman"/>
                <a:ea typeface="Times New Roman"/>
                <a:cs typeface="Times New Roman"/>
                <a:sym typeface="Times New Roman"/>
              </a:rPr>
              <a:t>r</a:t>
            </a:r>
            <a:r>
              <a:rPr lang="en-US" altLang="zh-TW" sz="1800" b="0" i="0" u="none" strike="noStrike" cap="none" dirty="0" err="1">
                <a:solidFill>
                  <a:schemeClr val="dk1"/>
                </a:solidFill>
                <a:latin typeface="Times New Roman"/>
                <a:ea typeface="Times New Roman"/>
                <a:cs typeface="Times New Roman"/>
                <a:sym typeface="Times New Roman"/>
              </a:rPr>
              <a:t>os</a:t>
            </a:r>
            <a:r>
              <a:rPr lang="en-US" altLang="zh-TW" sz="1800" b="0" i="0" u="none" strike="noStrike" cap="none" dirty="0">
                <a:solidFill>
                  <a:schemeClr val="dk1"/>
                </a:solidFill>
                <a:latin typeface="Times New Roman"/>
                <a:ea typeface="Times New Roman"/>
                <a:cs typeface="Times New Roman"/>
                <a:sym typeface="Times New Roman"/>
              </a:rPr>
              <a:t>::</a:t>
            </a:r>
            <a:r>
              <a:rPr lang="en-US" altLang="zh-TW" sz="1800" b="0" i="0" u="none" strike="noStrike" cap="none" dirty="0" err="1">
                <a:solidFill>
                  <a:schemeClr val="dk1"/>
                </a:solidFill>
                <a:latin typeface="Times New Roman"/>
                <a:ea typeface="Times New Roman"/>
                <a:cs typeface="Times New Roman"/>
                <a:sym typeface="Times New Roman"/>
              </a:rPr>
              <a:t>init</a:t>
            </a:r>
            <a:r>
              <a:rPr lang="en-US" altLang="zh-TW" sz="1800" b="0" i="0" u="none" strike="noStrike" cap="none" dirty="0">
                <a:solidFill>
                  <a:schemeClr val="dk1"/>
                </a:solidFill>
                <a:latin typeface="Times New Roman"/>
                <a:ea typeface="Times New Roman"/>
                <a:cs typeface="Times New Roman"/>
                <a:sym typeface="Times New Roman"/>
              </a:rPr>
              <a:t> (</a:t>
            </a:r>
            <a:r>
              <a:rPr lang="en-US" altLang="zh-TW" sz="1800" b="0" i="0" u="none" strike="noStrike" cap="none" dirty="0" err="1">
                <a:solidFill>
                  <a:schemeClr val="dk1"/>
                </a:solidFill>
                <a:latin typeface="Times New Roman"/>
                <a:ea typeface="Times New Roman"/>
                <a:cs typeface="Times New Roman"/>
                <a:sym typeface="Times New Roman"/>
              </a:rPr>
              <a:t>argc,argv</a:t>
            </a:r>
            <a:r>
              <a:rPr lang="en-US" altLang="zh-TW" sz="1800" b="0" i="0" u="none" strike="noStrike" cap="none" dirty="0">
                <a:solidFill>
                  <a:schemeClr val="dk1"/>
                </a:solidFill>
                <a:latin typeface="Times New Roman"/>
                <a:ea typeface="Times New Roman"/>
                <a:cs typeface="Times New Roman"/>
                <a:sym typeface="Times New Roman"/>
              </a:rPr>
              <a:t>,&lt;</a:t>
            </a:r>
            <a:r>
              <a:rPr lang="en-US" altLang="zh-TW" sz="1800" b="0" i="0" u="none" strike="noStrike" cap="none" dirty="0" err="1">
                <a:solidFill>
                  <a:schemeClr val="dk1"/>
                </a:solidFill>
                <a:latin typeface="Times New Roman"/>
                <a:ea typeface="Times New Roman"/>
                <a:cs typeface="Times New Roman"/>
                <a:sym typeface="Times New Roman"/>
              </a:rPr>
              <a:t>node_name</a:t>
            </a:r>
            <a:r>
              <a:rPr lang="en-US" altLang="zh-TW" sz="1800" b="0" i="0" u="none" strike="noStrike" cap="none" dirty="0">
                <a:solidFill>
                  <a:schemeClr val="dk1"/>
                </a:solidFill>
                <a:latin typeface="Times New Roman"/>
                <a:ea typeface="Times New Roman"/>
                <a:cs typeface="Times New Roman"/>
                <a:sym typeface="Times New Roman"/>
              </a:rPr>
              <a:t>&gt;)</a:t>
            </a:r>
          </a:p>
          <a:p>
            <a:pPr marL="1143000" marR="0" lvl="2" indent="-228600" algn="l" rtl="0">
              <a:lnSpc>
                <a:spcPct val="100000"/>
              </a:lnSpc>
              <a:spcBef>
                <a:spcPts val="360"/>
              </a:spcBef>
              <a:spcAft>
                <a:spcPts val="0"/>
              </a:spcAft>
              <a:buClr>
                <a:srgbClr val="FF9900"/>
              </a:buClr>
              <a:buSzPts val="1800"/>
              <a:buFont typeface="Noto Sans Symbols"/>
              <a:buChar char="⮚"/>
            </a:pPr>
            <a:endParaRPr lang="en-US" altLang="zh-TW" sz="1800" b="0" i="0" u="none" strike="noStrike" cap="none" dirty="0">
              <a:solidFill>
                <a:schemeClr val="dk1"/>
              </a:solidFill>
              <a:latin typeface="Times New Roman"/>
              <a:ea typeface="Times New Roman"/>
              <a:cs typeface="Times New Roman"/>
              <a:sym typeface="Times New Roman"/>
            </a:endParaRPr>
          </a:p>
          <a:p>
            <a:pPr marL="1143000" marR="0" lvl="2" indent="-228600" algn="l"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latin typeface="Times New Roman"/>
                <a:ea typeface="Times New Roman"/>
                <a:cs typeface="Times New Roman"/>
                <a:sym typeface="Times New Roman"/>
              </a:rPr>
              <a:t>ros</a:t>
            </a:r>
            <a:r>
              <a:rPr lang="en-US" altLang="zh-TW" sz="1800" b="0" i="0" u="none" strike="noStrike" cap="none" dirty="0">
                <a:solidFill>
                  <a:schemeClr val="dk1"/>
                </a:solidFill>
                <a:latin typeface="Times New Roman"/>
                <a:ea typeface="Times New Roman"/>
                <a:cs typeface="Times New Roman"/>
                <a:sym typeface="Times New Roman"/>
              </a:rPr>
              <a:t>::Publisher &lt;</a:t>
            </a:r>
            <a:r>
              <a:rPr lang="en-US" altLang="zh-TW" sz="1800" b="0" i="0" u="none" strike="noStrike" cap="none" dirty="0" err="1">
                <a:solidFill>
                  <a:schemeClr val="dk1"/>
                </a:solidFill>
                <a:latin typeface="Times New Roman"/>
                <a:ea typeface="Times New Roman"/>
                <a:cs typeface="Times New Roman"/>
                <a:sym typeface="Times New Roman"/>
              </a:rPr>
              <a:t>pub_name</a:t>
            </a:r>
            <a:r>
              <a:rPr lang="en-US" altLang="zh-TW" sz="1800" b="0" i="0" u="none" strike="noStrike" cap="none" dirty="0">
                <a:solidFill>
                  <a:schemeClr val="dk1"/>
                </a:solidFill>
                <a:latin typeface="Times New Roman"/>
                <a:ea typeface="Times New Roman"/>
                <a:cs typeface="Times New Roman"/>
                <a:sym typeface="Times New Roman"/>
              </a:rPr>
              <a:t>&gt; = </a:t>
            </a:r>
            <a:r>
              <a:rPr lang="en-US" altLang="zh-TW" sz="1800" b="0" i="0" u="none" strike="noStrike" cap="none" dirty="0" err="1">
                <a:solidFill>
                  <a:schemeClr val="dk1"/>
                </a:solidFill>
                <a:latin typeface="Times New Roman"/>
                <a:ea typeface="Times New Roman"/>
                <a:cs typeface="Times New Roman"/>
                <a:sym typeface="Times New Roman"/>
              </a:rPr>
              <a:t>node_handle.advertise</a:t>
            </a:r>
            <a:r>
              <a:rPr lang="en-US" altLang="zh-TW" sz="1800" b="0" i="0" u="none" strike="noStrike" cap="none" dirty="0">
                <a:solidFill>
                  <a:schemeClr val="dk1"/>
                </a:solidFill>
                <a:latin typeface="Times New Roman"/>
                <a:ea typeface="Times New Roman"/>
                <a:cs typeface="Times New Roman"/>
                <a:sym typeface="Times New Roman"/>
              </a:rPr>
              <a:t>&lt;</a:t>
            </a:r>
            <a:r>
              <a:rPr lang="en-US" altLang="zh-TW" sz="1800" b="0" i="0" u="none" strike="noStrike" cap="none" dirty="0" err="1">
                <a:solidFill>
                  <a:schemeClr val="dk1"/>
                </a:solidFill>
                <a:latin typeface="Times New Roman"/>
                <a:ea typeface="Times New Roman"/>
                <a:cs typeface="Times New Roman"/>
                <a:sym typeface="Times New Roman"/>
              </a:rPr>
              <a:t>message_type</a:t>
            </a:r>
            <a:r>
              <a:rPr lang="en-US" altLang="zh-TW" sz="1800" b="0" i="0" u="none" strike="noStrike" cap="none" dirty="0">
                <a:solidFill>
                  <a:schemeClr val="dk1"/>
                </a:solidFill>
                <a:latin typeface="Times New Roman"/>
                <a:ea typeface="Times New Roman"/>
                <a:cs typeface="Times New Roman"/>
                <a:sym typeface="Times New Roman"/>
              </a:rPr>
              <a:t>&gt;(</a:t>
            </a:r>
            <a:r>
              <a:rPr lang="en-US" altLang="zh-TW" sz="1800" b="0" i="0" u="none" strike="noStrike" cap="none" dirty="0" err="1">
                <a:solidFill>
                  <a:schemeClr val="dk1"/>
                </a:solidFill>
                <a:latin typeface="Times New Roman"/>
                <a:ea typeface="Times New Roman"/>
                <a:cs typeface="Times New Roman"/>
                <a:sym typeface="Times New Roman"/>
              </a:rPr>
              <a:t>topic_name</a:t>
            </a:r>
            <a:r>
              <a:rPr lang="en-US" altLang="zh-TW" sz="1800" b="0" i="0" u="none" strike="noStrike" cap="none" dirty="0">
                <a:solidFill>
                  <a:schemeClr val="dk1"/>
                </a:solidFill>
                <a:latin typeface="Times New Roman"/>
                <a:ea typeface="Times New Roman"/>
                <a:cs typeface="Times New Roman"/>
                <a:sym typeface="Times New Roman"/>
              </a:rPr>
              <a:t>, </a:t>
            </a:r>
            <a:r>
              <a:rPr lang="en-US" altLang="zh-TW" sz="1800" b="0" i="0" u="none" strike="noStrike" cap="none" dirty="0" err="1">
                <a:solidFill>
                  <a:schemeClr val="dk1"/>
                </a:solidFill>
                <a:latin typeface="Times New Roman"/>
                <a:ea typeface="Times New Roman"/>
                <a:cs typeface="Times New Roman"/>
                <a:sym typeface="Times New Roman"/>
              </a:rPr>
              <a:t>queue_size</a:t>
            </a:r>
            <a:r>
              <a:rPr lang="en-US" altLang="zh-TW" sz="1800" b="0" i="0" u="none" strike="noStrike" cap="none" dirty="0">
                <a:solidFill>
                  <a:schemeClr val="dk1"/>
                </a:solidFill>
                <a:latin typeface="Times New Roman"/>
                <a:ea typeface="Times New Roman"/>
                <a:cs typeface="Times New Roman"/>
                <a:sym typeface="Times New Roman"/>
              </a:rPr>
              <a:t>);</a:t>
            </a:r>
          </a:p>
          <a:p>
            <a:pPr lvl="2" algn="l">
              <a:spcBef>
                <a:spcPts val="360"/>
              </a:spcBef>
              <a:spcAft>
                <a:spcPts val="0"/>
              </a:spcAft>
              <a:buSzPts val="1800"/>
              <a:buFont typeface="Noto Sans Symbols"/>
              <a:buChar char="⮚"/>
            </a:pPr>
            <a:r>
              <a:rPr lang="en-US" altLang="zh-TW" dirty="0" err="1">
                <a:cs typeface="Times New Roman" panose="02020603050405020304" pitchFamily="18" charset="0"/>
              </a:rPr>
              <a:t>queue_size</a:t>
            </a:r>
            <a:r>
              <a:rPr lang="en-US" altLang="zh-TW" dirty="0">
                <a:cs typeface="Times New Roman" panose="02020603050405020304" pitchFamily="18" charset="0"/>
              </a:rPr>
              <a:t>: msg</a:t>
            </a:r>
            <a:r>
              <a:rPr lang="zh-TW" altLang="en-US" dirty="0">
                <a:cs typeface="Times New Roman" panose="02020603050405020304" pitchFamily="18" charset="0"/>
              </a:rPr>
              <a:t>的佇列大小</a:t>
            </a:r>
            <a:endParaRPr lang="en-US" altLang="zh-TW" dirty="0">
              <a:cs typeface="Times New Roman" panose="02020603050405020304" pitchFamily="18" charset="0"/>
            </a:endParaRPr>
          </a:p>
          <a:p>
            <a:pPr marL="1143000" marR="0" lvl="2" indent="-228600" algn="l" rtl="0">
              <a:lnSpc>
                <a:spcPct val="100000"/>
              </a:lnSpc>
              <a:spcBef>
                <a:spcPts val="360"/>
              </a:spcBef>
              <a:spcAft>
                <a:spcPts val="0"/>
              </a:spcAft>
              <a:buClr>
                <a:srgbClr val="FF9900"/>
              </a:buClr>
              <a:buSzPts val="1800"/>
              <a:buFont typeface="Noto Sans Symbols"/>
              <a:buChar char="⮚"/>
            </a:pPr>
            <a:endParaRPr lang="en-US" altLang="zh-TW" dirty="0">
              <a:latin typeface="Times New Roman"/>
              <a:ea typeface="Times New Roman"/>
              <a:cs typeface="Times New Roman"/>
              <a:sym typeface="Times New Roman"/>
            </a:endParaRPr>
          </a:p>
        </p:txBody>
      </p:sp>
      <p:pic>
        <p:nvPicPr>
          <p:cNvPr id="5" name="圖片 4" descr="一張含有 文字 的圖片&#10;&#10;自動產生的描述">
            <a:extLst>
              <a:ext uri="{FF2B5EF4-FFF2-40B4-BE49-F238E27FC236}">
                <a16:creationId xmlns:a16="http://schemas.microsoft.com/office/drawing/2014/main" id="{1F1A75FD-DB7E-7346-A298-DCD380786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28" y="1862008"/>
            <a:ext cx="6554115" cy="1857634"/>
          </a:xfrm>
          <a:prstGeom prst="rect">
            <a:avLst/>
          </a:prstGeom>
        </p:spPr>
      </p:pic>
      <p:sp>
        <p:nvSpPr>
          <p:cNvPr id="30722" name="標題 1">
            <a:extLst>
              <a:ext uri="{FF2B5EF4-FFF2-40B4-BE49-F238E27FC236}">
                <a16:creationId xmlns:a16="http://schemas.microsoft.com/office/drawing/2014/main" id="{E4F9A2AE-BB9D-BFC6-AEA2-DAAAE66DE9E4}"/>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Publisher</a:t>
            </a:r>
            <a:r>
              <a:rPr lang="zh-TW" altLang="en-US" dirty="0">
                <a:latin typeface="+mj-ea"/>
                <a:cs typeface="Times New Roman"/>
                <a:sym typeface="Times New Roman"/>
              </a:rPr>
              <a:t>程式解釋</a:t>
            </a:r>
            <a:endParaRPr lang="en-US" altLang="zh-TW" spc="-1" dirty="0">
              <a:latin typeface="+mj-ea"/>
            </a:endParaRPr>
          </a:p>
        </p:txBody>
      </p:sp>
      <p:sp>
        <p:nvSpPr>
          <p:cNvPr id="6" name="矩形 5">
            <a:extLst>
              <a:ext uri="{FF2B5EF4-FFF2-40B4-BE49-F238E27FC236}">
                <a16:creationId xmlns:a16="http://schemas.microsoft.com/office/drawing/2014/main" id="{59517466-13CA-64C1-54BE-54013534414D}"/>
              </a:ext>
            </a:extLst>
          </p:cNvPr>
          <p:cNvSpPr/>
          <p:nvPr/>
        </p:nvSpPr>
        <p:spPr>
          <a:xfrm>
            <a:off x="448854" y="2437214"/>
            <a:ext cx="6290250" cy="18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7" name="直線單箭頭接點 6">
            <a:extLst>
              <a:ext uri="{FF2B5EF4-FFF2-40B4-BE49-F238E27FC236}">
                <a16:creationId xmlns:a16="http://schemas.microsoft.com/office/drawing/2014/main" id="{EFB02C36-094A-ED0B-68E8-73DFABA93FE3}"/>
              </a:ext>
            </a:extLst>
          </p:cNvPr>
          <p:cNvCxnSpPr>
            <a:cxnSpLocks/>
          </p:cNvCxnSpPr>
          <p:nvPr/>
        </p:nvCxnSpPr>
        <p:spPr>
          <a:xfrm>
            <a:off x="6739104" y="2517848"/>
            <a:ext cx="509867"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0728" name="文字方塊 7">
            <a:extLst>
              <a:ext uri="{FF2B5EF4-FFF2-40B4-BE49-F238E27FC236}">
                <a16:creationId xmlns:a16="http://schemas.microsoft.com/office/drawing/2014/main" id="{A58C3B0F-2E60-D868-A846-334146E06816}"/>
              </a:ext>
            </a:extLst>
          </p:cNvPr>
          <p:cNvSpPr txBox="1">
            <a:spLocks noChangeArrowheads="1"/>
          </p:cNvSpPr>
          <p:nvPr/>
        </p:nvSpPr>
        <p:spPr bwMode="auto">
          <a:xfrm>
            <a:off x="7240927" y="2344593"/>
            <a:ext cx="1411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宣告發布者</a:t>
            </a:r>
          </a:p>
        </p:txBody>
      </p:sp>
      <p:sp>
        <p:nvSpPr>
          <p:cNvPr id="8" name="矩形 7">
            <a:extLst>
              <a:ext uri="{FF2B5EF4-FFF2-40B4-BE49-F238E27FC236}">
                <a16:creationId xmlns:a16="http://schemas.microsoft.com/office/drawing/2014/main" id="{333E4A60-84CB-75DF-5EC7-EA1FBECC467C}"/>
              </a:ext>
            </a:extLst>
          </p:cNvPr>
          <p:cNvSpPr/>
          <p:nvPr/>
        </p:nvSpPr>
        <p:spPr>
          <a:xfrm>
            <a:off x="448854" y="3509040"/>
            <a:ext cx="1818890" cy="18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3" name="直線單箭頭接點 12">
            <a:extLst>
              <a:ext uri="{FF2B5EF4-FFF2-40B4-BE49-F238E27FC236}">
                <a16:creationId xmlns:a16="http://schemas.microsoft.com/office/drawing/2014/main" id="{E08CE059-C06A-0103-03B9-7A10809E3A59}"/>
              </a:ext>
            </a:extLst>
          </p:cNvPr>
          <p:cNvCxnSpPr>
            <a:cxnSpLocks/>
          </p:cNvCxnSpPr>
          <p:nvPr/>
        </p:nvCxnSpPr>
        <p:spPr>
          <a:xfrm>
            <a:off x="2267744" y="3589674"/>
            <a:ext cx="4981227"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5" name="文字方塊 7">
            <a:extLst>
              <a:ext uri="{FF2B5EF4-FFF2-40B4-BE49-F238E27FC236}">
                <a16:creationId xmlns:a16="http://schemas.microsoft.com/office/drawing/2014/main" id="{9C13F6CF-5F03-727B-6F37-0CC667740B0A}"/>
              </a:ext>
            </a:extLst>
          </p:cNvPr>
          <p:cNvSpPr txBox="1">
            <a:spLocks noChangeArrowheads="1"/>
          </p:cNvSpPr>
          <p:nvPr/>
        </p:nvSpPr>
        <p:spPr bwMode="auto">
          <a:xfrm>
            <a:off x="7248971" y="3370320"/>
            <a:ext cx="1704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控制迴圈頻率</a:t>
            </a:r>
          </a:p>
        </p:txBody>
      </p:sp>
      <p:sp>
        <p:nvSpPr>
          <p:cNvPr id="17" name="矩形 16">
            <a:extLst>
              <a:ext uri="{FF2B5EF4-FFF2-40B4-BE49-F238E27FC236}">
                <a16:creationId xmlns:a16="http://schemas.microsoft.com/office/drawing/2014/main" id="{133DB388-D0F4-CAC1-2853-D3943CCAC092}"/>
              </a:ext>
            </a:extLst>
          </p:cNvPr>
          <p:cNvSpPr/>
          <p:nvPr/>
        </p:nvSpPr>
        <p:spPr>
          <a:xfrm>
            <a:off x="423629" y="2059588"/>
            <a:ext cx="1628092"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8" name="矩形 17">
            <a:extLst>
              <a:ext uri="{FF2B5EF4-FFF2-40B4-BE49-F238E27FC236}">
                <a16:creationId xmlns:a16="http://schemas.microsoft.com/office/drawing/2014/main" id="{35B71319-D8E4-34D7-1447-0721B397C18A}"/>
              </a:ext>
            </a:extLst>
          </p:cNvPr>
          <p:cNvSpPr/>
          <p:nvPr/>
        </p:nvSpPr>
        <p:spPr>
          <a:xfrm>
            <a:off x="423629" y="1874941"/>
            <a:ext cx="3428291" cy="18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9" name="直線單箭頭接點 18">
            <a:extLst>
              <a:ext uri="{FF2B5EF4-FFF2-40B4-BE49-F238E27FC236}">
                <a16:creationId xmlns:a16="http://schemas.microsoft.com/office/drawing/2014/main" id="{CE0683E5-0B7B-C233-B143-86F885BC3AF5}"/>
              </a:ext>
            </a:extLst>
          </p:cNvPr>
          <p:cNvCxnSpPr>
            <a:cxnSpLocks/>
          </p:cNvCxnSpPr>
          <p:nvPr/>
        </p:nvCxnSpPr>
        <p:spPr>
          <a:xfrm>
            <a:off x="2051721" y="2204864"/>
            <a:ext cx="5197250"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直線單箭頭接點 19">
            <a:extLst>
              <a:ext uri="{FF2B5EF4-FFF2-40B4-BE49-F238E27FC236}">
                <a16:creationId xmlns:a16="http://schemas.microsoft.com/office/drawing/2014/main" id="{3F426DFD-A7CE-9014-E492-C6F39090DEF9}"/>
              </a:ext>
            </a:extLst>
          </p:cNvPr>
          <p:cNvCxnSpPr>
            <a:cxnSpLocks/>
          </p:cNvCxnSpPr>
          <p:nvPr/>
        </p:nvCxnSpPr>
        <p:spPr>
          <a:xfrm>
            <a:off x="3851920" y="1988840"/>
            <a:ext cx="3397051"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4" name="文字方塊 7">
            <a:extLst>
              <a:ext uri="{FF2B5EF4-FFF2-40B4-BE49-F238E27FC236}">
                <a16:creationId xmlns:a16="http://schemas.microsoft.com/office/drawing/2014/main" id="{26435480-385B-D04C-C27B-1AE2AC96E42A}"/>
              </a:ext>
            </a:extLst>
          </p:cNvPr>
          <p:cNvSpPr txBox="1">
            <a:spLocks noChangeArrowheads="1"/>
          </p:cNvSpPr>
          <p:nvPr/>
        </p:nvSpPr>
        <p:spPr bwMode="auto">
          <a:xfrm>
            <a:off x="7240927" y="1736543"/>
            <a:ext cx="1411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初始化節點</a:t>
            </a:r>
          </a:p>
        </p:txBody>
      </p:sp>
      <p:sp>
        <p:nvSpPr>
          <p:cNvPr id="25" name="文字方塊 7">
            <a:extLst>
              <a:ext uri="{FF2B5EF4-FFF2-40B4-BE49-F238E27FC236}">
                <a16:creationId xmlns:a16="http://schemas.microsoft.com/office/drawing/2014/main" id="{BEAE03B7-F17C-2585-19A4-210B3E936ABC}"/>
              </a:ext>
            </a:extLst>
          </p:cNvPr>
          <p:cNvSpPr txBox="1">
            <a:spLocks noChangeArrowheads="1"/>
          </p:cNvSpPr>
          <p:nvPr/>
        </p:nvSpPr>
        <p:spPr bwMode="auto">
          <a:xfrm>
            <a:off x="7253262" y="2043401"/>
            <a:ext cx="2071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宣告節點管理器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5D5BB-C0E2-1535-B1F9-893DE840DC3D}"/>
              </a:ext>
            </a:extLst>
          </p:cNvPr>
          <p:cNvSpPr>
            <a:spLocks noGrp="1"/>
          </p:cNvSpPr>
          <p:nvPr>
            <p:ph type="title"/>
          </p:nvPr>
        </p:nvSpPr>
        <p:spPr/>
        <p:txBody>
          <a:bodyPr/>
          <a:lstStyle/>
          <a:p>
            <a:r>
              <a:rPr lang="en-US" altLang="zh-TW" dirty="0">
                <a:ea typeface="Times New Roman"/>
                <a:cs typeface="Times New Roman"/>
                <a:sym typeface="Times New Roman"/>
              </a:rPr>
              <a:t>Publisher</a:t>
            </a:r>
            <a:r>
              <a:rPr lang="zh-TW" altLang="en-US" dirty="0">
                <a:latin typeface="+mj-ea"/>
                <a:cs typeface="Times New Roman"/>
                <a:sym typeface="Times New Roman"/>
              </a:rPr>
              <a:t>程式解釋</a:t>
            </a:r>
            <a:endParaRPr lang="zh-TW" altLang="en-US" dirty="0"/>
          </a:p>
        </p:txBody>
      </p:sp>
      <p:sp>
        <p:nvSpPr>
          <p:cNvPr id="3" name="內容版面配置區 2">
            <a:extLst>
              <a:ext uri="{FF2B5EF4-FFF2-40B4-BE49-F238E27FC236}">
                <a16:creationId xmlns:a16="http://schemas.microsoft.com/office/drawing/2014/main" id="{54921C75-D21C-EDD7-49B6-3F2A2288C9E7}"/>
              </a:ext>
            </a:extLst>
          </p:cNvPr>
          <p:cNvSpPr>
            <a:spLocks noGrp="1"/>
          </p:cNvSpPr>
          <p:nvPr>
            <p:ph idx="1"/>
          </p:nvPr>
        </p:nvSpPr>
        <p:spPr/>
        <p:txBody>
          <a:bodyPr/>
          <a:lstStyle/>
          <a:p>
            <a:r>
              <a:rPr lang="zh-TW" altLang="en-US" dirty="0"/>
              <a:t>範例</a:t>
            </a:r>
            <a:endParaRPr lang="en-US" altLang="zh-TW" dirty="0"/>
          </a:p>
          <a:p>
            <a:endParaRPr lang="en-US" altLang="zh-TW" dirty="0"/>
          </a:p>
          <a:p>
            <a:endParaRPr lang="en-US" altLang="zh-TW" dirty="0"/>
          </a:p>
          <a:p>
            <a:endParaRPr lang="en-US" altLang="zh-TW" dirty="0"/>
          </a:p>
          <a:p>
            <a:endParaRPr lang="zh-TW" altLang="en-US" dirty="0"/>
          </a:p>
        </p:txBody>
      </p:sp>
      <p:pic>
        <p:nvPicPr>
          <p:cNvPr id="5" name="圖片 4" descr="一張含有 文字 的圖片&#10;&#10;自動產生的描述">
            <a:extLst>
              <a:ext uri="{FF2B5EF4-FFF2-40B4-BE49-F238E27FC236}">
                <a16:creationId xmlns:a16="http://schemas.microsoft.com/office/drawing/2014/main" id="{1AF0DF92-814C-5740-88BA-EFB66E97E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911348"/>
            <a:ext cx="5249008" cy="3543795"/>
          </a:xfrm>
          <a:prstGeom prst="rect">
            <a:avLst/>
          </a:prstGeom>
        </p:spPr>
      </p:pic>
      <p:sp>
        <p:nvSpPr>
          <p:cNvPr id="6" name="矩形 5">
            <a:extLst>
              <a:ext uri="{FF2B5EF4-FFF2-40B4-BE49-F238E27FC236}">
                <a16:creationId xmlns:a16="http://schemas.microsoft.com/office/drawing/2014/main" id="{82D75E92-11D5-82D1-AC41-D08AA6E59E0A}"/>
              </a:ext>
            </a:extLst>
          </p:cNvPr>
          <p:cNvSpPr/>
          <p:nvPr/>
        </p:nvSpPr>
        <p:spPr>
          <a:xfrm>
            <a:off x="1619672" y="1911348"/>
            <a:ext cx="864096"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矩形 6">
            <a:extLst>
              <a:ext uri="{FF2B5EF4-FFF2-40B4-BE49-F238E27FC236}">
                <a16:creationId xmlns:a16="http://schemas.microsoft.com/office/drawing/2014/main" id="{54EBA27B-20E7-F5DB-23ED-CF8DE49524AD}"/>
              </a:ext>
            </a:extLst>
          </p:cNvPr>
          <p:cNvSpPr/>
          <p:nvPr/>
        </p:nvSpPr>
        <p:spPr>
          <a:xfrm>
            <a:off x="1331640" y="2640358"/>
            <a:ext cx="2088231"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8" name="矩形 7">
            <a:extLst>
              <a:ext uri="{FF2B5EF4-FFF2-40B4-BE49-F238E27FC236}">
                <a16:creationId xmlns:a16="http://schemas.microsoft.com/office/drawing/2014/main" id="{DB5976C1-08DA-90E2-7FA1-EE2D866510D0}"/>
              </a:ext>
            </a:extLst>
          </p:cNvPr>
          <p:cNvSpPr/>
          <p:nvPr/>
        </p:nvSpPr>
        <p:spPr>
          <a:xfrm>
            <a:off x="1331639" y="3554014"/>
            <a:ext cx="1656185"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a:extLst>
              <a:ext uri="{FF2B5EF4-FFF2-40B4-BE49-F238E27FC236}">
                <a16:creationId xmlns:a16="http://schemas.microsoft.com/office/drawing/2014/main" id="{29672472-E3B2-E041-FEEE-3E545FD3141C}"/>
              </a:ext>
            </a:extLst>
          </p:cNvPr>
          <p:cNvSpPr/>
          <p:nvPr/>
        </p:nvSpPr>
        <p:spPr>
          <a:xfrm>
            <a:off x="1331639" y="5013176"/>
            <a:ext cx="1440161"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0" name="直線單箭頭接點 9">
            <a:extLst>
              <a:ext uri="{FF2B5EF4-FFF2-40B4-BE49-F238E27FC236}">
                <a16:creationId xmlns:a16="http://schemas.microsoft.com/office/drawing/2014/main" id="{47F94496-77EE-3A6C-85C2-EE56E1F19F81}"/>
              </a:ext>
            </a:extLst>
          </p:cNvPr>
          <p:cNvCxnSpPr>
            <a:cxnSpLocks/>
          </p:cNvCxnSpPr>
          <p:nvPr/>
        </p:nvCxnSpPr>
        <p:spPr>
          <a:xfrm>
            <a:off x="2483768" y="1988840"/>
            <a:ext cx="3960440"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直線單箭頭接點 11">
            <a:extLst>
              <a:ext uri="{FF2B5EF4-FFF2-40B4-BE49-F238E27FC236}">
                <a16:creationId xmlns:a16="http://schemas.microsoft.com/office/drawing/2014/main" id="{4415CDA0-8F74-9855-3D30-BB5B69FFEF17}"/>
              </a:ext>
            </a:extLst>
          </p:cNvPr>
          <p:cNvCxnSpPr>
            <a:cxnSpLocks/>
          </p:cNvCxnSpPr>
          <p:nvPr/>
        </p:nvCxnSpPr>
        <p:spPr>
          <a:xfrm>
            <a:off x="2987824" y="3645024"/>
            <a:ext cx="3456384"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直線單箭頭接點 13">
            <a:extLst>
              <a:ext uri="{FF2B5EF4-FFF2-40B4-BE49-F238E27FC236}">
                <a16:creationId xmlns:a16="http://schemas.microsoft.com/office/drawing/2014/main" id="{2BA1950C-EC5B-05AD-88FB-CC54F2538E06}"/>
              </a:ext>
            </a:extLst>
          </p:cNvPr>
          <p:cNvCxnSpPr>
            <a:cxnSpLocks/>
          </p:cNvCxnSpPr>
          <p:nvPr/>
        </p:nvCxnSpPr>
        <p:spPr>
          <a:xfrm>
            <a:off x="2771800" y="5085184"/>
            <a:ext cx="3672408"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直線單箭頭接點 15">
            <a:extLst>
              <a:ext uri="{FF2B5EF4-FFF2-40B4-BE49-F238E27FC236}">
                <a16:creationId xmlns:a16="http://schemas.microsoft.com/office/drawing/2014/main" id="{F7AC5145-3648-302E-5031-667703A4E1DC}"/>
              </a:ext>
            </a:extLst>
          </p:cNvPr>
          <p:cNvCxnSpPr>
            <a:cxnSpLocks/>
          </p:cNvCxnSpPr>
          <p:nvPr/>
        </p:nvCxnSpPr>
        <p:spPr>
          <a:xfrm>
            <a:off x="3419871" y="2708920"/>
            <a:ext cx="3024337"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9" name="文字方塊 7">
            <a:extLst>
              <a:ext uri="{FF2B5EF4-FFF2-40B4-BE49-F238E27FC236}">
                <a16:creationId xmlns:a16="http://schemas.microsoft.com/office/drawing/2014/main" id="{9C65B379-2C04-846A-7935-FE863C02EBDC}"/>
              </a:ext>
            </a:extLst>
          </p:cNvPr>
          <p:cNvSpPr txBox="1">
            <a:spLocks noChangeArrowheads="1"/>
          </p:cNvSpPr>
          <p:nvPr/>
        </p:nvSpPr>
        <p:spPr bwMode="auto">
          <a:xfrm>
            <a:off x="6434644" y="1804174"/>
            <a:ext cx="2480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回傳</a:t>
            </a:r>
            <a:r>
              <a:rPr lang="en-US" altLang="zh-TW" dirty="0">
                <a:solidFill>
                  <a:srgbClr val="FF0000"/>
                </a:solidFill>
                <a:latin typeface="+mn-lt"/>
                <a:ea typeface="標楷體" panose="03000509000000000000" pitchFamily="65" charset="-120"/>
              </a:rPr>
              <a:t>node</a:t>
            </a:r>
            <a:r>
              <a:rPr lang="zh-TW" altLang="en-US" dirty="0">
                <a:solidFill>
                  <a:srgbClr val="FF0000"/>
                </a:solidFill>
                <a:latin typeface="標楷體" panose="03000509000000000000" pitchFamily="65" charset="-120"/>
                <a:ea typeface="標楷體" panose="03000509000000000000" pitchFamily="65" charset="-120"/>
              </a:rPr>
              <a:t>是否運作正常</a:t>
            </a:r>
          </a:p>
        </p:txBody>
      </p:sp>
      <p:sp>
        <p:nvSpPr>
          <p:cNvPr id="20" name="文字方塊 7">
            <a:extLst>
              <a:ext uri="{FF2B5EF4-FFF2-40B4-BE49-F238E27FC236}">
                <a16:creationId xmlns:a16="http://schemas.microsoft.com/office/drawing/2014/main" id="{5064C432-28CF-59B1-7C73-06D9A8C0C80E}"/>
              </a:ext>
            </a:extLst>
          </p:cNvPr>
          <p:cNvSpPr txBox="1">
            <a:spLocks noChangeArrowheads="1"/>
          </p:cNvSpPr>
          <p:nvPr/>
        </p:nvSpPr>
        <p:spPr bwMode="auto">
          <a:xfrm>
            <a:off x="6451842" y="2524254"/>
            <a:ext cx="1704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mn-ea"/>
                <a:ea typeface="+mn-ea"/>
              </a:rPr>
              <a:t>宣告</a:t>
            </a:r>
            <a:r>
              <a:rPr lang="en-US" altLang="zh-TW" dirty="0">
                <a:solidFill>
                  <a:srgbClr val="FF0000"/>
                </a:solidFill>
                <a:latin typeface="+mn-lt"/>
                <a:ea typeface="+mn-ea"/>
              </a:rPr>
              <a:t>msg</a:t>
            </a:r>
            <a:r>
              <a:rPr lang="zh-TW" altLang="en-US" dirty="0">
                <a:solidFill>
                  <a:srgbClr val="FF0000"/>
                </a:solidFill>
                <a:latin typeface="+mn-ea"/>
                <a:ea typeface="+mn-ea"/>
              </a:rPr>
              <a:t>型態</a:t>
            </a:r>
          </a:p>
        </p:txBody>
      </p:sp>
      <p:sp>
        <p:nvSpPr>
          <p:cNvPr id="21" name="文字方塊 7">
            <a:extLst>
              <a:ext uri="{FF2B5EF4-FFF2-40B4-BE49-F238E27FC236}">
                <a16:creationId xmlns:a16="http://schemas.microsoft.com/office/drawing/2014/main" id="{57915AF1-E12F-78C7-6EDD-BBAE841A877B}"/>
              </a:ext>
            </a:extLst>
          </p:cNvPr>
          <p:cNvSpPr txBox="1">
            <a:spLocks noChangeArrowheads="1"/>
          </p:cNvSpPr>
          <p:nvPr/>
        </p:nvSpPr>
        <p:spPr bwMode="auto">
          <a:xfrm>
            <a:off x="6396024" y="3483168"/>
            <a:ext cx="1704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mn-ea"/>
                <a:ea typeface="+mn-ea"/>
              </a:rPr>
              <a:t>發佈</a:t>
            </a:r>
            <a:r>
              <a:rPr lang="en-US" altLang="zh-TW" dirty="0">
                <a:solidFill>
                  <a:srgbClr val="FF0000"/>
                </a:solidFill>
                <a:latin typeface="+mn-lt"/>
                <a:ea typeface="+mn-ea"/>
              </a:rPr>
              <a:t>msg</a:t>
            </a:r>
          </a:p>
        </p:txBody>
      </p:sp>
      <p:sp>
        <p:nvSpPr>
          <p:cNvPr id="22" name="文字方塊 7">
            <a:extLst>
              <a:ext uri="{FF2B5EF4-FFF2-40B4-BE49-F238E27FC236}">
                <a16:creationId xmlns:a16="http://schemas.microsoft.com/office/drawing/2014/main" id="{7C91428F-C670-C38B-6983-0C3E3995544F}"/>
              </a:ext>
            </a:extLst>
          </p:cNvPr>
          <p:cNvSpPr txBox="1">
            <a:spLocks noChangeArrowheads="1"/>
          </p:cNvSpPr>
          <p:nvPr/>
        </p:nvSpPr>
        <p:spPr bwMode="auto">
          <a:xfrm>
            <a:off x="6405287" y="4900518"/>
            <a:ext cx="28562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mn-ea"/>
                <a:ea typeface="+mn-ea"/>
              </a:rPr>
              <a:t>根據</a:t>
            </a:r>
            <a:r>
              <a:rPr lang="en-US" altLang="zh-TW" dirty="0" err="1">
                <a:solidFill>
                  <a:srgbClr val="FF0000"/>
                </a:solidFill>
                <a:latin typeface="+mn-lt"/>
                <a:ea typeface="+mn-ea"/>
              </a:rPr>
              <a:t>loop_rate</a:t>
            </a:r>
            <a:r>
              <a:rPr lang="zh-TW" altLang="en-US" dirty="0">
                <a:solidFill>
                  <a:srgbClr val="FF0000"/>
                </a:solidFill>
                <a:latin typeface="+mn-ea"/>
                <a:ea typeface="+mn-ea"/>
              </a:rPr>
              <a:t>頻率來</a:t>
            </a:r>
            <a:r>
              <a:rPr lang="en-US" altLang="zh-TW" dirty="0">
                <a:solidFill>
                  <a:srgbClr val="FF0000"/>
                </a:solidFill>
                <a:latin typeface="+mn-lt"/>
                <a:ea typeface="+mn-ea"/>
              </a:rPr>
              <a:t>delay</a:t>
            </a:r>
            <a:endParaRPr lang="zh-TW" altLang="en-US" dirty="0">
              <a:solidFill>
                <a:srgbClr val="FF0000"/>
              </a:solidFill>
              <a:latin typeface="+mn-lt"/>
              <a:ea typeface="+mn-ea"/>
            </a:endParaRPr>
          </a:p>
        </p:txBody>
      </p:sp>
    </p:spTree>
    <p:extLst>
      <p:ext uri="{BB962C8B-B14F-4D97-AF65-F5344CB8AC3E}">
        <p14:creationId xmlns:p14="http://schemas.microsoft.com/office/powerpoint/2010/main" val="191243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0F7C8F38-D793-85ED-C326-184538C50461}"/>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ROS</a:t>
            </a:r>
            <a:r>
              <a:rPr lang="zh-TW" altLang="en-US" spc="-1" dirty="0">
                <a:solidFill>
                  <a:srgbClr val="000000"/>
                </a:solidFill>
                <a:ea typeface="Times New Roman"/>
              </a:rPr>
              <a:t> </a:t>
            </a:r>
            <a:r>
              <a:rPr lang="zh-TW" altLang="en-US" spc="-1" dirty="0">
                <a:solidFill>
                  <a:srgbClr val="000000"/>
                </a:solidFill>
                <a:latin typeface="標楷體" panose="03000509000000000000" pitchFamily="65" charset="-120"/>
              </a:rPr>
              <a:t>工作區</a:t>
            </a:r>
            <a:r>
              <a:rPr lang="en-US" altLang="zh-TW" spc="-1" dirty="0">
                <a:solidFill>
                  <a:srgbClr val="000000"/>
                </a:solidFill>
                <a:ea typeface="Times New Roman"/>
              </a:rPr>
              <a:t>(Workspace)</a:t>
            </a:r>
            <a:r>
              <a:rPr lang="zh-TW" altLang="en-US" spc="-1" dirty="0">
                <a:solidFill>
                  <a:srgbClr val="000000"/>
                </a:solidFill>
                <a:latin typeface="標楷體" panose="03000509000000000000" pitchFamily="65" charset="-120"/>
              </a:rPr>
              <a:t>初步介紹</a:t>
            </a:r>
            <a:endParaRPr lang="en-US" altLang="zh-TW" spc="-1" dirty="0">
              <a:solidFill>
                <a:srgbClr val="000000"/>
              </a:solidFill>
              <a:latin typeface="標楷體" panose="03000509000000000000" pitchFamily="65" charset="-120"/>
            </a:endParaRPr>
          </a:p>
        </p:txBody>
      </p:sp>
      <p:sp>
        <p:nvSpPr>
          <p:cNvPr id="10243" name="內容版面配置區 2">
            <a:extLst>
              <a:ext uri="{FF2B5EF4-FFF2-40B4-BE49-F238E27FC236}">
                <a16:creationId xmlns:a16="http://schemas.microsoft.com/office/drawing/2014/main" id="{9AE15A0F-0E86-83D7-E5B3-24A8C5E5D7F8}"/>
              </a:ext>
            </a:extLst>
          </p:cNvPr>
          <p:cNvSpPr>
            <a:spLocks noGrp="1"/>
          </p:cNvSpPr>
          <p:nvPr>
            <p:ph idx="1"/>
          </p:nvPr>
        </p:nvSpPr>
        <p:spPr/>
        <p:txBody>
          <a:bodyPr/>
          <a:lstStyle/>
          <a:p>
            <a:pPr>
              <a:defRPr/>
            </a:pPr>
            <a:r>
              <a:rPr lang="en-US" altLang="zh-TW" dirty="0"/>
              <a:t>ROS</a:t>
            </a:r>
            <a:r>
              <a:rPr lang="zh-Hant-TW" altLang="en-US" dirty="0">
                <a:latin typeface="標楷體" panose="03000509000000000000" pitchFamily="65" charset="-120"/>
              </a:rPr>
              <a:t>的工作區</a:t>
            </a:r>
            <a:r>
              <a:rPr lang="en-US" altLang="zh-TW" dirty="0"/>
              <a:t>(</a:t>
            </a:r>
            <a:r>
              <a:rPr lang="LID4096" altLang="zh-TW" dirty="0"/>
              <a:t>workspace</a:t>
            </a:r>
            <a:r>
              <a:rPr lang="en-US" altLang="zh-TW" dirty="0"/>
              <a:t>)</a:t>
            </a:r>
            <a:r>
              <a:rPr lang="zh-Hant-TW" altLang="en-US" dirty="0">
                <a:latin typeface="標楷體" panose="03000509000000000000" pitchFamily="65" charset="-120"/>
              </a:rPr>
              <a:t>可稱做一個專案</a:t>
            </a:r>
            <a:endParaRPr lang="en-US" altLang="zh-TW" dirty="0">
              <a:latin typeface="標楷體" panose="03000509000000000000" pitchFamily="65" charset="-120"/>
            </a:endParaRPr>
          </a:p>
          <a:p>
            <a:pPr marL="743040" lvl="1" indent="-285480">
              <a:spcBef>
                <a:spcPts val="400"/>
              </a:spcBef>
              <a:buFont typeface="Noto Sans Symbols"/>
              <a:buChar char="■"/>
              <a:tabLst>
                <a:tab pos="0" algn="l"/>
              </a:tabLst>
              <a:defRPr/>
            </a:pPr>
            <a:r>
              <a:rPr lang="zh-TW" altLang="en-US" sz="2400" spc="-1" dirty="0">
                <a:solidFill>
                  <a:srgbClr val="000000"/>
                </a:solidFill>
                <a:latin typeface="標楷體" panose="03000509000000000000" pitchFamily="65" charset="-120"/>
              </a:rPr>
              <a:t>可以當成一個資料夾</a:t>
            </a:r>
          </a:p>
          <a:p>
            <a:pPr marL="743040" lvl="1" indent="-285480">
              <a:spcBef>
                <a:spcPts val="400"/>
              </a:spcBef>
              <a:buFont typeface="Noto Sans Symbols"/>
              <a:buChar char="■"/>
              <a:tabLst>
                <a:tab pos="0" algn="l"/>
              </a:tabLst>
              <a:defRPr/>
            </a:pPr>
            <a:r>
              <a:rPr lang="zh-TW" altLang="en-US" sz="2400" spc="-1" dirty="0">
                <a:solidFill>
                  <a:srgbClr val="000000"/>
                </a:solidFill>
                <a:latin typeface="標楷體" panose="03000509000000000000" pitchFamily="65" charset="-120"/>
              </a:rPr>
              <a:t>是最外層的架構</a:t>
            </a:r>
            <a:r>
              <a:rPr lang="en-US" altLang="zh-TW" sz="2400" spc="-1" dirty="0">
                <a:solidFill>
                  <a:srgbClr val="000000"/>
                </a:solidFill>
              </a:rPr>
              <a:t>(</a:t>
            </a:r>
            <a:r>
              <a:rPr lang="zh-TW" altLang="en-US" sz="2400" spc="-1" dirty="0">
                <a:solidFill>
                  <a:srgbClr val="000000"/>
                </a:solidFill>
                <a:latin typeface="標楷體" panose="03000509000000000000" pitchFamily="65" charset="-120"/>
              </a:rPr>
              <a:t>包含</a:t>
            </a:r>
            <a:r>
              <a:rPr lang="en-US" altLang="zh-TW" sz="2400" spc="-1" dirty="0">
                <a:solidFill>
                  <a:srgbClr val="000000"/>
                </a:solidFill>
                <a:ea typeface="Times New Roman"/>
              </a:rPr>
              <a:t>package</a:t>
            </a:r>
            <a:r>
              <a:rPr lang="zh-TW" altLang="en-US" sz="2400" spc="-1" dirty="0">
                <a:solidFill>
                  <a:srgbClr val="000000"/>
                </a:solidFill>
                <a:latin typeface="標楷體" panose="03000509000000000000" pitchFamily="65" charset="-120"/>
              </a:rPr>
              <a:t>和</a:t>
            </a:r>
            <a:r>
              <a:rPr lang="en-US" altLang="zh-TW" sz="2400" spc="-1" dirty="0">
                <a:solidFill>
                  <a:srgbClr val="000000"/>
                </a:solidFill>
                <a:ea typeface="Times New Roman"/>
              </a:rPr>
              <a:t>node)</a:t>
            </a:r>
          </a:p>
          <a:p>
            <a:pPr>
              <a:defRPr/>
            </a:pPr>
            <a:endParaRPr lang="en-US" altLang="zh-TW" dirty="0"/>
          </a:p>
        </p:txBody>
      </p:sp>
      <p:sp>
        <p:nvSpPr>
          <p:cNvPr id="2" name="Google Shape;78;p4">
            <a:extLst>
              <a:ext uri="{FF2B5EF4-FFF2-40B4-BE49-F238E27FC236}">
                <a16:creationId xmlns:a16="http://schemas.microsoft.com/office/drawing/2014/main" id="{6B69CA2C-47AE-B384-5707-3A6B880BA2DA}"/>
              </a:ext>
            </a:extLst>
          </p:cNvPr>
          <p:cNvSpPr/>
          <p:nvPr/>
        </p:nvSpPr>
        <p:spPr>
          <a:xfrm>
            <a:off x="587375" y="2798763"/>
            <a:ext cx="8245475" cy="3640137"/>
          </a:xfrm>
          <a:prstGeom prst="roundRect">
            <a:avLst>
              <a:gd name="adj" fmla="val 16667"/>
            </a:avLst>
          </a:prstGeom>
          <a:solidFill>
            <a:schemeClr val="accent5">
              <a:lumMod val="40000"/>
              <a:lumOff val="60000"/>
            </a:schemeClr>
          </a:solidFill>
          <a:ln w="25400" cap="flat" cmpd="sng">
            <a:solidFill>
              <a:srgbClr val="88A3A5"/>
            </a:solidFill>
            <a:prstDash val="solid"/>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45" name="Google Shape;79;p4">
            <a:extLst>
              <a:ext uri="{FF2B5EF4-FFF2-40B4-BE49-F238E27FC236}">
                <a16:creationId xmlns:a16="http://schemas.microsoft.com/office/drawing/2014/main" id="{211255AB-7B1C-B613-65D3-24AE127DA890}"/>
              </a:ext>
            </a:extLst>
          </p:cNvPr>
          <p:cNvSpPr txBox="1">
            <a:spLocks noChangeArrowheads="1"/>
          </p:cNvSpPr>
          <p:nvPr/>
        </p:nvSpPr>
        <p:spPr bwMode="auto">
          <a:xfrm>
            <a:off x="931863" y="2967038"/>
            <a:ext cx="1824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WorkSpace</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46" name="Google Shape;80;p4">
            <a:extLst>
              <a:ext uri="{FF2B5EF4-FFF2-40B4-BE49-F238E27FC236}">
                <a16:creationId xmlns:a16="http://schemas.microsoft.com/office/drawing/2014/main" id="{241C8909-BCB9-B0C8-CD6D-9CBCD504BD17}"/>
              </a:ext>
            </a:extLst>
          </p:cNvPr>
          <p:cNvSpPr>
            <a:spLocks noChangeArrowheads="1"/>
          </p:cNvSpPr>
          <p:nvPr/>
        </p:nvSpPr>
        <p:spPr bwMode="auto">
          <a:xfrm>
            <a:off x="931863" y="3429000"/>
            <a:ext cx="3397250" cy="2868613"/>
          </a:xfrm>
          <a:prstGeom prst="roundRect">
            <a:avLst>
              <a:gd name="adj" fmla="val 16667"/>
            </a:avLst>
          </a:prstGeom>
          <a:solidFill>
            <a:srgbClr val="ADF1B8"/>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47" name="Google Shape;81;p4">
            <a:extLst>
              <a:ext uri="{FF2B5EF4-FFF2-40B4-BE49-F238E27FC236}">
                <a16:creationId xmlns:a16="http://schemas.microsoft.com/office/drawing/2014/main" id="{E8FA77A5-18E7-848A-8088-62A37947FEC7}"/>
              </a:ext>
            </a:extLst>
          </p:cNvPr>
          <p:cNvSpPr txBox="1">
            <a:spLocks noChangeArrowheads="1"/>
          </p:cNvSpPr>
          <p:nvPr/>
        </p:nvSpPr>
        <p:spPr bwMode="auto">
          <a:xfrm>
            <a:off x="1112838" y="3657600"/>
            <a:ext cx="167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Package1</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48" name="Google Shape;82;p4">
            <a:extLst>
              <a:ext uri="{FF2B5EF4-FFF2-40B4-BE49-F238E27FC236}">
                <a16:creationId xmlns:a16="http://schemas.microsoft.com/office/drawing/2014/main" id="{BB8BA5EF-222A-560E-C0AB-D4537AD7502E}"/>
              </a:ext>
            </a:extLst>
          </p:cNvPr>
          <p:cNvSpPr>
            <a:spLocks noChangeArrowheads="1"/>
          </p:cNvSpPr>
          <p:nvPr/>
        </p:nvSpPr>
        <p:spPr bwMode="auto">
          <a:xfrm>
            <a:off x="1293813" y="4478338"/>
            <a:ext cx="1195387"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49" name="Google Shape;83;p4">
            <a:extLst>
              <a:ext uri="{FF2B5EF4-FFF2-40B4-BE49-F238E27FC236}">
                <a16:creationId xmlns:a16="http://schemas.microsoft.com/office/drawing/2014/main" id="{D30B1998-DE54-1714-0A07-CC854AD9C955}"/>
              </a:ext>
            </a:extLst>
          </p:cNvPr>
          <p:cNvSpPr txBox="1">
            <a:spLocks noChangeArrowheads="1"/>
          </p:cNvSpPr>
          <p:nvPr/>
        </p:nvSpPr>
        <p:spPr bwMode="auto">
          <a:xfrm>
            <a:off x="1316038" y="4413250"/>
            <a:ext cx="1173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Node.1</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0" name="Google Shape;82;p4">
            <a:extLst>
              <a:ext uri="{FF2B5EF4-FFF2-40B4-BE49-F238E27FC236}">
                <a16:creationId xmlns:a16="http://schemas.microsoft.com/office/drawing/2014/main" id="{2F44CD0B-AD9D-3661-0B03-89E64B143159}"/>
              </a:ext>
            </a:extLst>
          </p:cNvPr>
          <p:cNvSpPr>
            <a:spLocks noChangeArrowheads="1"/>
          </p:cNvSpPr>
          <p:nvPr/>
        </p:nvSpPr>
        <p:spPr bwMode="auto">
          <a:xfrm>
            <a:off x="2825750" y="4478338"/>
            <a:ext cx="1196975"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1" name="Google Shape;83;p4">
            <a:extLst>
              <a:ext uri="{FF2B5EF4-FFF2-40B4-BE49-F238E27FC236}">
                <a16:creationId xmlns:a16="http://schemas.microsoft.com/office/drawing/2014/main" id="{D3D9AFC1-F2AA-0834-3A04-8971A4D6625D}"/>
              </a:ext>
            </a:extLst>
          </p:cNvPr>
          <p:cNvSpPr txBox="1">
            <a:spLocks noChangeArrowheads="1"/>
          </p:cNvSpPr>
          <p:nvPr/>
        </p:nvSpPr>
        <p:spPr bwMode="auto">
          <a:xfrm>
            <a:off x="2878138" y="4478338"/>
            <a:ext cx="1173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Node.2</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2" name="Google Shape;80;p4">
            <a:extLst>
              <a:ext uri="{FF2B5EF4-FFF2-40B4-BE49-F238E27FC236}">
                <a16:creationId xmlns:a16="http://schemas.microsoft.com/office/drawing/2014/main" id="{B6AE61BF-087E-06E2-631D-86B3B261DAB4}"/>
              </a:ext>
            </a:extLst>
          </p:cNvPr>
          <p:cNvSpPr>
            <a:spLocks noChangeArrowheads="1"/>
          </p:cNvSpPr>
          <p:nvPr/>
        </p:nvSpPr>
        <p:spPr bwMode="auto">
          <a:xfrm>
            <a:off x="5159375" y="3440113"/>
            <a:ext cx="3397250" cy="2868612"/>
          </a:xfrm>
          <a:prstGeom prst="roundRect">
            <a:avLst>
              <a:gd name="adj" fmla="val 16667"/>
            </a:avLst>
          </a:prstGeom>
          <a:solidFill>
            <a:srgbClr val="ADF1B8"/>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3" name="Google Shape;81;p4">
            <a:extLst>
              <a:ext uri="{FF2B5EF4-FFF2-40B4-BE49-F238E27FC236}">
                <a16:creationId xmlns:a16="http://schemas.microsoft.com/office/drawing/2014/main" id="{90BB2B9B-77F3-0D59-3145-80DA93736CE3}"/>
              </a:ext>
            </a:extLst>
          </p:cNvPr>
          <p:cNvSpPr txBox="1">
            <a:spLocks noChangeArrowheads="1"/>
          </p:cNvSpPr>
          <p:nvPr/>
        </p:nvSpPr>
        <p:spPr bwMode="auto">
          <a:xfrm>
            <a:off x="5340350" y="3668713"/>
            <a:ext cx="167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Package</a:t>
            </a:r>
            <a:r>
              <a:rPr lang="en-US" altLang="zh-TW" sz="2400" b="1">
                <a:latin typeface="Times New Roman" panose="02020603050405020304" pitchFamily="18" charset="0"/>
                <a:cs typeface="Times New Roman" panose="02020603050405020304" pitchFamily="18" charset="0"/>
                <a:sym typeface="Times New Roman" panose="02020603050405020304" pitchFamily="18" charset="0"/>
              </a:rPr>
              <a:t>2</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4" name="Google Shape;82;p4">
            <a:extLst>
              <a:ext uri="{FF2B5EF4-FFF2-40B4-BE49-F238E27FC236}">
                <a16:creationId xmlns:a16="http://schemas.microsoft.com/office/drawing/2014/main" id="{701115AE-A715-69E4-44BE-32221F0D3F9A}"/>
              </a:ext>
            </a:extLst>
          </p:cNvPr>
          <p:cNvSpPr>
            <a:spLocks noChangeArrowheads="1"/>
          </p:cNvSpPr>
          <p:nvPr/>
        </p:nvSpPr>
        <p:spPr bwMode="auto">
          <a:xfrm>
            <a:off x="5521325" y="4487863"/>
            <a:ext cx="1196975"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5" name="Google Shape;83;p4">
            <a:extLst>
              <a:ext uri="{FF2B5EF4-FFF2-40B4-BE49-F238E27FC236}">
                <a16:creationId xmlns:a16="http://schemas.microsoft.com/office/drawing/2014/main" id="{E4C8A151-F2C3-A772-3519-7D88C8D2F423}"/>
              </a:ext>
            </a:extLst>
          </p:cNvPr>
          <p:cNvSpPr txBox="1">
            <a:spLocks noChangeArrowheads="1"/>
          </p:cNvSpPr>
          <p:nvPr/>
        </p:nvSpPr>
        <p:spPr bwMode="auto">
          <a:xfrm>
            <a:off x="5545138" y="4422775"/>
            <a:ext cx="1173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Node.3</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6" name="Google Shape;82;p4">
            <a:extLst>
              <a:ext uri="{FF2B5EF4-FFF2-40B4-BE49-F238E27FC236}">
                <a16:creationId xmlns:a16="http://schemas.microsoft.com/office/drawing/2014/main" id="{CF3DF417-7ADA-A4FB-DBFE-D762F66A9DF6}"/>
              </a:ext>
            </a:extLst>
          </p:cNvPr>
          <p:cNvSpPr>
            <a:spLocks noChangeArrowheads="1"/>
          </p:cNvSpPr>
          <p:nvPr/>
        </p:nvSpPr>
        <p:spPr bwMode="auto">
          <a:xfrm>
            <a:off x="7054850" y="4487863"/>
            <a:ext cx="1195388"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7" name="Google Shape;83;p4">
            <a:extLst>
              <a:ext uri="{FF2B5EF4-FFF2-40B4-BE49-F238E27FC236}">
                <a16:creationId xmlns:a16="http://schemas.microsoft.com/office/drawing/2014/main" id="{E122B6AA-0A77-5F40-E237-94C7D7BAA7BB}"/>
              </a:ext>
            </a:extLst>
          </p:cNvPr>
          <p:cNvSpPr txBox="1">
            <a:spLocks noChangeArrowheads="1"/>
          </p:cNvSpPr>
          <p:nvPr/>
        </p:nvSpPr>
        <p:spPr bwMode="auto">
          <a:xfrm>
            <a:off x="7107238" y="4487863"/>
            <a:ext cx="1173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a:t>
            </a:r>
            <a:r>
              <a:rPr lang="en-US" altLang="zh-TW" sz="2400" b="1">
                <a:latin typeface="Times New Roman" panose="02020603050405020304" pitchFamily="18" charset="0"/>
                <a:cs typeface="Times New Roman" panose="02020603050405020304" pitchFamily="18" charset="0"/>
                <a:sym typeface="Times New Roman" panose="02020603050405020304" pitchFamily="18" charset="0"/>
              </a:rPr>
              <a:t>4</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8C700-3699-4A7C-8DA6-C52AA4EC23DC}"/>
              </a:ext>
            </a:extLst>
          </p:cNvPr>
          <p:cNvSpPr>
            <a:spLocks noGrp="1"/>
          </p:cNvSpPr>
          <p:nvPr>
            <p:ph type="title"/>
          </p:nvPr>
        </p:nvSpPr>
        <p:spPr/>
        <p:txBody>
          <a:bodyPr/>
          <a:lstStyle/>
          <a:p>
            <a:r>
              <a:rPr lang="zh-TW" altLang="en-US" dirty="0"/>
              <a:t>發佈消息控制烏龜</a:t>
            </a:r>
          </a:p>
        </p:txBody>
      </p:sp>
      <p:sp>
        <p:nvSpPr>
          <p:cNvPr id="3" name="內容版面配置區 2">
            <a:extLst>
              <a:ext uri="{FF2B5EF4-FFF2-40B4-BE49-F238E27FC236}">
                <a16:creationId xmlns:a16="http://schemas.microsoft.com/office/drawing/2014/main" id="{D0F60C07-0DA9-CB5A-A380-49B4EFEC5103}"/>
              </a:ext>
            </a:extLst>
          </p:cNvPr>
          <p:cNvSpPr>
            <a:spLocks noGrp="1"/>
          </p:cNvSpPr>
          <p:nvPr>
            <p:ph idx="1"/>
          </p:nvPr>
        </p:nvSpPr>
        <p:spPr/>
        <p:txBody>
          <a:bodyPr/>
          <a:lstStyle/>
          <a:p>
            <a:r>
              <a:rPr lang="zh-TW" altLang="en-US" dirty="0"/>
              <a:t>輸入</a:t>
            </a:r>
            <a:endParaRPr lang="en-US" altLang="zh-TW" dirty="0"/>
          </a:p>
          <a:p>
            <a:pPr lvl="1"/>
            <a:r>
              <a:rPr lang="en-US" altLang="zh-TW" dirty="0"/>
              <a:t>$ </a:t>
            </a:r>
            <a:r>
              <a:rPr lang="en-US" altLang="zh-TW" dirty="0" err="1"/>
              <a:t>roscore</a:t>
            </a:r>
            <a:endParaRPr lang="en-US" altLang="zh-TW" dirty="0"/>
          </a:p>
          <a:p>
            <a:pPr lvl="1"/>
            <a:r>
              <a:rPr lang="en-US" altLang="zh-TW" dirty="0"/>
              <a:t>$ </a:t>
            </a:r>
            <a:r>
              <a:rPr lang="en-US" altLang="zh-TW" dirty="0" err="1"/>
              <a:t>rosrun</a:t>
            </a:r>
            <a:r>
              <a:rPr lang="en-US" altLang="zh-TW" dirty="0"/>
              <a:t> </a:t>
            </a:r>
            <a:r>
              <a:rPr lang="en-US" altLang="zh-TW" dirty="0" err="1"/>
              <a:t>turtlesim</a:t>
            </a:r>
            <a:r>
              <a:rPr lang="en-US" altLang="zh-TW" dirty="0"/>
              <a:t> </a:t>
            </a:r>
            <a:r>
              <a:rPr lang="en-US" altLang="zh-TW" dirty="0" err="1"/>
              <a:t>turtlesim_node</a:t>
            </a:r>
            <a:endParaRPr lang="en-US" altLang="zh-TW" dirty="0"/>
          </a:p>
          <a:p>
            <a:pPr lvl="1"/>
            <a:r>
              <a:rPr lang="en-US" altLang="zh-TW" dirty="0"/>
              <a:t>$ </a:t>
            </a:r>
            <a:r>
              <a:rPr lang="en-US" altLang="zh-TW" dirty="0" err="1"/>
              <a:t>rosrun</a:t>
            </a:r>
            <a:r>
              <a:rPr lang="en-US" altLang="zh-TW" dirty="0"/>
              <a:t> </a:t>
            </a:r>
            <a:r>
              <a:rPr lang="en-US" altLang="zh-TW" dirty="0" err="1"/>
              <a:t>turtle_control</a:t>
            </a:r>
            <a:r>
              <a:rPr lang="en-US" altLang="zh-TW" dirty="0"/>
              <a:t> </a:t>
            </a:r>
            <a:r>
              <a:rPr lang="en-US" altLang="zh-TW" dirty="0" err="1"/>
              <a:t>random_run</a:t>
            </a:r>
            <a:endParaRPr lang="zh-TW" altLang="en-US" dirty="0"/>
          </a:p>
        </p:txBody>
      </p:sp>
      <p:pic>
        <p:nvPicPr>
          <p:cNvPr id="5" name="圖片 4" descr="一張含有 文字, 電子用品, 螢幕擷取畫面, 顯示 的圖片&#10;&#10;自動產生的描述">
            <a:extLst>
              <a:ext uri="{FF2B5EF4-FFF2-40B4-BE49-F238E27FC236}">
                <a16:creationId xmlns:a16="http://schemas.microsoft.com/office/drawing/2014/main" id="{D0E46E22-EED3-2FA0-8670-D752E208D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125" y="2996952"/>
            <a:ext cx="3248478" cy="3515216"/>
          </a:xfrm>
          <a:prstGeom prst="rect">
            <a:avLst/>
          </a:prstGeom>
        </p:spPr>
      </p:pic>
    </p:spTree>
    <p:extLst>
      <p:ext uri="{BB962C8B-B14F-4D97-AF65-F5344CB8AC3E}">
        <p14:creationId xmlns:p14="http://schemas.microsoft.com/office/powerpoint/2010/main" val="1804575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B68C18-7D99-C735-E06E-40DD94F4E628}"/>
              </a:ext>
            </a:extLst>
          </p:cNvPr>
          <p:cNvSpPr>
            <a:spLocks noGrp="1"/>
          </p:cNvSpPr>
          <p:nvPr>
            <p:ph type="title"/>
          </p:nvPr>
        </p:nvSpPr>
        <p:spPr/>
        <p:txBody>
          <a:bodyPr/>
          <a:lstStyle/>
          <a:p>
            <a:pPr>
              <a:tabLst>
                <a:tab pos="0" algn="l"/>
              </a:tabLst>
              <a:defRPr/>
            </a:pPr>
            <a:r>
              <a:rPr lang="zh-TW" altLang="en-US" spc="-1" dirty="0">
                <a:latin typeface="Arial"/>
                <a:cs typeface="Times New Roman"/>
                <a:sym typeface="Times New Roman"/>
              </a:rPr>
              <a:t>接收烏龜狀態</a:t>
            </a:r>
            <a:endParaRPr lang="en-US" altLang="zh-TW" spc="-1" dirty="0">
              <a:latin typeface="Arial"/>
            </a:endParaRPr>
          </a:p>
        </p:txBody>
      </p:sp>
      <p:sp>
        <p:nvSpPr>
          <p:cNvPr id="3" name="內容版面配置區 2">
            <a:extLst>
              <a:ext uri="{FF2B5EF4-FFF2-40B4-BE49-F238E27FC236}">
                <a16:creationId xmlns:a16="http://schemas.microsoft.com/office/drawing/2014/main" id="{DCD994F8-051F-BF66-9B7F-85B647D718BB}"/>
              </a:ext>
            </a:extLst>
          </p:cNvPr>
          <p:cNvSpPr>
            <a:spLocks noGrp="1"/>
          </p:cNvSpPr>
          <p:nvPr>
            <p:ph idx="1"/>
          </p:nvPr>
        </p:nvSpPr>
        <p:spPr/>
        <p:txBody>
          <a:bodyPr/>
          <a:lstStyle/>
          <a:p>
            <a:r>
              <a:rPr lang="zh-TW" altLang="en-US" dirty="0"/>
              <a:t>在原本</a:t>
            </a:r>
            <a:r>
              <a:rPr lang="en-US" altLang="zh-TW" dirty="0" err="1"/>
              <a:t>packag</a:t>
            </a:r>
            <a:r>
              <a:rPr lang="zh-TW" altLang="en-US" dirty="0"/>
              <a:t>下新增一個</a:t>
            </a:r>
            <a:r>
              <a:rPr lang="en-US" altLang="zh-TW" dirty="0"/>
              <a:t>node</a:t>
            </a:r>
          </a:p>
          <a:p>
            <a:pPr lvl="1"/>
            <a:r>
              <a:rPr lang="zh-TW" altLang="en-US" dirty="0"/>
              <a:t>範例名稱</a:t>
            </a:r>
            <a:r>
              <a:rPr lang="en-US" altLang="zh-TW" dirty="0"/>
              <a:t>:get_turtle_fb.cpp</a:t>
            </a:r>
          </a:p>
          <a:p>
            <a:pPr lvl="1"/>
            <a:endParaRPr lang="en-US" altLang="zh-TW" dirty="0"/>
          </a:p>
          <a:p>
            <a:r>
              <a:rPr lang="zh-TW" altLang="en-US" dirty="0"/>
              <a:t>新增一個新的</a:t>
            </a:r>
            <a:r>
              <a:rPr lang="zh-TW" altLang="en-US" dirty="0">
                <a:solidFill>
                  <a:srgbClr val="FF0000"/>
                </a:solidFill>
              </a:rPr>
              <a:t>相依</a:t>
            </a:r>
            <a:r>
              <a:rPr lang="en-US" altLang="zh-TW" dirty="0">
                <a:solidFill>
                  <a:srgbClr val="FF0000"/>
                </a:solidFill>
              </a:rPr>
              <a:t>(package.xml)</a:t>
            </a:r>
            <a:r>
              <a:rPr lang="zh-TW" altLang="en-US" dirty="0"/>
              <a:t>與</a:t>
            </a:r>
            <a:r>
              <a:rPr lang="zh-TW" altLang="en-US" dirty="0">
                <a:solidFill>
                  <a:srgbClr val="FF0000"/>
                </a:solidFill>
              </a:rPr>
              <a:t>修改</a:t>
            </a:r>
            <a:r>
              <a:rPr lang="en-US" altLang="zh-TW" dirty="0">
                <a:solidFill>
                  <a:srgbClr val="FF0000"/>
                </a:solidFill>
              </a:rPr>
              <a:t>(CMakeList.txt)</a:t>
            </a:r>
          </a:p>
          <a:p>
            <a:pPr lvl="1"/>
            <a:r>
              <a:rPr lang="zh-TW" altLang="en-US" dirty="0"/>
              <a:t>因為</a:t>
            </a:r>
            <a:r>
              <a:rPr lang="en-US" altLang="zh-TW" dirty="0" err="1"/>
              <a:t>subcriber</a:t>
            </a:r>
            <a:r>
              <a:rPr lang="zh-TW" altLang="en-US" dirty="0"/>
              <a:t>會用到新的</a:t>
            </a:r>
            <a:r>
              <a:rPr lang="en-US" altLang="zh-TW" dirty="0"/>
              <a:t>message</a:t>
            </a:r>
            <a:r>
              <a:rPr lang="zh-TW" altLang="en-US" dirty="0"/>
              <a:t>型態</a:t>
            </a:r>
            <a:endParaRPr lang="en-US" altLang="zh-TW" dirty="0"/>
          </a:p>
          <a:p>
            <a:pPr lvl="2"/>
            <a:r>
              <a:rPr lang="en-US" altLang="zh-TW" dirty="0" err="1"/>
              <a:t>turtlesim</a:t>
            </a:r>
            <a:r>
              <a:rPr lang="en-US" altLang="zh-TW" dirty="0"/>
              <a:t>_/</a:t>
            </a:r>
            <a:r>
              <a:rPr lang="en-US" altLang="zh-TW" dirty="0" err="1"/>
              <a:t>Pose.h</a:t>
            </a:r>
            <a:endParaRPr lang="en-US" altLang="zh-TW" dirty="0"/>
          </a:p>
        </p:txBody>
      </p:sp>
      <p:pic>
        <p:nvPicPr>
          <p:cNvPr id="5" name="圖片 4" descr="一張含有 文字 的圖片&#10;&#10;自動產生的描述">
            <a:extLst>
              <a:ext uri="{FF2B5EF4-FFF2-40B4-BE49-F238E27FC236}">
                <a16:creationId xmlns:a16="http://schemas.microsoft.com/office/drawing/2014/main" id="{830CA719-0454-3A1A-9467-D2C66101E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09" y="3573016"/>
            <a:ext cx="8648091" cy="2762623"/>
          </a:xfrm>
          <a:prstGeom prst="rect">
            <a:avLst/>
          </a:prstGeom>
        </p:spPr>
      </p:pic>
      <p:sp>
        <p:nvSpPr>
          <p:cNvPr id="6" name="Google Shape;353;p42">
            <a:extLst>
              <a:ext uri="{FF2B5EF4-FFF2-40B4-BE49-F238E27FC236}">
                <a16:creationId xmlns:a16="http://schemas.microsoft.com/office/drawing/2014/main" id="{D26E0A0E-DF17-D5CC-1EC9-24A748388AE3}"/>
              </a:ext>
            </a:extLst>
          </p:cNvPr>
          <p:cNvSpPr txBox="1"/>
          <p:nvPr/>
        </p:nvSpPr>
        <p:spPr>
          <a:xfrm>
            <a:off x="2849437" y="5965752"/>
            <a:ext cx="1655762" cy="369887"/>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package.xml</a:t>
            </a:r>
            <a:endParaRPr sz="1400" b="0" i="0" u="none" strike="noStrike" cap="none">
              <a:solidFill>
                <a:srgbClr val="000000"/>
              </a:solidFill>
              <a:latin typeface="Times New Roman"/>
              <a:ea typeface="Times New Roman"/>
              <a:cs typeface="Times New Roman"/>
              <a:sym typeface="Times New Roman"/>
            </a:endParaRPr>
          </a:p>
        </p:txBody>
      </p:sp>
      <p:sp>
        <p:nvSpPr>
          <p:cNvPr id="7" name="Google Shape;355;p42">
            <a:extLst>
              <a:ext uri="{FF2B5EF4-FFF2-40B4-BE49-F238E27FC236}">
                <a16:creationId xmlns:a16="http://schemas.microsoft.com/office/drawing/2014/main" id="{9258F219-72A8-2FA1-0DE5-873A90E60F64}"/>
              </a:ext>
            </a:extLst>
          </p:cNvPr>
          <p:cNvSpPr txBox="1"/>
          <p:nvPr/>
        </p:nvSpPr>
        <p:spPr>
          <a:xfrm>
            <a:off x="7335838" y="4005064"/>
            <a:ext cx="1655762" cy="369291"/>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CMakeList.txt</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2C91B-42D8-34EB-326A-E65257613D84}"/>
              </a:ext>
            </a:extLst>
          </p:cNvPr>
          <p:cNvSpPr>
            <a:spLocks noGrp="1"/>
          </p:cNvSpPr>
          <p:nvPr>
            <p:ph type="title"/>
          </p:nvPr>
        </p:nvSpPr>
        <p:spPr/>
        <p:txBody>
          <a:bodyPr/>
          <a:lstStyle/>
          <a:p>
            <a:r>
              <a:rPr lang="zh-TW" altLang="en-US" dirty="0"/>
              <a:t>創建</a:t>
            </a:r>
            <a:r>
              <a:rPr lang="en-US" altLang="zh-TW" dirty="0" err="1"/>
              <a:t>subcriber</a:t>
            </a:r>
            <a:r>
              <a:rPr lang="zh-TW" altLang="en-US" dirty="0"/>
              <a:t>的主要步驟</a:t>
            </a:r>
          </a:p>
        </p:txBody>
      </p:sp>
      <p:sp>
        <p:nvSpPr>
          <p:cNvPr id="3" name="內容版面配置區 2">
            <a:extLst>
              <a:ext uri="{FF2B5EF4-FFF2-40B4-BE49-F238E27FC236}">
                <a16:creationId xmlns:a16="http://schemas.microsoft.com/office/drawing/2014/main" id="{01F5F6BE-2CAC-9D18-A3B6-537FA89868B5}"/>
              </a:ext>
            </a:extLst>
          </p:cNvPr>
          <p:cNvSpPr>
            <a:spLocks noGrp="1"/>
          </p:cNvSpPr>
          <p:nvPr>
            <p:ph idx="1"/>
          </p:nvPr>
        </p:nvSpPr>
        <p:spPr/>
        <p:txBody>
          <a:bodyPr/>
          <a:lstStyle/>
          <a:p>
            <a:r>
              <a:rPr lang="zh-TW" altLang="en-US" dirty="0"/>
              <a:t>初始化節點</a:t>
            </a:r>
            <a:r>
              <a:rPr lang="en-US" altLang="zh-TW" dirty="0"/>
              <a:t>(</a:t>
            </a:r>
            <a:r>
              <a:rPr lang="en-US" altLang="zh-TW" dirty="0" err="1"/>
              <a:t>ros</a:t>
            </a:r>
            <a:r>
              <a:rPr lang="en-US" altLang="zh-TW" dirty="0"/>
              <a:t>::</a:t>
            </a:r>
            <a:r>
              <a:rPr lang="en-US" altLang="zh-TW" dirty="0" err="1"/>
              <a:t>init</a:t>
            </a:r>
            <a:r>
              <a:rPr lang="en-US" altLang="zh-TW" dirty="0"/>
              <a:t> </a:t>
            </a:r>
            <a:r>
              <a:rPr lang="zh-TW" altLang="en-US" dirty="0"/>
              <a:t>與</a:t>
            </a:r>
            <a:r>
              <a:rPr lang="en-US" altLang="zh-TW" dirty="0" err="1"/>
              <a:t>ros</a:t>
            </a:r>
            <a:r>
              <a:rPr lang="en-US" altLang="zh-TW" dirty="0"/>
              <a:t>::</a:t>
            </a:r>
            <a:r>
              <a:rPr lang="en-US" altLang="zh-TW" dirty="0" err="1"/>
              <a:t>NodeHandle</a:t>
            </a:r>
            <a:r>
              <a:rPr lang="en-US" altLang="zh-TW" dirty="0"/>
              <a:t>)</a:t>
            </a:r>
          </a:p>
          <a:p>
            <a:endParaRPr lang="en-US" altLang="zh-TW" dirty="0"/>
          </a:p>
          <a:p>
            <a:r>
              <a:rPr lang="zh-TW" altLang="en-US" dirty="0"/>
              <a:t>創建接收者</a:t>
            </a:r>
            <a:endParaRPr lang="en-US" altLang="zh-TW" dirty="0"/>
          </a:p>
          <a:p>
            <a:endParaRPr lang="en-US" altLang="zh-TW" dirty="0"/>
          </a:p>
          <a:p>
            <a:r>
              <a:rPr lang="zh-TW" altLang="en-US" dirty="0"/>
              <a:t>創建</a:t>
            </a:r>
            <a:r>
              <a:rPr lang="en-US" altLang="zh-TW" dirty="0">
                <a:solidFill>
                  <a:srgbClr val="FF0000"/>
                </a:solidFill>
              </a:rPr>
              <a:t>callback</a:t>
            </a:r>
            <a:r>
              <a:rPr lang="zh-TW" altLang="en-US" dirty="0">
                <a:solidFill>
                  <a:srgbClr val="FF0000"/>
                </a:solidFill>
              </a:rPr>
              <a:t>函數</a:t>
            </a:r>
            <a:endParaRPr lang="en-US" altLang="zh-TW" dirty="0">
              <a:solidFill>
                <a:srgbClr val="FF0000"/>
              </a:solidFill>
            </a:endParaRPr>
          </a:p>
          <a:p>
            <a:pPr lvl="1"/>
            <a:r>
              <a:rPr lang="en-US" altLang="zh-TW" dirty="0"/>
              <a:t>Void </a:t>
            </a:r>
            <a:r>
              <a:rPr lang="en-US" altLang="zh-TW" dirty="0" err="1"/>
              <a:t>Get_PoseMsg</a:t>
            </a:r>
            <a:r>
              <a:rPr lang="en-US" altLang="zh-TW" dirty="0"/>
              <a:t>(const </a:t>
            </a:r>
            <a:r>
              <a:rPr lang="en-US" altLang="zh-TW" dirty="0" err="1"/>
              <a:t>turtlesim</a:t>
            </a:r>
            <a:r>
              <a:rPr lang="en-US" altLang="zh-TW" dirty="0"/>
              <a:t>::Pose&amp; msg) {…}</a:t>
            </a:r>
          </a:p>
          <a:p>
            <a:pPr lvl="1"/>
            <a:endParaRPr lang="en-US" altLang="zh-TW" dirty="0"/>
          </a:p>
          <a:p>
            <a:r>
              <a:rPr lang="zh-TW" altLang="en-US" dirty="0"/>
              <a:t>呼叫</a:t>
            </a:r>
            <a:r>
              <a:rPr lang="zh-TW" altLang="en-US" dirty="0">
                <a:solidFill>
                  <a:srgbClr val="FF0000"/>
                </a:solidFill>
              </a:rPr>
              <a:t>監聽函數</a:t>
            </a:r>
            <a:endParaRPr lang="en-US" altLang="zh-TW" dirty="0">
              <a:solidFill>
                <a:srgbClr val="FF0000"/>
              </a:solidFill>
            </a:endParaRPr>
          </a:p>
          <a:p>
            <a:pPr lvl="1"/>
            <a:r>
              <a:rPr lang="en-US" altLang="zh-TW" dirty="0"/>
              <a:t>spin() </a:t>
            </a:r>
            <a:r>
              <a:rPr lang="zh-TW" altLang="en-US" dirty="0"/>
              <a:t>或 </a:t>
            </a:r>
            <a:r>
              <a:rPr lang="en-US" altLang="zh-TW" dirty="0" err="1"/>
              <a:t>spinOnce</a:t>
            </a:r>
            <a:r>
              <a:rPr lang="en-US" altLang="zh-TW" dirty="0"/>
              <a:t>()</a:t>
            </a:r>
            <a:endParaRPr lang="zh-TW" altLang="en-US" dirty="0"/>
          </a:p>
        </p:txBody>
      </p:sp>
    </p:spTree>
    <p:extLst>
      <p:ext uri="{BB962C8B-B14F-4D97-AF65-F5344CB8AC3E}">
        <p14:creationId xmlns:p14="http://schemas.microsoft.com/office/powerpoint/2010/main" val="35456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1C5905-BC1E-C000-E81B-DA93E143CB53}"/>
              </a:ext>
            </a:extLst>
          </p:cNvPr>
          <p:cNvSpPr>
            <a:spLocks noGrp="1"/>
          </p:cNvSpPr>
          <p:nvPr>
            <p:ph idx="1"/>
          </p:nvPr>
        </p:nvSpPr>
        <p:spPr/>
        <p:txBody>
          <a:bodyPr/>
          <a:lstStyle/>
          <a:p>
            <a:pPr>
              <a:defRPr/>
            </a:pPr>
            <a:r>
              <a:rPr lang="zh-TW" altLang="en-US" dirty="0"/>
              <a:t>範例</a:t>
            </a: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marL="0" indent="0">
              <a:buFont typeface="Wingdings" panose="05000000000000000000" pitchFamily="2" charset="2"/>
              <a:buNone/>
              <a:defRPr/>
            </a:pPr>
            <a:endParaRPr lang="en-US" altLang="zh-TW" dirty="0"/>
          </a:p>
          <a:p>
            <a:pPr lvl="1">
              <a:spcBef>
                <a:spcPts val="400"/>
              </a:spcBef>
              <a:spcAft>
                <a:spcPts val="0"/>
              </a:spcAft>
              <a:buSzPts val="2000"/>
              <a:buFont typeface="Noto Sans Symbols"/>
              <a:buChar char="■"/>
              <a:defRPr/>
            </a:pPr>
            <a:r>
              <a:rPr lang="zh-TW" altLang="en-US" dirty="0">
                <a:cs typeface="Times New Roman" panose="02020603050405020304" pitchFamily="18" charset="0"/>
              </a:rPr>
              <a:t>格式</a:t>
            </a:r>
            <a:r>
              <a:rPr lang="en-US" altLang="zh-TW" dirty="0">
                <a:cs typeface="Times New Roman" panose="02020603050405020304" pitchFamily="18" charset="0"/>
              </a:rPr>
              <a:t>:</a:t>
            </a:r>
          </a:p>
          <a:p>
            <a:pPr lvl="2" indent="-228240">
              <a:spcBef>
                <a:spcPts val="360"/>
              </a:spcBef>
              <a:buFont typeface="Noto Sans Symbols"/>
              <a:buChar char="⮚"/>
              <a:tabLst>
                <a:tab pos="0" algn="l"/>
              </a:tabLst>
              <a:defRPr/>
            </a:pPr>
            <a:r>
              <a:rPr lang="en-US" altLang="zh-TW" spc="-1" dirty="0" err="1">
                <a:solidFill>
                  <a:srgbClr val="000000"/>
                </a:solidFill>
              </a:rPr>
              <a:t>ros</a:t>
            </a:r>
            <a:r>
              <a:rPr lang="en-US" altLang="zh-TW" spc="-1" dirty="0">
                <a:solidFill>
                  <a:srgbClr val="000000"/>
                </a:solidFill>
              </a:rPr>
              <a:t>::Subscriber &lt;</a:t>
            </a:r>
            <a:r>
              <a:rPr lang="en-US" altLang="zh-TW" spc="-1" dirty="0" err="1">
                <a:solidFill>
                  <a:srgbClr val="000000"/>
                </a:solidFill>
              </a:rPr>
              <a:t>sub_name</a:t>
            </a:r>
            <a:r>
              <a:rPr lang="en-US" altLang="zh-TW" spc="-1" dirty="0">
                <a:solidFill>
                  <a:srgbClr val="000000"/>
                </a:solidFill>
              </a:rPr>
              <a:t>&gt; = </a:t>
            </a:r>
          </a:p>
          <a:p>
            <a:pPr marL="914760" lvl="2" indent="0">
              <a:spcBef>
                <a:spcPts val="360"/>
              </a:spcBef>
              <a:buNone/>
              <a:tabLst>
                <a:tab pos="0" algn="l"/>
              </a:tabLst>
              <a:defRPr/>
            </a:pPr>
            <a:r>
              <a:rPr lang="en-US" altLang="zh-TW" spc="-1" dirty="0">
                <a:solidFill>
                  <a:srgbClr val="000000"/>
                </a:solidFill>
              </a:rPr>
              <a:t>    </a:t>
            </a:r>
            <a:r>
              <a:rPr lang="en-US" altLang="zh-TW" spc="-1" dirty="0" err="1">
                <a:solidFill>
                  <a:srgbClr val="000000"/>
                </a:solidFill>
              </a:rPr>
              <a:t>node_handlesubscriber</a:t>
            </a:r>
            <a:r>
              <a:rPr lang="en-US" altLang="zh-TW" spc="-1" dirty="0">
                <a:solidFill>
                  <a:srgbClr val="000000"/>
                </a:solidFill>
              </a:rPr>
              <a:t> (</a:t>
            </a:r>
            <a:r>
              <a:rPr lang="en-US" altLang="zh-TW" spc="-1" dirty="0" err="1">
                <a:solidFill>
                  <a:srgbClr val="000000"/>
                </a:solidFill>
              </a:rPr>
              <a:t>topic_name,queue_size,callback_function</a:t>
            </a:r>
            <a:r>
              <a:rPr lang="en-US" altLang="zh-TW" spc="-1" dirty="0">
                <a:solidFill>
                  <a:srgbClr val="000000"/>
                </a:solidFill>
              </a:rPr>
              <a:t>)</a:t>
            </a:r>
            <a:endParaRPr lang="zh-TW" altLang="en-US" dirty="0"/>
          </a:p>
          <a:p>
            <a:pPr lvl="1">
              <a:spcBef>
                <a:spcPts val="400"/>
              </a:spcBef>
              <a:spcAft>
                <a:spcPts val="0"/>
              </a:spcAft>
              <a:buSzPts val="2000"/>
              <a:buFont typeface="Noto Sans Symbols"/>
              <a:buChar char="■"/>
              <a:defRPr/>
            </a:pPr>
            <a:endParaRPr lang="en-US" altLang="zh-TW" dirty="0">
              <a:cs typeface="Times New Roman" panose="02020603050405020304" pitchFamily="18" charset="0"/>
            </a:endParaRPr>
          </a:p>
          <a:p>
            <a:pPr lvl="1">
              <a:spcBef>
                <a:spcPts val="400"/>
              </a:spcBef>
              <a:spcAft>
                <a:spcPts val="0"/>
              </a:spcAft>
              <a:buSzPts val="2000"/>
              <a:buFont typeface="Noto Sans Symbols"/>
              <a:buChar char="■"/>
              <a:defRPr/>
            </a:pPr>
            <a:r>
              <a:rPr lang="en-US" altLang="zh-TW" dirty="0">
                <a:cs typeface="Times New Roman" panose="02020603050405020304" pitchFamily="18" charset="0"/>
              </a:rPr>
              <a:t>spin()</a:t>
            </a:r>
          </a:p>
          <a:p>
            <a:pPr lvl="2" indent="-228240">
              <a:spcBef>
                <a:spcPts val="360"/>
              </a:spcBef>
              <a:buFont typeface="Noto Sans Symbols"/>
              <a:buChar char="⮚"/>
              <a:tabLst>
                <a:tab pos="0" algn="l"/>
              </a:tabLst>
              <a:defRPr/>
            </a:pPr>
            <a:r>
              <a:rPr lang="zh-TW" altLang="en-US" spc="-1" dirty="0">
                <a:solidFill>
                  <a:srgbClr val="000000"/>
                </a:solidFill>
              </a:rPr>
              <a:t>監聽函數</a:t>
            </a:r>
            <a:endParaRPr lang="en-US" altLang="zh-TW" spc="-1" dirty="0">
              <a:solidFill>
                <a:srgbClr val="000000"/>
              </a:solidFill>
            </a:endParaRPr>
          </a:p>
          <a:p>
            <a:pPr lvl="2" indent="-228240">
              <a:spcBef>
                <a:spcPts val="360"/>
              </a:spcBef>
              <a:buFont typeface="Noto Sans Symbols"/>
              <a:buChar char="⮚"/>
              <a:tabLst>
                <a:tab pos="0" algn="l"/>
              </a:tabLst>
              <a:defRPr/>
            </a:pPr>
            <a:r>
              <a:rPr lang="zh-TW" altLang="en-US" spc="-1" dirty="0">
                <a:solidFill>
                  <a:srgbClr val="000000"/>
                </a:solidFill>
              </a:rPr>
              <a:t>持續監聽</a:t>
            </a:r>
            <a:r>
              <a:rPr lang="en-US" altLang="zh-TW" spc="-1" dirty="0">
                <a:solidFill>
                  <a:srgbClr val="000000"/>
                </a:solidFill>
              </a:rPr>
              <a:t>callback function </a:t>
            </a:r>
            <a:r>
              <a:rPr lang="zh-TW" altLang="en-US" spc="-1" dirty="0">
                <a:solidFill>
                  <a:srgbClr val="000000"/>
                </a:solidFill>
              </a:rPr>
              <a:t>直到節點結束</a:t>
            </a:r>
            <a:r>
              <a:rPr lang="en-US" altLang="zh-TW" spc="-1" dirty="0">
                <a:solidFill>
                  <a:srgbClr val="000000"/>
                </a:solidFill>
              </a:rPr>
              <a:t> </a:t>
            </a:r>
          </a:p>
          <a:p>
            <a:pPr lvl="2">
              <a:spcBef>
                <a:spcPts val="400"/>
              </a:spcBef>
              <a:spcAft>
                <a:spcPts val="0"/>
              </a:spcAft>
              <a:buSzPts val="2000"/>
              <a:buFont typeface="Noto Sans Symbols"/>
              <a:buChar char="■"/>
              <a:defRPr/>
            </a:pPr>
            <a:endParaRPr lang="en-US" altLang="zh-TW" dirty="0">
              <a:cs typeface="Times New Roman" panose="02020603050405020304" pitchFamily="18" charset="0"/>
            </a:endParaRPr>
          </a:p>
        </p:txBody>
      </p:sp>
      <p:pic>
        <p:nvPicPr>
          <p:cNvPr id="5" name="圖片 4" descr="一張含有 文字 的圖片&#10;&#10;自動產生的描述">
            <a:extLst>
              <a:ext uri="{FF2B5EF4-FFF2-40B4-BE49-F238E27FC236}">
                <a16:creationId xmlns:a16="http://schemas.microsoft.com/office/drawing/2014/main" id="{5C3C5054-1C84-3F33-D10F-000BA2ED3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97" y="2030309"/>
            <a:ext cx="5782482" cy="1486107"/>
          </a:xfrm>
          <a:prstGeom prst="rect">
            <a:avLst/>
          </a:prstGeom>
        </p:spPr>
      </p:pic>
      <p:sp>
        <p:nvSpPr>
          <p:cNvPr id="2" name="標題 1">
            <a:extLst>
              <a:ext uri="{FF2B5EF4-FFF2-40B4-BE49-F238E27FC236}">
                <a16:creationId xmlns:a16="http://schemas.microsoft.com/office/drawing/2014/main" id="{872D0153-A49D-0787-2613-E64554223772}"/>
              </a:ext>
            </a:extLst>
          </p:cNvPr>
          <p:cNvSpPr>
            <a:spLocks noGrp="1"/>
          </p:cNvSpPr>
          <p:nvPr>
            <p:ph type="title"/>
          </p:nvPr>
        </p:nvSpPr>
        <p:spPr/>
        <p:txBody>
          <a:bodyPr/>
          <a:lstStyle/>
          <a:p>
            <a:pPr>
              <a:defRPr/>
            </a:pPr>
            <a:r>
              <a:rPr lang="en-US" altLang="zh-TW" dirty="0">
                <a:ea typeface="Times New Roman"/>
                <a:cs typeface="Times New Roman"/>
                <a:sym typeface="Times New Roman"/>
              </a:rPr>
              <a:t>Subscriber</a:t>
            </a:r>
            <a:r>
              <a:rPr lang="zh-TW" altLang="en-US" dirty="0">
                <a:latin typeface="+mj-ea"/>
                <a:cs typeface="Times New Roman"/>
                <a:sym typeface="Times New Roman"/>
              </a:rPr>
              <a:t>程式解釋</a:t>
            </a:r>
            <a:endParaRPr lang="zh-TW" altLang="en-US" dirty="0"/>
          </a:p>
        </p:txBody>
      </p:sp>
      <p:sp>
        <p:nvSpPr>
          <p:cNvPr id="32775" name="文字方塊 7">
            <a:extLst>
              <a:ext uri="{FF2B5EF4-FFF2-40B4-BE49-F238E27FC236}">
                <a16:creationId xmlns:a16="http://schemas.microsoft.com/office/drawing/2014/main" id="{509F6259-2CEB-0097-47F4-850446C8D071}"/>
              </a:ext>
            </a:extLst>
          </p:cNvPr>
          <p:cNvSpPr txBox="1">
            <a:spLocks noChangeArrowheads="1"/>
          </p:cNvSpPr>
          <p:nvPr/>
        </p:nvSpPr>
        <p:spPr bwMode="auto">
          <a:xfrm>
            <a:off x="6854273" y="269420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宣告接收者</a:t>
            </a:r>
          </a:p>
        </p:txBody>
      </p:sp>
      <p:sp>
        <p:nvSpPr>
          <p:cNvPr id="12" name="矩形 11">
            <a:extLst>
              <a:ext uri="{FF2B5EF4-FFF2-40B4-BE49-F238E27FC236}">
                <a16:creationId xmlns:a16="http://schemas.microsoft.com/office/drawing/2014/main" id="{5BE6DA79-375D-D4FC-C914-5F373338D6A8}"/>
              </a:ext>
            </a:extLst>
          </p:cNvPr>
          <p:cNvSpPr/>
          <p:nvPr/>
        </p:nvSpPr>
        <p:spPr>
          <a:xfrm>
            <a:off x="850497" y="2030308"/>
            <a:ext cx="3289455" cy="3905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矩形 12">
            <a:extLst>
              <a:ext uri="{FF2B5EF4-FFF2-40B4-BE49-F238E27FC236}">
                <a16:creationId xmlns:a16="http://schemas.microsoft.com/office/drawing/2014/main" id="{B71173CD-0BCC-6DCB-300B-F5A8776EE862}"/>
              </a:ext>
            </a:extLst>
          </p:cNvPr>
          <p:cNvSpPr/>
          <p:nvPr/>
        </p:nvSpPr>
        <p:spPr>
          <a:xfrm>
            <a:off x="850497" y="2751112"/>
            <a:ext cx="5305679"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4" name="直線單箭頭接點 13">
            <a:extLst>
              <a:ext uri="{FF2B5EF4-FFF2-40B4-BE49-F238E27FC236}">
                <a16:creationId xmlns:a16="http://schemas.microsoft.com/office/drawing/2014/main" id="{5FA6EA4B-72E3-30C6-50FA-D1D6D29710D8}"/>
              </a:ext>
            </a:extLst>
          </p:cNvPr>
          <p:cNvCxnSpPr>
            <a:cxnSpLocks/>
            <a:endCxn id="32775" idx="1"/>
          </p:cNvCxnSpPr>
          <p:nvPr/>
        </p:nvCxnSpPr>
        <p:spPr>
          <a:xfrm>
            <a:off x="6156176" y="2869425"/>
            <a:ext cx="698097" cy="9446"/>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A05471-FCF0-CF56-31D4-8D239B3419F8}"/>
              </a:ext>
            </a:extLst>
          </p:cNvPr>
          <p:cNvSpPr>
            <a:spLocks noGrp="1"/>
          </p:cNvSpPr>
          <p:nvPr>
            <p:ph type="title"/>
          </p:nvPr>
        </p:nvSpPr>
        <p:spPr/>
        <p:txBody>
          <a:bodyPr/>
          <a:lstStyle/>
          <a:p>
            <a:pPr>
              <a:defRPr/>
            </a:pPr>
            <a:r>
              <a:rPr lang="en-US" altLang="zh-TW" dirty="0" err="1">
                <a:ea typeface="Times New Roman"/>
                <a:cs typeface="Times New Roman"/>
                <a:sym typeface="Times New Roman"/>
              </a:rPr>
              <a:t>Spin</a:t>
            </a:r>
            <a:r>
              <a:rPr lang="en-US" altLang="zh-TW" dirty="0" err="1">
                <a:latin typeface="+mn-ea"/>
                <a:cs typeface="Times New Roman"/>
                <a:sym typeface="Times New Roman"/>
              </a:rPr>
              <a:t>與</a:t>
            </a:r>
            <a:r>
              <a:rPr lang="en-US" altLang="zh-TW" dirty="0" err="1">
                <a:ea typeface="Times New Roman"/>
                <a:cs typeface="Times New Roman"/>
                <a:sym typeface="Times New Roman"/>
              </a:rPr>
              <a:t>spinOnce</a:t>
            </a:r>
            <a:endParaRPr lang="zh-TW" altLang="en-US" dirty="0"/>
          </a:p>
        </p:txBody>
      </p:sp>
      <p:sp>
        <p:nvSpPr>
          <p:cNvPr id="3" name="內容版面配置區 2">
            <a:extLst>
              <a:ext uri="{FF2B5EF4-FFF2-40B4-BE49-F238E27FC236}">
                <a16:creationId xmlns:a16="http://schemas.microsoft.com/office/drawing/2014/main" id="{0DC3B992-677F-D5EF-71D6-98A3EE258368}"/>
              </a:ext>
            </a:extLst>
          </p:cNvPr>
          <p:cNvSpPr>
            <a:spLocks noGrp="1"/>
          </p:cNvSpPr>
          <p:nvPr>
            <p:ph idx="1"/>
          </p:nvPr>
        </p:nvSpPr>
        <p:spPr/>
        <p:txBody>
          <a:bodyPr/>
          <a:lstStyle/>
          <a:p>
            <a:pPr>
              <a:defRPr/>
            </a:pPr>
            <a:r>
              <a:rPr lang="zh-TW" altLang="en-US" dirty="0">
                <a:latin typeface="+mn-ea"/>
              </a:rPr>
              <a:t>關於</a:t>
            </a:r>
            <a:r>
              <a:rPr lang="en-US" altLang="zh-TW" spc="-1" dirty="0">
                <a:solidFill>
                  <a:srgbClr val="000000"/>
                </a:solidFill>
                <a:cs typeface="Times New Roman" panose="02020603050405020304" pitchFamily="18" charset="0"/>
              </a:rPr>
              <a:t>spin</a:t>
            </a:r>
            <a:r>
              <a:rPr lang="zh-TW" altLang="en-US" spc="-1" dirty="0">
                <a:solidFill>
                  <a:srgbClr val="000000"/>
                </a:solidFill>
                <a:latin typeface="+mn-ea"/>
                <a:cs typeface="Times New Roman" panose="02020603050405020304" pitchFamily="18" charset="0"/>
              </a:rPr>
              <a:t>與</a:t>
            </a:r>
            <a:r>
              <a:rPr lang="en-US" altLang="zh-TW" spc="-1" dirty="0" err="1">
                <a:solidFill>
                  <a:srgbClr val="000000"/>
                </a:solidFill>
                <a:ea typeface="+mj-ea"/>
                <a:cs typeface="Times New Roman" panose="02020603050405020304" pitchFamily="18" charset="0"/>
              </a:rPr>
              <a:t>spinOnce</a:t>
            </a:r>
            <a:endParaRPr lang="en-US" altLang="zh-TW" spc="-1" dirty="0">
              <a:solidFill>
                <a:srgbClr val="000000"/>
              </a:solidFill>
              <a:ea typeface="+mj-ea"/>
              <a:cs typeface="Times New Roman" panose="02020603050405020304" pitchFamily="18" charset="0"/>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兩個函數都是在監聽</a:t>
            </a:r>
            <a:r>
              <a:rPr lang="en-US" altLang="zh-TW" dirty="0">
                <a:solidFill>
                  <a:schemeClr val="dk1"/>
                </a:solidFill>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函數</a:t>
            </a:r>
            <a:endParaRPr lang="zh-TW" altLang="en-US" sz="2400" dirty="0">
              <a:latin typeface="+mn-ea"/>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透過</a:t>
            </a:r>
            <a:r>
              <a:rPr lang="zh-TW" altLang="en-US" b="1" dirty="0">
                <a:solidFill>
                  <a:srgbClr val="FF0000"/>
                </a:solidFill>
                <a:latin typeface="+mn-ea"/>
                <a:cs typeface="Times New Roman" panose="02020603050405020304" pitchFamily="18" charset="0"/>
                <a:sym typeface="Times New Roman"/>
              </a:rPr>
              <a:t>監聽</a:t>
            </a:r>
            <a:r>
              <a:rPr lang="en-US" altLang="zh-TW" b="1" dirty="0">
                <a:solidFill>
                  <a:srgbClr val="FF0000"/>
                </a:solidFill>
                <a:latin typeface="+mj-lt"/>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，當有</a:t>
            </a:r>
            <a:r>
              <a:rPr lang="en-US" altLang="zh-TW" dirty="0">
                <a:solidFill>
                  <a:schemeClr val="dk1"/>
                </a:solidFill>
                <a:latin typeface="+mj-lt"/>
                <a:cs typeface="Times New Roman" panose="02020603050405020304" pitchFamily="18" charset="0"/>
                <a:sym typeface="Times New Roman"/>
              </a:rPr>
              <a:t>message</a:t>
            </a:r>
            <a:r>
              <a:rPr lang="zh-TW" altLang="en-US" dirty="0">
                <a:solidFill>
                  <a:schemeClr val="dk1"/>
                </a:solidFill>
                <a:latin typeface="+mn-ea"/>
                <a:cs typeface="Times New Roman" panose="02020603050405020304" pitchFamily="18" charset="0"/>
                <a:sym typeface="Times New Roman"/>
              </a:rPr>
              <a:t>進來時，就可以即時呼叫</a:t>
            </a:r>
            <a:r>
              <a:rPr lang="en-US" altLang="zh-TW" dirty="0">
                <a:solidFill>
                  <a:schemeClr val="dk1"/>
                </a:solidFill>
                <a:latin typeface="+mj-lt"/>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函數</a:t>
            </a:r>
            <a:endParaRPr lang="zh-TW" altLang="en-US" sz="2400" dirty="0">
              <a:latin typeface="+mn-ea"/>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也就是說，</a:t>
            </a:r>
            <a:r>
              <a:rPr lang="zh-TW" altLang="en-US" b="1" dirty="0">
                <a:solidFill>
                  <a:srgbClr val="FF0000"/>
                </a:solidFill>
                <a:latin typeface="+mn-ea"/>
                <a:cs typeface="Times New Roman" panose="02020603050405020304" pitchFamily="18" charset="0"/>
                <a:sym typeface="Times New Roman"/>
              </a:rPr>
              <a:t>一定要有</a:t>
            </a:r>
            <a:r>
              <a:rPr lang="en-US" altLang="zh-TW" b="1" dirty="0">
                <a:solidFill>
                  <a:srgbClr val="FF0000"/>
                </a:solidFill>
                <a:latin typeface="+mj-lt"/>
                <a:cs typeface="Times New Roman" panose="02020603050405020304" pitchFamily="18" charset="0"/>
                <a:sym typeface="Times New Roman"/>
              </a:rPr>
              <a:t>spin</a:t>
            </a:r>
            <a:r>
              <a:rPr lang="zh-TW" altLang="en-US" b="1" dirty="0">
                <a:solidFill>
                  <a:srgbClr val="FF0000"/>
                </a:solidFill>
                <a:latin typeface="+mn-ea"/>
                <a:cs typeface="Times New Roman" panose="02020603050405020304" pitchFamily="18" charset="0"/>
                <a:sym typeface="Times New Roman"/>
              </a:rPr>
              <a:t>或</a:t>
            </a:r>
            <a:r>
              <a:rPr lang="en-US" altLang="zh-TW" b="1" dirty="0" err="1">
                <a:solidFill>
                  <a:srgbClr val="FF0000"/>
                </a:solidFill>
                <a:latin typeface="+mj-lt"/>
                <a:cs typeface="Times New Roman" panose="02020603050405020304" pitchFamily="18" charset="0"/>
                <a:sym typeface="Times New Roman"/>
              </a:rPr>
              <a:t>spinOnce</a:t>
            </a:r>
            <a:r>
              <a:rPr lang="zh-TW" altLang="en-US" b="1" dirty="0">
                <a:solidFill>
                  <a:srgbClr val="FF0000"/>
                </a:solidFill>
                <a:latin typeface="+mn-ea"/>
                <a:cs typeface="Times New Roman" panose="02020603050405020304" pitchFamily="18" charset="0"/>
                <a:sym typeface="Times New Roman"/>
              </a:rPr>
              <a:t>，</a:t>
            </a:r>
            <a:r>
              <a:rPr lang="en-US" altLang="zh-TW" b="1" dirty="0">
                <a:solidFill>
                  <a:srgbClr val="FF0000"/>
                </a:solidFill>
                <a:latin typeface="+mj-lt"/>
                <a:cs typeface="Times New Roman" panose="02020603050405020304" pitchFamily="18" charset="0"/>
                <a:sym typeface="Times New Roman"/>
              </a:rPr>
              <a:t>subscriber</a:t>
            </a:r>
            <a:r>
              <a:rPr lang="zh-TW" altLang="en-US" b="1" dirty="0">
                <a:solidFill>
                  <a:srgbClr val="FF0000"/>
                </a:solidFill>
                <a:latin typeface="+mn-ea"/>
                <a:cs typeface="Times New Roman" panose="02020603050405020304" pitchFamily="18" charset="0"/>
                <a:sym typeface="Times New Roman"/>
              </a:rPr>
              <a:t>才可正常工作</a:t>
            </a:r>
            <a:endParaRPr lang="en-US" altLang="zh-TW" dirty="0">
              <a:latin typeface="+mn-ea"/>
            </a:endParaRPr>
          </a:p>
          <a:p>
            <a:pPr>
              <a:defRPr/>
            </a:pPr>
            <a:r>
              <a:rPr lang="zh-TW" altLang="en-US" dirty="0">
                <a:latin typeface="+mn-ea"/>
              </a:rPr>
              <a:t>關於</a:t>
            </a:r>
            <a:r>
              <a:rPr lang="en-US" altLang="zh-TW" spc="-1" dirty="0">
                <a:solidFill>
                  <a:srgbClr val="000000"/>
                </a:solidFill>
                <a:latin typeface="+mj-lt"/>
                <a:cs typeface="Times New Roman" panose="02020603050405020304" pitchFamily="18" charset="0"/>
              </a:rPr>
              <a:t>spin()</a:t>
            </a: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程式到讀到這行就不會在往下了</a:t>
            </a:r>
            <a:r>
              <a:rPr lang="en-US" altLang="zh-TW" dirty="0">
                <a:solidFill>
                  <a:schemeClr val="dk1"/>
                </a:solidFill>
                <a:latin typeface="+mj-lt"/>
                <a:cs typeface="Times New Roman" panose="02020603050405020304" pitchFamily="18" charset="0"/>
                <a:sym typeface="Times New Roman"/>
              </a:rPr>
              <a:t>(</a:t>
            </a:r>
            <a:r>
              <a:rPr lang="zh-TW" altLang="en-US" dirty="0">
                <a:solidFill>
                  <a:schemeClr val="dk1"/>
                </a:solidFill>
                <a:latin typeface="+mn-ea"/>
                <a:cs typeface="Times New Roman" panose="02020603050405020304" pitchFamily="18" charset="0"/>
                <a:sym typeface="Times New Roman"/>
              </a:rPr>
              <a:t>直到程式結束</a:t>
            </a:r>
            <a:r>
              <a:rPr lang="en-US" altLang="zh-TW" dirty="0">
                <a:solidFill>
                  <a:schemeClr val="dk1"/>
                </a:solidFill>
                <a:latin typeface="+mj-lt"/>
                <a:cs typeface="Times New Roman" panose="02020603050405020304" pitchFamily="18" charset="0"/>
                <a:sym typeface="Times New Roman"/>
              </a:rPr>
              <a:t>)</a:t>
            </a:r>
            <a:endParaRPr lang="zh-TW" altLang="en-US" dirty="0">
              <a:latin typeface="+mj-lt"/>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程式讀到這行就會開始</a:t>
            </a:r>
            <a:r>
              <a:rPr lang="zh-TW" altLang="en-US" b="1" dirty="0">
                <a:solidFill>
                  <a:srgbClr val="0066FF"/>
                </a:solidFill>
                <a:latin typeface="+mn-ea"/>
                <a:cs typeface="Times New Roman" panose="02020603050405020304" pitchFamily="18" charset="0"/>
                <a:sym typeface="Times New Roman"/>
              </a:rPr>
              <a:t>只監聽</a:t>
            </a:r>
            <a:r>
              <a:rPr lang="en-US" altLang="zh-TW" b="1" dirty="0">
                <a:solidFill>
                  <a:srgbClr val="0066FF"/>
                </a:solidFill>
                <a:latin typeface="+mj-lt"/>
                <a:cs typeface="Times New Roman" panose="02020603050405020304" pitchFamily="18" charset="0"/>
                <a:sym typeface="Times New Roman"/>
              </a:rPr>
              <a:t>callback</a:t>
            </a:r>
            <a:r>
              <a:rPr lang="zh-TW" altLang="en-US" b="1" dirty="0">
                <a:solidFill>
                  <a:srgbClr val="0066FF"/>
                </a:solidFill>
                <a:latin typeface="+mn-ea"/>
                <a:cs typeface="Times New Roman" panose="02020603050405020304" pitchFamily="18" charset="0"/>
                <a:sym typeface="Times New Roman"/>
              </a:rPr>
              <a:t>函數</a:t>
            </a:r>
            <a:endParaRPr lang="zh-TW" altLang="en-US" dirty="0">
              <a:latin typeface="+mn-ea"/>
              <a:cs typeface="Times New Roman" panose="02020603050405020304" pitchFamily="18" charset="0"/>
              <a:sym typeface="Times New Roman"/>
            </a:endParaRPr>
          </a:p>
          <a:p>
            <a:pPr lvl="2">
              <a:spcBef>
                <a:spcPts val="360"/>
              </a:spcBef>
              <a:spcAft>
                <a:spcPts val="0"/>
              </a:spcAft>
              <a:buSzPts val="1800"/>
              <a:buFont typeface="Noto Sans Symbols"/>
              <a:buChar char="⮚"/>
              <a:defRPr/>
            </a:pPr>
            <a:r>
              <a:rPr lang="zh-TW" altLang="en-US" dirty="0">
                <a:solidFill>
                  <a:schemeClr val="dk1"/>
                </a:solidFill>
                <a:latin typeface="+mn-ea"/>
                <a:cs typeface="Times New Roman" panose="02020603050405020304" pitchFamily="18" charset="0"/>
                <a:sym typeface="Times New Roman"/>
              </a:rPr>
              <a:t> 所以不用迴圈也沒關係</a:t>
            </a:r>
            <a:endParaRPr lang="en-US" altLang="zh-TW" dirty="0">
              <a:latin typeface="+mn-ea"/>
            </a:endParaRPr>
          </a:p>
          <a:p>
            <a:pPr>
              <a:defRPr/>
            </a:pPr>
            <a:r>
              <a:rPr lang="zh-TW" altLang="en-US" dirty="0">
                <a:latin typeface="+mn-ea"/>
              </a:rPr>
              <a:t>關於</a:t>
            </a:r>
            <a:r>
              <a:rPr lang="en-US" altLang="zh-TW" spc="-1" dirty="0" err="1">
                <a:solidFill>
                  <a:srgbClr val="000000"/>
                </a:solidFill>
                <a:latin typeface="+mj-lt"/>
                <a:cs typeface="Times New Roman" panose="02020603050405020304" pitchFamily="18" charset="0"/>
              </a:rPr>
              <a:t>spinOnce</a:t>
            </a:r>
            <a:r>
              <a:rPr lang="en-US" altLang="zh-TW" spc="-1" dirty="0">
                <a:solidFill>
                  <a:srgbClr val="000000"/>
                </a:solidFill>
                <a:latin typeface="+mj-lt"/>
                <a:cs typeface="Times New Roman" panose="02020603050405020304" pitchFamily="18" charset="0"/>
              </a:rPr>
              <a:t>()</a:t>
            </a: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對照</a:t>
            </a:r>
            <a:r>
              <a:rPr lang="en-US" altLang="zh-TW" dirty="0">
                <a:solidFill>
                  <a:schemeClr val="dk1"/>
                </a:solidFill>
                <a:latin typeface="+mj-lt"/>
                <a:cs typeface="Times New Roman" panose="02020603050405020304" pitchFamily="18" charset="0"/>
                <a:sym typeface="Times New Roman"/>
              </a:rPr>
              <a:t>spin()</a:t>
            </a:r>
            <a:r>
              <a:rPr lang="zh-TW" altLang="en-US" dirty="0">
                <a:solidFill>
                  <a:schemeClr val="dk1"/>
                </a:solidFill>
                <a:latin typeface="+mn-ea"/>
                <a:cs typeface="Times New Roman" panose="02020603050405020304" pitchFamily="18" charset="0"/>
                <a:sym typeface="Times New Roman"/>
              </a:rPr>
              <a:t>，顧名思義，只會監聽</a:t>
            </a:r>
            <a:r>
              <a:rPr lang="en-US" altLang="zh-TW" dirty="0">
                <a:solidFill>
                  <a:schemeClr val="dk1"/>
                </a:solidFill>
                <a:latin typeface="+mj-lt"/>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一次</a:t>
            </a:r>
            <a:endParaRPr lang="zh-TW" altLang="en-US" dirty="0">
              <a:latin typeface="+mn-ea"/>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用意何在</a:t>
            </a:r>
            <a:r>
              <a:rPr lang="en-US" altLang="zh-TW" dirty="0">
                <a:solidFill>
                  <a:schemeClr val="dk1"/>
                </a:solidFill>
                <a:latin typeface="+mn-ea"/>
                <a:cs typeface="Times New Roman" panose="02020603050405020304" pitchFamily="18" charset="0"/>
                <a:sym typeface="Times New Roman"/>
              </a:rPr>
              <a:t>? </a:t>
            </a:r>
            <a:endParaRPr lang="zh-TW" altLang="en-US" dirty="0">
              <a:latin typeface="+mn-ea"/>
              <a:cs typeface="Times New Roman" panose="02020603050405020304" pitchFamily="18" charset="0"/>
              <a:sym typeface="Times New Roman"/>
            </a:endParaRPr>
          </a:p>
          <a:p>
            <a:pPr lvl="2">
              <a:spcBef>
                <a:spcPts val="360"/>
              </a:spcBef>
              <a:spcAft>
                <a:spcPts val="0"/>
              </a:spcAft>
              <a:buSzPts val="1800"/>
              <a:buFont typeface="Noto Sans Symbols"/>
              <a:buChar char="⮚"/>
              <a:defRPr/>
            </a:pPr>
            <a:r>
              <a:rPr lang="en-US" altLang="zh-TW" dirty="0">
                <a:solidFill>
                  <a:schemeClr val="dk1"/>
                </a:solidFill>
                <a:latin typeface="+mn-ea"/>
                <a:cs typeface="Times New Roman" panose="02020603050405020304" pitchFamily="18" charset="0"/>
                <a:sym typeface="Times New Roman"/>
              </a:rPr>
              <a:t>(</a:t>
            </a:r>
            <a:r>
              <a:rPr lang="zh-TW" altLang="en-US" dirty="0">
                <a:solidFill>
                  <a:schemeClr val="dk1"/>
                </a:solidFill>
                <a:latin typeface="+mn-ea"/>
                <a:cs typeface="Times New Roman" panose="02020603050405020304" pitchFamily="18" charset="0"/>
                <a:sym typeface="Times New Roman"/>
              </a:rPr>
              <a:t>只監聽一次很容易漏資料</a:t>
            </a:r>
            <a:r>
              <a:rPr lang="en-US" altLang="zh-TW" dirty="0">
                <a:solidFill>
                  <a:schemeClr val="dk1"/>
                </a:solidFill>
                <a:latin typeface="+mn-ea"/>
                <a:cs typeface="Times New Roman" panose="02020603050405020304" pitchFamily="18" charset="0"/>
                <a:sym typeface="Times New Roman"/>
              </a:rPr>
              <a:t>)</a:t>
            </a:r>
            <a:endParaRPr lang="zh-TW" altLang="en-US" dirty="0">
              <a:latin typeface="+mn-ea"/>
              <a:cs typeface="Times New Roman" panose="02020603050405020304" pitchFamily="18" charset="0"/>
              <a:sym typeface="Times New Roman"/>
            </a:endParaRPr>
          </a:p>
          <a:p>
            <a:pPr lvl="2">
              <a:spcBef>
                <a:spcPts val="360"/>
              </a:spcBef>
              <a:spcAft>
                <a:spcPts val="0"/>
              </a:spcAft>
              <a:buSzPts val="1800"/>
              <a:buFont typeface="Noto Sans Symbols"/>
              <a:buChar char="⮚"/>
              <a:defRPr/>
            </a:pPr>
            <a:r>
              <a:rPr lang="zh-TW" altLang="en-US" dirty="0">
                <a:solidFill>
                  <a:schemeClr val="dk1"/>
                </a:solidFill>
                <a:latin typeface="+mn-ea"/>
                <a:cs typeface="Times New Roman" panose="02020603050405020304" pitchFamily="18" charset="0"/>
                <a:sym typeface="Times New Roman"/>
              </a:rPr>
              <a:t>通常搭配</a:t>
            </a:r>
            <a:r>
              <a:rPr lang="en-US" altLang="zh-TW" dirty="0">
                <a:solidFill>
                  <a:schemeClr val="dk1"/>
                </a:solidFill>
                <a:latin typeface="+mj-lt"/>
                <a:cs typeface="Times New Roman" panose="02020603050405020304" pitchFamily="18" charset="0"/>
                <a:sym typeface="Times New Roman"/>
              </a:rPr>
              <a:t>loop</a:t>
            </a:r>
            <a:r>
              <a:rPr lang="zh-TW" altLang="en-US" dirty="0">
                <a:solidFill>
                  <a:schemeClr val="dk1"/>
                </a:solidFill>
                <a:latin typeface="+mn-ea"/>
                <a:cs typeface="Times New Roman" panose="02020603050405020304" pitchFamily="18" charset="0"/>
                <a:sym typeface="Times New Roman"/>
              </a:rPr>
              <a:t>與</a:t>
            </a:r>
            <a:r>
              <a:rPr lang="en-US" altLang="zh-TW" dirty="0">
                <a:solidFill>
                  <a:schemeClr val="dk1"/>
                </a:solidFill>
                <a:latin typeface="+mj-lt"/>
                <a:cs typeface="Times New Roman" panose="02020603050405020304" pitchFamily="18" charset="0"/>
                <a:sym typeface="Times New Roman"/>
              </a:rPr>
              <a:t>sleep</a:t>
            </a:r>
            <a:r>
              <a:rPr lang="zh-TW" altLang="en-US" dirty="0">
                <a:solidFill>
                  <a:schemeClr val="dk1"/>
                </a:solidFill>
                <a:latin typeface="+mn-ea"/>
                <a:cs typeface="Times New Roman" panose="02020603050405020304" pitchFamily="18" charset="0"/>
                <a:sym typeface="Times New Roman"/>
              </a:rPr>
              <a:t>函數來達到，</a:t>
            </a:r>
            <a:r>
              <a:rPr lang="zh-TW" altLang="en-US" b="1" dirty="0">
                <a:solidFill>
                  <a:srgbClr val="0066FF"/>
                </a:solidFill>
                <a:latin typeface="+mn-ea"/>
                <a:cs typeface="Times New Roman" panose="02020603050405020304" pitchFamily="18" charset="0"/>
                <a:sym typeface="Times New Roman"/>
              </a:rPr>
              <a:t>控制監聽</a:t>
            </a:r>
            <a:r>
              <a:rPr lang="en-US" altLang="zh-TW" b="1" dirty="0">
                <a:solidFill>
                  <a:srgbClr val="0066FF"/>
                </a:solidFill>
                <a:latin typeface="+mj-lt"/>
                <a:cs typeface="Times New Roman" panose="02020603050405020304" pitchFamily="18" charset="0"/>
                <a:sym typeface="Times New Roman"/>
              </a:rPr>
              <a:t>callback</a:t>
            </a:r>
            <a:r>
              <a:rPr lang="zh-TW" altLang="en-US" b="1" dirty="0">
                <a:solidFill>
                  <a:srgbClr val="0066FF"/>
                </a:solidFill>
                <a:latin typeface="+mn-ea"/>
                <a:cs typeface="Times New Roman" panose="02020603050405020304" pitchFamily="18" charset="0"/>
                <a:sym typeface="Times New Roman"/>
              </a:rPr>
              <a:t>的頻率</a:t>
            </a:r>
            <a:endParaRPr lang="en-US" altLang="zh-TW" dirty="0">
              <a:solidFill>
                <a:srgbClr val="0066FF"/>
              </a:solidFill>
              <a:latin typeface="+mn-ea"/>
              <a:cs typeface="Times New Roman" panose="02020603050405020304" pitchFamily="18" charset="0"/>
              <a:sym typeface="Times New Roman"/>
            </a:endParaRPr>
          </a:p>
          <a:p>
            <a:pPr lvl="3">
              <a:defRPr/>
            </a:pPr>
            <a:r>
              <a:rPr lang="zh-TW" altLang="en-US" dirty="0">
                <a:latin typeface="+mn-ea"/>
              </a:rPr>
              <a:t>用於</a:t>
            </a:r>
            <a:r>
              <a:rPr lang="zh-TW" altLang="en-US" spc="-1" dirty="0">
                <a:latin typeface="+mn-ea"/>
                <a:cs typeface="Times New Roman" panose="02020603050405020304" pitchFamily="18" charset="0"/>
              </a:rPr>
              <a:t>需要每隔固定時間監聽一次</a:t>
            </a:r>
            <a:r>
              <a:rPr lang="en-US" altLang="zh-TW" spc="-1" dirty="0">
                <a:latin typeface="+mj-lt"/>
                <a:cs typeface="Times New Roman" panose="02020603050405020304" pitchFamily="18" charset="0"/>
              </a:rPr>
              <a:t>callback</a:t>
            </a:r>
            <a:r>
              <a:rPr lang="zh-TW" altLang="en-US" spc="-1" dirty="0">
                <a:latin typeface="+mn-ea"/>
                <a:cs typeface="Times New Roman" panose="02020603050405020304" pitchFamily="18" charset="0"/>
              </a:rPr>
              <a:t>資訊時用</a:t>
            </a:r>
          </a:p>
          <a:p>
            <a:pPr lvl="3">
              <a:defRPr/>
            </a:pPr>
            <a:endParaRPr lang="zh-TW"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內容版面配置區 2">
            <a:extLst>
              <a:ext uri="{FF2B5EF4-FFF2-40B4-BE49-F238E27FC236}">
                <a16:creationId xmlns:a16="http://schemas.microsoft.com/office/drawing/2014/main" id="{37C52693-FB31-475D-3AF7-16CE466361B7}"/>
              </a:ext>
            </a:extLst>
          </p:cNvPr>
          <p:cNvSpPr>
            <a:spLocks noGrp="1" noChangeArrowheads="1"/>
          </p:cNvSpPr>
          <p:nvPr>
            <p:ph idx="1"/>
          </p:nvPr>
        </p:nvSpPr>
        <p:spPr/>
        <p:txBody>
          <a:bodyPr/>
          <a:lstStyle/>
          <a:p>
            <a:r>
              <a:rPr lang="en-US" altLang="zh-TW" dirty="0" err="1"/>
              <a:t>SpinOnce</a:t>
            </a:r>
            <a:r>
              <a:rPr lang="en-US" altLang="zh-TW" dirty="0"/>
              <a:t>()</a:t>
            </a:r>
            <a:r>
              <a:rPr lang="zh-TW" altLang="en-US" dirty="0">
                <a:solidFill>
                  <a:srgbClr val="000000"/>
                </a:solidFill>
                <a:cs typeface="Times New Roman" panose="02020603050405020304" pitchFamily="18" charset="0"/>
                <a:sym typeface="Times New Roman" panose="02020603050405020304" pitchFamily="18" charset="0"/>
              </a:rPr>
              <a:t>範例</a:t>
            </a:r>
            <a:endParaRPr lang="en-US" altLang="zh-TW" dirty="0">
              <a:solidFill>
                <a:srgbClr val="000000"/>
              </a:solidFill>
              <a:cs typeface="Times New Roman" panose="02020603050405020304" pitchFamily="18" charset="0"/>
              <a:sym typeface="Times New Roman" panose="02020603050405020304" pitchFamily="18" charset="0"/>
            </a:endParaRPr>
          </a:p>
          <a:p>
            <a:pPr lvl="1"/>
            <a:r>
              <a:rPr kumimoji="0" lang="zh-TW" altLang="en-US" dirty="0">
                <a:solidFill>
                  <a:srgbClr val="000000"/>
                </a:solidFill>
                <a:cs typeface="Times New Roman" panose="02020603050405020304" pitchFamily="18" charset="0"/>
                <a:sym typeface="Times New Roman" panose="02020603050405020304" pitchFamily="18" charset="0"/>
              </a:rPr>
              <a:t>以</a:t>
            </a:r>
            <a:r>
              <a:rPr kumimoji="0" lang="en-US" altLang="zh-TW" dirty="0">
                <a:solidFill>
                  <a:srgbClr val="000000"/>
                </a:solidFill>
                <a:cs typeface="Times New Roman" panose="02020603050405020304" pitchFamily="18" charset="0"/>
                <a:sym typeface="Times New Roman" panose="02020603050405020304" pitchFamily="18" charset="0"/>
              </a:rPr>
              <a:t>10 </a:t>
            </a:r>
            <a:r>
              <a:rPr kumimoji="0" lang="en-US" altLang="zh-TW" dirty="0" err="1">
                <a:solidFill>
                  <a:srgbClr val="000000"/>
                </a:solidFill>
                <a:cs typeface="Times New Roman" panose="02020603050405020304" pitchFamily="18" charset="0"/>
                <a:sym typeface="Times New Roman" panose="02020603050405020304" pitchFamily="18" charset="0"/>
              </a:rPr>
              <a:t>hz</a:t>
            </a:r>
            <a:r>
              <a:rPr kumimoji="0" lang="en-US" altLang="zh-TW" dirty="0">
                <a:solidFill>
                  <a:srgbClr val="000000"/>
                </a:solidFill>
                <a:cs typeface="Times New Roman" panose="02020603050405020304" pitchFamily="18" charset="0"/>
                <a:sym typeface="Times New Roman" panose="02020603050405020304" pitchFamily="18" charset="0"/>
              </a:rPr>
              <a:t> </a:t>
            </a:r>
            <a:r>
              <a:rPr kumimoji="0" lang="zh-TW" altLang="en-US" dirty="0">
                <a:solidFill>
                  <a:srgbClr val="000000"/>
                </a:solidFill>
                <a:cs typeface="Times New Roman" panose="02020603050405020304" pitchFamily="18" charset="0"/>
                <a:sym typeface="Times New Roman" panose="02020603050405020304" pitchFamily="18" charset="0"/>
              </a:rPr>
              <a:t>的頻率來監聽</a:t>
            </a:r>
            <a:r>
              <a:rPr kumimoji="0" lang="en-US" altLang="zh-TW" dirty="0">
                <a:solidFill>
                  <a:srgbClr val="000000"/>
                </a:solidFill>
                <a:cs typeface="Times New Roman" panose="02020603050405020304" pitchFamily="18" charset="0"/>
                <a:sym typeface="Times New Roman" panose="02020603050405020304" pitchFamily="18" charset="0"/>
              </a:rPr>
              <a:t>callback</a:t>
            </a: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r>
              <a:rPr kumimoji="0" lang="zh-TW" altLang="en-US" dirty="0">
                <a:solidFill>
                  <a:srgbClr val="000000"/>
                </a:solidFill>
                <a:cs typeface="Times New Roman" panose="02020603050405020304" pitchFamily="18" charset="0"/>
                <a:sym typeface="Times New Roman" panose="02020603050405020304" pitchFamily="18" charset="0"/>
              </a:rPr>
              <a:t>依程式執行速度來不斷監聽</a:t>
            </a:r>
            <a:r>
              <a:rPr kumimoji="0" lang="en-US" altLang="zh-TW" dirty="0">
                <a:solidFill>
                  <a:srgbClr val="000000"/>
                </a:solidFill>
                <a:cs typeface="Times New Roman" panose="02020603050405020304" pitchFamily="18" charset="0"/>
                <a:sym typeface="Times New Roman" panose="02020603050405020304" pitchFamily="18" charset="0"/>
              </a:rPr>
              <a:t>callback</a:t>
            </a:r>
          </a:p>
          <a:p>
            <a:endParaRPr lang="zh-TW" altLang="en-US" dirty="0"/>
          </a:p>
        </p:txBody>
      </p:sp>
      <p:pic>
        <p:nvPicPr>
          <p:cNvPr id="5" name="圖片 4" descr="一張含有 文字 的圖片&#10;&#10;自動產生的描述">
            <a:extLst>
              <a:ext uri="{FF2B5EF4-FFF2-40B4-BE49-F238E27FC236}">
                <a16:creationId xmlns:a16="http://schemas.microsoft.com/office/drawing/2014/main" id="{DB0742B9-33A9-F9E8-00F5-856FB6F45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01" y="2169201"/>
            <a:ext cx="2305419" cy="3427648"/>
          </a:xfrm>
          <a:prstGeom prst="rect">
            <a:avLst/>
          </a:prstGeom>
        </p:spPr>
      </p:pic>
      <p:sp>
        <p:nvSpPr>
          <p:cNvPr id="2" name="標題 1">
            <a:extLst>
              <a:ext uri="{FF2B5EF4-FFF2-40B4-BE49-F238E27FC236}">
                <a16:creationId xmlns:a16="http://schemas.microsoft.com/office/drawing/2014/main" id="{43B04BB7-B3AC-684F-E6D9-94B75F8B596D}"/>
              </a:ext>
            </a:extLst>
          </p:cNvPr>
          <p:cNvSpPr>
            <a:spLocks noGrp="1"/>
          </p:cNvSpPr>
          <p:nvPr>
            <p:ph type="title"/>
          </p:nvPr>
        </p:nvSpPr>
        <p:spPr/>
        <p:txBody>
          <a:bodyPr/>
          <a:lstStyle/>
          <a:p>
            <a:pPr>
              <a:defRPr/>
            </a:pPr>
            <a:r>
              <a:rPr lang="en-US" altLang="zh-TW" dirty="0" err="1">
                <a:ea typeface="Times New Roman"/>
                <a:cs typeface="Times New Roman"/>
                <a:sym typeface="Times New Roman"/>
              </a:rPr>
              <a:t>Spin</a:t>
            </a:r>
            <a:r>
              <a:rPr lang="en-US" altLang="zh-TW" dirty="0" err="1">
                <a:latin typeface="+mn-ea"/>
                <a:cs typeface="Times New Roman"/>
                <a:sym typeface="Times New Roman"/>
              </a:rPr>
              <a:t>與</a:t>
            </a:r>
            <a:r>
              <a:rPr lang="en-US" altLang="zh-TW" dirty="0" err="1">
                <a:ea typeface="Times New Roman"/>
                <a:cs typeface="Times New Roman"/>
                <a:sym typeface="Times New Roman"/>
              </a:rPr>
              <a:t>spinOnce</a:t>
            </a:r>
            <a:endParaRPr lang="zh-TW" altLang="en-US" dirty="0"/>
          </a:p>
        </p:txBody>
      </p:sp>
      <p:sp>
        <p:nvSpPr>
          <p:cNvPr id="6" name="矩形 5">
            <a:extLst>
              <a:ext uri="{FF2B5EF4-FFF2-40B4-BE49-F238E27FC236}">
                <a16:creationId xmlns:a16="http://schemas.microsoft.com/office/drawing/2014/main" id="{F786F137-ACE1-0AB7-DBE6-8CC8EA3146D8}"/>
              </a:ext>
            </a:extLst>
          </p:cNvPr>
          <p:cNvSpPr/>
          <p:nvPr/>
        </p:nvSpPr>
        <p:spPr>
          <a:xfrm>
            <a:off x="1362300" y="2276872"/>
            <a:ext cx="2057571" cy="228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矩形 11">
            <a:extLst>
              <a:ext uri="{FF2B5EF4-FFF2-40B4-BE49-F238E27FC236}">
                <a16:creationId xmlns:a16="http://schemas.microsoft.com/office/drawing/2014/main" id="{FD7778DF-A0B1-1CA0-5FB6-BC852FEA46F3}"/>
              </a:ext>
            </a:extLst>
          </p:cNvPr>
          <p:cNvSpPr/>
          <p:nvPr/>
        </p:nvSpPr>
        <p:spPr>
          <a:xfrm>
            <a:off x="1691680" y="3140968"/>
            <a:ext cx="1584176" cy="228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93F7D3DF-2A9C-56E9-8BA2-6887DC7BD614}"/>
              </a:ext>
            </a:extLst>
          </p:cNvPr>
          <p:cNvSpPr>
            <a:spLocks noGrp="1" noChangeArrowheads="1"/>
          </p:cNvSpPr>
          <p:nvPr>
            <p:ph type="title"/>
          </p:nvPr>
        </p:nvSpPr>
        <p:spPr/>
        <p:txBody>
          <a:bodyPr/>
          <a:lstStyle/>
          <a:p>
            <a:r>
              <a:rPr lang="zh-TW" altLang="en-US" dirty="0">
                <a:latin typeface="標楷體" panose="03000509000000000000" pitchFamily="65" charset="-120"/>
                <a:cs typeface="Times New Roman" panose="02020603050405020304" pitchFamily="18" charset="0"/>
                <a:sym typeface="Times New Roman" panose="02020603050405020304" pitchFamily="18" charset="0"/>
              </a:rPr>
              <a:t>練習</a:t>
            </a:r>
            <a:endParaRPr lang="zh-TW" altLang="en-US" dirty="0"/>
          </a:p>
        </p:txBody>
      </p:sp>
      <p:sp>
        <p:nvSpPr>
          <p:cNvPr id="3" name="內容版面配置區 2">
            <a:extLst>
              <a:ext uri="{FF2B5EF4-FFF2-40B4-BE49-F238E27FC236}">
                <a16:creationId xmlns:a16="http://schemas.microsoft.com/office/drawing/2014/main" id="{9826BB61-76A1-47B1-69FB-F423A91DD000}"/>
              </a:ext>
            </a:extLst>
          </p:cNvPr>
          <p:cNvSpPr>
            <a:spLocks noGrp="1"/>
          </p:cNvSpPr>
          <p:nvPr>
            <p:ph idx="1"/>
          </p:nvPr>
        </p:nvSpPr>
        <p:spPr/>
        <p:txBody>
          <a:bodyPr/>
          <a:lstStyle/>
          <a:p>
            <a:pPr>
              <a:defRPr/>
            </a:pPr>
            <a:r>
              <a:rPr lang="zh-TW" altLang="en-US" dirty="0"/>
              <a:t>重新</a:t>
            </a:r>
            <a:r>
              <a:rPr lang="zh-TW" altLang="en-US" spc="-1" dirty="0">
                <a:solidFill>
                  <a:srgbClr val="000000"/>
                </a:solidFill>
                <a:cs typeface="Times New Roman" panose="02020603050405020304" pitchFamily="18" charset="0"/>
              </a:rPr>
              <a:t>創建一個</a:t>
            </a:r>
            <a:r>
              <a:rPr lang="en-US" altLang="zh-TW" spc="-1" dirty="0">
                <a:solidFill>
                  <a:srgbClr val="000000"/>
                </a:solidFill>
                <a:cs typeface="Times New Roman" panose="02020603050405020304" pitchFamily="18" charset="0"/>
              </a:rPr>
              <a:t>package</a:t>
            </a:r>
          </a:p>
          <a:p>
            <a:pPr lvl="1">
              <a:defRPr/>
            </a:pPr>
            <a:r>
              <a:rPr lang="zh-TW" altLang="en-US" spc="-1" dirty="0">
                <a:solidFill>
                  <a:srgbClr val="000000"/>
                </a:solidFill>
                <a:cs typeface="Times New Roman" panose="02020603050405020304" pitchFamily="18" charset="0"/>
              </a:rPr>
              <a:t>撰寫一個</a:t>
            </a:r>
            <a:r>
              <a:rPr lang="en-US" altLang="zh-TW" dirty="0">
                <a:cs typeface="Times New Roman"/>
                <a:sym typeface="Times New Roman"/>
              </a:rPr>
              <a:t>Publisher</a:t>
            </a:r>
            <a:r>
              <a:rPr lang="zh-TW" altLang="en-US" dirty="0">
                <a:cs typeface="Times New Roman"/>
                <a:sym typeface="Times New Roman"/>
              </a:rPr>
              <a:t> 與 </a:t>
            </a:r>
            <a:r>
              <a:rPr lang="en-US" altLang="zh-TW" dirty="0" err="1">
                <a:cs typeface="Times New Roman"/>
                <a:sym typeface="Times New Roman"/>
              </a:rPr>
              <a:t>S</a:t>
            </a:r>
            <a:r>
              <a:rPr lang="en-US" altLang="zh-TW" dirty="0" err="1"/>
              <a:t>ubcriber</a:t>
            </a:r>
            <a:r>
              <a:rPr lang="zh-TW" altLang="en-US" dirty="0"/>
              <a:t>能夠發布與接收</a:t>
            </a:r>
            <a:r>
              <a:rPr lang="en-US" altLang="zh-TW" dirty="0"/>
              <a:t>message</a:t>
            </a:r>
            <a:endParaRPr lang="en-US" altLang="zh-TW" spc="-1" dirty="0">
              <a:solidFill>
                <a:srgbClr val="000000"/>
              </a:solidFill>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a:t>ROS</a:t>
            </a:r>
            <a:r>
              <a:rPr lang="zh-TW" altLang="en-US" sz="4800"/>
              <a:t>教學</a:t>
            </a:r>
            <a:endParaRPr lang="en-US" altLang="zh-TW" sz="480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zh-TW" altLang="en-US" sz="4800" dirty="0">
                <a:solidFill>
                  <a:schemeClr val="dk1"/>
                </a:solidFill>
                <a:latin typeface="標楷體" panose="03000509000000000000" pitchFamily="65" charset="-120"/>
                <a:cs typeface="Times New Roman"/>
                <a:sym typeface="Times New Roman"/>
              </a:rPr>
              <a:t>計算圖源命名、命名空間與</a:t>
            </a:r>
            <a:r>
              <a:rPr lang="en-US" altLang="zh-TW" sz="4800" dirty="0">
                <a:solidFill>
                  <a:schemeClr val="dk1"/>
                </a:solidFill>
                <a:latin typeface="+mn-lt"/>
                <a:cs typeface="Times New Roman"/>
                <a:sym typeface="Times New Roman"/>
              </a:rPr>
              <a:t>remap</a:t>
            </a:r>
            <a:endParaRPr lang="zh-TW" altLang="en-US" sz="1800" dirty="0">
              <a:solidFill>
                <a:srgbClr val="000000"/>
              </a:solidFill>
              <a:latin typeface="+mn-lt"/>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EADE89CA-F0CF-3B01-31AF-B6FF16283295}"/>
              </a:ext>
            </a:extLst>
          </p:cNvPr>
          <p:cNvSpPr>
            <a:spLocks noGrp="1" noChangeArrowheads="1"/>
          </p:cNvSpPr>
          <p:nvPr>
            <p:ph type="title"/>
          </p:nvPr>
        </p:nvSpPr>
        <p:spPr/>
        <p:txBody>
          <a:bodyPr/>
          <a:lstStyle/>
          <a:p>
            <a:r>
              <a:rPr lang="zh-TW" altLang="en-US" dirty="0">
                <a:cs typeface="Times New Roman" panose="02020603050405020304" pitchFamily="18" charset="0"/>
                <a:sym typeface="Times New Roman" panose="02020603050405020304" pitchFamily="18" charset="0"/>
              </a:rPr>
              <a:t>目標</a:t>
            </a:r>
            <a:r>
              <a:rPr lang="en-US" altLang="zh-TW" dirty="0"/>
              <a:t>	</a:t>
            </a:r>
            <a:endParaRPr lang="zh-TW" altLang="en-US" dirty="0"/>
          </a:p>
        </p:txBody>
      </p:sp>
      <p:sp>
        <p:nvSpPr>
          <p:cNvPr id="6147" name="內容版面配置區 2">
            <a:extLst>
              <a:ext uri="{FF2B5EF4-FFF2-40B4-BE49-F238E27FC236}">
                <a16:creationId xmlns:a16="http://schemas.microsoft.com/office/drawing/2014/main" id="{4A8AE9EC-9A06-D87B-41DF-DB4ED16F2A77}"/>
              </a:ext>
            </a:extLst>
          </p:cNvPr>
          <p:cNvSpPr>
            <a:spLocks noGrp="1"/>
          </p:cNvSpPr>
          <p:nvPr>
            <p:ph idx="1"/>
          </p:nvPr>
        </p:nvSpPr>
        <p:spPr/>
        <p:txBody>
          <a:bodyPr/>
          <a:lstStyle/>
          <a:p>
            <a:pPr>
              <a:defRPr/>
            </a:pPr>
            <a:r>
              <a:rPr lang="zh-TW" altLang="en-US" dirty="0"/>
              <a:t>理解計算圖源名、命名空間和</a:t>
            </a:r>
            <a:r>
              <a:rPr lang="en-US" altLang="zh-TW" dirty="0"/>
              <a:t>remap</a:t>
            </a:r>
          </a:p>
          <a:p>
            <a:pPr>
              <a:defRPr/>
            </a:pPr>
            <a:endParaRPr lang="en-US" altLang="zh-TW" dirty="0"/>
          </a:p>
          <a:p>
            <a:pPr>
              <a:defRPr/>
            </a:pPr>
            <a:r>
              <a:rPr lang="zh-TW" altLang="en-US" dirty="0"/>
              <a:t>同時控制多個節點</a:t>
            </a:r>
            <a:r>
              <a:rPr lang="en-US" altLang="zh-TW" dirty="0"/>
              <a:t>(</a:t>
            </a:r>
            <a:r>
              <a:rPr lang="zh-TW" altLang="en-US" dirty="0"/>
              <a:t>烏龜</a:t>
            </a:r>
            <a:r>
              <a:rPr lang="en-US" altLang="zh-TW" dirty="0"/>
              <a:t>)</a:t>
            </a:r>
          </a:p>
          <a:p>
            <a:pPr lvl="1">
              <a:defRPr/>
            </a:pPr>
            <a:r>
              <a:rPr lang="zh-TW" altLang="en-US" dirty="0"/>
              <a:t>使用</a:t>
            </a:r>
            <a:r>
              <a:rPr lang="zh-TW" altLang="en-US" dirty="0">
                <a:solidFill>
                  <a:srgbClr val="FF0000"/>
                </a:solidFill>
              </a:rPr>
              <a:t>變更名稱</a:t>
            </a:r>
            <a:r>
              <a:rPr lang="zh-TW" altLang="en-US" dirty="0"/>
              <a:t>的方式</a:t>
            </a:r>
            <a:r>
              <a:rPr lang="en-US" altLang="zh-TW" dirty="0"/>
              <a:t>(</a:t>
            </a:r>
            <a:r>
              <a:rPr lang="zh-TW" altLang="en-US" dirty="0"/>
              <a:t>之前已提過</a:t>
            </a:r>
            <a:r>
              <a:rPr lang="en-US" altLang="zh-TW" dirty="0"/>
              <a:t>)</a:t>
            </a:r>
          </a:p>
          <a:p>
            <a:pPr lvl="1">
              <a:defRPr/>
            </a:pPr>
            <a:r>
              <a:rPr lang="zh-TW" altLang="en-US" dirty="0"/>
              <a:t>使用</a:t>
            </a:r>
            <a:r>
              <a:rPr lang="zh-TW" altLang="en-US" dirty="0">
                <a:solidFill>
                  <a:srgbClr val="FF0000"/>
                </a:solidFill>
              </a:rPr>
              <a:t>匿名名稱</a:t>
            </a:r>
            <a:r>
              <a:rPr lang="zh-TW" altLang="en-US" dirty="0"/>
              <a:t>的方式</a:t>
            </a:r>
            <a:endParaRPr lang="en-US" altLang="zh-TW" dirty="0"/>
          </a:p>
          <a:p>
            <a:pPr>
              <a:defRPr/>
            </a:pPr>
            <a:endParaRPr lang="en-US" altLang="zh-TW" dirty="0"/>
          </a:p>
          <a:p>
            <a:pPr>
              <a:defRPr/>
            </a:pPr>
            <a:r>
              <a:rPr lang="zh-TW" altLang="en-US" dirty="0"/>
              <a:t>分別控制多個節點</a:t>
            </a:r>
            <a:r>
              <a:rPr lang="en-US" altLang="zh-TW" dirty="0"/>
              <a:t>(</a:t>
            </a:r>
            <a:r>
              <a:rPr lang="zh-TW" altLang="en-US" dirty="0"/>
              <a:t>烏龜</a:t>
            </a:r>
            <a:r>
              <a:rPr lang="en-US" altLang="zh-TW" dirty="0"/>
              <a:t>)</a:t>
            </a:r>
          </a:p>
          <a:p>
            <a:pPr lvl="1">
              <a:defRPr/>
            </a:pPr>
            <a:r>
              <a:rPr lang="zh-TW" altLang="en-US" dirty="0"/>
              <a:t>使用</a:t>
            </a:r>
            <a:r>
              <a:rPr lang="zh-TW" altLang="en-US" dirty="0">
                <a:solidFill>
                  <a:srgbClr val="FF0000"/>
                </a:solidFill>
              </a:rPr>
              <a:t>命名空間</a:t>
            </a:r>
            <a:endParaRPr lang="en-US" altLang="zh-TW" dirty="0">
              <a:solidFill>
                <a:srgbClr val="FF0000"/>
              </a:solidFill>
            </a:endParaRPr>
          </a:p>
          <a:p>
            <a:pPr lvl="1">
              <a:defRPr/>
            </a:pPr>
            <a:r>
              <a:rPr lang="zh-TW" altLang="en-US" dirty="0"/>
              <a:t>使用</a:t>
            </a:r>
            <a:r>
              <a:rPr lang="en-US" altLang="zh-TW" dirty="0">
                <a:solidFill>
                  <a:srgbClr val="FF0000"/>
                </a:solidFill>
              </a:rPr>
              <a:t>remap topic</a:t>
            </a:r>
            <a:r>
              <a:rPr lang="zh-TW" altLang="en-US" dirty="0"/>
              <a:t>的方式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D6261881-8046-D164-055A-D4FD6D4DEA3F}"/>
              </a:ext>
            </a:extLst>
          </p:cNvPr>
          <p:cNvSpPr>
            <a:spLocks noGrp="1"/>
          </p:cNvSpPr>
          <p:nvPr>
            <p:ph type="title"/>
          </p:nvPr>
        </p:nvSpPr>
        <p:spPr/>
        <p:txBody>
          <a:bodyPr/>
          <a:lstStyle/>
          <a:p>
            <a:pPr>
              <a:defRPr/>
            </a:pPr>
            <a:r>
              <a:rPr lang="zh-TW" altLang="en-US" spc="-1" dirty="0">
                <a:solidFill>
                  <a:srgbClr val="000000"/>
                </a:solidFill>
                <a:latin typeface="+mn-ea"/>
                <a:ea typeface="+mn-ea"/>
              </a:rPr>
              <a:t>計算圖源命名與命名空間</a:t>
            </a:r>
            <a:r>
              <a:rPr lang="en-US" altLang="zh-TW" dirty="0">
                <a:latin typeface="+mn-lt"/>
              </a:rPr>
              <a:t>	</a:t>
            </a:r>
            <a:endParaRPr lang="zh-TW" altLang="en-US" dirty="0">
              <a:latin typeface="+mn-lt"/>
            </a:endParaRPr>
          </a:p>
        </p:txBody>
      </p:sp>
      <p:sp>
        <p:nvSpPr>
          <p:cNvPr id="7171" name="內容版面配置區 2">
            <a:extLst>
              <a:ext uri="{FF2B5EF4-FFF2-40B4-BE49-F238E27FC236}">
                <a16:creationId xmlns:a16="http://schemas.microsoft.com/office/drawing/2014/main" id="{23FEA5D8-C9E8-81A3-5629-A97C5B3D4B3D}"/>
              </a:ext>
            </a:extLst>
          </p:cNvPr>
          <p:cNvSpPr>
            <a:spLocks noGrp="1"/>
          </p:cNvSpPr>
          <p:nvPr>
            <p:ph idx="1"/>
          </p:nvPr>
        </p:nvSpPr>
        <p:spPr/>
        <p:txBody>
          <a:bodyPr/>
          <a:lstStyle/>
          <a:p>
            <a:r>
              <a:rPr lang="zh-TW" altLang="en-US" dirty="0">
                <a:cs typeface="Times New Roman" panose="02020603050405020304" pitchFamily="18" charset="0"/>
              </a:rPr>
              <a:t>什麼是</a:t>
            </a:r>
            <a:r>
              <a:rPr lang="zh-TW" altLang="en-US" b="1" u="sng" dirty="0">
                <a:cs typeface="Times New Roman" panose="02020603050405020304" pitchFamily="18" charset="0"/>
              </a:rPr>
              <a:t>計算圖源命名</a:t>
            </a:r>
            <a:endParaRPr lang="en-US" altLang="zh-TW" b="1" u="sng" dirty="0">
              <a:cs typeface="Times New Roman" panose="02020603050405020304" pitchFamily="18" charset="0"/>
            </a:endParaRPr>
          </a:p>
          <a:p>
            <a:pPr lvl="1"/>
            <a:r>
              <a:rPr lang="zh-TW" altLang="en-US" dirty="0">
                <a:cs typeface="Times New Roman" panose="02020603050405020304" pitchFamily="18" charset="0"/>
              </a:rPr>
              <a:t>就是</a:t>
            </a:r>
            <a:r>
              <a:rPr lang="en-US" altLang="zh-TW" b="1" u="sng" dirty="0" err="1">
                <a:cs typeface="Times New Roman" panose="02020603050405020304" pitchFamily="18" charset="0"/>
              </a:rPr>
              <a:t>ros</a:t>
            </a:r>
            <a:r>
              <a:rPr lang="zh-TW" altLang="en-US" b="1" u="sng" dirty="0">
                <a:cs typeface="Times New Roman" panose="02020603050405020304" pitchFamily="18" charset="0"/>
              </a:rPr>
              <a:t>的命名法則</a:t>
            </a:r>
            <a:endParaRPr lang="en-US" altLang="zh-TW" b="1" u="sng" dirty="0">
              <a:cs typeface="Times New Roman" panose="02020603050405020304" pitchFamily="18" charset="0"/>
            </a:endParaRPr>
          </a:p>
          <a:p>
            <a:pPr lvl="1"/>
            <a:r>
              <a:rPr lang="zh-TW" altLang="en-US" dirty="0">
                <a:cs typeface="Times New Roman" panose="02020603050405020304" pitchFamily="18" charset="0"/>
              </a:rPr>
              <a:t>包含命名空間</a:t>
            </a:r>
            <a:r>
              <a:rPr lang="en-US" altLang="zh-TW" dirty="0">
                <a:cs typeface="Times New Roman" panose="02020603050405020304" pitchFamily="18" charset="0"/>
              </a:rPr>
              <a:t>,</a:t>
            </a:r>
            <a:r>
              <a:rPr lang="zh-TW" altLang="en-US" dirty="0">
                <a:cs typeface="Times New Roman" panose="02020603050405020304" pitchFamily="18" charset="0"/>
              </a:rPr>
              <a:t>基本名稱</a:t>
            </a:r>
            <a:r>
              <a:rPr lang="en-US" altLang="zh-TW" dirty="0">
                <a:cs typeface="Times New Roman" panose="02020603050405020304" pitchFamily="18" charset="0"/>
              </a:rPr>
              <a:t>…</a:t>
            </a:r>
          </a:p>
          <a:p>
            <a:pPr marL="457200" lvl="1" indent="0">
              <a:buNone/>
            </a:pPr>
            <a:r>
              <a:rPr lang="zh-TW" altLang="en-US" dirty="0">
                <a:cs typeface="Times New Roman" panose="02020603050405020304" pitchFamily="18" charset="0"/>
              </a:rPr>
              <a:t>     的命名規範</a:t>
            </a:r>
            <a:endParaRPr lang="en-US" altLang="zh-TW" dirty="0">
              <a:cs typeface="Times New Roman" panose="02020603050405020304" pitchFamily="18" charset="0"/>
            </a:endParaRPr>
          </a:p>
          <a:p>
            <a:r>
              <a:rPr lang="zh-TW" altLang="en-US" dirty="0"/>
              <a:t>為什麼要有計算圖源命名</a:t>
            </a:r>
            <a:r>
              <a:rPr lang="en-US" altLang="zh-TW" dirty="0"/>
              <a:t>?</a:t>
            </a:r>
          </a:p>
          <a:p>
            <a:pPr lvl="1"/>
            <a:r>
              <a:rPr lang="zh-TW" altLang="en-US" dirty="0"/>
              <a:t>為了</a:t>
            </a:r>
            <a:r>
              <a:rPr lang="zh-TW" altLang="en-US" b="1" u="sng" dirty="0"/>
              <a:t>讓</a:t>
            </a:r>
            <a:r>
              <a:rPr lang="en-US" altLang="zh-TW" b="1" u="sng" dirty="0" err="1"/>
              <a:t>ros</a:t>
            </a:r>
            <a:r>
              <a:rPr lang="zh-TW" altLang="en-US" b="1" u="sng" dirty="0"/>
              <a:t>開發可以更靈活</a:t>
            </a:r>
            <a:endParaRPr lang="en-US" altLang="zh-TW" b="1" u="sng" dirty="0"/>
          </a:p>
          <a:p>
            <a:pPr lvl="1"/>
            <a:r>
              <a:rPr lang="zh-TW" altLang="en-US" dirty="0"/>
              <a:t>就像資料夾</a:t>
            </a:r>
            <a:endParaRPr lang="en-US" altLang="zh-TW" dirty="0"/>
          </a:p>
          <a:p>
            <a:pPr marL="457200" lvl="1" indent="0">
              <a:buNone/>
            </a:pPr>
            <a:r>
              <a:rPr lang="zh-TW" altLang="en-US" dirty="0"/>
              <a:t>     可以讓檔案存放更有條理</a:t>
            </a:r>
            <a:endParaRPr lang="en-US" altLang="zh-TW" dirty="0"/>
          </a:p>
        </p:txBody>
      </p:sp>
      <p:pic>
        <p:nvPicPr>
          <p:cNvPr id="5" name="圖片 4" descr="一張含有 文字 的圖片&#10;&#10;自動產生的描述">
            <a:extLst>
              <a:ext uri="{FF2B5EF4-FFF2-40B4-BE49-F238E27FC236}">
                <a16:creationId xmlns:a16="http://schemas.microsoft.com/office/drawing/2014/main" id="{2A78D0AE-1AEF-DC71-EAFC-71E19D21A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046" y="1159063"/>
            <a:ext cx="4480604" cy="3388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AD4173DB-53E3-4E4C-F957-2A0E7F6D6640}"/>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ROS</a:t>
            </a:r>
            <a:r>
              <a:rPr lang="zh-TW" altLang="en-US" spc="-1" dirty="0">
                <a:solidFill>
                  <a:srgbClr val="000000"/>
                </a:solidFill>
                <a:ea typeface="Times New Roman"/>
              </a:rPr>
              <a:t> </a:t>
            </a:r>
            <a:r>
              <a:rPr lang="en-US" altLang="zh-TW" spc="-1" dirty="0">
                <a:solidFill>
                  <a:srgbClr val="000000"/>
                </a:solidFill>
                <a:ea typeface="Times New Roman"/>
              </a:rPr>
              <a:t>package</a:t>
            </a:r>
            <a:r>
              <a:rPr lang="zh-TW" altLang="en-US" spc="-1" dirty="0">
                <a:solidFill>
                  <a:srgbClr val="000000"/>
                </a:solidFill>
                <a:latin typeface="標楷體" panose="03000509000000000000" pitchFamily="65" charset="-120"/>
              </a:rPr>
              <a:t>與</a:t>
            </a:r>
            <a:r>
              <a:rPr lang="en-US" altLang="zh-TW" spc="-1" dirty="0">
                <a:solidFill>
                  <a:srgbClr val="000000"/>
                </a:solidFill>
                <a:ea typeface="Times New Roman"/>
              </a:rPr>
              <a:t>node</a:t>
            </a:r>
            <a:r>
              <a:rPr lang="zh-TW" altLang="en-US" spc="-1" dirty="0">
                <a:solidFill>
                  <a:srgbClr val="000000"/>
                </a:solidFill>
                <a:latin typeface="標楷體" panose="03000509000000000000" pitchFamily="65" charset="-120"/>
              </a:rPr>
              <a:t>初步介紹</a:t>
            </a:r>
            <a:r>
              <a:rPr lang="en-US" altLang="zh-TW" spc="-1" dirty="0">
                <a:solidFill>
                  <a:srgbClr val="000000"/>
                </a:solidFill>
                <a:ea typeface="Times New Roman"/>
              </a:rPr>
              <a:t>(1/2)</a:t>
            </a:r>
            <a:endParaRPr lang="en-US" altLang="zh-TW" spc="-1" dirty="0">
              <a:solidFill>
                <a:srgbClr val="000000"/>
              </a:solidFill>
              <a:latin typeface="Arial"/>
            </a:endParaRPr>
          </a:p>
        </p:txBody>
      </p:sp>
      <p:sp>
        <p:nvSpPr>
          <p:cNvPr id="11267" name="內容版面配置區 2">
            <a:extLst>
              <a:ext uri="{FF2B5EF4-FFF2-40B4-BE49-F238E27FC236}">
                <a16:creationId xmlns:a16="http://schemas.microsoft.com/office/drawing/2014/main" id="{BF8C0C49-B277-9D21-5FD7-4F9C84B5CEA4}"/>
              </a:ext>
            </a:extLst>
          </p:cNvPr>
          <p:cNvSpPr>
            <a:spLocks noGrp="1"/>
          </p:cNvSpPr>
          <p:nvPr>
            <p:ph idx="1"/>
          </p:nvPr>
        </p:nvSpPr>
        <p:spPr/>
        <p:txBody>
          <a:bodyPr/>
          <a:lstStyle/>
          <a:p>
            <a:pPr>
              <a:defRPr/>
            </a:pPr>
            <a:r>
              <a:rPr lang="zh-TW" altLang="en-US" dirty="0">
                <a:solidFill>
                  <a:srgbClr val="FF0000"/>
                </a:solidFill>
              </a:rPr>
              <a:t>在</a:t>
            </a:r>
            <a:r>
              <a:rPr lang="en-US" altLang="zh-TW" spc="-1" dirty="0">
                <a:solidFill>
                  <a:srgbClr val="FF0000"/>
                </a:solidFill>
                <a:ea typeface="Times New Roman"/>
              </a:rPr>
              <a:t>ROS</a:t>
            </a:r>
            <a:r>
              <a:rPr lang="zh-TW" altLang="en-US" spc="-1" dirty="0">
                <a:solidFill>
                  <a:srgbClr val="FF0000"/>
                </a:solidFill>
                <a:latin typeface="標楷體" panose="03000509000000000000" pitchFamily="65" charset="-120"/>
              </a:rPr>
              <a:t>裡面，所有的功能，都可以被視為一個包</a:t>
            </a:r>
            <a:r>
              <a:rPr lang="en-US" altLang="zh-TW" spc="-1" dirty="0">
                <a:solidFill>
                  <a:srgbClr val="FF0000"/>
                </a:solidFill>
                <a:ea typeface="Times New Roman"/>
              </a:rPr>
              <a:t>(package)</a:t>
            </a:r>
          </a:p>
          <a:p>
            <a:pPr marL="743040" lvl="1" indent="-285480">
              <a:spcBef>
                <a:spcPts val="400"/>
              </a:spcBef>
              <a:buFont typeface="Noto Sans Symbols"/>
              <a:buChar char="■"/>
              <a:defRPr/>
            </a:pPr>
            <a:r>
              <a:rPr lang="zh-TW" altLang="en-US" spc="-1" dirty="0">
                <a:latin typeface="標楷體" panose="03000509000000000000" pitchFamily="65" charset="-120"/>
              </a:rPr>
              <a:t>剛剛的驗證程式即為其中一個內建好的</a:t>
            </a:r>
            <a:r>
              <a:rPr lang="en-US" altLang="zh-TW" spc="-1" dirty="0">
                <a:ea typeface="Times New Roman"/>
              </a:rPr>
              <a:t>package</a:t>
            </a:r>
          </a:p>
          <a:p>
            <a:pPr marL="743040" lvl="1" indent="-285480">
              <a:spcBef>
                <a:spcPts val="400"/>
              </a:spcBef>
              <a:buFont typeface="Noto Sans Symbols"/>
              <a:buChar char="■"/>
              <a:defRPr/>
            </a:pPr>
            <a:r>
              <a:rPr lang="zh-TW" altLang="en-US" spc="-1" dirty="0">
                <a:latin typeface="標楷體" panose="03000509000000000000" pitchFamily="65" charset="-120"/>
              </a:rPr>
              <a:t>我們可以在</a:t>
            </a:r>
            <a:r>
              <a:rPr lang="en-US" altLang="zh-TW" spc="-1" dirty="0">
                <a:ea typeface="Times New Roman"/>
              </a:rPr>
              <a:t>package</a:t>
            </a:r>
            <a:r>
              <a:rPr lang="zh-TW" altLang="en-US" spc="-1" dirty="0">
                <a:latin typeface="標楷體" panose="03000509000000000000" pitchFamily="65" charset="-120"/>
              </a:rPr>
              <a:t>裡面建立多個節點</a:t>
            </a:r>
            <a:r>
              <a:rPr lang="en-US" altLang="zh-TW" spc="-1" dirty="0">
                <a:ea typeface="Times New Roman"/>
              </a:rPr>
              <a:t>(node)</a:t>
            </a:r>
          </a:p>
          <a:p>
            <a:pPr marL="743040" lvl="1" indent="-285480">
              <a:spcBef>
                <a:spcPts val="400"/>
              </a:spcBef>
              <a:buFont typeface="Noto Sans Symbols"/>
              <a:buChar char="■"/>
              <a:defRPr/>
            </a:pPr>
            <a:r>
              <a:rPr lang="zh-TW" altLang="en-US" spc="-1" dirty="0">
                <a:latin typeface="標楷體" panose="03000509000000000000" pitchFamily="65" charset="-120"/>
              </a:rPr>
              <a:t>每個</a:t>
            </a:r>
            <a:r>
              <a:rPr lang="en-US" altLang="zh-TW" spc="-1" dirty="0">
                <a:ea typeface="Times New Roman"/>
              </a:rPr>
              <a:t>node</a:t>
            </a:r>
            <a:r>
              <a:rPr lang="zh-TW" altLang="en-US" spc="-1" dirty="0">
                <a:latin typeface="標楷體" panose="03000509000000000000" pitchFamily="65" charset="-120"/>
              </a:rPr>
              <a:t>即為一個程式</a:t>
            </a:r>
            <a:endParaRPr lang="en-US" altLang="zh-TW" dirty="0">
              <a:latin typeface="標楷體" panose="03000509000000000000" pitchFamily="65" charset="-120"/>
              <a:cs typeface="Times New Roman" panose="02020603050405020304" pitchFamily="18" charset="0"/>
            </a:endParaRPr>
          </a:p>
          <a:p>
            <a:pPr lvl="2" indent="-228240">
              <a:spcBef>
                <a:spcPts val="360"/>
              </a:spcBef>
              <a:buFont typeface="Noto Sans Symbols"/>
              <a:buChar char="⮚"/>
              <a:tabLst>
                <a:tab pos="0" algn="l"/>
              </a:tabLst>
              <a:defRPr/>
            </a:pPr>
            <a:r>
              <a:rPr lang="zh-TW" altLang="en-US" spc="-1" dirty="0">
                <a:latin typeface="標楷體" panose="03000509000000000000" pitchFamily="65" charset="-120"/>
              </a:rPr>
              <a:t>他們會透過一些</a:t>
            </a:r>
            <a:r>
              <a:rPr lang="en-US" altLang="zh-TW" spc="-1" dirty="0" err="1">
                <a:ea typeface="Times New Roman"/>
              </a:rPr>
              <a:t>ros</a:t>
            </a:r>
            <a:r>
              <a:rPr lang="zh-TW" altLang="en-US" b="1" spc="-1" dirty="0">
                <a:latin typeface="標楷體" panose="03000509000000000000" pitchFamily="65" charset="-120"/>
              </a:rPr>
              <a:t>特有的方式</a:t>
            </a:r>
            <a:r>
              <a:rPr lang="zh-TW" altLang="en-US" spc="-1" dirty="0">
                <a:latin typeface="標楷體" panose="03000509000000000000" pitchFamily="65" charset="-120"/>
              </a:rPr>
              <a:t>來進行溝通</a:t>
            </a:r>
            <a:endParaRPr lang="en-US" altLang="zh-TW" spc="-1" dirty="0">
              <a:latin typeface="標楷體" panose="03000509000000000000" pitchFamily="65" charset="-120"/>
            </a:endParaRPr>
          </a:p>
          <a:p>
            <a:pPr lvl="2" indent="-228240">
              <a:spcBef>
                <a:spcPts val="360"/>
              </a:spcBef>
              <a:buFont typeface="Noto Sans Symbols"/>
              <a:buChar char="⮚"/>
              <a:tabLst>
                <a:tab pos="0" algn="l"/>
              </a:tabLst>
              <a:defRPr/>
            </a:pPr>
            <a:endParaRPr lang="en-US" altLang="zh-TW" spc="-1" dirty="0">
              <a:latin typeface="標楷體" panose="03000509000000000000" pitchFamily="65" charset="-120"/>
            </a:endParaRPr>
          </a:p>
          <a:p>
            <a:pPr lvl="2" indent="-228240">
              <a:spcBef>
                <a:spcPts val="360"/>
              </a:spcBef>
              <a:buFont typeface="Noto Sans Symbols"/>
              <a:buChar char="⮚"/>
              <a:tabLst>
                <a:tab pos="0" algn="l"/>
              </a:tabLst>
              <a:defRPr/>
            </a:pPr>
            <a:endParaRPr lang="en-US" altLang="zh-TW" dirty="0"/>
          </a:p>
          <a:p>
            <a:pPr>
              <a:defRPr/>
            </a:pPr>
            <a:r>
              <a:rPr lang="en-US" altLang="zh-TW" dirty="0" err="1">
                <a:solidFill>
                  <a:srgbClr val="0070C0"/>
                </a:solidFill>
              </a:rPr>
              <a:t>ros</a:t>
            </a:r>
            <a:r>
              <a:rPr lang="en-US" altLang="zh-CN" spc="-1" dirty="0" err="1">
                <a:solidFill>
                  <a:srgbClr val="0070C0"/>
                </a:solidFill>
                <a:ea typeface="Times New Roman"/>
              </a:rPr>
              <a:t>run</a:t>
            </a:r>
            <a:r>
              <a:rPr lang="en-US" altLang="zh-CN" spc="-1" dirty="0">
                <a:solidFill>
                  <a:srgbClr val="0070C0"/>
                </a:solidFill>
                <a:ea typeface="Times New Roman"/>
              </a:rPr>
              <a:t> </a:t>
            </a:r>
            <a:r>
              <a:rPr lang="en-US" altLang="zh-CN" spc="-1" dirty="0" err="1">
                <a:solidFill>
                  <a:srgbClr val="0070C0"/>
                </a:solidFill>
                <a:ea typeface="Times New Roman"/>
              </a:rPr>
              <a:t>turtlesim</a:t>
            </a:r>
            <a:r>
              <a:rPr lang="en-US" altLang="zh-CN" spc="-1" dirty="0">
                <a:solidFill>
                  <a:srgbClr val="0070C0"/>
                </a:solidFill>
                <a:ea typeface="Times New Roman"/>
              </a:rPr>
              <a:t> </a:t>
            </a:r>
            <a:r>
              <a:rPr lang="en-US" altLang="zh-CN" spc="-1" dirty="0" err="1">
                <a:solidFill>
                  <a:srgbClr val="0070C0"/>
                </a:solidFill>
                <a:ea typeface="Times New Roman"/>
              </a:rPr>
              <a:t>turtlesim_node</a:t>
            </a:r>
            <a:r>
              <a:rPr lang="zh-CN" altLang="en-US" spc="-1" dirty="0">
                <a:solidFill>
                  <a:srgbClr val="000000"/>
                </a:solidFill>
                <a:latin typeface="標楷體" panose="03000509000000000000" pitchFamily="65" charset="-120"/>
              </a:rPr>
              <a:t>解釋</a:t>
            </a:r>
            <a:endParaRPr lang="en-US" altLang="zh-CN" spc="-1" dirty="0">
              <a:solidFill>
                <a:srgbClr val="000000"/>
              </a:solidFill>
              <a:latin typeface="標楷體" panose="03000509000000000000" pitchFamily="65" charset="-120"/>
            </a:endParaRPr>
          </a:p>
          <a:p>
            <a:pPr lvl="1">
              <a:spcBef>
                <a:spcPts val="400"/>
              </a:spcBef>
              <a:buSzPts val="2000"/>
              <a:buFont typeface="Noto Sans Symbols"/>
              <a:buChar char="■"/>
              <a:defRPr/>
            </a:pPr>
            <a:r>
              <a:rPr lang="zh-CN" altLang="en-US" spc="-1" dirty="0">
                <a:solidFill>
                  <a:srgbClr val="000000"/>
                </a:solidFill>
                <a:latin typeface="標楷體" panose="03000509000000000000" pitchFamily="65" charset="-120"/>
              </a:rPr>
              <a:t>在一個叫做</a:t>
            </a:r>
            <a:r>
              <a:rPr lang="en-US" altLang="zh-CN" spc="-1" dirty="0" err="1">
                <a:solidFill>
                  <a:srgbClr val="000000"/>
                </a:solidFill>
                <a:ea typeface="Times New Roman"/>
              </a:rPr>
              <a:t>turtlesim</a:t>
            </a:r>
            <a:r>
              <a:rPr lang="zh-CN" altLang="en-US" spc="-1" dirty="0">
                <a:solidFill>
                  <a:srgbClr val="000000"/>
                </a:solidFill>
                <a:latin typeface="標楷體" panose="03000509000000000000" pitchFamily="65" charset="-120"/>
              </a:rPr>
              <a:t>的</a:t>
            </a:r>
            <a:r>
              <a:rPr lang="en-US" altLang="zh-CN" spc="-1" dirty="0">
                <a:solidFill>
                  <a:srgbClr val="000000"/>
                </a:solidFill>
                <a:ea typeface="Times New Roman"/>
              </a:rPr>
              <a:t>package </a:t>
            </a:r>
            <a:r>
              <a:rPr lang="zh-CN" altLang="en-US" spc="-1" dirty="0">
                <a:solidFill>
                  <a:srgbClr val="000000"/>
                </a:solidFill>
                <a:latin typeface="標楷體" panose="03000509000000000000" pitchFamily="65" charset="-120"/>
              </a:rPr>
              <a:t>中</a:t>
            </a:r>
            <a:endParaRPr lang="en-US" altLang="zh-CN" spc="-1" dirty="0">
              <a:solidFill>
                <a:srgbClr val="000000"/>
              </a:solidFill>
              <a:latin typeface="標楷體" panose="03000509000000000000" pitchFamily="65" charset="-120"/>
            </a:endParaRPr>
          </a:p>
          <a:p>
            <a:pPr lvl="1">
              <a:spcBef>
                <a:spcPts val="400"/>
              </a:spcBef>
              <a:buSzPts val="2000"/>
              <a:buFont typeface="Noto Sans Symbols"/>
              <a:buChar char="■"/>
              <a:defRPr/>
            </a:pPr>
            <a:r>
              <a:rPr lang="zh-CN" altLang="en-US" spc="-1" dirty="0">
                <a:solidFill>
                  <a:srgbClr val="000000"/>
                </a:solidFill>
                <a:latin typeface="標楷體" panose="03000509000000000000" pitchFamily="65" charset="-120"/>
              </a:rPr>
              <a:t>執行其內部的一個叫做</a:t>
            </a:r>
            <a:r>
              <a:rPr lang="en-US" altLang="zh-CN" spc="-1" dirty="0" err="1">
                <a:solidFill>
                  <a:srgbClr val="000000"/>
                </a:solidFill>
                <a:ea typeface="Times New Roman"/>
              </a:rPr>
              <a:t>turtlesim_node</a:t>
            </a:r>
            <a:r>
              <a:rPr lang="en-US" altLang="zh-CN" spc="-1" dirty="0">
                <a:solidFill>
                  <a:srgbClr val="000000"/>
                </a:solidFill>
                <a:ea typeface="Times New Roman"/>
              </a:rPr>
              <a:t> </a:t>
            </a:r>
            <a:r>
              <a:rPr lang="zh-CN" altLang="en-US" spc="-1" dirty="0">
                <a:solidFill>
                  <a:srgbClr val="000000"/>
                </a:solidFill>
                <a:latin typeface="標楷體" panose="03000509000000000000" pitchFamily="65" charset="-120"/>
              </a:rPr>
              <a:t>的 程式節點</a:t>
            </a:r>
            <a:r>
              <a:rPr lang="en-US" altLang="zh-CN" spc="-1" dirty="0">
                <a:solidFill>
                  <a:srgbClr val="000000"/>
                </a:solidFill>
                <a:ea typeface="Times New Roman"/>
              </a:rPr>
              <a:t>(node)</a:t>
            </a: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rPr>
              <a:t>可以在介面中叫出烏龜</a:t>
            </a: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rPr>
              <a:t>而</a:t>
            </a:r>
            <a:r>
              <a:rPr lang="en-US" altLang="zh-TW" spc="-1" dirty="0" err="1">
                <a:solidFill>
                  <a:srgbClr val="000000"/>
                </a:solidFill>
              </a:rPr>
              <a:t>turtle_teleop_key</a:t>
            </a:r>
            <a:r>
              <a:rPr lang="en-US" altLang="zh-TW" spc="-1" dirty="0">
                <a:solidFill>
                  <a:srgbClr val="000000"/>
                </a:solidFill>
              </a:rPr>
              <a:t> </a:t>
            </a:r>
            <a:r>
              <a:rPr lang="zh-TW" altLang="en-US" spc="-1" dirty="0">
                <a:solidFill>
                  <a:srgbClr val="000000"/>
                </a:solidFill>
                <a:latin typeface="標楷體" panose="03000509000000000000" pitchFamily="65" charset="-120"/>
              </a:rPr>
              <a:t>是另一個可以控制烏龜移動的程式</a:t>
            </a:r>
          </a:p>
          <a:p>
            <a:pPr lvl="2">
              <a:defRPr/>
            </a:pPr>
            <a:endParaRPr lang="zh-TW" altLang="en-US"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0F7C8F38-D793-85ED-C326-184538C50461}"/>
              </a:ext>
            </a:extLst>
          </p:cNvPr>
          <p:cNvSpPr>
            <a:spLocks noGrp="1"/>
          </p:cNvSpPr>
          <p:nvPr>
            <p:ph type="title"/>
          </p:nvPr>
        </p:nvSpPr>
        <p:spPr/>
        <p:txBody>
          <a:bodyPr/>
          <a:lstStyle/>
          <a:p>
            <a:pPr>
              <a:tabLst>
                <a:tab pos="0" algn="l"/>
              </a:tabLst>
              <a:defRPr/>
            </a:pPr>
            <a:r>
              <a:rPr lang="zh-TW" altLang="en-US" spc="-1" dirty="0">
                <a:solidFill>
                  <a:srgbClr val="000000"/>
                </a:solidFill>
                <a:latin typeface="+mn-ea"/>
                <a:ea typeface="+mn-ea"/>
              </a:rPr>
              <a:t>命名空間的用處</a:t>
            </a:r>
            <a:r>
              <a:rPr lang="en-US" altLang="zh-TW" spc="-1" dirty="0">
                <a:solidFill>
                  <a:srgbClr val="000000"/>
                </a:solidFill>
                <a:latin typeface="+mn-lt"/>
                <a:ea typeface="+mn-ea"/>
              </a:rPr>
              <a:t>(1/5)</a:t>
            </a:r>
          </a:p>
        </p:txBody>
      </p:sp>
      <p:sp>
        <p:nvSpPr>
          <p:cNvPr id="10243" name="內容版面配置區 2">
            <a:extLst>
              <a:ext uri="{FF2B5EF4-FFF2-40B4-BE49-F238E27FC236}">
                <a16:creationId xmlns:a16="http://schemas.microsoft.com/office/drawing/2014/main" id="{9AE15A0F-0E86-83D7-E5B3-24A8C5E5D7F8}"/>
              </a:ext>
            </a:extLst>
          </p:cNvPr>
          <p:cNvSpPr>
            <a:spLocks noGrp="1"/>
          </p:cNvSpPr>
          <p:nvPr>
            <p:ph idx="1"/>
          </p:nvPr>
        </p:nvSpPr>
        <p:spPr/>
        <p:txBody>
          <a:bodyPr/>
          <a:lstStyle/>
          <a:p>
            <a:pPr>
              <a:defRPr/>
            </a:pPr>
            <a:r>
              <a:rPr lang="zh-TW" altLang="en-US" dirty="0"/>
              <a:t>控制多個相同的節點</a:t>
            </a:r>
            <a:r>
              <a:rPr lang="en-US" altLang="zh-TW" dirty="0"/>
              <a:t>(1/3)</a:t>
            </a:r>
          </a:p>
          <a:p>
            <a:pPr lvl="1">
              <a:defRPr/>
            </a:pPr>
            <a:r>
              <a:rPr lang="zh-TW" altLang="en-US" dirty="0"/>
              <a:t>如何同時控制兩隻烏龜做一樣的動作</a:t>
            </a:r>
            <a:r>
              <a:rPr lang="en-US" altLang="zh-TW" dirty="0"/>
              <a:t>?</a:t>
            </a:r>
          </a:p>
          <a:p>
            <a:pPr lvl="1">
              <a:defRPr/>
            </a:pPr>
            <a:r>
              <a:rPr lang="zh-TW" altLang="en-US" dirty="0"/>
              <a:t>連續下兩次 </a:t>
            </a:r>
            <a:r>
              <a:rPr lang="en-US" altLang="zh-TW"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turtlesim_node</a:t>
            </a:r>
            <a:r>
              <a:rPr lang="en-US" altLang="zh-TW" dirty="0">
                <a:solidFill>
                  <a:srgbClr val="0070C0"/>
                </a:solidFill>
              </a:rPr>
              <a:t> </a:t>
            </a:r>
            <a:r>
              <a:rPr lang="en-US" altLang="zh-TW" dirty="0"/>
              <a:t>?</a:t>
            </a:r>
          </a:p>
          <a:p>
            <a:pPr lvl="2">
              <a:defRPr/>
            </a:pPr>
            <a:r>
              <a:rPr lang="zh-TW" altLang="en-US" dirty="0"/>
              <a:t>結果</a:t>
            </a:r>
            <a:r>
              <a:rPr lang="en-US" altLang="zh-TW" dirty="0"/>
              <a:t>:</a:t>
            </a:r>
          </a:p>
          <a:p>
            <a:pPr lvl="2">
              <a:defRPr/>
            </a:pPr>
            <a:r>
              <a:rPr lang="zh-TW" altLang="en-US" dirty="0"/>
              <a:t>下第一次正常執行</a:t>
            </a:r>
            <a:endParaRPr lang="en-US" altLang="zh-TW" dirty="0"/>
          </a:p>
          <a:p>
            <a:pPr lvl="2">
              <a:defRPr/>
            </a:pPr>
            <a:r>
              <a:rPr lang="zh-TW" altLang="en-US" dirty="0"/>
              <a:t>下第二次，第二隻烏龜出來的瞬間第一隻就被殺掉了</a:t>
            </a:r>
            <a:endParaRPr lang="en-US" altLang="zh-TW" dirty="0"/>
          </a:p>
          <a:p>
            <a:pPr lvl="2">
              <a:defRPr/>
            </a:pPr>
            <a:r>
              <a:rPr lang="zh-TW" altLang="en-US" dirty="0"/>
              <a:t>結果還是只有一隻烏龜</a:t>
            </a:r>
            <a:endParaRPr lang="en-US" altLang="zh-TW" dirty="0"/>
          </a:p>
          <a:p>
            <a:pPr lvl="2">
              <a:defRPr/>
            </a:pPr>
            <a:endParaRPr lang="en-US" altLang="zh-TW" dirty="0"/>
          </a:p>
          <a:p>
            <a:pPr lvl="2">
              <a:defRPr/>
            </a:pPr>
            <a:r>
              <a:rPr lang="zh-TW" altLang="en-US" dirty="0"/>
              <a:t>同一個</a:t>
            </a:r>
            <a:r>
              <a:rPr lang="en-US" altLang="zh-TW" dirty="0"/>
              <a:t>node</a:t>
            </a:r>
            <a:r>
              <a:rPr lang="zh-TW" altLang="en-US" dirty="0"/>
              <a:t>，</a:t>
            </a:r>
            <a:r>
              <a:rPr lang="zh-TW" altLang="en-US" dirty="0">
                <a:solidFill>
                  <a:srgbClr val="FF0000"/>
                </a:solidFill>
              </a:rPr>
              <a:t>名稱</a:t>
            </a:r>
            <a:r>
              <a:rPr lang="zh-TW" altLang="en-US" dirty="0"/>
              <a:t>必須不一樣</a:t>
            </a:r>
            <a:endParaRPr lang="en-US" altLang="zh-TW" dirty="0"/>
          </a:p>
          <a:p>
            <a:pPr lvl="3">
              <a:defRPr/>
            </a:pPr>
            <a:r>
              <a:rPr lang="en-US" altLang="zh-TW" dirty="0"/>
              <a:t>(</a:t>
            </a:r>
            <a:r>
              <a:rPr lang="zh-TW" altLang="en-US" dirty="0"/>
              <a:t>如果一樣，新的</a:t>
            </a:r>
            <a:r>
              <a:rPr lang="en-US" altLang="zh-TW" dirty="0"/>
              <a:t>node</a:t>
            </a:r>
            <a:r>
              <a:rPr lang="zh-TW" altLang="en-US" dirty="0"/>
              <a:t>出來的瞬間，就得就會被殺掉</a:t>
            </a:r>
            <a:r>
              <a:rPr lang="en-US" altLang="zh-TW" dirty="0"/>
              <a:t>)</a:t>
            </a:r>
          </a:p>
          <a:p>
            <a:pPr lvl="1">
              <a:defRPr/>
            </a:pPr>
            <a:r>
              <a:rPr lang="zh-TW" altLang="en-US" dirty="0">
                <a:solidFill>
                  <a:srgbClr val="FF0000"/>
                </a:solidFill>
              </a:rPr>
              <a:t>若想開啟多個相同的</a:t>
            </a:r>
            <a:r>
              <a:rPr lang="en-US" altLang="zh-TW" dirty="0">
                <a:solidFill>
                  <a:srgbClr val="FF0000"/>
                </a:solidFill>
              </a:rPr>
              <a:t>node</a:t>
            </a:r>
            <a:r>
              <a:rPr lang="zh-TW" altLang="en-US" dirty="0">
                <a:solidFill>
                  <a:srgbClr val="FF0000"/>
                </a:solidFill>
              </a:rPr>
              <a:t>，必須變更</a:t>
            </a:r>
            <a:r>
              <a:rPr lang="en-US" altLang="zh-TW" dirty="0">
                <a:solidFill>
                  <a:srgbClr val="FF0000"/>
                </a:solidFill>
              </a:rPr>
              <a:t>node</a:t>
            </a:r>
            <a:r>
              <a:rPr lang="zh-TW" altLang="en-US" dirty="0">
                <a:solidFill>
                  <a:srgbClr val="FF0000"/>
                </a:solidFill>
              </a:rPr>
              <a:t>名稱</a:t>
            </a:r>
            <a:endParaRPr lang="en-US" altLang="zh-TW" dirty="0">
              <a:solidFill>
                <a:srgbClr val="FF0000"/>
              </a:solidFill>
            </a:endParaRPr>
          </a:p>
          <a:p>
            <a:pPr lvl="2">
              <a:defRPr/>
            </a:pPr>
            <a:r>
              <a:rPr lang="en-US" altLang="zh-TW" dirty="0">
                <a:solidFill>
                  <a:srgbClr val="0070C0"/>
                </a:solidFill>
              </a:rPr>
              <a:t>$</a:t>
            </a:r>
            <a:r>
              <a:rPr lang="zh-TW" altLang="en-US"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turtlesim_node</a:t>
            </a:r>
            <a:r>
              <a:rPr lang="en-US" altLang="zh-TW" dirty="0">
                <a:solidFill>
                  <a:srgbClr val="0070C0"/>
                </a:solidFill>
              </a:rPr>
              <a:t> __name:=a</a:t>
            </a:r>
          </a:p>
          <a:p>
            <a:pPr lvl="2">
              <a:defRPr/>
            </a:pPr>
            <a:r>
              <a:rPr lang="en-US" altLang="zh-TW" dirty="0">
                <a:solidFill>
                  <a:srgbClr val="0070C0"/>
                </a:solidFill>
              </a:rPr>
              <a:t>$</a:t>
            </a:r>
            <a:r>
              <a:rPr lang="zh-TW" altLang="en-US"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turtlesim_node</a:t>
            </a:r>
            <a:r>
              <a:rPr lang="en-US" altLang="zh-TW" dirty="0">
                <a:solidFill>
                  <a:srgbClr val="0070C0"/>
                </a:solidFill>
              </a:rPr>
              <a:t> __name:=b</a:t>
            </a:r>
          </a:p>
        </p:txBody>
      </p:sp>
      <p:sp>
        <p:nvSpPr>
          <p:cNvPr id="3" name="Google Shape;78;p4">
            <a:extLst>
              <a:ext uri="{FF2B5EF4-FFF2-40B4-BE49-F238E27FC236}">
                <a16:creationId xmlns:a16="http://schemas.microsoft.com/office/drawing/2014/main" id="{7F949D39-4D41-A17B-1394-46203174F404}"/>
              </a:ext>
            </a:extLst>
          </p:cNvPr>
          <p:cNvSpPr/>
          <p:nvPr/>
        </p:nvSpPr>
        <p:spPr>
          <a:xfrm>
            <a:off x="2484437" y="3702844"/>
            <a:ext cx="358775" cy="360362"/>
          </a:xfrm>
          <a:prstGeom prst="downArrow">
            <a:avLst>
              <a:gd name="adj1" fmla="val 10848"/>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ahoma"/>
              <a:ea typeface="Tahoma"/>
              <a:cs typeface="Tahoma"/>
              <a:sym typeface="Tahoma"/>
            </a:endParaRPr>
          </a:p>
        </p:txBody>
      </p:sp>
      <p:sp>
        <p:nvSpPr>
          <p:cNvPr id="4" name="Google Shape;79;p4">
            <a:extLst>
              <a:ext uri="{FF2B5EF4-FFF2-40B4-BE49-F238E27FC236}">
                <a16:creationId xmlns:a16="http://schemas.microsoft.com/office/drawing/2014/main" id="{C58E3081-67B2-25F5-44F5-DA6859984FBC}"/>
              </a:ext>
            </a:extLst>
          </p:cNvPr>
          <p:cNvSpPr/>
          <p:nvPr/>
        </p:nvSpPr>
        <p:spPr>
          <a:xfrm>
            <a:off x="152400" y="5229225"/>
            <a:ext cx="863600" cy="647700"/>
          </a:xfrm>
          <a:custGeom>
            <a:avLst/>
            <a:gdLst/>
            <a:ahLst/>
            <a:cxnLst/>
            <a:rect l="l" t="t" r="r" b="b"/>
            <a:pathLst>
              <a:path w="863600" h="647700" extrusionOk="0">
                <a:moveTo>
                  <a:pt x="1" y="247399"/>
                </a:moveTo>
                <a:lnTo>
                  <a:pt x="329868" y="247400"/>
                </a:lnTo>
                <a:lnTo>
                  <a:pt x="431800" y="0"/>
                </a:lnTo>
                <a:lnTo>
                  <a:pt x="533732" y="247400"/>
                </a:lnTo>
                <a:lnTo>
                  <a:pt x="863599" y="247399"/>
                </a:lnTo>
                <a:lnTo>
                  <a:pt x="596730" y="400299"/>
                </a:lnTo>
                <a:lnTo>
                  <a:pt x="698667" y="647698"/>
                </a:lnTo>
                <a:lnTo>
                  <a:pt x="431800" y="494795"/>
                </a:lnTo>
                <a:lnTo>
                  <a:pt x="164933" y="647698"/>
                </a:lnTo>
                <a:lnTo>
                  <a:pt x="266870" y="400299"/>
                </a:lnTo>
                <a:lnTo>
                  <a:pt x="1" y="247399"/>
                </a:lnTo>
                <a:close/>
              </a:path>
            </a:pathLst>
          </a:custGeom>
          <a:solidFill>
            <a:srgbClr val="FFFF00"/>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5" name="Google Shape;80;p4">
            <a:extLst>
              <a:ext uri="{FF2B5EF4-FFF2-40B4-BE49-F238E27FC236}">
                <a16:creationId xmlns:a16="http://schemas.microsoft.com/office/drawing/2014/main" id="{9B53B9BE-87A8-7A25-CFB2-3B13DF469830}"/>
              </a:ext>
            </a:extLst>
          </p:cNvPr>
          <p:cNvPicPr preferRelativeResize="0"/>
          <p:nvPr/>
        </p:nvPicPr>
        <p:blipFill rotWithShape="1">
          <a:blip r:embed="rId2">
            <a:alphaModFix/>
          </a:blip>
          <a:srcRect t="14862"/>
          <a:stretch/>
        </p:blipFill>
        <p:spPr>
          <a:xfrm>
            <a:off x="5659437" y="5337175"/>
            <a:ext cx="3470275" cy="1079500"/>
          </a:xfrm>
          <a:prstGeom prst="rect">
            <a:avLst/>
          </a:prstGeom>
          <a:noFill/>
          <a:ln w="9525" cap="flat" cmpd="sng">
            <a:solidFill>
              <a:schemeClr val="dk1"/>
            </a:solidFill>
            <a:prstDash val="solid"/>
            <a:miter lim="800000"/>
            <a:headEnd type="none" w="sm" len="sm"/>
            <a:tailEnd type="none" w="sm" len="sm"/>
          </a:ln>
        </p:spPr>
      </p:pic>
      <p:sp>
        <p:nvSpPr>
          <p:cNvPr id="6" name="Google Shape;81;p4">
            <a:extLst>
              <a:ext uri="{FF2B5EF4-FFF2-40B4-BE49-F238E27FC236}">
                <a16:creationId xmlns:a16="http://schemas.microsoft.com/office/drawing/2014/main" id="{EEE99E10-1C31-2E7D-B19F-A1E5AB83CDAD}"/>
              </a:ext>
            </a:extLst>
          </p:cNvPr>
          <p:cNvSpPr/>
          <p:nvPr/>
        </p:nvSpPr>
        <p:spPr>
          <a:xfrm rot="5400000">
            <a:off x="5003800" y="5913437"/>
            <a:ext cx="504825" cy="431800"/>
          </a:xfrm>
          <a:custGeom>
            <a:avLst/>
            <a:gdLst/>
            <a:ahLst/>
            <a:cxnLst/>
            <a:rect l="l" t="t" r="r" b="b"/>
            <a:pathLst>
              <a:path w="504825" h="431800" extrusionOk="0">
                <a:moveTo>
                  <a:pt x="0" y="323850"/>
                </a:moveTo>
                <a:lnTo>
                  <a:pt x="342900" y="323850"/>
                </a:lnTo>
                <a:lnTo>
                  <a:pt x="342900" y="107950"/>
                </a:lnTo>
                <a:lnTo>
                  <a:pt x="288925" y="107950"/>
                </a:lnTo>
                <a:lnTo>
                  <a:pt x="396875" y="0"/>
                </a:lnTo>
                <a:lnTo>
                  <a:pt x="504825" y="107950"/>
                </a:lnTo>
                <a:lnTo>
                  <a:pt x="450850" y="107950"/>
                </a:lnTo>
                <a:lnTo>
                  <a:pt x="450850" y="431800"/>
                </a:lnTo>
                <a:lnTo>
                  <a:pt x="0" y="431800"/>
                </a:lnTo>
                <a:lnTo>
                  <a:pt x="0" y="323850"/>
                </a:lnTo>
                <a:close/>
              </a:path>
            </a:pathLst>
          </a:cu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AD4173DB-53E3-4E4C-F957-2A0E7F6D6640}"/>
              </a:ext>
            </a:extLst>
          </p:cNvPr>
          <p:cNvSpPr>
            <a:spLocks noGrp="1"/>
          </p:cNvSpPr>
          <p:nvPr>
            <p:ph type="title"/>
          </p:nvPr>
        </p:nvSpPr>
        <p:spPr/>
        <p:txBody>
          <a:bodyPr/>
          <a:lstStyle/>
          <a:p>
            <a:pPr>
              <a:tabLst>
                <a:tab pos="0" algn="l"/>
              </a:tabLst>
              <a:defRPr/>
            </a:pPr>
            <a:r>
              <a:rPr lang="zh-TW" altLang="en-US" spc="-1" dirty="0">
                <a:solidFill>
                  <a:srgbClr val="000000"/>
                </a:solidFill>
                <a:latin typeface="+mn-ea"/>
                <a:ea typeface="+mn-ea"/>
              </a:rPr>
              <a:t>命名空間的用處</a:t>
            </a:r>
            <a:r>
              <a:rPr lang="en-US" altLang="zh-TW" spc="-1" dirty="0">
                <a:solidFill>
                  <a:srgbClr val="000000"/>
                </a:solidFill>
                <a:latin typeface="+mn-lt"/>
                <a:ea typeface="+mn-ea"/>
              </a:rPr>
              <a:t>(2/5)</a:t>
            </a:r>
            <a:endParaRPr lang="en-US" altLang="zh-TW" spc="-1" dirty="0">
              <a:solidFill>
                <a:srgbClr val="000000"/>
              </a:solidFill>
              <a:latin typeface="Arial"/>
            </a:endParaRPr>
          </a:p>
        </p:txBody>
      </p:sp>
      <p:sp>
        <p:nvSpPr>
          <p:cNvPr id="11267" name="內容版面配置區 2">
            <a:extLst>
              <a:ext uri="{FF2B5EF4-FFF2-40B4-BE49-F238E27FC236}">
                <a16:creationId xmlns:a16="http://schemas.microsoft.com/office/drawing/2014/main" id="{BF8C0C49-B277-9D21-5FD7-4F9C84B5CEA4}"/>
              </a:ext>
            </a:extLst>
          </p:cNvPr>
          <p:cNvSpPr>
            <a:spLocks noGrp="1"/>
          </p:cNvSpPr>
          <p:nvPr>
            <p:ph idx="1"/>
          </p:nvPr>
        </p:nvSpPr>
        <p:spPr/>
        <p:txBody>
          <a:bodyPr/>
          <a:lstStyle/>
          <a:p>
            <a:pPr>
              <a:defRPr/>
            </a:pPr>
            <a:r>
              <a:rPr lang="zh-TW" altLang="en-US" spc="-1" dirty="0">
                <a:latin typeface="+mn-ea"/>
              </a:rPr>
              <a:t>控制多個相同的節點</a:t>
            </a:r>
            <a:r>
              <a:rPr lang="en-US" altLang="zh-TW" spc="-1" dirty="0"/>
              <a:t>(2/3)</a:t>
            </a:r>
          </a:p>
          <a:p>
            <a:pPr lvl="1">
              <a:defRPr/>
            </a:pPr>
            <a:r>
              <a:rPr lang="zh-TW" altLang="en-US" spc="-1" dirty="0">
                <a:solidFill>
                  <a:srgbClr val="FF0000"/>
                </a:solidFill>
              </a:rPr>
              <a:t>那如果我想要分開控制多個相同的節點</a:t>
            </a:r>
            <a:r>
              <a:rPr lang="en-US" altLang="zh-TW" spc="-1" dirty="0">
                <a:solidFill>
                  <a:srgbClr val="FF0000"/>
                </a:solidFill>
              </a:rPr>
              <a:t>?</a:t>
            </a:r>
          </a:p>
          <a:p>
            <a:pPr lvl="2">
              <a:defRPr/>
            </a:pPr>
            <a:r>
              <a:rPr lang="zh-TW" altLang="en-US" spc="-1" dirty="0"/>
              <a:t>發現無法再使用變更名稱的方式</a:t>
            </a:r>
            <a:r>
              <a:rPr lang="en-US" altLang="zh-TW" spc="-1" dirty="0"/>
              <a:t>…</a:t>
            </a:r>
          </a:p>
          <a:p>
            <a:pPr lvl="1">
              <a:defRPr/>
            </a:pPr>
            <a:endParaRPr lang="en-US" altLang="zh-TW" spc="-1" dirty="0">
              <a:solidFill>
                <a:srgbClr val="FF0000"/>
              </a:solidFill>
            </a:endParaRPr>
          </a:p>
          <a:p>
            <a:pPr lvl="1">
              <a:defRPr/>
            </a:pPr>
            <a:r>
              <a:rPr lang="en-US" altLang="zh-TW" spc="-1" dirty="0"/>
              <a:t>Why?</a:t>
            </a:r>
          </a:p>
          <a:p>
            <a:pPr lvl="2">
              <a:defRPr/>
            </a:pPr>
            <a:r>
              <a:rPr lang="zh-TW" altLang="en-US" spc="-1" dirty="0"/>
              <a:t>打開</a:t>
            </a:r>
            <a:r>
              <a:rPr lang="en-US" altLang="zh-TW" spc="-1" dirty="0" err="1"/>
              <a:t>rqt_graph</a:t>
            </a:r>
            <a:r>
              <a:rPr lang="zh-TW" altLang="en-US" spc="-1" dirty="0"/>
              <a:t>，發現好像不管怎樣都沒辦法分開控制</a:t>
            </a:r>
            <a:endParaRPr lang="en-US" altLang="zh-TW" spc="-1" dirty="0"/>
          </a:p>
          <a:p>
            <a:pPr lvl="2" indent="-228240">
              <a:spcBef>
                <a:spcPts val="360"/>
              </a:spcBef>
              <a:buFont typeface="Noto Sans Symbols"/>
              <a:buChar char="⮚"/>
              <a:tabLst>
                <a:tab pos="0" algn="l"/>
              </a:tabLst>
              <a:defRPr/>
            </a:pPr>
            <a:endParaRPr lang="en-US" altLang="zh-TW" spc="-1" dirty="0">
              <a:latin typeface="標楷體" panose="03000509000000000000" pitchFamily="65" charset="-120"/>
            </a:endParaRPr>
          </a:p>
          <a:p>
            <a:pPr lvl="2" indent="-228240">
              <a:spcBef>
                <a:spcPts val="360"/>
              </a:spcBef>
              <a:buFont typeface="Noto Sans Symbols"/>
              <a:buChar char="⮚"/>
              <a:tabLst>
                <a:tab pos="0" algn="l"/>
              </a:tabLst>
              <a:defRPr/>
            </a:pPr>
            <a:endParaRPr lang="en-US" altLang="zh-TW" dirty="0"/>
          </a:p>
          <a:p>
            <a:pPr>
              <a:defRPr/>
            </a:pPr>
            <a:endParaRPr lang="en-US" altLang="zh-TW" dirty="0">
              <a:solidFill>
                <a:srgbClr val="0070C0"/>
              </a:solidFill>
            </a:endParaRPr>
          </a:p>
          <a:p>
            <a:pPr lvl="2">
              <a:defRPr/>
            </a:pPr>
            <a:endParaRPr lang="en-US" altLang="zh-TW" b="1" dirty="0">
              <a:solidFill>
                <a:srgbClr val="0070C0"/>
              </a:solidFill>
            </a:endParaRPr>
          </a:p>
          <a:p>
            <a:pPr lvl="2">
              <a:defRPr/>
            </a:pPr>
            <a:endParaRPr lang="en-US" altLang="zh-TW" b="1" dirty="0">
              <a:solidFill>
                <a:srgbClr val="0070C0"/>
              </a:solidFill>
            </a:endParaRPr>
          </a:p>
          <a:p>
            <a:pPr lvl="2">
              <a:defRPr/>
            </a:pPr>
            <a:endParaRPr lang="en-US" altLang="zh-TW" b="1" dirty="0">
              <a:solidFill>
                <a:srgbClr val="0070C0"/>
              </a:solidFill>
            </a:endParaRPr>
          </a:p>
          <a:p>
            <a:pPr lvl="2">
              <a:defRPr/>
            </a:pPr>
            <a:r>
              <a:rPr lang="zh-TW" altLang="en-US" dirty="0"/>
              <a:t>解法</a:t>
            </a:r>
            <a:r>
              <a:rPr lang="en-US" altLang="zh-TW" dirty="0"/>
              <a:t>:</a:t>
            </a:r>
            <a:r>
              <a:rPr lang="zh-TW" altLang="en-US" dirty="0"/>
              <a:t>使用</a:t>
            </a:r>
            <a:r>
              <a:rPr lang="en-US" altLang="zh-TW" dirty="0" err="1"/>
              <a:t>ros</a:t>
            </a:r>
            <a:r>
              <a:rPr lang="zh-TW" altLang="en-US" dirty="0"/>
              <a:t>的命名空間</a:t>
            </a:r>
            <a:r>
              <a:rPr lang="en-US" altLang="zh-TW" dirty="0"/>
              <a:t>(</a:t>
            </a:r>
            <a:r>
              <a:rPr lang="en-US" altLang="zh-TW" dirty="0" err="1"/>
              <a:t>namespace,ns</a:t>
            </a:r>
            <a:r>
              <a:rPr lang="en-US" altLang="zh-TW" dirty="0"/>
              <a:t>)</a:t>
            </a:r>
            <a:endParaRPr lang="zh-TW" altLang="en-US" dirty="0"/>
          </a:p>
        </p:txBody>
      </p:sp>
      <p:pic>
        <p:nvPicPr>
          <p:cNvPr id="2" name="Google Shape;88;p5">
            <a:extLst>
              <a:ext uri="{FF2B5EF4-FFF2-40B4-BE49-F238E27FC236}">
                <a16:creationId xmlns:a16="http://schemas.microsoft.com/office/drawing/2014/main" id="{0679CB59-2AD6-C981-825B-BFF2F55C0AC2}"/>
              </a:ext>
            </a:extLst>
          </p:cNvPr>
          <p:cNvPicPr preferRelativeResize="0"/>
          <p:nvPr/>
        </p:nvPicPr>
        <p:blipFill rotWithShape="1">
          <a:blip r:embed="rId2">
            <a:alphaModFix/>
          </a:blip>
          <a:srcRect t="14862"/>
          <a:stretch/>
        </p:blipFill>
        <p:spPr>
          <a:xfrm>
            <a:off x="1331912" y="3427412"/>
            <a:ext cx="6481762" cy="201771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7D69460D-8DE4-9C89-D07E-452EBADF4633}"/>
              </a:ext>
            </a:extLst>
          </p:cNvPr>
          <p:cNvSpPr>
            <a:spLocks noGrp="1"/>
          </p:cNvSpPr>
          <p:nvPr>
            <p:ph type="title"/>
          </p:nvPr>
        </p:nvSpPr>
        <p:spPr/>
        <p:txBody>
          <a:bodyPr/>
          <a:lstStyle/>
          <a:p>
            <a:pPr>
              <a:tabLst>
                <a:tab pos="0" algn="l"/>
              </a:tabLst>
            </a:pPr>
            <a:r>
              <a:rPr lang="zh-TW" altLang="en-US" spc="-1" dirty="0">
                <a:solidFill>
                  <a:srgbClr val="000000"/>
                </a:solidFill>
                <a:latin typeface="+mn-ea"/>
                <a:ea typeface="+mn-ea"/>
              </a:rPr>
              <a:t>命名空間的用處</a:t>
            </a:r>
            <a:r>
              <a:rPr lang="en-US" altLang="zh-TW" spc="-1" dirty="0">
                <a:solidFill>
                  <a:srgbClr val="000000"/>
                </a:solidFill>
                <a:latin typeface="+mn-lt"/>
                <a:ea typeface="+mn-ea"/>
              </a:rPr>
              <a:t>(3/5)</a:t>
            </a:r>
            <a:endParaRPr lang="en-US" altLang="zh-TW" dirty="0">
              <a:solidFill>
                <a:srgbClr val="000000"/>
              </a:solidFill>
              <a:cs typeface="Times New Roman" panose="02020603050405020304" pitchFamily="18" charset="0"/>
            </a:endParaRPr>
          </a:p>
        </p:txBody>
      </p:sp>
      <p:sp>
        <p:nvSpPr>
          <p:cNvPr id="12291" name="內容版面配置區 2">
            <a:extLst>
              <a:ext uri="{FF2B5EF4-FFF2-40B4-BE49-F238E27FC236}">
                <a16:creationId xmlns:a16="http://schemas.microsoft.com/office/drawing/2014/main" id="{BE5DD8C4-EC90-658B-BA1D-370D0DE4489D}"/>
              </a:ext>
            </a:extLst>
          </p:cNvPr>
          <p:cNvSpPr>
            <a:spLocks noGrp="1"/>
          </p:cNvSpPr>
          <p:nvPr>
            <p:ph idx="1"/>
          </p:nvPr>
        </p:nvSpPr>
        <p:spPr/>
        <p:txBody>
          <a:bodyPr/>
          <a:lstStyle/>
          <a:p>
            <a:r>
              <a:rPr lang="zh-TW" altLang="en-US" dirty="0">
                <a:latin typeface="標楷體" panose="03000509000000000000" pitchFamily="65" charset="-120"/>
                <a:cs typeface="Times New Roman" panose="02020603050405020304" pitchFamily="18" charset="0"/>
                <a:sym typeface="Times New Roman" panose="02020603050405020304" pitchFamily="18" charset="0"/>
              </a:rPr>
              <a:t>控制多個相同的節點</a:t>
            </a:r>
            <a:r>
              <a:rPr lang="en-US" altLang="zh-TW" dirty="0">
                <a:cs typeface="Times New Roman" panose="02020603050405020304" pitchFamily="18" charset="0"/>
                <a:sym typeface="Times New Roman" panose="02020603050405020304" pitchFamily="18" charset="0"/>
              </a:rPr>
              <a:t>(3/3)</a:t>
            </a:r>
            <a:endParaRPr lang="zh-TW" altLang="en-US" dirty="0">
              <a:cs typeface="Times New Roman" panose="02020603050405020304" pitchFamily="18" charset="0"/>
              <a:sym typeface="Times New Roman" panose="02020603050405020304" pitchFamily="18" charset="0"/>
            </a:endParaRPr>
          </a:p>
          <a:p>
            <a:pPr lvl="1"/>
            <a:r>
              <a:rPr lang="zh-TW" altLang="en-US" dirty="0">
                <a:solidFill>
                  <a:srgbClr val="FF0000"/>
                </a:solidFill>
              </a:rPr>
              <a:t>使用命名空間來分開控制多個節點</a:t>
            </a:r>
            <a:endParaRPr lang="en-US" altLang="zh-TW" dirty="0">
              <a:solidFill>
                <a:srgbClr val="FF0000"/>
              </a:solidFill>
            </a:endParaRPr>
          </a:p>
          <a:p>
            <a:pPr lvl="2"/>
            <a:r>
              <a:rPr lang="en-US" altLang="zh-TW" dirty="0">
                <a:solidFill>
                  <a:srgbClr val="0070C0"/>
                </a:solidFill>
              </a:rPr>
              <a:t>$</a:t>
            </a:r>
            <a:r>
              <a:rPr lang="zh-TW" altLang="en-US" dirty="0">
                <a:solidFill>
                  <a:srgbClr val="0070C0"/>
                </a:solidFill>
              </a:rPr>
              <a:t> </a:t>
            </a:r>
            <a:r>
              <a:rPr lang="en-US" altLang="zh-TW" dirty="0" err="1">
                <a:solidFill>
                  <a:srgbClr val="0070C0"/>
                </a:solidFill>
              </a:rPr>
              <a:t>roscore</a:t>
            </a:r>
            <a:endParaRPr lang="en-US" altLang="zh-TW" dirty="0">
              <a:solidFill>
                <a:srgbClr val="0070C0"/>
              </a:solidFill>
            </a:endParaRPr>
          </a:p>
          <a:p>
            <a:pPr lvl="2"/>
            <a:r>
              <a:rPr lang="en-US" altLang="zh-TW"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turtlesim_node</a:t>
            </a:r>
            <a:r>
              <a:rPr lang="en-US" altLang="zh-TW" dirty="0">
                <a:solidFill>
                  <a:srgbClr val="0070C0"/>
                </a:solidFill>
              </a:rPr>
              <a:t> __name:=a __ns:=</a:t>
            </a:r>
            <a:r>
              <a:rPr lang="en-US" altLang="zh-TW" dirty="0" err="1">
                <a:solidFill>
                  <a:srgbClr val="0070C0"/>
                </a:solidFill>
              </a:rPr>
              <a:t>ns_a</a:t>
            </a:r>
            <a:endParaRPr lang="en-US" altLang="zh-TW" dirty="0">
              <a:solidFill>
                <a:srgbClr val="0070C0"/>
              </a:solidFill>
            </a:endParaRPr>
          </a:p>
          <a:p>
            <a:pPr lvl="2"/>
            <a:r>
              <a:rPr lang="en-US" altLang="zh-TW"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turtlesim_node</a:t>
            </a:r>
            <a:r>
              <a:rPr lang="en-US" altLang="zh-TW" dirty="0">
                <a:solidFill>
                  <a:srgbClr val="0070C0"/>
                </a:solidFill>
              </a:rPr>
              <a:t> __name:=b __ns:=</a:t>
            </a:r>
            <a:r>
              <a:rPr lang="en-US" altLang="zh-TW" dirty="0" err="1">
                <a:solidFill>
                  <a:srgbClr val="0070C0"/>
                </a:solidFill>
              </a:rPr>
              <a:t>ns_b</a:t>
            </a:r>
            <a:endParaRPr lang="en-US" altLang="zh-TW" dirty="0">
              <a:solidFill>
                <a:srgbClr val="0070C0"/>
              </a:solidFill>
            </a:endParaRPr>
          </a:p>
          <a:p>
            <a:pPr lvl="2"/>
            <a:r>
              <a:rPr lang="en-US" altLang="zh-TW"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turtle_teleop_key</a:t>
            </a:r>
            <a:r>
              <a:rPr lang="en-US" altLang="zh-TW" dirty="0">
                <a:solidFill>
                  <a:srgbClr val="0070C0"/>
                </a:solidFill>
              </a:rPr>
              <a:t> __ns:=</a:t>
            </a:r>
            <a:r>
              <a:rPr lang="en-US" altLang="zh-TW" dirty="0" err="1">
                <a:solidFill>
                  <a:srgbClr val="0070C0"/>
                </a:solidFill>
              </a:rPr>
              <a:t>ns_a</a:t>
            </a:r>
            <a:endParaRPr lang="en-US" altLang="zh-TW" dirty="0">
              <a:solidFill>
                <a:srgbClr val="0070C0"/>
              </a:solidFill>
            </a:endParaRPr>
          </a:p>
          <a:p>
            <a:pPr lvl="2"/>
            <a:r>
              <a:rPr lang="en-US" altLang="zh-TW" dirty="0">
                <a:solidFill>
                  <a:srgbClr val="0070C0"/>
                </a:solidFill>
              </a:rPr>
              <a:t>$ </a:t>
            </a:r>
            <a:r>
              <a:rPr lang="en-US" altLang="zh-TW" dirty="0" err="1">
                <a:solidFill>
                  <a:srgbClr val="0070C0"/>
                </a:solidFill>
              </a:rPr>
              <a:t>rosrun</a:t>
            </a:r>
            <a:r>
              <a:rPr lang="en-US" altLang="zh-TW" dirty="0">
                <a:solidFill>
                  <a:srgbClr val="0070C0"/>
                </a:solidFill>
              </a:rPr>
              <a:t> </a:t>
            </a:r>
            <a:r>
              <a:rPr lang="en-US" altLang="zh-TW" dirty="0" err="1">
                <a:solidFill>
                  <a:srgbClr val="0070C0"/>
                </a:solidFill>
              </a:rPr>
              <a:t>turtlesim</a:t>
            </a:r>
            <a:r>
              <a:rPr lang="en-US" altLang="zh-TW" dirty="0">
                <a:solidFill>
                  <a:srgbClr val="0070C0"/>
                </a:solidFill>
              </a:rPr>
              <a:t> </a:t>
            </a:r>
            <a:r>
              <a:rPr lang="en-US" altLang="zh-TW" dirty="0" err="1">
                <a:solidFill>
                  <a:srgbClr val="0070C0"/>
                </a:solidFill>
              </a:rPr>
              <a:t>turtle_teleop_key</a:t>
            </a:r>
            <a:r>
              <a:rPr lang="en-US" altLang="zh-TW" dirty="0">
                <a:solidFill>
                  <a:srgbClr val="0070C0"/>
                </a:solidFill>
              </a:rPr>
              <a:t> __ns:=</a:t>
            </a:r>
            <a:r>
              <a:rPr lang="en-US" altLang="zh-TW" dirty="0" err="1">
                <a:solidFill>
                  <a:srgbClr val="0070C0"/>
                </a:solidFill>
              </a:rPr>
              <a:t>ns_b</a:t>
            </a:r>
            <a:endParaRPr lang="en-US" altLang="zh-TW" dirty="0">
              <a:solidFill>
                <a:srgbClr val="0070C0"/>
              </a:solidFill>
            </a:endParaRPr>
          </a:p>
        </p:txBody>
      </p:sp>
      <p:pic>
        <p:nvPicPr>
          <p:cNvPr id="2" name="Google Shape;95;p6">
            <a:extLst>
              <a:ext uri="{FF2B5EF4-FFF2-40B4-BE49-F238E27FC236}">
                <a16:creationId xmlns:a16="http://schemas.microsoft.com/office/drawing/2014/main" id="{F2FECA6C-9D51-5C8A-F8D3-B7D3780A0B3F}"/>
              </a:ext>
            </a:extLst>
          </p:cNvPr>
          <p:cNvPicPr preferRelativeResize="0"/>
          <p:nvPr/>
        </p:nvPicPr>
        <p:blipFill rotWithShape="1">
          <a:blip r:embed="rId2">
            <a:alphaModFix/>
          </a:blip>
          <a:srcRect/>
          <a:stretch/>
        </p:blipFill>
        <p:spPr>
          <a:xfrm>
            <a:off x="1042987" y="3808412"/>
            <a:ext cx="6732587" cy="2738437"/>
          </a:xfrm>
          <a:prstGeom prst="rect">
            <a:avLst/>
          </a:prstGeom>
          <a:noFill/>
          <a:ln>
            <a:noFill/>
          </a:ln>
        </p:spPr>
      </p:pic>
      <p:sp>
        <p:nvSpPr>
          <p:cNvPr id="4" name="Google Shape;97;p6">
            <a:extLst>
              <a:ext uri="{FF2B5EF4-FFF2-40B4-BE49-F238E27FC236}">
                <a16:creationId xmlns:a16="http://schemas.microsoft.com/office/drawing/2014/main" id="{DC3DE2D3-5EA7-1288-B511-884BAC08435E}"/>
              </a:ext>
            </a:extLst>
          </p:cNvPr>
          <p:cNvSpPr txBox="1"/>
          <p:nvPr/>
        </p:nvSpPr>
        <p:spPr>
          <a:xfrm>
            <a:off x="5568662" y="2271549"/>
            <a:ext cx="1440000" cy="7923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5" name="Google Shape;98;p6">
            <a:extLst>
              <a:ext uri="{FF2B5EF4-FFF2-40B4-BE49-F238E27FC236}">
                <a16:creationId xmlns:a16="http://schemas.microsoft.com/office/drawing/2014/main" id="{12DB3307-D8D8-E169-1D42-B82BF90E3615}"/>
              </a:ext>
            </a:extLst>
          </p:cNvPr>
          <p:cNvSpPr txBox="1"/>
          <p:nvPr/>
        </p:nvSpPr>
        <p:spPr>
          <a:xfrm>
            <a:off x="4736487" y="3068598"/>
            <a:ext cx="1440000" cy="7398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8E25F857-59C7-AEC7-DFA9-D28900FD0CE0}"/>
              </a:ext>
            </a:extLst>
          </p:cNvPr>
          <p:cNvSpPr>
            <a:spLocks noGrp="1"/>
          </p:cNvSpPr>
          <p:nvPr>
            <p:ph type="title"/>
          </p:nvPr>
        </p:nvSpPr>
        <p:spPr/>
        <p:txBody>
          <a:bodyPr/>
          <a:lstStyle/>
          <a:p>
            <a:pPr>
              <a:tabLst>
                <a:tab pos="0" algn="l"/>
              </a:tabLst>
              <a:defRPr/>
            </a:pPr>
            <a:r>
              <a:rPr lang="zh-TW" altLang="en-US" spc="-1" dirty="0">
                <a:solidFill>
                  <a:srgbClr val="000000"/>
                </a:solidFill>
                <a:latin typeface="+mn-ea"/>
                <a:ea typeface="+mn-ea"/>
              </a:rPr>
              <a:t>命名空間的用處</a:t>
            </a:r>
            <a:r>
              <a:rPr lang="en-US" altLang="zh-TW" spc="-1" dirty="0">
                <a:solidFill>
                  <a:srgbClr val="000000"/>
                </a:solidFill>
                <a:latin typeface="+mn-lt"/>
                <a:ea typeface="+mn-ea"/>
              </a:rPr>
              <a:t>(4/5)</a:t>
            </a:r>
            <a:endParaRPr lang="en-US" altLang="zh-TW" spc="-1" dirty="0">
              <a:latin typeface="Arial"/>
            </a:endParaRPr>
          </a:p>
        </p:txBody>
      </p:sp>
      <p:sp>
        <p:nvSpPr>
          <p:cNvPr id="13315" name="內容版面配置區 2">
            <a:extLst>
              <a:ext uri="{FF2B5EF4-FFF2-40B4-BE49-F238E27FC236}">
                <a16:creationId xmlns:a16="http://schemas.microsoft.com/office/drawing/2014/main" id="{DA83BE71-50C1-68EB-E593-CB3ABA401393}"/>
              </a:ext>
            </a:extLst>
          </p:cNvPr>
          <p:cNvSpPr>
            <a:spLocks noGrp="1"/>
          </p:cNvSpPr>
          <p:nvPr>
            <p:ph idx="1"/>
          </p:nvPr>
        </p:nvSpPr>
        <p:spPr/>
        <p:txBody>
          <a:bodyPr/>
          <a:lstStyle/>
          <a:p>
            <a:r>
              <a:rPr lang="zh-TW" altLang="en-US" dirty="0"/>
              <a:t>什麼是</a:t>
            </a:r>
            <a:r>
              <a:rPr lang="en-US" altLang="zh-TW" dirty="0" err="1"/>
              <a:t>ros</a:t>
            </a:r>
            <a:r>
              <a:rPr lang="zh-TW" altLang="en-US" dirty="0"/>
              <a:t>的命名空間</a:t>
            </a:r>
            <a:r>
              <a:rPr lang="en-US" altLang="zh-TW" dirty="0"/>
              <a:t>?</a:t>
            </a: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一個可以把</a:t>
            </a:r>
            <a:r>
              <a:rPr lang="en-US" altLang="zh-TW" sz="2000" b="0" i="0" u="none" strike="noStrike" cap="none" dirty="0">
                <a:solidFill>
                  <a:schemeClr val="dk1"/>
                </a:solidFill>
                <a:cs typeface="Times New Roman"/>
                <a:sym typeface="Times New Roman"/>
              </a:rPr>
              <a:t>node</a:t>
            </a:r>
            <a:r>
              <a:rPr lang="zh-TW" altLang="en-US" sz="2000" b="0" i="0" u="none" strike="noStrike" cap="none" dirty="0">
                <a:solidFill>
                  <a:schemeClr val="dk1"/>
                </a:solidFill>
                <a:latin typeface="+mn-ea"/>
                <a:cs typeface="Times New Roman"/>
                <a:sym typeface="Times New Roman"/>
              </a:rPr>
              <a:t>進行分組的東西</a:t>
            </a:r>
            <a:r>
              <a:rPr lang="en-US" altLang="zh-TW" sz="2000" b="0" i="0" u="none" strike="noStrike" cap="none" dirty="0">
                <a:solidFill>
                  <a:schemeClr val="dk1"/>
                </a:solidFill>
                <a:latin typeface="+mn-ea"/>
                <a:cs typeface="Times New Roman"/>
                <a:sym typeface="Times New Roman"/>
              </a:rPr>
              <a:t>(</a:t>
            </a:r>
            <a:r>
              <a:rPr lang="zh-TW" altLang="en-US" sz="2000" b="0" i="0" u="none" strike="noStrike" cap="none" dirty="0">
                <a:solidFill>
                  <a:schemeClr val="dk1"/>
                </a:solidFill>
                <a:latin typeface="+mn-ea"/>
                <a:cs typeface="Times New Roman"/>
                <a:sym typeface="Times New Roman"/>
              </a:rPr>
              <a:t>跟資料夾與檔案差不多</a:t>
            </a:r>
            <a:r>
              <a:rPr lang="en-US" altLang="zh-TW" sz="2000" b="0" i="0" u="none" strike="noStrike" cap="none" dirty="0">
                <a:solidFill>
                  <a:schemeClr val="dk1"/>
                </a:solidFill>
                <a:latin typeface="+mn-ea"/>
                <a:cs typeface="Times New Roman"/>
                <a:sym typeface="Times New Roman"/>
              </a:rPr>
              <a:t>)</a:t>
            </a:r>
            <a:endParaRPr lang="zh-TW" altLang="en-US" dirty="0">
              <a:latin typeface="+mn-ea"/>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rgbClr val="FF0000"/>
                </a:solidFill>
                <a:latin typeface="+mn-ea"/>
                <a:cs typeface="Times New Roman"/>
                <a:sym typeface="Times New Roman"/>
              </a:rPr>
              <a:t>讓命名空間</a:t>
            </a:r>
            <a:r>
              <a:rPr lang="en-US" altLang="zh-TW" sz="2000" b="1" i="0" u="none" strike="noStrike" cap="none" dirty="0">
                <a:solidFill>
                  <a:srgbClr val="FF0000"/>
                </a:solidFill>
                <a:cs typeface="Times New Roman"/>
                <a:sym typeface="Times New Roman"/>
              </a:rPr>
              <a:t>A</a:t>
            </a:r>
            <a:r>
              <a:rPr lang="zh-TW" altLang="en-US" sz="2000" b="1" i="0" u="none" strike="noStrike" cap="none" dirty="0">
                <a:solidFill>
                  <a:srgbClr val="FF0000"/>
                </a:solidFill>
                <a:cs typeface="Times New Roman"/>
                <a:sym typeface="Times New Roman"/>
              </a:rPr>
              <a:t>的</a:t>
            </a:r>
            <a:r>
              <a:rPr lang="en-US" altLang="zh-TW" sz="2000" b="1" i="0" u="none" strike="noStrike" cap="none" dirty="0">
                <a:solidFill>
                  <a:srgbClr val="FF0000"/>
                </a:solidFill>
                <a:cs typeface="Times New Roman"/>
                <a:sym typeface="Times New Roman"/>
              </a:rPr>
              <a:t>node</a:t>
            </a:r>
            <a:r>
              <a:rPr lang="zh-TW" altLang="en-US" sz="2000" b="1" i="0" u="none" strike="noStrike" cap="none" dirty="0">
                <a:solidFill>
                  <a:srgbClr val="FF0000"/>
                </a:solidFill>
                <a:latin typeface="+mn-ea"/>
                <a:cs typeface="Times New Roman"/>
                <a:sym typeface="Times New Roman"/>
              </a:rPr>
              <a:t>只會對同樣來自命名空間</a:t>
            </a:r>
            <a:r>
              <a:rPr lang="en-US" altLang="zh-TW" sz="2000" b="1" i="0" u="none" strike="noStrike" cap="none" dirty="0">
                <a:solidFill>
                  <a:srgbClr val="FF0000"/>
                </a:solidFill>
                <a:latin typeface="+mn-ea"/>
                <a:cs typeface="Times New Roman"/>
                <a:sym typeface="Times New Roman"/>
              </a:rPr>
              <a:t>A</a:t>
            </a:r>
            <a:r>
              <a:rPr lang="zh-TW" altLang="en-US" sz="2000" b="1" i="0" u="none" strike="noStrike" cap="none" dirty="0">
                <a:solidFill>
                  <a:srgbClr val="FF0000"/>
                </a:solidFill>
                <a:latin typeface="+mn-ea"/>
                <a:cs typeface="Times New Roman"/>
                <a:sym typeface="Times New Roman"/>
              </a:rPr>
              <a:t>的東西產生影響</a:t>
            </a:r>
            <a:endParaRPr lang="zh-TW" altLang="en-US" dirty="0">
              <a:latin typeface="+mn-ea"/>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下圖的</a:t>
            </a:r>
            <a:r>
              <a:rPr lang="en-US" altLang="zh-TW" sz="2000" b="0" i="0" u="none" strike="noStrike" cap="none" dirty="0">
                <a:solidFill>
                  <a:schemeClr val="dk1"/>
                </a:solidFill>
                <a:cs typeface="Times New Roman"/>
                <a:sym typeface="Times New Roman"/>
              </a:rPr>
              <a:t>/</a:t>
            </a:r>
            <a:r>
              <a:rPr lang="en-US" altLang="zh-TW" sz="2000" b="1" i="0" u="none" strike="noStrike" cap="none" dirty="0">
                <a:solidFill>
                  <a:srgbClr val="FF0000"/>
                </a:solidFill>
                <a:cs typeface="Times New Roman"/>
                <a:sym typeface="Times New Roman"/>
              </a:rPr>
              <a:t>turtle1</a:t>
            </a:r>
            <a:r>
              <a:rPr lang="zh-TW" altLang="en-US" sz="2000" b="0" i="0" u="none" strike="noStrike" cap="none" dirty="0">
                <a:solidFill>
                  <a:schemeClr val="dk1"/>
                </a:solidFill>
                <a:latin typeface="+mn-ea"/>
                <a:cs typeface="Times New Roman"/>
                <a:sym typeface="Times New Roman"/>
              </a:rPr>
              <a:t>即是一個命名空間 </a:t>
            </a:r>
            <a:r>
              <a:rPr lang="en-US" altLang="zh-TW" sz="2000" b="0" i="0" u="none" strike="noStrike" cap="none" dirty="0">
                <a:solidFill>
                  <a:schemeClr val="dk1"/>
                </a:solidFill>
                <a:cs typeface="Times New Roman"/>
                <a:sym typeface="Times New Roman"/>
              </a:rPr>
              <a:t>(</a:t>
            </a:r>
            <a:r>
              <a:rPr lang="en-US" altLang="zh-TW" sz="2000" b="1" i="0" u="none" strike="noStrike" cap="none" dirty="0">
                <a:solidFill>
                  <a:srgbClr val="FF0000"/>
                </a:solidFill>
                <a:cs typeface="Times New Roman"/>
                <a:sym typeface="Times New Roman"/>
              </a:rPr>
              <a:t>/</a:t>
            </a:r>
            <a:r>
              <a:rPr lang="en-US" altLang="zh-TW" sz="2000" b="1" i="0" u="none" strike="noStrike" cap="none" dirty="0" err="1">
                <a:solidFill>
                  <a:srgbClr val="FF0000"/>
                </a:solidFill>
                <a:cs typeface="Times New Roman"/>
                <a:sym typeface="Times New Roman"/>
              </a:rPr>
              <a:t>ns_a</a:t>
            </a:r>
            <a:r>
              <a:rPr lang="zh-TW" altLang="en-US" sz="2000" b="0" i="0" u="none" strike="noStrike" cap="none" dirty="0">
                <a:solidFill>
                  <a:schemeClr val="dk1"/>
                </a:solidFill>
                <a:latin typeface="+mn-ea"/>
                <a:cs typeface="Times New Roman"/>
                <a:sym typeface="Times New Roman"/>
              </a:rPr>
              <a:t>也是</a:t>
            </a:r>
            <a:r>
              <a:rPr lang="en-US" altLang="zh-TW" sz="2000" b="0" i="0" u="none" strike="noStrike" cap="none" dirty="0">
                <a:solidFill>
                  <a:schemeClr val="dk1"/>
                </a:solidFill>
                <a:latin typeface="+mn-ea"/>
                <a:cs typeface="Times New Roman"/>
                <a:sym typeface="Times New Roman"/>
              </a:rPr>
              <a:t>)</a:t>
            </a:r>
            <a:endParaRPr lang="zh-TW" altLang="en-US" dirty="0">
              <a:latin typeface="+mn-ea"/>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那</a:t>
            </a:r>
            <a:r>
              <a:rPr lang="en-US" altLang="zh-TW" sz="2000" b="0" i="0" u="none" strike="noStrike" cap="none" dirty="0">
                <a:solidFill>
                  <a:schemeClr val="dk1"/>
                </a:solidFill>
                <a:cs typeface="Times New Roman"/>
                <a:sym typeface="Times New Roman"/>
              </a:rPr>
              <a:t>/</a:t>
            </a:r>
            <a:r>
              <a:rPr lang="en-US" altLang="zh-TW" sz="2000" b="0" i="0" u="none" strike="noStrike" cap="none" dirty="0" err="1">
                <a:solidFill>
                  <a:schemeClr val="dk1"/>
                </a:solidFill>
                <a:cs typeface="Times New Roman"/>
                <a:sym typeface="Times New Roman"/>
              </a:rPr>
              <a:t>ns_a</a:t>
            </a:r>
            <a:r>
              <a:rPr lang="en-US" altLang="zh-TW" sz="2000" b="0" i="0" u="none" strike="noStrike" cap="none" dirty="0">
                <a:solidFill>
                  <a:schemeClr val="dk1"/>
                </a:solidFill>
                <a:cs typeface="Times New Roman"/>
                <a:sym typeface="Times New Roman"/>
              </a:rPr>
              <a:t>/turtle1/</a:t>
            </a:r>
            <a:r>
              <a:rPr lang="en-US" altLang="zh-TW" sz="2000" b="0" i="0" u="none" strike="noStrike" cap="none" dirty="0" err="1">
                <a:solidFill>
                  <a:schemeClr val="dk1"/>
                </a:solidFill>
                <a:cs typeface="Times New Roman"/>
                <a:sym typeface="Times New Roman"/>
              </a:rPr>
              <a:t>cmd_vel</a:t>
            </a:r>
            <a:r>
              <a:rPr lang="zh-TW" altLang="en-US" sz="2000" b="0" i="0" u="none" strike="noStrike" cap="none" dirty="0">
                <a:solidFill>
                  <a:schemeClr val="dk1"/>
                </a:solidFill>
                <a:latin typeface="+mn-ea"/>
                <a:cs typeface="Times New Roman"/>
                <a:sym typeface="Times New Roman"/>
              </a:rPr>
              <a:t>有什麼涵義嗎</a:t>
            </a:r>
            <a:r>
              <a:rPr lang="en-US" altLang="zh-TW" sz="2000" b="0" i="0" u="none" strike="noStrike" cap="none" dirty="0">
                <a:solidFill>
                  <a:schemeClr val="dk1"/>
                </a:solidFill>
                <a:latin typeface="+mn-ea"/>
                <a:cs typeface="Times New Roman"/>
                <a:sym typeface="Times New Roman"/>
              </a:rPr>
              <a:t>?</a:t>
            </a:r>
            <a:endParaRPr lang="zh-TW" altLang="en-US" dirty="0">
              <a:latin typeface="+mn-ea"/>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計算圖源命名</a:t>
            </a:r>
            <a:endParaRPr lang="zh-TW" altLang="en-US" dirty="0">
              <a:latin typeface="+mn-ea"/>
            </a:endParaRPr>
          </a:p>
          <a:p>
            <a:pPr lvl="1"/>
            <a:endParaRPr lang="en-US" altLang="zh-TW" dirty="0"/>
          </a:p>
          <a:p>
            <a:pPr>
              <a:spcBef>
                <a:spcPts val="475"/>
              </a:spcBef>
            </a:pPr>
            <a:endParaRPr lang="en-US" altLang="zh-TW" sz="2000" dirty="0">
              <a:solidFill>
                <a:srgbClr val="000000"/>
              </a:solidFill>
              <a:latin typeface="Arial" panose="020B0604020202020204" pitchFamily="34" charset="0"/>
            </a:endParaRPr>
          </a:p>
          <a:p>
            <a:endParaRPr lang="en-US" altLang="zh-TW" dirty="0"/>
          </a:p>
        </p:txBody>
      </p:sp>
      <p:pic>
        <p:nvPicPr>
          <p:cNvPr id="2" name="Google Shape;118;p7">
            <a:extLst>
              <a:ext uri="{FF2B5EF4-FFF2-40B4-BE49-F238E27FC236}">
                <a16:creationId xmlns:a16="http://schemas.microsoft.com/office/drawing/2014/main" id="{822254E9-E525-A424-B089-84A18FA6B93B}"/>
              </a:ext>
            </a:extLst>
          </p:cNvPr>
          <p:cNvPicPr preferRelativeResize="0"/>
          <p:nvPr/>
        </p:nvPicPr>
        <p:blipFill rotWithShape="1">
          <a:blip r:embed="rId2">
            <a:alphaModFix/>
          </a:blip>
          <a:srcRect/>
          <a:stretch/>
        </p:blipFill>
        <p:spPr>
          <a:xfrm>
            <a:off x="1116012" y="3644900"/>
            <a:ext cx="6732588" cy="27384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87CD1-1239-9D29-1EE4-08927E63E962}"/>
              </a:ext>
            </a:extLst>
          </p:cNvPr>
          <p:cNvSpPr>
            <a:spLocks noGrp="1"/>
          </p:cNvSpPr>
          <p:nvPr>
            <p:ph type="title"/>
          </p:nvPr>
        </p:nvSpPr>
        <p:spPr/>
        <p:txBody>
          <a:bodyPr/>
          <a:lstStyle/>
          <a:p>
            <a:r>
              <a:rPr lang="zh-TW" altLang="en-US" spc="-1" dirty="0">
                <a:solidFill>
                  <a:srgbClr val="000000"/>
                </a:solidFill>
                <a:latin typeface="+mn-ea"/>
                <a:ea typeface="+mn-ea"/>
              </a:rPr>
              <a:t>命名空間的用處</a:t>
            </a:r>
            <a:r>
              <a:rPr lang="en-US" altLang="zh-TW" spc="-1" dirty="0">
                <a:solidFill>
                  <a:srgbClr val="000000"/>
                </a:solidFill>
                <a:latin typeface="+mn-lt"/>
                <a:ea typeface="+mn-ea"/>
              </a:rPr>
              <a:t>(5/5)</a:t>
            </a:r>
            <a:endParaRPr lang="zh-TW" altLang="en-US" dirty="0"/>
          </a:p>
        </p:txBody>
      </p:sp>
      <p:sp>
        <p:nvSpPr>
          <p:cNvPr id="3" name="內容版面配置區 2">
            <a:extLst>
              <a:ext uri="{FF2B5EF4-FFF2-40B4-BE49-F238E27FC236}">
                <a16:creationId xmlns:a16="http://schemas.microsoft.com/office/drawing/2014/main" id="{C88C7A74-4E7D-1886-B9E7-39FB750D3CB2}"/>
              </a:ext>
            </a:extLst>
          </p:cNvPr>
          <p:cNvSpPr>
            <a:spLocks noGrp="1"/>
          </p:cNvSpPr>
          <p:nvPr>
            <p:ph idx="1"/>
          </p:nvPr>
        </p:nvSpPr>
        <p:spPr/>
        <p:txBody>
          <a:bodyPr/>
          <a:lstStyle/>
          <a:p>
            <a:r>
              <a:rPr lang="zh-TW" altLang="en-US" dirty="0"/>
              <a:t>所以，如果沒有計算圖源名，就不會有命名空間</a:t>
            </a:r>
            <a:endParaRPr lang="en-US" altLang="zh-TW" dirty="0"/>
          </a:p>
          <a:p>
            <a:r>
              <a:rPr lang="zh-TW" altLang="en-US" dirty="0"/>
              <a:t>那要實現下圖架構來同時或分開控制多個相同節點就會變得很麻煩</a:t>
            </a:r>
            <a:endParaRPr lang="en-US" altLang="zh-TW" dirty="0"/>
          </a:p>
          <a:p>
            <a:r>
              <a:rPr lang="zh-TW" altLang="en-US" dirty="0"/>
              <a:t>而且不易管控架構</a:t>
            </a:r>
            <a:endParaRPr lang="en-US" altLang="zh-TW" dirty="0"/>
          </a:p>
          <a:p>
            <a:pPr lvl="1"/>
            <a:r>
              <a:rPr lang="zh-TW" altLang="en-US" dirty="0"/>
              <a:t>例如，寫好一個控制烏龜的</a:t>
            </a:r>
            <a:r>
              <a:rPr lang="en-US" altLang="zh-TW" dirty="0"/>
              <a:t>node</a:t>
            </a:r>
          </a:p>
          <a:p>
            <a:pPr lvl="1"/>
            <a:r>
              <a:rPr lang="zh-TW" altLang="en-US" dirty="0"/>
              <a:t>只想用這個</a:t>
            </a:r>
            <a:r>
              <a:rPr lang="en-US" altLang="zh-TW" dirty="0"/>
              <a:t>node</a:t>
            </a:r>
            <a:r>
              <a:rPr lang="zh-TW" altLang="en-US" dirty="0"/>
              <a:t>，在相同工作空間下控制</a:t>
            </a:r>
            <a:r>
              <a:rPr lang="en-US" altLang="zh-TW" dirty="0"/>
              <a:t>3</a:t>
            </a:r>
            <a:r>
              <a:rPr lang="zh-TW" altLang="en-US" dirty="0"/>
              <a:t>的烏龜</a:t>
            </a:r>
            <a:endParaRPr lang="en-US" altLang="zh-TW" dirty="0"/>
          </a:p>
          <a:p>
            <a:pPr lvl="1"/>
            <a:r>
              <a:rPr lang="zh-TW" altLang="en-US" dirty="0"/>
              <a:t>其中</a:t>
            </a:r>
            <a:r>
              <a:rPr lang="en-US" altLang="zh-TW" dirty="0"/>
              <a:t>2</a:t>
            </a:r>
            <a:r>
              <a:rPr lang="zh-TW" altLang="en-US" dirty="0"/>
              <a:t>個要同時做一樣的動作，另一個要分開控制</a:t>
            </a:r>
            <a:endParaRPr lang="en-US" altLang="zh-TW" dirty="0"/>
          </a:p>
          <a:p>
            <a:pPr lvl="1"/>
            <a:r>
              <a:rPr lang="zh-TW" altLang="en-US" dirty="0"/>
              <a:t>如下圖架構</a:t>
            </a:r>
            <a:endParaRPr lang="en-US" altLang="zh-TW" dirty="0"/>
          </a:p>
        </p:txBody>
      </p:sp>
      <p:pic>
        <p:nvPicPr>
          <p:cNvPr id="4" name="Google Shape;105;p8">
            <a:extLst>
              <a:ext uri="{FF2B5EF4-FFF2-40B4-BE49-F238E27FC236}">
                <a16:creationId xmlns:a16="http://schemas.microsoft.com/office/drawing/2014/main" id="{69C8EBC3-4A33-80CD-64A0-DBD471877306}"/>
              </a:ext>
            </a:extLst>
          </p:cNvPr>
          <p:cNvPicPr preferRelativeResize="0"/>
          <p:nvPr/>
        </p:nvPicPr>
        <p:blipFill rotWithShape="1">
          <a:blip r:embed="rId2">
            <a:alphaModFix/>
          </a:blip>
          <a:srcRect t="3508"/>
          <a:stretch/>
        </p:blipFill>
        <p:spPr>
          <a:xfrm>
            <a:off x="1246187" y="4437062"/>
            <a:ext cx="6732587" cy="2014537"/>
          </a:xfrm>
          <a:prstGeom prst="rect">
            <a:avLst/>
          </a:prstGeom>
          <a:noFill/>
          <a:ln>
            <a:noFill/>
          </a:ln>
        </p:spPr>
      </p:pic>
    </p:spTree>
    <p:extLst>
      <p:ext uri="{BB962C8B-B14F-4D97-AF65-F5344CB8AC3E}">
        <p14:creationId xmlns:p14="http://schemas.microsoft.com/office/powerpoint/2010/main" val="2339500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a16="http://schemas.microsoft.com/office/drawing/2014/main" id="{407B6BDC-7990-67DB-3C2C-6DED2AA33C90}"/>
              </a:ext>
            </a:extLst>
          </p:cNvPr>
          <p:cNvSpPr>
            <a:spLocks noGrp="1"/>
          </p:cNvSpPr>
          <p:nvPr>
            <p:ph type="title"/>
          </p:nvPr>
        </p:nvSpPr>
        <p:spPr/>
        <p:txBody>
          <a:bodyPr/>
          <a:lstStyle/>
          <a:p>
            <a:pPr>
              <a:tabLst>
                <a:tab pos="0" algn="l"/>
              </a:tabLst>
              <a:defRPr/>
            </a:pPr>
            <a:r>
              <a:rPr lang="zh-TW" altLang="en-US" spc="-1" dirty="0">
                <a:solidFill>
                  <a:srgbClr val="000000"/>
                </a:solidFill>
                <a:latin typeface="+mn-ea"/>
                <a:ea typeface="+mn-ea"/>
              </a:rPr>
              <a:t>命名空間的種類</a:t>
            </a:r>
            <a:endParaRPr lang="en-US" altLang="zh-TW" spc="-1" dirty="0">
              <a:solidFill>
                <a:srgbClr val="000000"/>
              </a:solidFill>
              <a:latin typeface="+mn-ea"/>
              <a:ea typeface="+mn-ea"/>
            </a:endParaRPr>
          </a:p>
        </p:txBody>
      </p:sp>
      <p:sp>
        <p:nvSpPr>
          <p:cNvPr id="3" name="內容版面配置區 2">
            <a:extLst>
              <a:ext uri="{FF2B5EF4-FFF2-40B4-BE49-F238E27FC236}">
                <a16:creationId xmlns:a16="http://schemas.microsoft.com/office/drawing/2014/main" id="{0ED934C7-A568-6B59-D029-E6913D7446D1}"/>
              </a:ext>
            </a:extLst>
          </p:cNvPr>
          <p:cNvSpPr>
            <a:spLocks noGrp="1"/>
          </p:cNvSpPr>
          <p:nvPr>
            <p:ph idx="1"/>
          </p:nvPr>
        </p:nvSpPr>
        <p:spPr/>
        <p:txBody>
          <a:bodyPr/>
          <a:lstStyle/>
          <a:p>
            <a:r>
              <a:rPr lang="zh-TW" altLang="en-US" dirty="0"/>
              <a:t>全域名稱</a:t>
            </a:r>
            <a:endParaRPr lang="en-US" altLang="zh-TW" dirty="0"/>
          </a:p>
          <a:p>
            <a:r>
              <a:rPr lang="zh-TW" altLang="en-US" dirty="0"/>
              <a:t>相對名稱</a:t>
            </a:r>
            <a:endParaRPr lang="en-US" altLang="zh-TW" dirty="0"/>
          </a:p>
          <a:p>
            <a:r>
              <a:rPr lang="zh-TW" altLang="en-US" dirty="0"/>
              <a:t>匿名名稱</a:t>
            </a:r>
            <a:endParaRPr lang="en-US" altLang="zh-TW" dirty="0"/>
          </a:p>
          <a:p>
            <a:r>
              <a:rPr lang="zh-TW" altLang="en-US" dirty="0"/>
              <a:t>私有名稱</a:t>
            </a:r>
            <a:r>
              <a:rPr lang="en-US" altLang="zh-TW" dirty="0"/>
              <a:t>(</a:t>
            </a:r>
            <a:r>
              <a:rPr lang="zh-TW" altLang="en-US" dirty="0"/>
              <a:t>之後再說</a:t>
            </a:r>
            <a:r>
              <a:rPr lang="en-US" altLang="zh-TW" dirty="0"/>
              <a:t>)</a:t>
            </a:r>
          </a:p>
          <a:p>
            <a:endParaRPr lang="en-US" altLang="zh-TW" dirty="0"/>
          </a:p>
          <a:p>
            <a:endParaRPr lang="en-US" altLang="zh-TW" dirty="0"/>
          </a:p>
          <a:p>
            <a:endParaRPr lang="en-US" altLang="zh-TW" dirty="0"/>
          </a:p>
          <a:p>
            <a:endParaRPr lang="en-US" altLang="zh-TW" dirty="0"/>
          </a:p>
          <a:p>
            <a:pPr>
              <a:buFont typeface="Wingdings" panose="05000000000000000000" pitchFamily="2" charset="2"/>
              <a:buNone/>
            </a:pPr>
            <a:endParaRPr lang="en-US" altLang="zh-TW" dirty="0"/>
          </a:p>
          <a:p>
            <a:pPr lvl="1" indent="-284163"/>
            <a:endParaRPr lang="en-US" altLang="zh-TW" dirty="0"/>
          </a:p>
          <a:p>
            <a:pPr lvl="1" indent="-284163"/>
            <a:endParaRPr lang="zh-TW" altLang="en-US" dirty="0"/>
          </a:p>
          <a:p>
            <a:endParaRPr lang="zh-TW"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758AA-BDC2-075D-221C-D4D7DB479FAE}"/>
              </a:ext>
            </a:extLst>
          </p:cNvPr>
          <p:cNvSpPr>
            <a:spLocks noGrp="1"/>
          </p:cNvSpPr>
          <p:nvPr>
            <p:ph type="title"/>
          </p:nvPr>
        </p:nvSpPr>
        <p:spPr/>
        <p:txBody>
          <a:bodyPr/>
          <a:lstStyle/>
          <a:p>
            <a:r>
              <a:rPr lang="zh-TW" altLang="en-US" dirty="0">
                <a:latin typeface="+mn-ea"/>
                <a:ea typeface="+mn-ea"/>
                <a:cs typeface="Times New Roman"/>
                <a:sym typeface="Times New Roman"/>
              </a:rPr>
              <a:t>命名空間的種類</a:t>
            </a:r>
            <a:r>
              <a:rPr lang="en-US" altLang="zh-TW" dirty="0">
                <a:latin typeface="+mn-ea"/>
                <a:ea typeface="+mn-ea"/>
                <a:cs typeface="Times New Roman"/>
                <a:sym typeface="Times New Roman"/>
              </a:rPr>
              <a:t>-</a:t>
            </a:r>
            <a:r>
              <a:rPr lang="zh-TW" altLang="en-US" dirty="0">
                <a:latin typeface="+mn-ea"/>
                <a:ea typeface="+mn-ea"/>
                <a:cs typeface="Times New Roman"/>
                <a:sym typeface="Times New Roman"/>
              </a:rPr>
              <a:t>全域名稱</a:t>
            </a:r>
            <a:endParaRPr lang="zh-TW" altLang="en-US" dirty="0">
              <a:latin typeface="+mn-ea"/>
              <a:ea typeface="+mn-ea"/>
            </a:endParaRPr>
          </a:p>
        </p:txBody>
      </p:sp>
      <p:sp>
        <p:nvSpPr>
          <p:cNvPr id="3" name="內容版面配置區 2">
            <a:extLst>
              <a:ext uri="{FF2B5EF4-FFF2-40B4-BE49-F238E27FC236}">
                <a16:creationId xmlns:a16="http://schemas.microsoft.com/office/drawing/2014/main" id="{5A8E524E-85AE-0BC0-F7C7-F73F922FECFE}"/>
              </a:ext>
            </a:extLst>
          </p:cNvPr>
          <p:cNvSpPr>
            <a:spLocks noGrp="1"/>
          </p:cNvSpPr>
          <p:nvPr>
            <p:ph idx="1"/>
          </p:nvPr>
        </p:nvSpPr>
        <p:spPr/>
        <p:txBody>
          <a:bodyPr/>
          <a:lstStyle/>
          <a:p>
            <a:r>
              <a:rPr lang="zh-TW" altLang="en-US" dirty="0"/>
              <a:t>全域名稱</a:t>
            </a:r>
            <a:endParaRPr lang="en-US" altLang="zh-TW" dirty="0"/>
          </a:p>
          <a:p>
            <a:pPr lvl="1"/>
            <a:r>
              <a:rPr lang="zh-TW" altLang="en-US" dirty="0"/>
              <a:t>開頭有 </a:t>
            </a:r>
            <a:r>
              <a:rPr lang="en-US" altLang="zh-TW" dirty="0">
                <a:solidFill>
                  <a:srgbClr val="FF0000"/>
                </a:solidFill>
              </a:rPr>
              <a:t>/ </a:t>
            </a:r>
            <a:r>
              <a:rPr lang="zh-TW" altLang="en-US" dirty="0"/>
              <a:t>的就是全域名稱</a:t>
            </a:r>
            <a:endParaRPr lang="en-US" altLang="zh-TW" dirty="0"/>
          </a:p>
          <a:p>
            <a:pPr lvl="1"/>
            <a:r>
              <a:rPr lang="en-US" altLang="zh-TW" dirty="0"/>
              <a:t>Ex:</a:t>
            </a:r>
          </a:p>
          <a:p>
            <a:pPr lvl="2"/>
            <a:r>
              <a:rPr lang="en-US" altLang="zh-TW" dirty="0"/>
              <a:t>/</a:t>
            </a:r>
            <a:r>
              <a:rPr lang="en-US" altLang="zh-TW" dirty="0" err="1"/>
              <a:t>teleop_turtle</a:t>
            </a:r>
            <a:endParaRPr lang="en-US" altLang="zh-TW" dirty="0"/>
          </a:p>
          <a:p>
            <a:pPr lvl="2"/>
            <a:r>
              <a:rPr lang="en-US" altLang="zh-TW" dirty="0"/>
              <a:t>/</a:t>
            </a:r>
            <a:r>
              <a:rPr lang="en-US" altLang="zh-TW" dirty="0" err="1"/>
              <a:t>turtlesim</a:t>
            </a:r>
            <a:endParaRPr lang="en-US" altLang="zh-TW" dirty="0"/>
          </a:p>
          <a:p>
            <a:pPr lvl="2"/>
            <a:r>
              <a:rPr lang="en-US" altLang="zh-TW" dirty="0"/>
              <a:t>/turtle1/</a:t>
            </a:r>
            <a:r>
              <a:rPr lang="en-US" altLang="zh-TW" dirty="0" err="1"/>
              <a:t>cmd_vel</a:t>
            </a:r>
            <a:endParaRPr lang="en-US" altLang="zh-TW" dirty="0"/>
          </a:p>
          <a:p>
            <a:pPr lvl="2"/>
            <a:r>
              <a:rPr lang="en-US" altLang="zh-TW" dirty="0"/>
              <a:t>/turtle1/pose</a:t>
            </a:r>
          </a:p>
          <a:p>
            <a:endParaRPr lang="en-US" altLang="zh-TW" dirty="0"/>
          </a:p>
          <a:p>
            <a:r>
              <a:rPr lang="zh-TW" altLang="en-US" dirty="0"/>
              <a:t>每個斜槓代表一層命名空間</a:t>
            </a:r>
            <a:endParaRPr lang="en-US" altLang="zh-TW" dirty="0"/>
          </a:p>
          <a:p>
            <a:r>
              <a:rPr lang="zh-TW" altLang="en-US" dirty="0"/>
              <a:t>以</a:t>
            </a:r>
            <a:r>
              <a:rPr lang="en-US" altLang="zh-TW" dirty="0"/>
              <a:t>turtle1/</a:t>
            </a:r>
            <a:r>
              <a:rPr lang="en-US" altLang="zh-TW" dirty="0" err="1"/>
              <a:t>cmd_vel</a:t>
            </a:r>
            <a:r>
              <a:rPr lang="zh-TW" altLang="en-US" dirty="0"/>
              <a:t>為例</a:t>
            </a:r>
            <a:endParaRPr lang="en-US" altLang="zh-TW" dirty="0"/>
          </a:p>
          <a:p>
            <a:pPr lvl="1"/>
            <a:r>
              <a:rPr lang="en-US" altLang="zh-TW" dirty="0"/>
              <a:t>/turtle1</a:t>
            </a:r>
            <a:r>
              <a:rPr lang="zh-TW" altLang="en-US" dirty="0"/>
              <a:t>是一個命名空間</a:t>
            </a:r>
            <a:r>
              <a:rPr lang="en-US" altLang="zh-TW" dirty="0">
                <a:solidFill>
                  <a:srgbClr val="FF0000"/>
                </a:solidFill>
              </a:rPr>
              <a:t>(</a:t>
            </a:r>
            <a:r>
              <a:rPr lang="zh-TW" altLang="en-US" dirty="0">
                <a:solidFill>
                  <a:srgbClr val="FF0000"/>
                </a:solidFill>
              </a:rPr>
              <a:t>資料夾</a:t>
            </a:r>
            <a:r>
              <a:rPr lang="en-US" altLang="zh-TW" dirty="0">
                <a:solidFill>
                  <a:srgbClr val="FF0000"/>
                </a:solidFill>
              </a:rPr>
              <a:t>)</a:t>
            </a:r>
          </a:p>
          <a:p>
            <a:pPr lvl="1"/>
            <a:r>
              <a:rPr lang="en-US" altLang="zh-TW" dirty="0"/>
              <a:t>/</a:t>
            </a:r>
            <a:r>
              <a:rPr lang="en-US" altLang="zh-TW" dirty="0" err="1"/>
              <a:t>cmd_vel</a:t>
            </a:r>
            <a:r>
              <a:rPr lang="zh-TW" altLang="en-US" dirty="0"/>
              <a:t>則是一個基本名稱</a:t>
            </a:r>
            <a:r>
              <a:rPr lang="en-US" altLang="zh-TW" dirty="0">
                <a:solidFill>
                  <a:srgbClr val="FF0000"/>
                </a:solidFill>
              </a:rPr>
              <a:t>(</a:t>
            </a:r>
            <a:r>
              <a:rPr lang="zh-TW" altLang="en-US" dirty="0">
                <a:solidFill>
                  <a:srgbClr val="FF0000"/>
                </a:solidFill>
              </a:rPr>
              <a:t>檔案</a:t>
            </a:r>
            <a:r>
              <a:rPr lang="en-US" altLang="zh-TW" dirty="0">
                <a:solidFill>
                  <a:srgbClr val="FF0000"/>
                </a:solidFill>
              </a:rPr>
              <a:t>)</a:t>
            </a:r>
          </a:p>
        </p:txBody>
      </p:sp>
    </p:spTree>
    <p:extLst>
      <p:ext uri="{BB962C8B-B14F-4D97-AF65-F5344CB8AC3E}">
        <p14:creationId xmlns:p14="http://schemas.microsoft.com/office/powerpoint/2010/main" val="25141912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D0480AEA-DED3-C124-56AF-1715C7AAF6CF}"/>
              </a:ext>
            </a:extLst>
          </p:cNvPr>
          <p:cNvSpPr>
            <a:spLocks noGrp="1"/>
          </p:cNvSpPr>
          <p:nvPr>
            <p:ph type="title"/>
          </p:nvPr>
        </p:nvSpPr>
        <p:spPr/>
        <p:txBody>
          <a:bodyPr/>
          <a:lstStyle/>
          <a:p>
            <a:pPr>
              <a:tabLst>
                <a:tab pos="0" algn="l"/>
              </a:tabLst>
              <a:defRPr/>
            </a:pPr>
            <a:r>
              <a:rPr lang="zh-TW" altLang="en-US" dirty="0">
                <a:latin typeface="+mn-ea"/>
                <a:ea typeface="+mn-ea"/>
                <a:cs typeface="Times New Roman"/>
                <a:sym typeface="Times New Roman"/>
              </a:rPr>
              <a:t>命名空間的種類</a:t>
            </a:r>
            <a:r>
              <a:rPr lang="en-US" altLang="zh-TW" dirty="0">
                <a:latin typeface="+mn-ea"/>
                <a:ea typeface="+mn-ea"/>
                <a:cs typeface="Times New Roman"/>
                <a:sym typeface="Times New Roman"/>
              </a:rPr>
              <a:t>-</a:t>
            </a:r>
            <a:r>
              <a:rPr lang="zh-TW" altLang="en-US" dirty="0">
                <a:latin typeface="+mn-ea"/>
                <a:ea typeface="+mn-ea"/>
                <a:cs typeface="Times New Roman"/>
                <a:sym typeface="Times New Roman"/>
              </a:rPr>
              <a:t>相對名稱</a:t>
            </a:r>
            <a:r>
              <a:rPr lang="en-US" altLang="zh-TW" dirty="0">
                <a:latin typeface="+mn-lt"/>
                <a:ea typeface="+mn-ea"/>
                <a:cs typeface="Times New Roman"/>
                <a:sym typeface="Times New Roman"/>
              </a:rPr>
              <a:t>(1/3)</a:t>
            </a:r>
            <a:endParaRPr lang="en-US" altLang="zh-TW" spc="-1" dirty="0">
              <a:latin typeface="+mn-lt"/>
            </a:endParaRPr>
          </a:p>
        </p:txBody>
      </p:sp>
      <p:sp>
        <p:nvSpPr>
          <p:cNvPr id="15363" name="內容版面配置區 2">
            <a:extLst>
              <a:ext uri="{FF2B5EF4-FFF2-40B4-BE49-F238E27FC236}">
                <a16:creationId xmlns:a16="http://schemas.microsoft.com/office/drawing/2014/main" id="{F458B976-5A54-548B-412F-54CBB033C899}"/>
              </a:ext>
            </a:extLst>
          </p:cNvPr>
          <p:cNvSpPr>
            <a:spLocks noGrp="1"/>
          </p:cNvSpPr>
          <p:nvPr>
            <p:ph idx="1"/>
          </p:nvPr>
        </p:nvSpPr>
        <p:spPr/>
        <p:txBody>
          <a:bodyPr/>
          <a:lstStyle/>
          <a:p>
            <a:r>
              <a:rPr lang="zh-TW" altLang="en-US" dirty="0"/>
              <a:t>相對名稱</a:t>
            </a:r>
            <a:endParaRPr lang="en-US" altLang="zh-TW" dirty="0"/>
          </a:p>
          <a:p>
            <a:pPr lvl="1"/>
            <a:r>
              <a:rPr lang="zh-TW" altLang="en-US" dirty="0"/>
              <a:t>開頭沒有 </a:t>
            </a:r>
            <a:r>
              <a:rPr lang="en-US" altLang="zh-TW" dirty="0"/>
              <a:t>/ </a:t>
            </a:r>
            <a:r>
              <a:rPr lang="zh-TW" altLang="en-US" dirty="0"/>
              <a:t>的就是相對名稱</a:t>
            </a:r>
            <a:endParaRPr lang="en-US" altLang="zh-TW" dirty="0"/>
          </a:p>
          <a:p>
            <a:pPr lvl="1"/>
            <a:r>
              <a:rPr lang="en-US" altLang="zh-TW" dirty="0"/>
              <a:t>Ex:</a:t>
            </a:r>
          </a:p>
          <a:p>
            <a:pPr lvl="2"/>
            <a:r>
              <a:rPr lang="en-US" altLang="zh-TW" dirty="0" err="1"/>
              <a:t>teleop_turtle</a:t>
            </a:r>
            <a:endParaRPr lang="en-US" altLang="zh-TW" dirty="0"/>
          </a:p>
          <a:p>
            <a:pPr lvl="2"/>
            <a:r>
              <a:rPr lang="en-US" altLang="zh-TW" dirty="0" err="1"/>
              <a:t>turtlesim</a:t>
            </a:r>
            <a:endParaRPr lang="en-US" altLang="zh-TW" dirty="0"/>
          </a:p>
          <a:p>
            <a:pPr lvl="2"/>
            <a:r>
              <a:rPr lang="en-US" altLang="zh-TW" dirty="0" err="1"/>
              <a:t>cmd_vel</a:t>
            </a:r>
            <a:endParaRPr lang="en-US" altLang="zh-TW" dirty="0"/>
          </a:p>
          <a:p>
            <a:pPr lvl="2"/>
            <a:r>
              <a:rPr lang="en-US" altLang="zh-TW" dirty="0"/>
              <a:t>pose</a:t>
            </a:r>
          </a:p>
          <a:p>
            <a:r>
              <a:rPr lang="zh-TW" altLang="en-US" dirty="0"/>
              <a:t>為什麼要有相對名稱</a:t>
            </a:r>
            <a:endParaRPr lang="en-US" altLang="zh-TW" dirty="0"/>
          </a:p>
          <a:p>
            <a:pPr lvl="1"/>
            <a:r>
              <a:rPr lang="zh-TW" altLang="en-US" dirty="0"/>
              <a:t>當全域名稱有很多層的時候，讓你可以設定默認的命名空間</a:t>
            </a:r>
            <a:endParaRPr lang="en-US" altLang="zh-TW" dirty="0"/>
          </a:p>
          <a:p>
            <a:pPr marL="457200" lvl="1" indent="0">
              <a:buNone/>
            </a:pPr>
            <a:r>
              <a:rPr lang="zh-TW" altLang="en-US" dirty="0"/>
              <a:t>     少打一點字</a:t>
            </a:r>
            <a:r>
              <a:rPr lang="en-US" altLang="zh-TW" dirty="0"/>
              <a:t>(</a:t>
            </a:r>
            <a:r>
              <a:rPr lang="zh-TW" altLang="en-US" dirty="0"/>
              <a:t>只打相對名稱就好</a:t>
            </a:r>
            <a:r>
              <a:rPr lang="en-US" altLang="zh-TW" dirty="0"/>
              <a:t>)</a:t>
            </a:r>
            <a:endParaRPr lang="zh-TW" altLang="en-US" dirty="0"/>
          </a:p>
        </p:txBody>
      </p:sp>
      <p:pic>
        <p:nvPicPr>
          <p:cNvPr id="2" name="Google Shape;131;p11">
            <a:extLst>
              <a:ext uri="{FF2B5EF4-FFF2-40B4-BE49-F238E27FC236}">
                <a16:creationId xmlns:a16="http://schemas.microsoft.com/office/drawing/2014/main" id="{C314519B-C23C-7452-8C6F-4F640F52152C}"/>
              </a:ext>
            </a:extLst>
          </p:cNvPr>
          <p:cNvPicPr preferRelativeResize="0"/>
          <p:nvPr/>
        </p:nvPicPr>
        <p:blipFill rotWithShape="1">
          <a:blip r:embed="rId2">
            <a:alphaModFix/>
          </a:blip>
          <a:srcRect/>
          <a:stretch/>
        </p:blipFill>
        <p:spPr>
          <a:xfrm>
            <a:off x="5364162" y="1484312"/>
            <a:ext cx="3725862" cy="2520950"/>
          </a:xfrm>
          <a:prstGeom prst="rect">
            <a:avLst/>
          </a:prstGeom>
          <a:noFill/>
          <a:ln>
            <a:noFill/>
          </a:ln>
        </p:spPr>
      </p:pic>
      <p:sp>
        <p:nvSpPr>
          <p:cNvPr id="3" name="Google Shape;132;p11">
            <a:extLst>
              <a:ext uri="{FF2B5EF4-FFF2-40B4-BE49-F238E27FC236}">
                <a16:creationId xmlns:a16="http://schemas.microsoft.com/office/drawing/2014/main" id="{72534D81-7711-2238-C6CC-9719BE45EFC1}"/>
              </a:ext>
            </a:extLst>
          </p:cNvPr>
          <p:cNvSpPr/>
          <p:nvPr/>
        </p:nvSpPr>
        <p:spPr>
          <a:xfrm>
            <a:off x="4140200" y="2565400"/>
            <a:ext cx="1152525" cy="503237"/>
          </a:xfrm>
          <a:prstGeom prst="leftRightArrow">
            <a:avLst>
              <a:gd name="adj1" fmla="val 4716"/>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ahoma"/>
              <a:ea typeface="Tahoma"/>
              <a:cs typeface="Tahoma"/>
              <a:sym typeface="Tahoma"/>
            </a:endParaRPr>
          </a:p>
        </p:txBody>
      </p:sp>
      <p:sp>
        <p:nvSpPr>
          <p:cNvPr id="4" name="Google Shape;133;p11">
            <a:extLst>
              <a:ext uri="{FF2B5EF4-FFF2-40B4-BE49-F238E27FC236}">
                <a16:creationId xmlns:a16="http://schemas.microsoft.com/office/drawing/2014/main" id="{14029AC9-0863-B56D-8F10-2F680173E34A}"/>
              </a:ext>
            </a:extLst>
          </p:cNvPr>
          <p:cNvSpPr txBox="1"/>
          <p:nvPr/>
        </p:nvSpPr>
        <p:spPr>
          <a:xfrm>
            <a:off x="4298950" y="2236787"/>
            <a:ext cx="865187"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DFKai-SB"/>
              <a:buNone/>
            </a:pPr>
            <a:r>
              <a:rPr lang="en-US" sz="1800" b="0" i="0" u="none" dirty="0" err="1">
                <a:solidFill>
                  <a:schemeClr val="dk1"/>
                </a:solidFill>
                <a:latin typeface="DFKai-SB"/>
                <a:ea typeface="DFKai-SB"/>
                <a:cs typeface="DFKai-SB"/>
                <a:sym typeface="DFKai-SB"/>
              </a:rPr>
              <a:t>比較</a:t>
            </a:r>
            <a:endParaRPr dirty="0"/>
          </a:p>
        </p:txBody>
      </p:sp>
      <p:pic>
        <p:nvPicPr>
          <p:cNvPr id="5" name="Google Shape;134;p11">
            <a:extLst>
              <a:ext uri="{FF2B5EF4-FFF2-40B4-BE49-F238E27FC236}">
                <a16:creationId xmlns:a16="http://schemas.microsoft.com/office/drawing/2014/main" id="{182D8656-F2D2-DB74-6DE1-0346A21E09CD}"/>
              </a:ext>
            </a:extLst>
          </p:cNvPr>
          <p:cNvPicPr preferRelativeResize="0"/>
          <p:nvPr/>
        </p:nvPicPr>
        <p:blipFill rotWithShape="1">
          <a:blip r:embed="rId3">
            <a:alphaModFix/>
          </a:blip>
          <a:srcRect/>
          <a:stretch/>
        </p:blipFill>
        <p:spPr>
          <a:xfrm>
            <a:off x="1042987" y="5349875"/>
            <a:ext cx="7273925" cy="1147762"/>
          </a:xfrm>
          <a:prstGeom prst="rect">
            <a:avLst/>
          </a:prstGeom>
          <a:noFill/>
          <a:ln>
            <a:noFill/>
          </a:ln>
        </p:spPr>
      </p:pic>
      <p:sp>
        <p:nvSpPr>
          <p:cNvPr id="6" name="Google Shape;135;p11">
            <a:extLst>
              <a:ext uri="{FF2B5EF4-FFF2-40B4-BE49-F238E27FC236}">
                <a16:creationId xmlns:a16="http://schemas.microsoft.com/office/drawing/2014/main" id="{6A465D33-5AA6-9900-7904-9DDE3EAB24C4}"/>
              </a:ext>
            </a:extLst>
          </p:cNvPr>
          <p:cNvSpPr/>
          <p:nvPr/>
        </p:nvSpPr>
        <p:spPr>
          <a:xfrm>
            <a:off x="4067175" y="5014119"/>
            <a:ext cx="433387" cy="431800"/>
          </a:xfrm>
          <a:prstGeom prst="downArrow">
            <a:avLst>
              <a:gd name="adj1" fmla="val 1080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537E5219-1B9D-2C4B-C20A-DD9051C484E2}"/>
              </a:ext>
            </a:extLst>
          </p:cNvPr>
          <p:cNvSpPr>
            <a:spLocks noGrp="1"/>
          </p:cNvSpPr>
          <p:nvPr>
            <p:ph type="title"/>
          </p:nvPr>
        </p:nvSpPr>
        <p:spPr/>
        <p:txBody>
          <a:bodyPr/>
          <a:lstStyle/>
          <a:p>
            <a:pPr>
              <a:tabLst>
                <a:tab pos="0" algn="l"/>
              </a:tabLst>
              <a:defRPr/>
            </a:pPr>
            <a:r>
              <a:rPr lang="zh-TW" altLang="en-US" dirty="0">
                <a:latin typeface="+mn-ea"/>
                <a:ea typeface="+mn-ea"/>
                <a:cs typeface="Times New Roman"/>
                <a:sym typeface="Times New Roman"/>
              </a:rPr>
              <a:t>命名空間的種類</a:t>
            </a:r>
            <a:r>
              <a:rPr lang="en-US" altLang="zh-TW" dirty="0">
                <a:latin typeface="+mn-ea"/>
                <a:ea typeface="+mn-ea"/>
                <a:cs typeface="Times New Roman"/>
                <a:sym typeface="Times New Roman"/>
              </a:rPr>
              <a:t>-</a:t>
            </a:r>
            <a:r>
              <a:rPr lang="zh-TW" altLang="en-US" dirty="0">
                <a:latin typeface="+mn-ea"/>
                <a:ea typeface="+mn-ea"/>
                <a:cs typeface="Times New Roman"/>
                <a:sym typeface="Times New Roman"/>
              </a:rPr>
              <a:t>相對名稱</a:t>
            </a:r>
            <a:r>
              <a:rPr lang="en-US" altLang="zh-TW" dirty="0">
                <a:latin typeface="+mn-lt"/>
                <a:ea typeface="+mn-ea"/>
                <a:cs typeface="Times New Roman"/>
                <a:sym typeface="Times New Roman"/>
              </a:rPr>
              <a:t>(2/3)</a:t>
            </a:r>
            <a:endParaRPr lang="en-US" altLang="zh-TW" spc="-1" dirty="0">
              <a:latin typeface="Arial"/>
            </a:endParaRPr>
          </a:p>
        </p:txBody>
      </p:sp>
      <p:sp>
        <p:nvSpPr>
          <p:cNvPr id="16387" name="內容版面配置區 2">
            <a:extLst>
              <a:ext uri="{FF2B5EF4-FFF2-40B4-BE49-F238E27FC236}">
                <a16:creationId xmlns:a16="http://schemas.microsoft.com/office/drawing/2014/main" id="{B3BF9E8A-B986-486D-DA03-C1B87234AA23}"/>
              </a:ext>
            </a:extLst>
          </p:cNvPr>
          <p:cNvSpPr>
            <a:spLocks noGrp="1"/>
          </p:cNvSpPr>
          <p:nvPr>
            <p:ph idx="1"/>
          </p:nvPr>
        </p:nvSpPr>
        <p:spPr/>
        <p:txBody>
          <a:bodyPr/>
          <a:lstStyle/>
          <a:p>
            <a:pPr>
              <a:defRPr/>
            </a:pPr>
            <a:r>
              <a:rPr lang="zh-TW" altLang="en-US" dirty="0">
                <a:latin typeface="標楷體" panose="03000509000000000000" pitchFamily="65" charset="-120"/>
                <a:cs typeface="Times New Roman" panose="02020603050405020304" pitchFamily="18" charset="0"/>
              </a:rPr>
              <a:t>要怎麼改</a:t>
            </a:r>
            <a:r>
              <a:rPr lang="en-US" altLang="zh-TW" dirty="0">
                <a:latin typeface="標楷體" panose="03000509000000000000" pitchFamily="65" charset="-120"/>
                <a:cs typeface="Times New Roman" panose="02020603050405020304" pitchFamily="18" charset="0"/>
              </a:rPr>
              <a:t>/</a:t>
            </a:r>
            <a:r>
              <a:rPr lang="zh-TW" altLang="en-US" dirty="0">
                <a:latin typeface="標楷體" panose="03000509000000000000" pitchFamily="65" charset="-120"/>
                <a:cs typeface="Times New Roman" panose="02020603050405020304" pitchFamily="18" charset="0"/>
              </a:rPr>
              <a:t>設定默認的命名空間</a:t>
            </a:r>
            <a:endParaRPr lang="en-US" altLang="zh-TW" dirty="0">
              <a:latin typeface="標楷體" panose="03000509000000000000" pitchFamily="65" charset="-120"/>
              <a:cs typeface="Times New Roman" panose="02020603050405020304" pitchFamily="18" charset="0"/>
            </a:endParaRPr>
          </a:p>
          <a:p>
            <a:pPr lvl="1">
              <a:defRPr/>
            </a:pPr>
            <a:r>
              <a:rPr lang="en-US" altLang="zh-TW" dirty="0">
                <a:cs typeface="Times New Roman" panose="02020603050405020304" pitchFamily="18" charset="0"/>
              </a:rPr>
              <a:t>In terminal:</a:t>
            </a:r>
          </a:p>
          <a:p>
            <a:pPr lvl="2">
              <a:defRPr/>
            </a:pPr>
            <a:r>
              <a:rPr lang="zh-TW" altLang="en-US" dirty="0">
                <a:cs typeface="Times New Roman" panose="02020603050405020304" pitchFamily="18" charset="0"/>
              </a:rPr>
              <a:t>在尾端加入 </a:t>
            </a:r>
            <a:r>
              <a:rPr lang="en-US" altLang="zh-TW" dirty="0">
                <a:cs typeface="Times New Roman" panose="02020603050405020304" pitchFamily="18" charset="0"/>
              </a:rPr>
              <a:t>__ns:=&lt;</a:t>
            </a:r>
            <a:r>
              <a:rPr lang="zh-TW" altLang="en-US" dirty="0">
                <a:cs typeface="Times New Roman" panose="02020603050405020304" pitchFamily="18" charset="0"/>
              </a:rPr>
              <a:t>新的命名空間</a:t>
            </a:r>
            <a:r>
              <a:rPr lang="en-US" altLang="zh-TW" dirty="0">
                <a:cs typeface="Times New Roman" panose="02020603050405020304" pitchFamily="18" charset="0"/>
              </a:rPr>
              <a:t>&gt;</a:t>
            </a:r>
          </a:p>
          <a:p>
            <a:pPr lvl="2">
              <a:defRPr/>
            </a:pPr>
            <a:r>
              <a:rPr lang="en-US" altLang="zh-TW" dirty="0">
                <a:solidFill>
                  <a:srgbClr val="0070C0"/>
                </a:solidFill>
                <a:cs typeface="Times New Roman" panose="02020603050405020304" pitchFamily="18" charset="0"/>
              </a:rPr>
              <a:t>$</a:t>
            </a:r>
            <a:r>
              <a:rPr lang="zh-TW" altLang="en-US" dirty="0">
                <a:solidFill>
                  <a:srgbClr val="0070C0"/>
                </a:solidFill>
                <a:cs typeface="Times New Roman" panose="02020603050405020304" pitchFamily="18" charset="0"/>
              </a:rPr>
              <a:t> </a:t>
            </a:r>
            <a:r>
              <a:rPr lang="en-US" altLang="zh-TW" dirty="0" err="1">
                <a:solidFill>
                  <a:srgbClr val="0070C0"/>
                </a:solidFill>
                <a:cs typeface="Times New Roman" panose="02020603050405020304" pitchFamily="18" charset="0"/>
              </a:rPr>
              <a:t>rosrun</a:t>
            </a:r>
            <a:r>
              <a:rPr lang="en-US" altLang="zh-TW" dirty="0">
                <a:solidFill>
                  <a:srgbClr val="0070C0"/>
                </a:solidFill>
                <a:cs typeface="Times New Roman" panose="02020603050405020304" pitchFamily="18" charset="0"/>
              </a:rPr>
              <a:t> </a:t>
            </a:r>
            <a:r>
              <a:rPr lang="en-US" altLang="zh-TW" dirty="0" err="1">
                <a:solidFill>
                  <a:srgbClr val="0070C0"/>
                </a:solidFill>
                <a:cs typeface="Times New Roman" panose="02020603050405020304" pitchFamily="18" charset="0"/>
              </a:rPr>
              <a:t>turtlesim</a:t>
            </a:r>
            <a:r>
              <a:rPr lang="en-US" altLang="zh-TW" dirty="0">
                <a:solidFill>
                  <a:srgbClr val="0070C0"/>
                </a:solidFill>
                <a:cs typeface="Times New Roman" panose="02020603050405020304" pitchFamily="18" charset="0"/>
              </a:rPr>
              <a:t> </a:t>
            </a:r>
            <a:r>
              <a:rPr lang="en-US" altLang="zh-TW" dirty="0" err="1">
                <a:solidFill>
                  <a:srgbClr val="0070C0"/>
                </a:solidFill>
                <a:cs typeface="Times New Roman" panose="02020603050405020304" pitchFamily="18" charset="0"/>
              </a:rPr>
              <a:t>turtle_teleop_key</a:t>
            </a:r>
            <a:r>
              <a:rPr lang="en-US" altLang="zh-TW" dirty="0">
                <a:solidFill>
                  <a:srgbClr val="0070C0"/>
                </a:solidFill>
                <a:cs typeface="Times New Roman" panose="02020603050405020304" pitchFamily="18" charset="0"/>
              </a:rPr>
              <a:t> __ns:=</a:t>
            </a:r>
            <a:r>
              <a:rPr lang="en-US" altLang="zh-TW" dirty="0" err="1">
                <a:solidFill>
                  <a:srgbClr val="0070C0"/>
                </a:solidFill>
                <a:cs typeface="Times New Roman" panose="02020603050405020304" pitchFamily="18" charset="0"/>
              </a:rPr>
              <a:t>ns_b</a:t>
            </a:r>
            <a:endParaRPr lang="zh-TW" altLang="en-US" dirty="0">
              <a:solidFill>
                <a:srgbClr val="0070C0"/>
              </a:solidFill>
              <a:cs typeface="Times New Roman" panose="02020603050405020304" pitchFamily="18" charset="0"/>
            </a:endParaRPr>
          </a:p>
          <a:p>
            <a:pPr lvl="1">
              <a:defRPr/>
            </a:pPr>
            <a:endParaRPr lang="en-US" altLang="zh-TW" dirty="0">
              <a:cs typeface="Times New Roman" panose="02020603050405020304" pitchFamily="18" charset="0"/>
            </a:endParaRPr>
          </a:p>
          <a:p>
            <a:pPr lvl="1">
              <a:defRPr/>
            </a:pPr>
            <a:r>
              <a:rPr lang="en-US" altLang="zh-TW" dirty="0">
                <a:cs typeface="Times New Roman" panose="02020603050405020304" pitchFamily="18" charset="0"/>
              </a:rPr>
              <a:t>In code:(</a:t>
            </a:r>
            <a:r>
              <a:rPr lang="zh-TW" altLang="en-US" dirty="0">
                <a:cs typeface="Times New Roman" panose="02020603050405020304" pitchFamily="18" charset="0"/>
              </a:rPr>
              <a:t>請在一個新的</a:t>
            </a:r>
            <a:r>
              <a:rPr lang="en-US" altLang="zh-TW" dirty="0">
                <a:cs typeface="Times New Roman" panose="02020603050405020304" pitchFamily="18" charset="0"/>
              </a:rPr>
              <a:t>package</a:t>
            </a:r>
            <a:r>
              <a:rPr lang="zh-TW" altLang="en-US" dirty="0">
                <a:cs typeface="Times New Roman" panose="02020603050405020304" pitchFamily="18" charset="0"/>
              </a:rPr>
              <a:t>下新增一個有默認</a:t>
            </a:r>
            <a:r>
              <a:rPr lang="en-US" altLang="zh-TW" dirty="0">
                <a:cs typeface="Times New Roman" panose="02020603050405020304" pitchFamily="18" charset="0"/>
              </a:rPr>
              <a:t>ns</a:t>
            </a:r>
            <a:r>
              <a:rPr lang="zh-TW" altLang="en-US" dirty="0">
                <a:cs typeface="Times New Roman" panose="02020603050405020304" pitchFamily="18" charset="0"/>
              </a:rPr>
              <a:t>的</a:t>
            </a:r>
            <a:r>
              <a:rPr lang="en-US" altLang="zh-TW" dirty="0">
                <a:cs typeface="Times New Roman" panose="02020603050405020304" pitchFamily="18" charset="0"/>
              </a:rPr>
              <a:t>node</a:t>
            </a:r>
            <a:r>
              <a:rPr lang="zh-TW" altLang="en-US" dirty="0">
                <a:cs typeface="Times New Roman" panose="02020603050405020304" pitchFamily="18" charset="0"/>
              </a:rPr>
              <a:t>試試看</a:t>
            </a:r>
            <a:r>
              <a:rPr lang="en-US" altLang="zh-TW" dirty="0">
                <a:cs typeface="Times New Roman" panose="02020603050405020304" pitchFamily="18" charset="0"/>
              </a:rPr>
              <a:t>)</a:t>
            </a:r>
          </a:p>
          <a:p>
            <a:pPr lvl="2">
              <a:defRPr/>
            </a:pPr>
            <a:r>
              <a:rPr lang="en-US" altLang="zh-TW" dirty="0" err="1">
                <a:cs typeface="Times New Roman" panose="02020603050405020304" pitchFamily="18" charset="0"/>
              </a:rPr>
              <a:t>ros</a:t>
            </a:r>
            <a:r>
              <a:rPr lang="en-US" altLang="zh-TW" dirty="0">
                <a:cs typeface="Times New Roman" panose="02020603050405020304" pitchFamily="18" charset="0"/>
              </a:rPr>
              <a:t>::</a:t>
            </a:r>
            <a:r>
              <a:rPr lang="en-US" altLang="zh-TW" dirty="0" err="1">
                <a:cs typeface="Times New Roman" panose="02020603050405020304" pitchFamily="18" charset="0"/>
              </a:rPr>
              <a:t>NodeHandle</a:t>
            </a:r>
            <a:r>
              <a:rPr lang="en-US" altLang="zh-TW" dirty="0">
                <a:cs typeface="Times New Roman" panose="02020603050405020304" pitchFamily="18" charset="0"/>
              </a:rPr>
              <a:t> </a:t>
            </a:r>
            <a:r>
              <a:rPr lang="en-US" altLang="zh-TW" dirty="0" err="1">
                <a:cs typeface="Times New Roman" panose="02020603050405020304" pitchFamily="18" charset="0"/>
              </a:rPr>
              <a:t>nh</a:t>
            </a:r>
            <a:r>
              <a:rPr lang="en-US" altLang="zh-TW" dirty="0">
                <a:cs typeface="Times New Roman" panose="02020603050405020304" pitchFamily="18" charset="0"/>
              </a:rPr>
              <a:t>(“</a:t>
            </a:r>
            <a:r>
              <a:rPr lang="zh-TW" altLang="en-US" dirty="0">
                <a:cs typeface="Times New Roman" panose="02020603050405020304" pitchFamily="18" charset="0"/>
              </a:rPr>
              <a:t>新的命名空間</a:t>
            </a:r>
            <a:r>
              <a:rPr lang="en-US" altLang="zh-TW" dirty="0">
                <a:cs typeface="Times New Roman" panose="02020603050405020304" pitchFamily="18" charset="0"/>
              </a:rPr>
              <a:t>”)</a:t>
            </a:r>
          </a:p>
          <a:p>
            <a:pPr lvl="2">
              <a:defRPr/>
            </a:pPr>
            <a:r>
              <a:rPr lang="en-US" altLang="zh-TW" dirty="0" err="1">
                <a:cs typeface="Times New Roman" panose="02020603050405020304" pitchFamily="18" charset="0"/>
              </a:rPr>
              <a:t>Ex:ros</a:t>
            </a:r>
            <a:r>
              <a:rPr lang="en-US" altLang="zh-TW" dirty="0">
                <a:cs typeface="Times New Roman" panose="02020603050405020304" pitchFamily="18" charset="0"/>
              </a:rPr>
              <a:t>::</a:t>
            </a:r>
            <a:r>
              <a:rPr lang="en-US" altLang="zh-TW" dirty="0" err="1">
                <a:cs typeface="Times New Roman" panose="02020603050405020304" pitchFamily="18" charset="0"/>
              </a:rPr>
              <a:t>NodeHandle</a:t>
            </a:r>
            <a:r>
              <a:rPr lang="en-US" altLang="zh-TW" dirty="0">
                <a:cs typeface="Times New Roman" panose="02020603050405020304" pitchFamily="18" charset="0"/>
              </a:rPr>
              <a:t> </a:t>
            </a:r>
            <a:r>
              <a:rPr lang="en-US" altLang="zh-TW" dirty="0" err="1">
                <a:cs typeface="Times New Roman" panose="02020603050405020304" pitchFamily="18" charset="0"/>
              </a:rPr>
              <a:t>nh</a:t>
            </a:r>
            <a:r>
              <a:rPr lang="en-US" altLang="zh-TW" dirty="0">
                <a:cs typeface="Times New Roman" panose="02020603050405020304" pitchFamily="18" charset="0"/>
              </a:rPr>
              <a:t>(“/</a:t>
            </a:r>
            <a:r>
              <a:rPr lang="en-US" altLang="zh-TW" dirty="0" err="1">
                <a:cs typeface="Times New Roman" panose="02020603050405020304" pitchFamily="18" charset="0"/>
              </a:rPr>
              <a:t>ns_orig</a:t>
            </a:r>
            <a:r>
              <a:rPr lang="en-US" altLang="zh-TW" dirty="0">
                <a:cs typeface="Times New Roman" panose="02020603050405020304" pitchFamily="18" charset="0"/>
              </a:rPr>
              <a:t>”)</a:t>
            </a:r>
          </a:p>
          <a:p>
            <a:pPr lvl="3">
              <a:defRPr/>
            </a:pPr>
            <a:r>
              <a:rPr lang="zh-TW" altLang="en-US" dirty="0">
                <a:cs typeface="Times New Roman" panose="02020603050405020304" pitchFamily="18" charset="0"/>
              </a:rPr>
              <a:t>這讓節點所有</a:t>
            </a:r>
            <a:r>
              <a:rPr lang="en-US" altLang="zh-TW" dirty="0">
                <a:cs typeface="Times New Roman" panose="02020603050405020304" pitchFamily="18" charset="0"/>
              </a:rPr>
              <a:t>topic</a:t>
            </a:r>
            <a:r>
              <a:rPr lang="zh-TW" altLang="en-US" dirty="0">
                <a:cs typeface="Times New Roman" panose="02020603050405020304" pitchFamily="18" charset="0"/>
              </a:rPr>
              <a:t>前面都有</a:t>
            </a:r>
            <a:r>
              <a:rPr lang="en-US" altLang="zh-TW" dirty="0">
                <a:cs typeface="Times New Roman" panose="02020603050405020304" pitchFamily="18" charset="0"/>
              </a:rPr>
              <a:t>/</a:t>
            </a:r>
            <a:r>
              <a:rPr lang="en-US" altLang="zh-TW" dirty="0" err="1">
                <a:cs typeface="Times New Roman" panose="02020603050405020304" pitchFamily="18" charset="0"/>
              </a:rPr>
              <a:t>ns_orig</a:t>
            </a:r>
            <a:endParaRPr lang="en-US" altLang="zh-TW" dirty="0">
              <a:cs typeface="Times New Roman" panose="02020603050405020304" pitchFamily="18" charset="0"/>
            </a:endParaRPr>
          </a:p>
        </p:txBody>
      </p:sp>
      <p:pic>
        <p:nvPicPr>
          <p:cNvPr id="2" name="Google Shape;142;p12">
            <a:extLst>
              <a:ext uri="{FF2B5EF4-FFF2-40B4-BE49-F238E27FC236}">
                <a16:creationId xmlns:a16="http://schemas.microsoft.com/office/drawing/2014/main" id="{CB52521B-5DCE-BC68-E608-F23DDF372532}"/>
              </a:ext>
            </a:extLst>
          </p:cNvPr>
          <p:cNvPicPr preferRelativeResize="0"/>
          <p:nvPr/>
        </p:nvPicPr>
        <p:blipFill rotWithShape="1">
          <a:blip r:embed="rId2">
            <a:alphaModFix/>
          </a:blip>
          <a:srcRect/>
          <a:stretch/>
        </p:blipFill>
        <p:spPr>
          <a:xfrm>
            <a:off x="415925" y="4532312"/>
            <a:ext cx="8316912" cy="156051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D303B2EB-0EDB-CE88-A672-44067EB7A777}"/>
              </a:ext>
            </a:extLst>
          </p:cNvPr>
          <p:cNvSpPr>
            <a:spLocks noGrp="1"/>
          </p:cNvSpPr>
          <p:nvPr>
            <p:ph type="title"/>
          </p:nvPr>
        </p:nvSpPr>
        <p:spPr/>
        <p:txBody>
          <a:bodyPr/>
          <a:lstStyle/>
          <a:p>
            <a:pPr>
              <a:tabLst>
                <a:tab pos="0" algn="l"/>
              </a:tabLst>
              <a:defRPr/>
            </a:pPr>
            <a:r>
              <a:rPr lang="zh-TW" altLang="en-US" dirty="0">
                <a:latin typeface="+mn-ea"/>
                <a:ea typeface="+mn-ea"/>
                <a:cs typeface="Times New Roman"/>
                <a:sym typeface="Times New Roman"/>
              </a:rPr>
              <a:t>命名空間的種類</a:t>
            </a:r>
            <a:r>
              <a:rPr lang="en-US" altLang="zh-TW" dirty="0">
                <a:latin typeface="+mn-ea"/>
                <a:ea typeface="+mn-ea"/>
                <a:cs typeface="Times New Roman"/>
                <a:sym typeface="Times New Roman"/>
              </a:rPr>
              <a:t>-</a:t>
            </a:r>
            <a:r>
              <a:rPr lang="zh-TW" altLang="en-US" dirty="0">
                <a:latin typeface="+mn-ea"/>
                <a:ea typeface="+mn-ea"/>
                <a:cs typeface="Times New Roman"/>
                <a:sym typeface="Times New Roman"/>
              </a:rPr>
              <a:t>相對名稱</a:t>
            </a:r>
            <a:r>
              <a:rPr lang="en-US" altLang="zh-TW" dirty="0">
                <a:latin typeface="+mn-lt"/>
                <a:ea typeface="+mn-ea"/>
                <a:cs typeface="Times New Roman"/>
                <a:sym typeface="Times New Roman"/>
              </a:rPr>
              <a:t>(3/3)</a:t>
            </a:r>
            <a:endParaRPr lang="en-US" altLang="zh-TW" spc="-1" dirty="0">
              <a:latin typeface="Arial"/>
            </a:endParaRPr>
          </a:p>
        </p:txBody>
      </p:sp>
      <p:sp>
        <p:nvSpPr>
          <p:cNvPr id="3" name="內容版面配置區 2">
            <a:extLst>
              <a:ext uri="{FF2B5EF4-FFF2-40B4-BE49-F238E27FC236}">
                <a16:creationId xmlns:a16="http://schemas.microsoft.com/office/drawing/2014/main" id="{62A798E3-E0FB-7B1C-D986-0E7D578978F0}"/>
              </a:ext>
            </a:extLst>
          </p:cNvPr>
          <p:cNvSpPr>
            <a:spLocks noGrp="1"/>
          </p:cNvSpPr>
          <p:nvPr>
            <p:ph idx="1"/>
          </p:nvPr>
        </p:nvSpPr>
        <p:spPr/>
        <p:txBody>
          <a:bodyPr/>
          <a:lstStyle/>
          <a:p>
            <a:pPr>
              <a:defRPr/>
            </a:pPr>
            <a:r>
              <a:rPr lang="en-US" altLang="zh-TW" dirty="0"/>
              <a:t>QA:</a:t>
            </a:r>
            <a:r>
              <a:rPr lang="zh-TW" altLang="en-US" dirty="0"/>
              <a:t>下圖中</a:t>
            </a:r>
            <a:endParaRPr lang="en-US" altLang="zh-TW" dirty="0"/>
          </a:p>
          <a:p>
            <a:pPr lvl="1">
              <a:defRPr/>
            </a:pPr>
            <a:r>
              <a:rPr lang="en-US" altLang="zh-TW" dirty="0"/>
              <a:t>1.</a:t>
            </a:r>
            <a:r>
              <a:rPr lang="zh-TW" altLang="en-US" dirty="0"/>
              <a:t>為何</a:t>
            </a:r>
            <a:r>
              <a:rPr lang="en-US" altLang="zh-TW" dirty="0"/>
              <a:t>/</a:t>
            </a:r>
            <a:r>
              <a:rPr lang="en-US" altLang="zh-TW" dirty="0" err="1"/>
              <a:t>random_run_node</a:t>
            </a:r>
            <a:r>
              <a:rPr lang="zh-TW" altLang="en-US" dirty="0"/>
              <a:t>沒有被放在</a:t>
            </a:r>
            <a:r>
              <a:rPr lang="en-US" altLang="zh-TW" dirty="0" err="1"/>
              <a:t>ns_orig</a:t>
            </a:r>
            <a:r>
              <a:rPr lang="zh-TW" altLang="en-US" dirty="0"/>
              <a:t>中</a:t>
            </a:r>
            <a:endParaRPr lang="en-US" altLang="zh-TW" dirty="0"/>
          </a:p>
          <a:p>
            <a:pPr lvl="1">
              <a:defRPr/>
            </a:pPr>
            <a:r>
              <a:rPr lang="en-US" altLang="zh-TW" dirty="0"/>
              <a:t>2./</a:t>
            </a:r>
            <a:r>
              <a:rPr lang="en-US" altLang="zh-TW" dirty="0" err="1"/>
              <a:t>ns_orig</a:t>
            </a:r>
            <a:r>
              <a:rPr lang="en-US" altLang="zh-TW" dirty="0"/>
              <a:t>/turtle1/</a:t>
            </a:r>
            <a:r>
              <a:rPr lang="en-US" altLang="zh-TW" dirty="0" err="1"/>
              <a:t>cmd_vel</a:t>
            </a:r>
            <a:r>
              <a:rPr lang="zh-TW" altLang="en-US" dirty="0"/>
              <a:t>和</a:t>
            </a:r>
            <a:r>
              <a:rPr lang="en-US" altLang="zh-TW" dirty="0"/>
              <a:t>/</a:t>
            </a:r>
            <a:r>
              <a:rPr lang="en-US" altLang="zh-TW" dirty="0" err="1"/>
              <a:t>ns_orig</a:t>
            </a:r>
            <a:r>
              <a:rPr lang="en-US" altLang="zh-TW" dirty="0"/>
              <a:t>/a</a:t>
            </a:r>
            <a:r>
              <a:rPr lang="zh-TW" altLang="en-US" dirty="0"/>
              <a:t>之中的</a:t>
            </a:r>
            <a:r>
              <a:rPr lang="en-US" altLang="zh-TW" dirty="0"/>
              <a:t>/</a:t>
            </a:r>
            <a:r>
              <a:rPr lang="en-US" altLang="zh-TW" dirty="0" err="1"/>
              <a:t>ns_orig</a:t>
            </a:r>
            <a:r>
              <a:rPr lang="zh-TW" altLang="en-US" dirty="0"/>
              <a:t>分別是怎麼出來的</a:t>
            </a:r>
            <a:endParaRPr lang="en-US" altLang="zh-TW"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如何讓</a:t>
            </a:r>
            <a:r>
              <a:rPr lang="en-US" altLang="zh-TW" sz="1800" b="0" i="0" u="none" strike="noStrike" cap="none" dirty="0">
                <a:solidFill>
                  <a:schemeClr val="dk1"/>
                </a:solidFill>
                <a:cs typeface="Times New Roman"/>
                <a:sym typeface="Times New Roman"/>
              </a:rPr>
              <a:t>/</a:t>
            </a:r>
            <a:r>
              <a:rPr lang="en-US" altLang="zh-TW" sz="1800" b="0" i="0" u="none" strike="noStrike" cap="none" dirty="0" err="1">
                <a:solidFill>
                  <a:schemeClr val="dk1"/>
                </a:solidFill>
                <a:cs typeface="Times New Roman"/>
                <a:sym typeface="Times New Roman"/>
              </a:rPr>
              <a:t>ns_orig</a:t>
            </a:r>
            <a:r>
              <a:rPr lang="zh-TW" altLang="en-US" sz="1800" b="0" i="0" u="none" strike="noStrike" cap="none" dirty="0">
                <a:solidFill>
                  <a:schemeClr val="dk1"/>
                </a:solidFill>
                <a:cs typeface="Times New Roman"/>
                <a:sym typeface="Times New Roman"/>
              </a:rPr>
              <a:t>只包含</a:t>
            </a:r>
            <a:r>
              <a:rPr lang="en-US" altLang="zh-TW" sz="1800" b="0" i="0" u="none" strike="noStrike" cap="none" dirty="0">
                <a:solidFill>
                  <a:schemeClr val="dk1"/>
                </a:solidFill>
                <a:cs typeface="Times New Roman"/>
                <a:sym typeface="Times New Roman"/>
              </a:rPr>
              <a:t>/</a:t>
            </a:r>
            <a:r>
              <a:rPr lang="en-US" altLang="zh-TW" sz="1800" b="0" i="0" u="none" strike="noStrike" cap="none" dirty="0" err="1">
                <a:solidFill>
                  <a:schemeClr val="dk1"/>
                </a:solidFill>
                <a:cs typeface="Times New Roman"/>
                <a:sym typeface="Times New Roman"/>
              </a:rPr>
              <a:t>ns_orig</a:t>
            </a:r>
            <a:r>
              <a:rPr lang="en-US" altLang="zh-TW" sz="1800" b="0" i="0" u="none" strike="noStrike" cap="none" dirty="0">
                <a:solidFill>
                  <a:schemeClr val="dk1"/>
                </a:solidFill>
                <a:cs typeface="Times New Roman"/>
                <a:sym typeface="Times New Roman"/>
              </a:rPr>
              <a:t>/turtle1/</a:t>
            </a:r>
            <a:r>
              <a:rPr lang="en-US" altLang="zh-TW" sz="1800" b="0" i="0" u="none" strike="noStrike" cap="none" dirty="0" err="1">
                <a:solidFill>
                  <a:schemeClr val="dk1"/>
                </a:solidFill>
                <a:cs typeface="Times New Roman"/>
                <a:sym typeface="Times New Roman"/>
              </a:rPr>
              <a:t>cmd_vel</a:t>
            </a:r>
            <a:r>
              <a:rPr lang="en-US" altLang="zh-TW" sz="1800" b="0" i="0" u="none" strike="noStrike" cap="none" dirty="0">
                <a:solidFill>
                  <a:schemeClr val="dk1"/>
                </a:solidFill>
                <a:cs typeface="Times New Roman"/>
                <a:sym typeface="Times New Roman"/>
              </a:rPr>
              <a:t> </a:t>
            </a:r>
            <a:endParaRPr lang="en-US" altLang="zh-TW"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如何讓</a:t>
            </a:r>
            <a:r>
              <a:rPr lang="en-US" altLang="zh-TW" sz="1800" b="0" i="0" u="none" strike="noStrike" cap="none" dirty="0">
                <a:solidFill>
                  <a:schemeClr val="dk1"/>
                </a:solidFill>
                <a:cs typeface="Times New Roman"/>
                <a:sym typeface="Times New Roman"/>
              </a:rPr>
              <a:t>/</a:t>
            </a:r>
            <a:r>
              <a:rPr lang="en-US" altLang="zh-TW" sz="1800" b="0" i="0" u="none" strike="noStrike" cap="none" dirty="0" err="1">
                <a:solidFill>
                  <a:schemeClr val="dk1"/>
                </a:solidFill>
                <a:cs typeface="Times New Roman"/>
                <a:sym typeface="Times New Roman"/>
              </a:rPr>
              <a:t>ns_orig</a:t>
            </a:r>
            <a:r>
              <a:rPr lang="zh-TW" altLang="en-US" sz="1800" b="0" i="0" u="none" strike="noStrike" cap="none" dirty="0">
                <a:solidFill>
                  <a:schemeClr val="dk1"/>
                </a:solidFill>
                <a:cs typeface="Times New Roman"/>
                <a:sym typeface="Times New Roman"/>
              </a:rPr>
              <a:t>只包含</a:t>
            </a:r>
            <a:r>
              <a:rPr lang="en-US" altLang="zh-TW" sz="1800" b="0" i="0" u="none" strike="noStrike" cap="none" dirty="0">
                <a:solidFill>
                  <a:schemeClr val="dk1"/>
                </a:solidFill>
                <a:cs typeface="Times New Roman"/>
                <a:sym typeface="Times New Roman"/>
              </a:rPr>
              <a:t>/a</a:t>
            </a:r>
            <a:endParaRPr lang="en-US" altLang="zh-TW"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cs typeface="Times New Roman"/>
                <a:sym typeface="Times New Roman"/>
              </a:rPr>
              <a:t>如何讓</a:t>
            </a:r>
            <a:r>
              <a:rPr lang="en-US" altLang="zh-TW" sz="1800" b="0" i="0" u="none" strike="noStrike" cap="none" dirty="0">
                <a:solidFill>
                  <a:schemeClr val="dk1"/>
                </a:solidFill>
                <a:cs typeface="Times New Roman"/>
                <a:sym typeface="Times New Roman"/>
              </a:rPr>
              <a:t>/</a:t>
            </a:r>
            <a:r>
              <a:rPr lang="en-US" altLang="zh-TW" sz="1800" b="0" i="0" u="none" strike="noStrike" cap="none" dirty="0" err="1">
                <a:solidFill>
                  <a:schemeClr val="dk1"/>
                </a:solidFill>
                <a:cs typeface="Times New Roman"/>
                <a:sym typeface="Times New Roman"/>
              </a:rPr>
              <a:t>ns_orig</a:t>
            </a:r>
            <a:r>
              <a:rPr lang="zh-TW" altLang="en-US" sz="1800" b="0" i="0" u="none" strike="noStrike" cap="none" dirty="0">
                <a:solidFill>
                  <a:schemeClr val="dk1"/>
                </a:solidFill>
                <a:cs typeface="Times New Roman"/>
                <a:sym typeface="Times New Roman"/>
              </a:rPr>
              <a:t>包含下圖中全部共</a:t>
            </a:r>
            <a:r>
              <a:rPr lang="en-US" altLang="zh-TW" sz="1800" b="0" i="0" u="none" strike="noStrike" cap="none" dirty="0">
                <a:solidFill>
                  <a:schemeClr val="dk1"/>
                </a:solidFill>
                <a:cs typeface="Times New Roman"/>
                <a:sym typeface="Times New Roman"/>
              </a:rPr>
              <a:t>2</a:t>
            </a:r>
            <a:r>
              <a:rPr lang="zh-TW" altLang="en-US" sz="1800" b="0" i="0" u="none" strike="noStrike" cap="none" dirty="0">
                <a:solidFill>
                  <a:schemeClr val="dk1"/>
                </a:solidFill>
                <a:cs typeface="Times New Roman"/>
                <a:sym typeface="Times New Roman"/>
              </a:rPr>
              <a:t>個節點</a:t>
            </a:r>
            <a:r>
              <a:rPr lang="en-US" altLang="zh-TW" sz="1800" b="0" i="0" u="none" strike="noStrike" cap="none" dirty="0">
                <a:solidFill>
                  <a:schemeClr val="dk1"/>
                </a:solidFill>
                <a:cs typeface="Times New Roman"/>
                <a:sym typeface="Times New Roman"/>
              </a:rPr>
              <a:t>1</a:t>
            </a:r>
            <a:r>
              <a:rPr lang="zh-TW" altLang="en-US" sz="1800" b="0" i="0" u="none" strike="noStrike" cap="none" dirty="0">
                <a:solidFill>
                  <a:schemeClr val="dk1"/>
                </a:solidFill>
                <a:cs typeface="Times New Roman"/>
                <a:sym typeface="Times New Roman"/>
              </a:rPr>
              <a:t>個</a:t>
            </a:r>
            <a:r>
              <a:rPr lang="en-US" altLang="zh-TW" sz="1800" b="0" i="0" u="none" strike="noStrike" cap="none" dirty="0">
                <a:solidFill>
                  <a:schemeClr val="dk1"/>
                </a:solidFill>
                <a:cs typeface="Times New Roman"/>
                <a:sym typeface="Times New Roman"/>
              </a:rPr>
              <a:t>topic</a:t>
            </a:r>
            <a:endParaRPr lang="en-US" altLang="zh-TW" dirty="0"/>
          </a:p>
          <a:p>
            <a:pPr marL="1143000" marR="0" lvl="2" indent="-228600" algn="just" rtl="0">
              <a:lnSpc>
                <a:spcPct val="100000"/>
              </a:lnSpc>
              <a:spcBef>
                <a:spcPts val="360"/>
              </a:spcBef>
              <a:spcAft>
                <a:spcPts val="0"/>
              </a:spcAft>
              <a:buClr>
                <a:srgbClr val="FF9900"/>
              </a:buClr>
              <a:buSzPts val="1800"/>
              <a:buFont typeface="Noto Sans Symbols"/>
              <a:buNone/>
            </a:pPr>
            <a:r>
              <a:rPr lang="en-US" altLang="zh-TW" sz="1800" b="0" i="0" u="none" strike="noStrike" cap="none" dirty="0">
                <a:solidFill>
                  <a:schemeClr val="dk1"/>
                </a:solidFill>
                <a:cs typeface="Times New Roman"/>
                <a:sym typeface="Times New Roman"/>
              </a:rPr>
              <a:t>    (</a:t>
            </a:r>
            <a:r>
              <a:rPr lang="zh-TW" altLang="en-US" sz="1800" b="0" i="0" u="none" strike="noStrike" cap="none" dirty="0">
                <a:solidFill>
                  <a:schemeClr val="dk1"/>
                </a:solidFill>
                <a:cs typeface="Times New Roman"/>
                <a:sym typeface="Times New Roman"/>
              </a:rPr>
              <a:t>這裡總共有幾項烏龜是不會動的</a:t>
            </a:r>
            <a:r>
              <a:rPr lang="en-US" altLang="zh-TW" sz="1800" b="0" i="0" u="none" strike="noStrike" cap="none" dirty="0">
                <a:solidFill>
                  <a:schemeClr val="dk1"/>
                </a:solidFill>
                <a:cs typeface="Times New Roman"/>
                <a:sym typeface="Times New Roman"/>
              </a:rPr>
              <a:t>?</a:t>
            </a:r>
            <a:r>
              <a:rPr lang="zh-TW" altLang="en-US" sz="1800" b="0" i="0" u="none" strike="noStrike" cap="none" dirty="0">
                <a:solidFill>
                  <a:schemeClr val="dk1"/>
                </a:solidFill>
                <a:cs typeface="Times New Roman"/>
                <a:sym typeface="Times New Roman"/>
              </a:rPr>
              <a:t>為甚麼</a:t>
            </a:r>
            <a:r>
              <a:rPr lang="en-US" altLang="zh-TW" sz="1800" b="0" i="0" u="none" strike="noStrike" cap="none" dirty="0">
                <a:solidFill>
                  <a:schemeClr val="dk1"/>
                </a:solidFill>
                <a:cs typeface="Times New Roman"/>
                <a:sym typeface="Times New Roman"/>
              </a:rPr>
              <a:t>?)</a:t>
            </a:r>
            <a:endParaRPr lang="zh-TW" altLang="en-US" dirty="0"/>
          </a:p>
          <a:p>
            <a:pPr lvl="2">
              <a:defRPr/>
            </a:pPr>
            <a:endParaRPr lang="en-US" altLang="zh-TW" dirty="0">
              <a:latin typeface="+mn-ea"/>
            </a:endParaRPr>
          </a:p>
          <a:p>
            <a:pPr lvl="1">
              <a:defRPr/>
            </a:pPr>
            <a:endParaRPr lang="en-US" altLang="zh-TW" dirty="0"/>
          </a:p>
        </p:txBody>
      </p:sp>
      <p:pic>
        <p:nvPicPr>
          <p:cNvPr id="2" name="Google Shape;149;p13">
            <a:extLst>
              <a:ext uri="{FF2B5EF4-FFF2-40B4-BE49-F238E27FC236}">
                <a16:creationId xmlns:a16="http://schemas.microsoft.com/office/drawing/2014/main" id="{D40786AE-4682-5D7D-C9ED-E3660B71F80E}"/>
              </a:ext>
            </a:extLst>
          </p:cNvPr>
          <p:cNvPicPr preferRelativeResize="0"/>
          <p:nvPr/>
        </p:nvPicPr>
        <p:blipFill rotWithShape="1">
          <a:blip r:embed="rId2">
            <a:alphaModFix/>
          </a:blip>
          <a:srcRect/>
          <a:stretch/>
        </p:blipFill>
        <p:spPr>
          <a:xfrm>
            <a:off x="395287" y="3933825"/>
            <a:ext cx="8316912" cy="1560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7D69460D-8DE4-9C89-D07E-452EBADF4633}"/>
              </a:ext>
            </a:extLst>
          </p:cNvPr>
          <p:cNvSpPr>
            <a:spLocks noGrp="1"/>
          </p:cNvSpPr>
          <p:nvPr>
            <p:ph type="title"/>
          </p:nvPr>
        </p:nvSpPr>
        <p:spPr/>
        <p:txBody>
          <a:bodyPr/>
          <a:lstStyle/>
          <a:p>
            <a:pPr>
              <a:tabLst>
                <a:tab pos="0" algn="l"/>
              </a:tabLst>
            </a:pPr>
            <a:r>
              <a:rPr lang="en-US" altLang="zh-TW">
                <a:solidFill>
                  <a:srgbClr val="000000"/>
                </a:solidFill>
                <a:cs typeface="Times New Roman" panose="02020603050405020304" pitchFamily="18" charset="0"/>
              </a:rPr>
              <a:t>ROS</a:t>
            </a:r>
            <a:r>
              <a:rPr lang="zh-TW" altLang="en-US">
                <a:solidFill>
                  <a:srgbClr val="000000"/>
                </a:solidFill>
                <a:cs typeface="Times New Roman" panose="02020603050405020304" pitchFamily="18" charset="0"/>
              </a:rPr>
              <a:t> </a:t>
            </a:r>
            <a:r>
              <a:rPr lang="en-US" altLang="zh-TW">
                <a:solidFill>
                  <a:srgbClr val="000000"/>
                </a:solidFill>
                <a:cs typeface="Times New Roman" panose="02020603050405020304" pitchFamily="18" charset="0"/>
              </a:rPr>
              <a:t>package</a:t>
            </a:r>
            <a:r>
              <a:rPr lang="zh-TW" altLang="en-US">
                <a:solidFill>
                  <a:srgbClr val="000000"/>
                </a:solidFill>
                <a:latin typeface="標楷體" panose="03000509000000000000" pitchFamily="65" charset="-120"/>
              </a:rPr>
              <a:t>與</a:t>
            </a:r>
            <a:r>
              <a:rPr lang="en-US" altLang="zh-TW">
                <a:solidFill>
                  <a:srgbClr val="000000"/>
                </a:solidFill>
                <a:cs typeface="Times New Roman" panose="02020603050405020304" pitchFamily="18" charset="0"/>
              </a:rPr>
              <a:t>node</a:t>
            </a:r>
            <a:r>
              <a:rPr lang="zh-TW" altLang="en-US">
                <a:solidFill>
                  <a:srgbClr val="000000"/>
                </a:solidFill>
                <a:latin typeface="標楷體" panose="03000509000000000000" pitchFamily="65" charset="-120"/>
              </a:rPr>
              <a:t>初步介紹</a:t>
            </a:r>
            <a:r>
              <a:rPr lang="en-US" altLang="zh-TW">
                <a:solidFill>
                  <a:srgbClr val="000000"/>
                </a:solidFill>
                <a:cs typeface="Times New Roman" panose="02020603050405020304" pitchFamily="18" charset="0"/>
              </a:rPr>
              <a:t>(2/2)</a:t>
            </a:r>
          </a:p>
        </p:txBody>
      </p:sp>
      <p:sp>
        <p:nvSpPr>
          <p:cNvPr id="12291" name="內容版面配置區 2">
            <a:extLst>
              <a:ext uri="{FF2B5EF4-FFF2-40B4-BE49-F238E27FC236}">
                <a16:creationId xmlns:a16="http://schemas.microsoft.com/office/drawing/2014/main" id="{BE5DD8C4-EC90-658B-BA1D-370D0DE4489D}"/>
              </a:ext>
            </a:extLst>
          </p:cNvPr>
          <p:cNvSpPr>
            <a:spLocks noGrp="1"/>
          </p:cNvSpPr>
          <p:nvPr>
            <p:ph idx="1"/>
          </p:nvPr>
        </p:nvSpPr>
        <p:spPr/>
        <p:txBody>
          <a:bodyPr/>
          <a:lstStyle/>
          <a:p>
            <a:r>
              <a:rPr lang="en-US" altLang="zh-TW" dirty="0"/>
              <a:t>ROS</a:t>
            </a:r>
            <a:r>
              <a:rPr lang="zh-TW" altLang="en-US" dirty="0">
                <a:solidFill>
                  <a:srgbClr val="000000"/>
                </a:solidFill>
                <a:latin typeface="標楷體" panose="03000509000000000000" pitchFamily="65" charset="-120"/>
              </a:rPr>
              <a:t>有內建很多很多的</a:t>
            </a:r>
            <a:r>
              <a:rPr lang="en-US" altLang="zh-TW" dirty="0">
                <a:solidFill>
                  <a:srgbClr val="000000"/>
                </a:solidFill>
              </a:rPr>
              <a:t>package</a:t>
            </a:r>
            <a:r>
              <a:rPr lang="zh-TW" altLang="en-US" dirty="0">
                <a:solidFill>
                  <a:srgbClr val="000000"/>
                </a:solidFill>
                <a:latin typeface="標楷體" panose="03000509000000000000" pitchFamily="65" charset="-120"/>
              </a:rPr>
              <a:t>你可以透過以下指令來查看</a:t>
            </a:r>
            <a:endParaRPr lang="en-US" altLang="zh-TW" dirty="0"/>
          </a:p>
          <a:p>
            <a:pPr lvl="1">
              <a:spcBef>
                <a:spcPts val="400"/>
              </a:spcBef>
              <a:buSzPts val="2000"/>
              <a:buFont typeface="Noto Sans Symbols"/>
              <a:buChar char="■"/>
            </a:pPr>
            <a:r>
              <a:rPr lang="en-US" altLang="zh-TW" dirty="0" err="1">
                <a:solidFill>
                  <a:srgbClr val="FF0000"/>
                </a:solidFill>
                <a:cs typeface="Times New Roman" panose="02020603050405020304" pitchFamily="18" charset="0"/>
              </a:rPr>
              <a:t>rospack</a:t>
            </a:r>
            <a:r>
              <a:rPr lang="en-US" altLang="zh-TW" dirty="0">
                <a:solidFill>
                  <a:srgbClr val="FF0000"/>
                </a:solidFill>
                <a:cs typeface="Times New Roman" panose="02020603050405020304" pitchFamily="18" charset="0"/>
              </a:rPr>
              <a:t> list</a:t>
            </a:r>
          </a:p>
          <a:p>
            <a:pPr lvl="2" indent="-227013">
              <a:spcBef>
                <a:spcPts val="363"/>
              </a:spcBef>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rPr>
              <a:t>應該會有很多，這裡就不貼出來了</a:t>
            </a:r>
          </a:p>
          <a:p>
            <a:pPr lvl="2" indent="-227013"/>
            <a:endParaRPr lang="en-US" altLang="zh-TW" dirty="0"/>
          </a:p>
          <a:p>
            <a:pPr lvl="2" indent="-227013"/>
            <a:endParaRPr lang="en-US" altLang="zh-TW" dirty="0"/>
          </a:p>
          <a:p>
            <a:r>
              <a:rPr lang="zh-TW" altLang="en-US" dirty="0">
                <a:solidFill>
                  <a:srgbClr val="000000"/>
                </a:solidFill>
                <a:latin typeface="標楷體" panose="03000509000000000000" pitchFamily="65" charset="-120"/>
              </a:rPr>
              <a:t>如果要找特定</a:t>
            </a:r>
            <a:r>
              <a:rPr lang="en-US" altLang="zh-TW" dirty="0">
                <a:solidFill>
                  <a:srgbClr val="000000"/>
                </a:solidFill>
              </a:rPr>
              <a:t>package</a:t>
            </a:r>
            <a:r>
              <a:rPr lang="zh-TW" altLang="en-US" dirty="0">
                <a:solidFill>
                  <a:srgbClr val="000000"/>
                </a:solidFill>
                <a:latin typeface="標楷體" panose="03000509000000000000" pitchFamily="65" charset="-120"/>
              </a:rPr>
              <a:t>可使用</a:t>
            </a:r>
            <a:endParaRPr lang="en-US" altLang="zh-TW" dirty="0"/>
          </a:p>
          <a:p>
            <a:pPr lvl="1">
              <a:spcBef>
                <a:spcPts val="400"/>
              </a:spcBef>
              <a:buSzPts val="2000"/>
              <a:buFont typeface="Noto Sans Symbols"/>
              <a:buChar char="■"/>
            </a:pPr>
            <a:r>
              <a:rPr lang="en-US" altLang="zh-TW" dirty="0" err="1">
                <a:solidFill>
                  <a:srgbClr val="FF0000"/>
                </a:solidFill>
                <a:cs typeface="Times New Roman" panose="02020603050405020304" pitchFamily="18" charset="0"/>
                <a:sym typeface="Times New Roman" panose="02020603050405020304" pitchFamily="18" charset="0"/>
              </a:rPr>
              <a:t>rospack</a:t>
            </a:r>
            <a:r>
              <a:rPr lang="en-US" altLang="zh-TW" dirty="0">
                <a:solidFill>
                  <a:srgbClr val="FF0000"/>
                </a:solidFill>
                <a:cs typeface="Times New Roman" panose="02020603050405020304" pitchFamily="18" charset="0"/>
                <a:sym typeface="Times New Roman" panose="02020603050405020304" pitchFamily="18" charset="0"/>
              </a:rPr>
              <a:t> find [</a:t>
            </a:r>
            <a:r>
              <a:rPr lang="en-US" altLang="zh-TW" dirty="0" err="1">
                <a:solidFill>
                  <a:srgbClr val="FF0000"/>
                </a:solidFill>
                <a:cs typeface="Times New Roman" panose="02020603050405020304" pitchFamily="18" charset="0"/>
                <a:sym typeface="Times New Roman" panose="02020603050405020304" pitchFamily="18" charset="0"/>
              </a:rPr>
              <a:t>package_name</a:t>
            </a:r>
            <a:r>
              <a:rPr lang="en-US" altLang="zh-TW" dirty="0">
                <a:solidFill>
                  <a:srgbClr val="FF0000"/>
                </a:solidFill>
                <a:cs typeface="Times New Roman" panose="02020603050405020304" pitchFamily="18" charset="0"/>
                <a:sym typeface="Times New Roman" panose="02020603050405020304" pitchFamily="18" charset="0"/>
              </a:rPr>
              <a:t>]</a:t>
            </a:r>
            <a:endParaRPr lang="en-US" altLang="zh-TW" sz="2400" dirty="0">
              <a:cs typeface="Times New Roman" panose="02020603050405020304" pitchFamily="18" charset="0"/>
              <a:sym typeface="Times New Roman" panose="02020603050405020304" pitchFamily="18" charset="0"/>
            </a:endParaRPr>
          </a:p>
          <a:p>
            <a:pPr lvl="2" indent="-227013">
              <a:spcBef>
                <a:spcPts val="363"/>
              </a:spcBef>
              <a:buSzPts val="1800"/>
              <a:buFont typeface="Noto Sans Symbols"/>
              <a:buChar char="⮚"/>
            </a:pPr>
            <a:r>
              <a:rPr lang="en-US" altLang="zh-TW" dirty="0">
                <a:solidFill>
                  <a:srgbClr val="000000"/>
                </a:solidFill>
                <a:cs typeface="Times New Roman" panose="02020603050405020304" pitchFamily="18" charset="0"/>
                <a:sym typeface="Times New Roman" panose="02020603050405020304" pitchFamily="18" charset="0"/>
              </a:rPr>
              <a:t>Ex: </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rospack</a:t>
            </a:r>
            <a:r>
              <a:rPr lang="en-US" altLang="zh-TW" dirty="0">
                <a:solidFill>
                  <a:srgbClr val="000000"/>
                </a:solidFill>
                <a:cs typeface="Times New Roman" panose="02020603050405020304" pitchFamily="18" charset="0"/>
                <a:sym typeface="Times New Roman" panose="02020603050405020304" pitchFamily="18" charset="0"/>
              </a:rPr>
              <a:t> find </a:t>
            </a:r>
            <a:r>
              <a:rPr lang="en-US" altLang="zh-TW" dirty="0" err="1">
                <a:solidFill>
                  <a:srgbClr val="000000"/>
                </a:solidFill>
                <a:cs typeface="Times New Roman" panose="02020603050405020304" pitchFamily="18" charset="0"/>
                <a:sym typeface="Times New Roman" panose="02020603050405020304" pitchFamily="18" charset="0"/>
              </a:rPr>
              <a:t>turtlesim</a:t>
            </a:r>
            <a:endParaRPr lang="en-US" altLang="zh-TW" dirty="0">
              <a:solidFill>
                <a:srgbClr val="000000"/>
              </a:solidFill>
              <a:cs typeface="Times New Roman" panose="02020603050405020304" pitchFamily="18" charset="0"/>
              <a:sym typeface="Times New Roman" panose="02020603050405020304" pitchFamily="18" charset="0"/>
            </a:endParaRPr>
          </a:p>
          <a:p>
            <a:pPr lvl="2" indent="-227013">
              <a:spcBef>
                <a:spcPts val="363"/>
              </a:spcBef>
              <a:buSzPts val="1800"/>
              <a:buFont typeface="Noto Sans Symbols"/>
              <a:buChar char="⮚"/>
            </a:pPr>
            <a:endParaRPr lang="en-US" altLang="zh-TW" dirty="0">
              <a:cs typeface="Times New Roman" panose="02020603050405020304" pitchFamily="18" charset="0"/>
              <a:sym typeface="Times New Roman" panose="02020603050405020304" pitchFamily="18" charset="0"/>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另外，亦可使用</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FF0000"/>
                </a:solidFill>
                <a:latin typeface="Times New Roman"/>
                <a:ea typeface="Times New Roman"/>
                <a:cs typeface="Times New Roman"/>
                <a:sym typeface="Times New Roman"/>
              </a:rPr>
              <a:t>rosls</a:t>
            </a:r>
            <a:r>
              <a:rPr lang="en-US" altLang="zh-TW" sz="1800" b="0" i="0" u="none" strike="noStrike" cap="none" dirty="0">
                <a:solidFill>
                  <a:srgbClr val="FF0000"/>
                </a:solidFill>
                <a:latin typeface="Times New Roman"/>
                <a:ea typeface="Times New Roman"/>
                <a:cs typeface="Times New Roman"/>
                <a:sym typeface="Times New Roman"/>
              </a:rPr>
              <a:t> [package name]    // </a:t>
            </a:r>
            <a:r>
              <a:rPr lang="zh-TW" altLang="en-US" sz="1800" b="0" i="0" u="none" strike="noStrike" cap="none" dirty="0">
                <a:solidFill>
                  <a:srgbClr val="FF0000"/>
                </a:solidFill>
                <a:latin typeface="Times New Roman"/>
                <a:ea typeface="Times New Roman"/>
                <a:cs typeface="Times New Roman"/>
                <a:sym typeface="Times New Roman"/>
              </a:rPr>
              <a:t>列出該</a:t>
            </a:r>
            <a:r>
              <a:rPr lang="en-US" altLang="zh-TW" sz="1800" b="0" i="0" u="none" strike="noStrike" cap="none" dirty="0">
                <a:solidFill>
                  <a:srgbClr val="FF0000"/>
                </a:solidFill>
                <a:latin typeface="Times New Roman"/>
                <a:ea typeface="Times New Roman"/>
                <a:cs typeface="Times New Roman"/>
                <a:sym typeface="Times New Roman"/>
              </a:rPr>
              <a:t>package</a:t>
            </a:r>
            <a:r>
              <a:rPr lang="zh-TW" altLang="en-US" sz="1800" b="0" i="0" u="none" strike="noStrike" cap="none" dirty="0">
                <a:solidFill>
                  <a:srgbClr val="FF0000"/>
                </a:solidFill>
                <a:latin typeface="Times New Roman"/>
                <a:ea typeface="Times New Roman"/>
                <a:cs typeface="Times New Roman"/>
                <a:sym typeface="Times New Roman"/>
              </a:rPr>
              <a:t>底下的目錄</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FF0000"/>
                </a:solidFill>
                <a:latin typeface="Times New Roman"/>
                <a:ea typeface="Times New Roman"/>
                <a:cs typeface="Times New Roman"/>
                <a:sym typeface="Times New Roman"/>
              </a:rPr>
              <a:t>roscd</a:t>
            </a:r>
            <a:r>
              <a:rPr lang="en-US" altLang="zh-TW" sz="1800" b="0" i="0" u="none" strike="noStrike" cap="none" dirty="0">
                <a:solidFill>
                  <a:srgbClr val="FF0000"/>
                </a:solidFill>
                <a:latin typeface="Times New Roman"/>
                <a:ea typeface="Times New Roman"/>
                <a:cs typeface="Times New Roman"/>
                <a:sym typeface="Times New Roman"/>
              </a:rPr>
              <a:t> [package name]   // </a:t>
            </a:r>
            <a:r>
              <a:rPr lang="zh-TW" altLang="en-US" sz="1800" b="0" i="0" u="none" strike="noStrike" cap="none" dirty="0">
                <a:solidFill>
                  <a:srgbClr val="FF0000"/>
                </a:solidFill>
                <a:latin typeface="Times New Roman"/>
                <a:ea typeface="Times New Roman"/>
                <a:cs typeface="Times New Roman"/>
                <a:sym typeface="Times New Roman"/>
              </a:rPr>
              <a:t>切到該</a:t>
            </a:r>
            <a:r>
              <a:rPr lang="en-US" altLang="zh-TW" sz="1800" b="0" i="0" u="none" strike="noStrike" cap="none" dirty="0">
                <a:solidFill>
                  <a:srgbClr val="FF0000"/>
                </a:solidFill>
                <a:latin typeface="Times New Roman"/>
                <a:ea typeface="Times New Roman"/>
                <a:cs typeface="Times New Roman"/>
                <a:sym typeface="Times New Roman"/>
              </a:rPr>
              <a:t>package</a:t>
            </a:r>
            <a:r>
              <a:rPr lang="zh-TW" altLang="en-US" sz="1800" b="0" i="0" u="none" strike="noStrike" cap="none" dirty="0">
                <a:solidFill>
                  <a:srgbClr val="FF0000"/>
                </a:solidFill>
                <a:latin typeface="Times New Roman"/>
                <a:ea typeface="Times New Roman"/>
                <a:cs typeface="Times New Roman"/>
                <a:sym typeface="Times New Roman"/>
              </a:rPr>
              <a:t>底下的目錄</a:t>
            </a:r>
            <a:endParaRPr lang="zh-TW" altLang="en-US" dirty="0">
              <a:latin typeface="Times New Roman"/>
              <a:ea typeface="Times New Roman"/>
              <a:cs typeface="Times New Roman"/>
              <a:sym typeface="Times New Roman"/>
            </a:endParaRPr>
          </a:p>
          <a:p>
            <a:pPr lvl="2" indent="-227013">
              <a:spcBef>
                <a:spcPts val="363"/>
              </a:spcBef>
              <a:buSzPts val="1800"/>
              <a:buFont typeface="Noto Sans Symbols"/>
              <a:buChar char="⮚"/>
            </a:pP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F39DF1B5-55A8-4413-6433-26D2B8781508}"/>
              </a:ext>
            </a:extLst>
          </p:cNvPr>
          <p:cNvSpPr>
            <a:spLocks noGrp="1"/>
          </p:cNvSpPr>
          <p:nvPr>
            <p:ph type="title"/>
          </p:nvPr>
        </p:nvSpPr>
        <p:spPr/>
        <p:txBody>
          <a:bodyPr/>
          <a:lstStyle/>
          <a:p>
            <a:pPr>
              <a:tabLst>
                <a:tab pos="0" algn="l"/>
              </a:tabLst>
              <a:defRPr/>
            </a:pPr>
            <a:r>
              <a:rPr lang="zh-TW" altLang="en-US" dirty="0">
                <a:latin typeface="+mn-ea"/>
                <a:ea typeface="+mn-ea"/>
                <a:cs typeface="Times New Roman"/>
                <a:sym typeface="Times New Roman"/>
              </a:rPr>
              <a:t>命名空間的種類</a:t>
            </a:r>
            <a:r>
              <a:rPr lang="en-US" altLang="zh-TW" dirty="0">
                <a:latin typeface="+mn-ea"/>
                <a:ea typeface="+mn-ea"/>
                <a:cs typeface="Times New Roman"/>
                <a:sym typeface="Times New Roman"/>
              </a:rPr>
              <a:t>-</a:t>
            </a:r>
            <a:r>
              <a:rPr lang="zh-TW" altLang="en-US" dirty="0">
                <a:latin typeface="+mn-ea"/>
                <a:ea typeface="+mn-ea"/>
                <a:cs typeface="Times New Roman"/>
                <a:sym typeface="Times New Roman"/>
              </a:rPr>
              <a:t>匿名名稱</a:t>
            </a:r>
            <a:endParaRPr lang="en-US" altLang="zh-TW" spc="-1" dirty="0">
              <a:latin typeface="Arial"/>
            </a:endParaRPr>
          </a:p>
        </p:txBody>
      </p:sp>
      <p:sp>
        <p:nvSpPr>
          <p:cNvPr id="19459" name="內容版面配置區 2">
            <a:extLst>
              <a:ext uri="{FF2B5EF4-FFF2-40B4-BE49-F238E27FC236}">
                <a16:creationId xmlns:a16="http://schemas.microsoft.com/office/drawing/2014/main" id="{895BE44A-AA7B-F45E-B9CB-636A325E8262}"/>
              </a:ext>
            </a:extLst>
          </p:cNvPr>
          <p:cNvSpPr>
            <a:spLocks noGrp="1"/>
          </p:cNvSpPr>
          <p:nvPr>
            <p:ph idx="1"/>
          </p:nvPr>
        </p:nvSpPr>
        <p:spPr/>
        <p:txBody>
          <a:bodyPr/>
          <a:lstStyle/>
          <a:p>
            <a:r>
              <a:rPr lang="zh-TW" altLang="en-US" b="1" dirty="0">
                <a:solidFill>
                  <a:srgbClr val="000000"/>
                </a:solidFill>
              </a:rPr>
              <a:t>匿名名稱</a:t>
            </a:r>
            <a:endParaRPr lang="en-US" altLang="zh-TW" b="1" dirty="0">
              <a:solidFill>
                <a:srgbClr val="000000"/>
              </a:solidFill>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cs typeface="Times New Roman"/>
                <a:sym typeface="Times New Roman"/>
              </a:rPr>
              <a:t>ROS</a:t>
            </a:r>
            <a:r>
              <a:rPr lang="zh-TW" altLang="en-US" sz="2000" b="0" i="0" u="none" strike="noStrike" cap="none" dirty="0">
                <a:solidFill>
                  <a:schemeClr val="dk1"/>
                </a:solidFill>
                <a:cs typeface="Times New Roman"/>
                <a:sym typeface="Times New Roman"/>
              </a:rPr>
              <a:t>提供一種將</a:t>
            </a:r>
            <a:r>
              <a:rPr lang="en-US" altLang="zh-TW" sz="2000" b="0" i="0" u="none" strike="noStrike" cap="none" dirty="0">
                <a:solidFill>
                  <a:schemeClr val="dk1"/>
                </a:solidFill>
                <a:cs typeface="Times New Roman"/>
                <a:sym typeface="Times New Roman"/>
              </a:rPr>
              <a:t>node</a:t>
            </a:r>
            <a:r>
              <a:rPr lang="zh-TW" altLang="en-US" sz="2000" b="0" i="0" u="none" strike="noStrike" cap="none" dirty="0">
                <a:solidFill>
                  <a:schemeClr val="dk1"/>
                </a:solidFill>
                <a:cs typeface="Times New Roman"/>
                <a:sym typeface="Times New Roman"/>
              </a:rPr>
              <a:t>匿名的功能</a:t>
            </a:r>
            <a:endParaRPr lang="zh-TW" altLang="en-US"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cs typeface="Times New Roman"/>
                <a:sym typeface="Times New Roman"/>
              </a:rPr>
              <a:t>匿名不是指沒有名字</a:t>
            </a:r>
            <a:endParaRPr lang="zh-TW" altLang="en-US"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cs typeface="Times New Roman"/>
                <a:sym typeface="Times New Roman"/>
              </a:rPr>
              <a:t>而是</a:t>
            </a:r>
            <a:r>
              <a:rPr lang="zh-TW" altLang="en-US" sz="1800" b="1" i="0" u="none" strike="noStrike" cap="none" dirty="0">
                <a:solidFill>
                  <a:srgbClr val="FF0000"/>
                </a:solidFill>
                <a:cs typeface="Times New Roman"/>
                <a:sym typeface="Times New Roman"/>
              </a:rPr>
              <a:t>可在啟動</a:t>
            </a:r>
            <a:r>
              <a:rPr lang="en-US" altLang="zh-TW" sz="1800" b="1" i="0" u="none" strike="noStrike" cap="none" dirty="0">
                <a:solidFill>
                  <a:srgbClr val="FF0000"/>
                </a:solidFill>
                <a:cs typeface="Times New Roman"/>
                <a:sym typeface="Times New Roman"/>
              </a:rPr>
              <a:t>node</a:t>
            </a:r>
            <a:r>
              <a:rPr lang="zh-TW" altLang="en-US" sz="1800" b="1" i="0" u="none" strike="noStrike" cap="none" dirty="0">
                <a:solidFill>
                  <a:srgbClr val="FF0000"/>
                </a:solidFill>
                <a:cs typeface="Times New Roman"/>
                <a:sym typeface="Times New Roman"/>
              </a:rPr>
              <a:t>時，讓系統分一個唯一的命名名稱給該</a:t>
            </a:r>
            <a:r>
              <a:rPr lang="en-US" altLang="zh-TW" sz="1800" b="1" i="0" u="none" strike="noStrike" cap="none" dirty="0">
                <a:solidFill>
                  <a:srgbClr val="FF0000"/>
                </a:solidFill>
                <a:cs typeface="Times New Roman"/>
                <a:sym typeface="Times New Roman"/>
              </a:rPr>
              <a:t>node</a:t>
            </a:r>
            <a:endParaRPr lang="en-US" altLang="zh-TW" dirty="0"/>
          </a:p>
          <a:p>
            <a:pPr marL="1600200" marR="0" lvl="3" indent="-228600" algn="just" rtl="0">
              <a:lnSpc>
                <a:spcPct val="10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cs typeface="Times New Roman"/>
                <a:sym typeface="Times New Roman"/>
              </a:rPr>
              <a:t>讓</a:t>
            </a:r>
            <a:r>
              <a:rPr lang="en-US" altLang="zh-TW" sz="1600" b="0" i="0" u="none" strike="noStrike" cap="none" dirty="0">
                <a:solidFill>
                  <a:schemeClr val="dk1"/>
                </a:solidFill>
                <a:cs typeface="Times New Roman"/>
                <a:sym typeface="Times New Roman"/>
              </a:rPr>
              <a:t>node</a:t>
            </a:r>
            <a:r>
              <a:rPr lang="zh-TW" altLang="en-US" sz="1600" b="0" i="0" u="none" strike="noStrike" cap="none" dirty="0">
                <a:solidFill>
                  <a:schemeClr val="dk1"/>
                </a:solidFill>
                <a:cs typeface="Times New Roman"/>
                <a:sym typeface="Times New Roman"/>
              </a:rPr>
              <a:t>可以自動遵守名字唯一的規則</a:t>
            </a:r>
            <a:endParaRPr lang="zh-TW" altLang="en-US"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1" i="0" u="none" strike="noStrike" cap="none" dirty="0">
                <a:solidFill>
                  <a:schemeClr val="dk1"/>
                </a:solidFill>
                <a:cs typeface="Times New Roman"/>
                <a:sym typeface="Times New Roman"/>
              </a:rPr>
              <a:t>所以使用匿名名稱的</a:t>
            </a:r>
            <a:r>
              <a:rPr lang="en-US" altLang="zh-TW" sz="1800" b="1" i="0" u="none" strike="noStrike" cap="none" dirty="0">
                <a:solidFill>
                  <a:schemeClr val="dk1"/>
                </a:solidFill>
                <a:cs typeface="Times New Roman"/>
                <a:sym typeface="Times New Roman"/>
              </a:rPr>
              <a:t>node</a:t>
            </a:r>
            <a:r>
              <a:rPr lang="zh-TW" altLang="en-US" sz="1800" b="1" i="0" u="none" strike="noStrike" cap="none" dirty="0">
                <a:solidFill>
                  <a:schemeClr val="dk1"/>
                </a:solidFill>
                <a:cs typeface="Times New Roman"/>
                <a:sym typeface="Times New Roman"/>
              </a:rPr>
              <a:t>，就算不加上</a:t>
            </a:r>
            <a:r>
              <a:rPr lang="en-US" altLang="zh-TW" sz="1800" b="1" i="0" u="none" strike="noStrike" cap="none" dirty="0">
                <a:solidFill>
                  <a:schemeClr val="dk1"/>
                </a:solidFill>
                <a:cs typeface="Times New Roman"/>
                <a:sym typeface="Times New Roman"/>
              </a:rPr>
              <a:t>__name:=&lt;new name&gt;</a:t>
            </a:r>
            <a:endParaRPr lang="en-US" altLang="zh-TW" dirty="0"/>
          </a:p>
          <a:p>
            <a:pPr marL="1143000" marR="0" lvl="2" indent="-228600" algn="just" rtl="0">
              <a:lnSpc>
                <a:spcPct val="100000"/>
              </a:lnSpc>
              <a:spcBef>
                <a:spcPts val="360"/>
              </a:spcBef>
              <a:spcAft>
                <a:spcPts val="0"/>
              </a:spcAft>
              <a:buClr>
                <a:srgbClr val="FF9900"/>
              </a:buClr>
              <a:buSzPts val="1800"/>
              <a:buFont typeface="Noto Sans Symbols"/>
              <a:buNone/>
            </a:pPr>
            <a:r>
              <a:rPr lang="en-US" altLang="zh-TW" sz="1800" b="1" i="0" u="none" strike="noStrike" cap="none" dirty="0">
                <a:solidFill>
                  <a:schemeClr val="dk1"/>
                </a:solidFill>
                <a:cs typeface="Times New Roman"/>
                <a:sym typeface="Times New Roman"/>
              </a:rPr>
              <a:t>    </a:t>
            </a:r>
            <a:r>
              <a:rPr lang="zh-TW" altLang="en-US" sz="1800" b="1" i="0" u="none" strike="noStrike" cap="none" dirty="0">
                <a:solidFill>
                  <a:schemeClr val="dk1"/>
                </a:solidFill>
                <a:cs typeface="Times New Roman"/>
                <a:sym typeface="Times New Roman"/>
              </a:rPr>
              <a:t>也可以同時存在多個，因為匿名名稱會讓每個節點每個節點的名稱都不同</a:t>
            </a:r>
            <a:endParaRPr lang="zh-TW" altLang="en-US" dirty="0"/>
          </a:p>
          <a:p>
            <a:pPr marL="742950" marR="0" lvl="1" indent="-158750" algn="just" rtl="0">
              <a:lnSpc>
                <a:spcPct val="100000"/>
              </a:lnSpc>
              <a:spcBef>
                <a:spcPts val="400"/>
              </a:spcBef>
              <a:spcAft>
                <a:spcPts val="0"/>
              </a:spcAft>
              <a:buClr>
                <a:srgbClr val="FF9900"/>
              </a:buClr>
              <a:buSzPts val="2000"/>
              <a:buFont typeface="Noto Sans Symbols"/>
              <a:buNone/>
            </a:pPr>
            <a:endParaRPr lang="zh-TW" altLang="en-US" sz="2000" b="0" i="0" u="none" strike="noStrike" cap="none" dirty="0">
              <a:solidFill>
                <a:schemeClr val="dk1"/>
              </a:solidFill>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cs typeface="Times New Roman"/>
                <a:sym typeface="Times New Roman"/>
              </a:rPr>
              <a:t>How to do? (</a:t>
            </a:r>
            <a:r>
              <a:rPr lang="zh-TW" altLang="en-US" sz="2000" b="0" i="0" u="none" strike="noStrike" cap="none" dirty="0">
                <a:solidFill>
                  <a:schemeClr val="dk1"/>
                </a:solidFill>
                <a:cs typeface="Times New Roman"/>
                <a:sym typeface="Times New Roman"/>
              </a:rPr>
              <a:t>請在一個新的</a:t>
            </a:r>
            <a:r>
              <a:rPr lang="en-US" altLang="zh-TW" sz="2000" b="0" i="0" u="none" strike="noStrike" cap="none" dirty="0">
                <a:solidFill>
                  <a:schemeClr val="dk1"/>
                </a:solidFill>
                <a:cs typeface="Times New Roman"/>
                <a:sym typeface="Times New Roman"/>
              </a:rPr>
              <a:t>package</a:t>
            </a:r>
            <a:r>
              <a:rPr lang="zh-TW" altLang="en-US" sz="2000" b="0" i="0" u="none" strike="noStrike" cap="none" dirty="0">
                <a:solidFill>
                  <a:schemeClr val="dk1"/>
                </a:solidFill>
                <a:cs typeface="Times New Roman"/>
                <a:sym typeface="Times New Roman"/>
              </a:rPr>
              <a:t>下新增一個匿名的</a:t>
            </a:r>
            <a:r>
              <a:rPr lang="en-US" altLang="zh-TW" sz="2000" b="0" i="0" u="none" strike="noStrike" cap="none" dirty="0">
                <a:solidFill>
                  <a:schemeClr val="dk1"/>
                </a:solidFill>
                <a:cs typeface="Times New Roman"/>
                <a:sym typeface="Times New Roman"/>
              </a:rPr>
              <a:t>node</a:t>
            </a:r>
            <a:r>
              <a:rPr lang="zh-TW" altLang="en-US" sz="2000" b="0" i="0" u="none" strike="noStrike" cap="none" dirty="0">
                <a:solidFill>
                  <a:schemeClr val="dk1"/>
                </a:solidFill>
                <a:cs typeface="Times New Roman"/>
                <a:sym typeface="Times New Roman"/>
              </a:rPr>
              <a:t>試試看</a:t>
            </a:r>
            <a:r>
              <a:rPr lang="en-US" altLang="zh-TW" sz="2000" b="0" i="0" u="none" strike="noStrike" cap="none" dirty="0">
                <a:solidFill>
                  <a:schemeClr val="dk1"/>
                </a:solidFill>
                <a:cs typeface="Times New Roman"/>
                <a:sym typeface="Times New Roman"/>
              </a:rPr>
              <a:t>)</a:t>
            </a:r>
            <a:endParaRPr lang="zh-TW" altLang="en-US" dirty="0"/>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1" i="0" u="none" strike="noStrike" cap="none" dirty="0">
                <a:solidFill>
                  <a:srgbClr val="FF0000"/>
                </a:solidFill>
                <a:cs typeface="Times New Roman"/>
                <a:sym typeface="Times New Roman"/>
              </a:rPr>
              <a:t>在</a:t>
            </a:r>
            <a:r>
              <a:rPr lang="en-US" altLang="zh-TW" sz="1800" b="1" i="0" u="none" strike="noStrike" cap="none" dirty="0" err="1">
                <a:solidFill>
                  <a:srgbClr val="FF0000"/>
                </a:solidFill>
                <a:cs typeface="Times New Roman"/>
                <a:sym typeface="Times New Roman"/>
              </a:rPr>
              <a:t>ros</a:t>
            </a:r>
            <a:r>
              <a:rPr lang="en-US" altLang="zh-TW" sz="1800" b="1" i="0" u="none" strike="noStrike" cap="none" dirty="0">
                <a:solidFill>
                  <a:srgbClr val="FF0000"/>
                </a:solidFill>
                <a:cs typeface="Times New Roman"/>
                <a:sym typeface="Times New Roman"/>
              </a:rPr>
              <a:t>::</a:t>
            </a:r>
            <a:r>
              <a:rPr lang="en-US" altLang="zh-TW" sz="1800" b="1" i="0" u="none" strike="noStrike" cap="none" dirty="0" err="1">
                <a:solidFill>
                  <a:srgbClr val="FF0000"/>
                </a:solidFill>
                <a:cs typeface="Times New Roman"/>
                <a:sym typeface="Times New Roman"/>
              </a:rPr>
              <a:t>init</a:t>
            </a:r>
            <a:r>
              <a:rPr lang="en-US" altLang="zh-TW" sz="1800" b="1" i="0" u="none" strike="noStrike" cap="none" dirty="0">
                <a:solidFill>
                  <a:srgbClr val="FF0000"/>
                </a:solidFill>
                <a:cs typeface="Times New Roman"/>
                <a:sym typeface="Times New Roman"/>
              </a:rPr>
              <a:t>()</a:t>
            </a:r>
            <a:r>
              <a:rPr lang="zh-TW" altLang="en-US" sz="1800" b="1" i="0" u="none" strike="noStrike" cap="none" dirty="0">
                <a:solidFill>
                  <a:srgbClr val="FF0000"/>
                </a:solidFill>
                <a:cs typeface="Times New Roman"/>
                <a:sym typeface="Times New Roman"/>
              </a:rPr>
              <a:t>輸入參數中加入以下的第四個參數即可</a:t>
            </a:r>
            <a:r>
              <a:rPr lang="en-US" altLang="zh-TW" sz="1800" b="1" i="0" u="none" strike="noStrike" cap="none" dirty="0">
                <a:solidFill>
                  <a:schemeClr val="dk1"/>
                </a:solidFill>
                <a:cs typeface="Times New Roman"/>
                <a:sym typeface="Times New Roman"/>
              </a:rPr>
              <a:t>(</a:t>
            </a:r>
            <a:r>
              <a:rPr lang="zh-TW" altLang="en-US" sz="1800" b="1" i="0" u="none" strike="noStrike" cap="none" dirty="0">
                <a:solidFill>
                  <a:schemeClr val="dk1"/>
                </a:solidFill>
                <a:cs typeface="Times New Roman"/>
                <a:sym typeface="Times New Roman"/>
              </a:rPr>
              <a:t>使用</a:t>
            </a:r>
            <a:r>
              <a:rPr lang="en-US" altLang="zh-TW" sz="1800" b="1" i="0" u="none" strike="noStrike" cap="none" dirty="0" err="1">
                <a:solidFill>
                  <a:schemeClr val="dk1"/>
                </a:solidFill>
                <a:cs typeface="Times New Roman"/>
                <a:sym typeface="Times New Roman"/>
              </a:rPr>
              <a:t>rosrun</a:t>
            </a:r>
            <a:r>
              <a:rPr lang="zh-TW" altLang="en-US" sz="1800" b="1" i="0" u="none" strike="noStrike" cap="none" dirty="0">
                <a:solidFill>
                  <a:schemeClr val="dk1"/>
                </a:solidFill>
                <a:cs typeface="Times New Roman"/>
                <a:sym typeface="Times New Roman"/>
              </a:rPr>
              <a:t>試試吧</a:t>
            </a:r>
            <a:r>
              <a:rPr lang="en-US" altLang="zh-TW" sz="1800" b="1" i="0" u="none" strike="noStrike" cap="none" dirty="0">
                <a:solidFill>
                  <a:schemeClr val="dk1"/>
                </a:solidFill>
                <a:cs typeface="Times New Roman"/>
                <a:sym typeface="Times New Roman"/>
              </a:rPr>
              <a:t>)</a:t>
            </a:r>
            <a:endParaRPr lang="zh-TW" altLang="en-US" dirty="0"/>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cs typeface="Times New Roman"/>
                <a:sym typeface="Times New Roman"/>
              </a:rPr>
              <a:t>ros</a:t>
            </a:r>
            <a:r>
              <a:rPr lang="en-US" altLang="zh-TW" sz="1800" b="0" i="0" u="none" strike="noStrike" cap="none" dirty="0">
                <a:solidFill>
                  <a:schemeClr val="dk1"/>
                </a:solidFill>
                <a:cs typeface="Times New Roman"/>
                <a:sym typeface="Times New Roman"/>
              </a:rPr>
              <a:t>::</a:t>
            </a:r>
            <a:r>
              <a:rPr lang="en-US" altLang="zh-TW" sz="1800" b="0" i="0" u="none" strike="noStrike" cap="none" dirty="0" err="1">
                <a:solidFill>
                  <a:schemeClr val="dk1"/>
                </a:solidFill>
                <a:cs typeface="Times New Roman"/>
                <a:sym typeface="Times New Roman"/>
              </a:rPr>
              <a:t>init</a:t>
            </a:r>
            <a:r>
              <a:rPr lang="en-US" altLang="zh-TW" sz="1800" b="0" i="0" u="none" strike="noStrike" cap="none" dirty="0">
                <a:solidFill>
                  <a:schemeClr val="dk1"/>
                </a:solidFill>
                <a:cs typeface="Times New Roman"/>
                <a:sym typeface="Times New Roman"/>
              </a:rPr>
              <a:t>(</a:t>
            </a:r>
            <a:r>
              <a:rPr lang="en-US" altLang="zh-TW" sz="1800" b="0" i="0" u="none" strike="noStrike" cap="none" dirty="0" err="1">
                <a:solidFill>
                  <a:schemeClr val="dk1"/>
                </a:solidFill>
                <a:cs typeface="Times New Roman"/>
                <a:sym typeface="Times New Roman"/>
              </a:rPr>
              <a:t>argc</a:t>
            </a:r>
            <a:r>
              <a:rPr lang="en-US" altLang="zh-TW" sz="1800" b="0" i="0" u="none" strike="noStrike" cap="none" dirty="0">
                <a:solidFill>
                  <a:schemeClr val="dk1"/>
                </a:solidFill>
                <a:cs typeface="Times New Roman"/>
                <a:sym typeface="Times New Roman"/>
              </a:rPr>
              <a:t>, </a:t>
            </a:r>
            <a:r>
              <a:rPr lang="en-US" altLang="zh-TW" sz="1800" b="0" i="0" u="none" strike="noStrike" cap="none" dirty="0" err="1">
                <a:solidFill>
                  <a:schemeClr val="dk1"/>
                </a:solidFill>
                <a:cs typeface="Times New Roman"/>
                <a:sym typeface="Times New Roman"/>
              </a:rPr>
              <a:t>argv</a:t>
            </a:r>
            <a:r>
              <a:rPr lang="en-US" altLang="zh-TW" sz="1800" b="0" i="0" u="none" strike="noStrike" cap="none" dirty="0">
                <a:solidFill>
                  <a:schemeClr val="dk1"/>
                </a:solidFill>
                <a:cs typeface="Times New Roman"/>
                <a:sym typeface="Times New Roman"/>
              </a:rPr>
              <a:t>, </a:t>
            </a:r>
            <a:r>
              <a:rPr lang="en-US" altLang="zh-TW" sz="1800" b="0" i="0" u="none" strike="noStrike" cap="none" dirty="0" err="1">
                <a:solidFill>
                  <a:schemeClr val="dk1"/>
                </a:solidFill>
                <a:cs typeface="Times New Roman"/>
                <a:sym typeface="Times New Roman"/>
              </a:rPr>
              <a:t>base_name</a:t>
            </a:r>
            <a:r>
              <a:rPr lang="en-US" altLang="zh-TW" sz="1800" b="0" i="0" u="none" strike="noStrike" cap="none" dirty="0">
                <a:solidFill>
                  <a:schemeClr val="dk1"/>
                </a:solidFill>
                <a:cs typeface="Times New Roman"/>
                <a:sym typeface="Times New Roman"/>
              </a:rPr>
              <a:t>, </a:t>
            </a:r>
            <a:r>
              <a:rPr lang="en-US" altLang="zh-TW" sz="1800" b="1" i="0" u="none" strike="noStrike" cap="none" dirty="0" err="1">
                <a:solidFill>
                  <a:srgbClr val="FF0000"/>
                </a:solidFill>
                <a:cs typeface="Times New Roman"/>
                <a:sym typeface="Times New Roman"/>
              </a:rPr>
              <a:t>ros</a:t>
            </a:r>
            <a:r>
              <a:rPr lang="en-US" altLang="zh-TW" sz="1800" b="1" i="0" u="none" strike="noStrike" cap="none" dirty="0">
                <a:solidFill>
                  <a:srgbClr val="FF0000"/>
                </a:solidFill>
                <a:cs typeface="Times New Roman"/>
                <a:sym typeface="Times New Roman"/>
              </a:rPr>
              <a:t>::</a:t>
            </a:r>
            <a:r>
              <a:rPr lang="en-US" altLang="zh-TW" sz="1800" b="1" i="0" u="none" strike="noStrike" cap="none" dirty="0" err="1">
                <a:solidFill>
                  <a:srgbClr val="FF0000"/>
                </a:solidFill>
                <a:cs typeface="Times New Roman"/>
                <a:sym typeface="Times New Roman"/>
              </a:rPr>
              <a:t>init_options</a:t>
            </a:r>
            <a:r>
              <a:rPr lang="en-US" altLang="zh-TW" sz="1800" b="1" i="0" u="none" strike="noStrike" cap="none" dirty="0">
                <a:solidFill>
                  <a:srgbClr val="FF0000"/>
                </a:solidFill>
                <a:cs typeface="Times New Roman"/>
                <a:sym typeface="Times New Roman"/>
              </a:rPr>
              <a:t>::</a:t>
            </a:r>
            <a:r>
              <a:rPr lang="en-US" altLang="zh-TW" sz="1800" b="1" i="0" u="none" strike="noStrike" cap="none" dirty="0" err="1">
                <a:solidFill>
                  <a:srgbClr val="FF0000"/>
                </a:solidFill>
                <a:cs typeface="Times New Roman"/>
                <a:sym typeface="Times New Roman"/>
              </a:rPr>
              <a:t>AnonymousName</a:t>
            </a:r>
            <a:r>
              <a:rPr lang="en-US" altLang="zh-TW" sz="1800" b="0" i="0" u="none" strike="noStrike" cap="none" dirty="0">
                <a:solidFill>
                  <a:schemeClr val="dk1"/>
                </a:solidFill>
                <a:cs typeface="Times New Roman"/>
                <a:sym typeface="Times New Roman"/>
              </a:rPr>
              <a:t>);  </a:t>
            </a:r>
            <a:endParaRPr lang="en-US" altLang="zh-TW" dirty="0"/>
          </a:p>
          <a:p>
            <a:endParaRPr lang="en-US" altLang="zh-TW" b="1"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pPr lvl="1"/>
            <a:endParaRPr lang="zh-TW" altLang="en-US" dirty="0"/>
          </a:p>
        </p:txBody>
      </p:sp>
      <p:pic>
        <p:nvPicPr>
          <p:cNvPr id="2" name="Google Shape;156;p14">
            <a:extLst>
              <a:ext uri="{FF2B5EF4-FFF2-40B4-BE49-F238E27FC236}">
                <a16:creationId xmlns:a16="http://schemas.microsoft.com/office/drawing/2014/main" id="{B520B3F5-2BBA-5BCB-D415-7E4FACB63B44}"/>
              </a:ext>
            </a:extLst>
          </p:cNvPr>
          <p:cNvPicPr preferRelativeResize="0"/>
          <p:nvPr/>
        </p:nvPicPr>
        <p:blipFill rotWithShape="1">
          <a:blip r:embed="rId2">
            <a:alphaModFix/>
          </a:blip>
          <a:srcRect/>
          <a:stretch/>
        </p:blipFill>
        <p:spPr>
          <a:xfrm>
            <a:off x="539750" y="5084762"/>
            <a:ext cx="8172450" cy="138906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5D834520-6985-AEA8-1082-C21DAE32CAD5}"/>
              </a:ext>
            </a:extLst>
          </p:cNvPr>
          <p:cNvSpPr>
            <a:spLocks noGrp="1"/>
          </p:cNvSpPr>
          <p:nvPr>
            <p:ph type="title"/>
          </p:nvPr>
        </p:nvSpPr>
        <p:spPr/>
        <p:txBody>
          <a:bodyPr/>
          <a:lstStyle/>
          <a:p>
            <a:pPr>
              <a:tabLst>
                <a:tab pos="0" algn="l"/>
              </a:tabLst>
              <a:defRPr/>
            </a:pPr>
            <a:r>
              <a:rPr lang="zh-TW" altLang="en-US" dirty="0">
                <a:latin typeface="+mn-lt"/>
                <a:ea typeface="+mn-ea"/>
                <a:cs typeface="Times New Roman"/>
                <a:sym typeface="Times New Roman"/>
              </a:rPr>
              <a:t>重映射</a:t>
            </a:r>
            <a:r>
              <a:rPr lang="en-US" altLang="zh-TW" dirty="0">
                <a:latin typeface="+mn-lt"/>
                <a:ea typeface="+mn-ea"/>
                <a:cs typeface="Times New Roman"/>
                <a:sym typeface="Times New Roman"/>
              </a:rPr>
              <a:t>(remap)</a:t>
            </a:r>
            <a:endParaRPr lang="en-US" altLang="zh-TW" spc="-1" dirty="0">
              <a:latin typeface="+mn-lt"/>
              <a:ea typeface="+mn-ea"/>
            </a:endParaRPr>
          </a:p>
        </p:txBody>
      </p:sp>
      <p:sp>
        <p:nvSpPr>
          <p:cNvPr id="20483" name="內容版面配置區 2">
            <a:extLst>
              <a:ext uri="{FF2B5EF4-FFF2-40B4-BE49-F238E27FC236}">
                <a16:creationId xmlns:a16="http://schemas.microsoft.com/office/drawing/2014/main" id="{F9797BDD-0BB8-27B4-160D-4BD37B2F8114}"/>
              </a:ext>
            </a:extLst>
          </p:cNvPr>
          <p:cNvSpPr>
            <a:spLocks noGrp="1"/>
          </p:cNvSpPr>
          <p:nvPr>
            <p:ph idx="1"/>
          </p:nvPr>
        </p:nvSpPr>
        <p:spPr/>
        <p:txBody>
          <a:bodyPr/>
          <a:lstStyle/>
          <a:p>
            <a:r>
              <a:rPr lang="zh-TW" altLang="en-US" dirty="0">
                <a:latin typeface="標楷體" panose="03000509000000000000" pitchFamily="65" charset="-120"/>
                <a:cs typeface="Times New Roman" panose="02020603050405020304" pitchFamily="18" charset="0"/>
                <a:sym typeface="Times New Roman" panose="02020603050405020304" pitchFamily="18" charset="0"/>
              </a:rPr>
              <a:t>前面提到的變更節點名稱、變更匿名空間</a:t>
            </a:r>
            <a:endParaRPr lang="en-US" altLang="zh-TW" dirty="0">
              <a:latin typeface="標楷體" panose="03000509000000000000" pitchFamily="65" charset="-120"/>
              <a:cs typeface="Times New Roman" panose="02020603050405020304" pitchFamily="18" charset="0"/>
              <a:sym typeface="Times New Roman" panose="02020603050405020304" pitchFamily="18" charset="0"/>
            </a:endParaRPr>
          </a:p>
          <a:p>
            <a:r>
              <a:rPr lang="zh-TW" altLang="en-US" sz="2400" dirty="0">
                <a:latin typeface="標楷體" panose="03000509000000000000" pitchFamily="65" charset="-120"/>
                <a:cs typeface="Times New Roman" panose="02020603050405020304" pitchFamily="18" charset="0"/>
                <a:sym typeface="Times New Roman" panose="02020603050405020304" pitchFamily="18" charset="0"/>
              </a:rPr>
              <a:t>所適用的符號 </a:t>
            </a:r>
            <a:r>
              <a:rPr lang="en-US" altLang="zh-TW" sz="2400" dirty="0">
                <a:cs typeface="Times New Roman" panose="02020603050405020304" pitchFamily="18" charset="0"/>
                <a:sym typeface="Times New Roman" panose="02020603050405020304" pitchFamily="18" charset="0"/>
              </a:rPr>
              <a:t>:=</a:t>
            </a:r>
            <a:r>
              <a:rPr lang="zh-TW" altLang="en-US" sz="2400" dirty="0">
                <a:cs typeface="Times New Roman" panose="02020603050405020304" pitchFamily="18" charset="0"/>
                <a:sym typeface="Times New Roman" panose="02020603050405020304" pitchFamily="18" charset="0"/>
              </a:rPr>
              <a:t> </a:t>
            </a:r>
            <a:r>
              <a:rPr lang="zh-TW" altLang="en-US" sz="2400" dirty="0">
                <a:latin typeface="標楷體" panose="03000509000000000000" pitchFamily="65" charset="-120"/>
                <a:cs typeface="Times New Roman" panose="02020603050405020304" pitchFamily="18" charset="0"/>
                <a:sym typeface="Times New Roman" panose="02020603050405020304" pitchFamily="18" charset="0"/>
              </a:rPr>
              <a:t>就是一種</a:t>
            </a:r>
            <a:r>
              <a:rPr lang="en-US" altLang="zh-TW" dirty="0">
                <a:cs typeface="Times New Roman" panose="02020603050405020304" pitchFamily="18" charset="0"/>
                <a:sym typeface="Times New Roman" panose="02020603050405020304" pitchFamily="18" charset="0"/>
              </a:rPr>
              <a:t>remap</a:t>
            </a:r>
            <a:endParaRPr lang="zh-TW" altLang="en-US" sz="2400" dirty="0">
              <a:cs typeface="Times New Roman" panose="02020603050405020304" pitchFamily="18" charset="0"/>
              <a:sym typeface="Times New Roman" panose="02020603050405020304" pitchFamily="18" charset="0"/>
            </a:endParaRPr>
          </a:p>
          <a:p>
            <a:endParaRPr lang="en-US" altLang="zh-TW" dirty="0"/>
          </a:p>
          <a:p>
            <a:r>
              <a:rPr lang="zh-TW" altLang="en-US" dirty="0"/>
              <a:t>既然節點和命名空間都可以被</a:t>
            </a:r>
            <a:r>
              <a:rPr lang="en-US" altLang="zh-TW" dirty="0"/>
              <a:t>remap</a:t>
            </a:r>
          </a:p>
          <a:p>
            <a:r>
              <a:rPr lang="en-US" altLang="zh-TW" dirty="0"/>
              <a:t>Topic</a:t>
            </a:r>
            <a:r>
              <a:rPr lang="zh-TW" altLang="en-US" dirty="0"/>
              <a:t>當然也可以</a:t>
            </a:r>
            <a:endParaRPr lang="en-US" altLang="zh-TW" dirty="0"/>
          </a:p>
          <a:p>
            <a:endParaRPr lang="en-US" altLang="zh-TW" dirty="0"/>
          </a:p>
          <a:p>
            <a:endParaRPr lang="en-US" altLang="zh-TW" dirty="0"/>
          </a:p>
          <a:p>
            <a:endParaRPr lang="en-US" altLang="zh-TW" dirty="0"/>
          </a:p>
          <a:p>
            <a:endParaRPr lang="en-US" altLang="zh-TW" dirty="0"/>
          </a:p>
          <a:p>
            <a:pPr lvl="1"/>
            <a:endParaRPr lang="zh-TW"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41998-A0DC-79CD-37C4-C155FA5255A0}"/>
              </a:ext>
            </a:extLst>
          </p:cNvPr>
          <p:cNvSpPr>
            <a:spLocks noGrp="1"/>
          </p:cNvSpPr>
          <p:nvPr>
            <p:ph type="title"/>
          </p:nvPr>
        </p:nvSpPr>
        <p:spPr/>
        <p:txBody>
          <a:bodyPr/>
          <a:lstStyle/>
          <a:p>
            <a:r>
              <a:rPr lang="zh-TW" altLang="en-US" dirty="0"/>
              <a:t>重映射</a:t>
            </a:r>
            <a:r>
              <a:rPr lang="en-US" altLang="zh-TW" dirty="0"/>
              <a:t>(remap)</a:t>
            </a:r>
            <a:endParaRPr lang="zh-TW" altLang="en-US" dirty="0"/>
          </a:p>
        </p:txBody>
      </p:sp>
      <p:sp>
        <p:nvSpPr>
          <p:cNvPr id="3" name="內容版面配置區 2">
            <a:extLst>
              <a:ext uri="{FF2B5EF4-FFF2-40B4-BE49-F238E27FC236}">
                <a16:creationId xmlns:a16="http://schemas.microsoft.com/office/drawing/2014/main" id="{B4AC68A8-1C7A-625A-C8A8-914AFB3A3B72}"/>
              </a:ext>
            </a:extLst>
          </p:cNvPr>
          <p:cNvSpPr>
            <a:spLocks noGrp="1"/>
          </p:cNvSpPr>
          <p:nvPr>
            <p:ph idx="1"/>
          </p:nvPr>
        </p:nvSpPr>
        <p:spPr/>
        <p:txBody>
          <a:bodyPr/>
          <a:lstStyle/>
          <a:p>
            <a:r>
              <a:rPr lang="zh-TW" altLang="en-US" dirty="0"/>
              <a:t>使用</a:t>
            </a:r>
            <a:r>
              <a:rPr lang="en-US" altLang="zh-TW" dirty="0"/>
              <a:t>remap</a:t>
            </a:r>
            <a:r>
              <a:rPr lang="zh-TW" altLang="en-US" dirty="0"/>
              <a:t>來重新命名</a:t>
            </a:r>
            <a:r>
              <a:rPr lang="en-US" altLang="zh-TW" dirty="0"/>
              <a:t>topic</a:t>
            </a:r>
            <a:r>
              <a:rPr lang="zh-TW" altLang="en-US" dirty="0"/>
              <a:t>達到分別控制兩個節點</a:t>
            </a:r>
            <a:endParaRPr lang="en-US" altLang="zh-TW" dirty="0"/>
          </a:p>
          <a:p>
            <a:pPr marL="742950" marR="0" lvl="1" indent="-28575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roscore</a:t>
            </a:r>
            <a:endParaRPr lang="en-US" altLang="zh-TW" sz="1600" dirty="0"/>
          </a:p>
          <a:p>
            <a:pPr marL="742950" marR="0" lvl="1" indent="-28575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rosrun</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turtlesim</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turtlesim_node</a:t>
            </a:r>
            <a:r>
              <a:rPr lang="en-US" altLang="zh-TW" sz="1800" b="0" i="0" u="none" strike="noStrike" cap="none" dirty="0">
                <a:solidFill>
                  <a:srgbClr val="0066FF"/>
                </a:solidFill>
                <a:latin typeface="Times New Roman"/>
                <a:ea typeface="Times New Roman"/>
                <a:cs typeface="Times New Roman"/>
                <a:sym typeface="Times New Roman"/>
              </a:rPr>
              <a:t> __name:=</a:t>
            </a:r>
            <a:r>
              <a:rPr lang="en-US" altLang="zh-TW" sz="1800" b="0" i="0" u="none" strike="noStrike" cap="none" dirty="0" err="1">
                <a:solidFill>
                  <a:srgbClr val="0066FF"/>
                </a:solidFill>
                <a:latin typeface="Times New Roman"/>
                <a:ea typeface="Times New Roman"/>
                <a:cs typeface="Times New Roman"/>
                <a:sym typeface="Times New Roman"/>
              </a:rPr>
              <a:t>turtle_A</a:t>
            </a:r>
            <a:r>
              <a:rPr lang="en-US" altLang="zh-TW" sz="1800" b="0" i="0" u="none" strike="noStrike" cap="none" dirty="0">
                <a:solidFill>
                  <a:srgbClr val="0066FF"/>
                </a:solidFill>
                <a:latin typeface="Times New Roman"/>
                <a:ea typeface="Times New Roman"/>
                <a:cs typeface="Times New Roman"/>
                <a:sym typeface="Times New Roman"/>
              </a:rPr>
              <a:t>   turtle1/</a:t>
            </a:r>
            <a:r>
              <a:rPr lang="en-US" altLang="zh-TW" sz="1800" b="0" i="0" u="none" strike="noStrike" cap="none" dirty="0" err="1">
                <a:solidFill>
                  <a:srgbClr val="0066FF"/>
                </a:solidFill>
                <a:latin typeface="Times New Roman"/>
                <a:ea typeface="Times New Roman"/>
                <a:cs typeface="Times New Roman"/>
                <a:sym typeface="Times New Roman"/>
              </a:rPr>
              <a:t>cmd_vel</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cmd_vel_A</a:t>
            </a:r>
            <a:endParaRPr lang="en-US" altLang="zh-TW" sz="1600" dirty="0"/>
          </a:p>
          <a:p>
            <a:pPr marL="742950" marR="0" lvl="1" indent="-28575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rosrun</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turtlesim</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turtlesim_node</a:t>
            </a:r>
            <a:r>
              <a:rPr lang="en-US" altLang="zh-TW" sz="1800" b="0" i="0" u="none" strike="noStrike" cap="none" dirty="0">
                <a:solidFill>
                  <a:srgbClr val="0066FF"/>
                </a:solidFill>
                <a:latin typeface="Times New Roman"/>
                <a:ea typeface="Times New Roman"/>
                <a:cs typeface="Times New Roman"/>
                <a:sym typeface="Times New Roman"/>
              </a:rPr>
              <a:t> __name:= </a:t>
            </a:r>
            <a:r>
              <a:rPr lang="en-US" altLang="zh-TW" sz="1800" b="0" i="0" u="none" strike="noStrike" cap="none" dirty="0" err="1">
                <a:solidFill>
                  <a:srgbClr val="0066FF"/>
                </a:solidFill>
                <a:latin typeface="Times New Roman"/>
                <a:ea typeface="Times New Roman"/>
                <a:cs typeface="Times New Roman"/>
                <a:sym typeface="Times New Roman"/>
              </a:rPr>
              <a:t>turtle_B</a:t>
            </a:r>
            <a:r>
              <a:rPr lang="en-US" altLang="zh-TW" sz="1800" b="0" i="0" u="none" strike="noStrike" cap="none" dirty="0">
                <a:solidFill>
                  <a:srgbClr val="0066FF"/>
                </a:solidFill>
                <a:latin typeface="Times New Roman"/>
                <a:ea typeface="Times New Roman"/>
                <a:cs typeface="Times New Roman"/>
                <a:sym typeface="Times New Roman"/>
              </a:rPr>
              <a:t>  turtle1/</a:t>
            </a:r>
            <a:r>
              <a:rPr lang="en-US" altLang="zh-TW" sz="1800" b="0" i="0" u="none" strike="noStrike" cap="none" dirty="0" err="1">
                <a:solidFill>
                  <a:srgbClr val="0066FF"/>
                </a:solidFill>
                <a:latin typeface="Times New Roman"/>
                <a:ea typeface="Times New Roman"/>
                <a:cs typeface="Times New Roman"/>
                <a:sym typeface="Times New Roman"/>
              </a:rPr>
              <a:t>cmd_vel</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cmd_vel_B</a:t>
            </a:r>
            <a:r>
              <a:rPr lang="en-US" altLang="zh-TW" sz="1800" b="0" i="0" u="none" strike="noStrike" cap="none" dirty="0">
                <a:solidFill>
                  <a:srgbClr val="0066FF"/>
                </a:solidFill>
                <a:latin typeface="Times New Roman"/>
                <a:ea typeface="Times New Roman"/>
                <a:cs typeface="Times New Roman"/>
                <a:sym typeface="Times New Roman"/>
              </a:rPr>
              <a:t> </a:t>
            </a:r>
            <a:endParaRPr lang="en-US" altLang="zh-TW" sz="1600" dirty="0"/>
          </a:p>
          <a:p>
            <a:pPr marL="742950" marR="0" lvl="1" indent="-28575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rosrun</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turtlesim</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turtle_teleop_key</a:t>
            </a:r>
            <a:r>
              <a:rPr lang="en-US" altLang="zh-TW" sz="1800" b="0" i="0" u="none" strike="noStrike" cap="none" dirty="0">
                <a:solidFill>
                  <a:srgbClr val="0066FF"/>
                </a:solidFill>
                <a:latin typeface="Times New Roman"/>
                <a:ea typeface="Times New Roman"/>
                <a:cs typeface="Times New Roman"/>
                <a:sym typeface="Times New Roman"/>
              </a:rPr>
              <a:t> __name:=</a:t>
            </a:r>
            <a:r>
              <a:rPr lang="en-US" altLang="zh-TW" sz="1800" b="0" i="0" u="none" strike="noStrike" cap="none" dirty="0" err="1">
                <a:solidFill>
                  <a:srgbClr val="0066FF"/>
                </a:solidFill>
                <a:latin typeface="Times New Roman"/>
                <a:ea typeface="Times New Roman"/>
                <a:cs typeface="Times New Roman"/>
                <a:sym typeface="Times New Roman"/>
              </a:rPr>
              <a:t>ctrl_A</a:t>
            </a:r>
            <a:r>
              <a:rPr lang="en-US" altLang="zh-TW" sz="1800" b="0" i="0" u="none" strike="noStrike" cap="none" dirty="0">
                <a:solidFill>
                  <a:srgbClr val="0066FF"/>
                </a:solidFill>
                <a:latin typeface="Times New Roman"/>
                <a:ea typeface="Times New Roman"/>
                <a:cs typeface="Times New Roman"/>
                <a:sym typeface="Times New Roman"/>
              </a:rPr>
              <a:t>    turtle1/</a:t>
            </a:r>
            <a:r>
              <a:rPr lang="en-US" altLang="zh-TW" sz="1800" b="0" i="0" u="none" strike="noStrike" cap="none" dirty="0" err="1">
                <a:solidFill>
                  <a:srgbClr val="0066FF"/>
                </a:solidFill>
                <a:latin typeface="Times New Roman"/>
                <a:ea typeface="Times New Roman"/>
                <a:cs typeface="Times New Roman"/>
                <a:sym typeface="Times New Roman"/>
              </a:rPr>
              <a:t>cmd_vel</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cmd_vel_A</a:t>
            </a:r>
            <a:endParaRPr lang="en-US" altLang="zh-TW" sz="1600" dirty="0"/>
          </a:p>
          <a:p>
            <a:pPr marL="742950" marR="0" lvl="1" indent="-28575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rosrun</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turtlesim</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turtle_teleop_key</a:t>
            </a:r>
            <a:r>
              <a:rPr lang="en-US" altLang="zh-TW" sz="1800" b="0" i="0" u="none" strike="noStrike" cap="none" dirty="0">
                <a:solidFill>
                  <a:srgbClr val="0066FF"/>
                </a:solidFill>
                <a:latin typeface="Times New Roman"/>
                <a:ea typeface="Times New Roman"/>
                <a:cs typeface="Times New Roman"/>
                <a:sym typeface="Times New Roman"/>
              </a:rPr>
              <a:t> __name:=</a:t>
            </a:r>
            <a:r>
              <a:rPr lang="en-US" altLang="zh-TW" sz="1800" b="0" i="0" u="none" strike="noStrike" cap="none" dirty="0" err="1">
                <a:solidFill>
                  <a:srgbClr val="0066FF"/>
                </a:solidFill>
                <a:latin typeface="Times New Roman"/>
                <a:ea typeface="Times New Roman"/>
                <a:cs typeface="Times New Roman"/>
                <a:sym typeface="Times New Roman"/>
              </a:rPr>
              <a:t>ctrl_B</a:t>
            </a:r>
            <a:r>
              <a:rPr lang="en-US" altLang="zh-TW" sz="1800" b="0" i="0" u="none" strike="noStrike" cap="none" dirty="0">
                <a:solidFill>
                  <a:srgbClr val="0066FF"/>
                </a:solidFill>
                <a:latin typeface="Times New Roman"/>
                <a:ea typeface="Times New Roman"/>
                <a:cs typeface="Times New Roman"/>
                <a:sym typeface="Times New Roman"/>
              </a:rPr>
              <a:t>    turtle1/</a:t>
            </a:r>
            <a:r>
              <a:rPr lang="en-US" altLang="zh-TW" sz="1800" b="0" i="0" u="none" strike="noStrike" cap="none" dirty="0" err="1">
                <a:solidFill>
                  <a:srgbClr val="0066FF"/>
                </a:solidFill>
                <a:latin typeface="Times New Roman"/>
                <a:ea typeface="Times New Roman"/>
                <a:cs typeface="Times New Roman"/>
                <a:sym typeface="Times New Roman"/>
              </a:rPr>
              <a:t>cmd_vel</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cmd_vel_B</a:t>
            </a:r>
            <a:endParaRPr lang="en-US" altLang="zh-TW" sz="1600" dirty="0"/>
          </a:p>
          <a:p>
            <a:endParaRPr lang="en-US" altLang="zh-TW" dirty="0"/>
          </a:p>
          <a:p>
            <a:pPr lvl="1"/>
            <a:endParaRPr lang="en-US" altLang="zh-TW" dirty="0"/>
          </a:p>
          <a:p>
            <a:pPr lvl="2"/>
            <a:endParaRPr lang="zh-TW" altLang="en-US" dirty="0"/>
          </a:p>
        </p:txBody>
      </p:sp>
      <p:sp>
        <p:nvSpPr>
          <p:cNvPr id="4" name="Google Shape;169;p16">
            <a:extLst>
              <a:ext uri="{FF2B5EF4-FFF2-40B4-BE49-F238E27FC236}">
                <a16:creationId xmlns:a16="http://schemas.microsoft.com/office/drawing/2014/main" id="{B0F4E390-7D74-4FC1-456F-F4869F107FE7}"/>
              </a:ext>
            </a:extLst>
          </p:cNvPr>
          <p:cNvSpPr txBox="1"/>
          <p:nvPr/>
        </p:nvSpPr>
        <p:spPr>
          <a:xfrm>
            <a:off x="5918400" y="1729500"/>
            <a:ext cx="3095700" cy="16557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6" name="Google Shape;170;p16">
            <a:extLst>
              <a:ext uri="{FF2B5EF4-FFF2-40B4-BE49-F238E27FC236}">
                <a16:creationId xmlns:a16="http://schemas.microsoft.com/office/drawing/2014/main" id="{8A61BE66-CB1C-912F-B1E7-294244D51D40}"/>
              </a:ext>
            </a:extLst>
          </p:cNvPr>
          <p:cNvPicPr preferRelativeResize="0"/>
          <p:nvPr/>
        </p:nvPicPr>
        <p:blipFill rotWithShape="1">
          <a:blip r:embed="rId2">
            <a:alphaModFix/>
          </a:blip>
          <a:srcRect/>
          <a:stretch/>
        </p:blipFill>
        <p:spPr>
          <a:xfrm>
            <a:off x="2195512" y="4135237"/>
            <a:ext cx="5113336" cy="1968499"/>
          </a:xfrm>
          <a:prstGeom prst="rect">
            <a:avLst/>
          </a:prstGeom>
          <a:noFill/>
          <a:ln>
            <a:noFill/>
          </a:ln>
        </p:spPr>
      </p:pic>
    </p:spTree>
    <p:extLst>
      <p:ext uri="{BB962C8B-B14F-4D97-AF65-F5344CB8AC3E}">
        <p14:creationId xmlns:p14="http://schemas.microsoft.com/office/powerpoint/2010/main" val="3365488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a:t>ROS</a:t>
            </a:r>
            <a:r>
              <a:rPr lang="zh-TW" altLang="en-US" sz="4800"/>
              <a:t>教學</a:t>
            </a:r>
            <a:endParaRPr lang="en-US" altLang="zh-TW" sz="480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6711"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en-US" altLang="zh-TW" sz="4800" dirty="0">
                <a:solidFill>
                  <a:schemeClr val="dk1"/>
                </a:solidFill>
                <a:latin typeface="+mj-lt"/>
                <a:cs typeface="Times New Roman"/>
                <a:sym typeface="Times New Roman"/>
              </a:rPr>
              <a:t>launch</a:t>
            </a:r>
            <a:endParaRPr lang="zh-TW" altLang="en-US" sz="1800" dirty="0">
              <a:solidFill>
                <a:srgbClr val="000000"/>
              </a:solidFill>
              <a:latin typeface="標楷體" panose="03000509000000000000" pitchFamily="65" charset="-120"/>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EADE89CA-F0CF-3B01-31AF-B6FF16283295}"/>
              </a:ext>
            </a:extLst>
          </p:cNvPr>
          <p:cNvSpPr>
            <a:spLocks noGrp="1" noChangeArrowheads="1"/>
          </p:cNvSpPr>
          <p:nvPr>
            <p:ph type="title"/>
          </p:nvPr>
        </p:nvSpPr>
        <p:spPr/>
        <p:txBody>
          <a:bodyPr/>
          <a:lstStyle/>
          <a:p>
            <a:r>
              <a:rPr lang="zh-TW" altLang="en-US" dirty="0">
                <a:cs typeface="Times New Roman" panose="02020603050405020304" pitchFamily="18" charset="0"/>
                <a:sym typeface="Times New Roman" panose="02020603050405020304" pitchFamily="18" charset="0"/>
              </a:rPr>
              <a:t>目標</a:t>
            </a:r>
            <a:endParaRPr lang="zh-TW" altLang="en-US" dirty="0"/>
          </a:p>
        </p:txBody>
      </p:sp>
      <p:sp>
        <p:nvSpPr>
          <p:cNvPr id="6147" name="內容版面配置區 2">
            <a:extLst>
              <a:ext uri="{FF2B5EF4-FFF2-40B4-BE49-F238E27FC236}">
                <a16:creationId xmlns:a16="http://schemas.microsoft.com/office/drawing/2014/main" id="{4A8AE9EC-9A06-D87B-41DF-DB4ED16F2A77}"/>
              </a:ext>
            </a:extLst>
          </p:cNvPr>
          <p:cNvSpPr>
            <a:spLocks noGrp="1"/>
          </p:cNvSpPr>
          <p:nvPr>
            <p:ph idx="1"/>
          </p:nvPr>
        </p:nvSpPr>
        <p:spPr/>
        <p:txBody>
          <a:bodyPr/>
          <a:lstStyle/>
          <a:p>
            <a:pPr>
              <a:defRPr/>
            </a:pPr>
            <a:r>
              <a:rPr lang="zh-TW" altLang="en-US" spc="-1" dirty="0">
                <a:solidFill>
                  <a:srgbClr val="000000"/>
                </a:solidFill>
              </a:rPr>
              <a:t>使用</a:t>
            </a:r>
            <a:r>
              <a:rPr lang="en-US" altLang="zh-TW" spc="-1" dirty="0">
                <a:solidFill>
                  <a:srgbClr val="000000"/>
                </a:solidFill>
              </a:rPr>
              <a:t>launch</a:t>
            </a:r>
            <a:r>
              <a:rPr lang="zh-TW" altLang="en-US" spc="-1" dirty="0">
                <a:solidFill>
                  <a:srgbClr val="000000"/>
                </a:solidFill>
              </a:rPr>
              <a:t>檔</a:t>
            </a:r>
            <a:endParaRPr lang="en-US" altLang="zh-TW" spc="-1" dirty="0">
              <a:solidFill>
                <a:srgbClr val="000000"/>
              </a:solidFill>
            </a:endParaRP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同時開啟多個節點</a:t>
            </a:r>
            <a:endParaRPr lang="en-US" altLang="zh-TW" dirty="0">
              <a:latin typeface="標楷體" panose="03000509000000000000" pitchFamily="65" charset="-120"/>
              <a:cs typeface="Times New Roman" panose="02020603050405020304" pitchFamily="18" charset="0"/>
            </a:endParaRP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進行</a:t>
            </a:r>
            <a:r>
              <a:rPr lang="en-US" altLang="zh-TW" dirty="0">
                <a:cs typeface="Times New Roman" panose="02020603050405020304" pitchFamily="18" charset="0"/>
              </a:rPr>
              <a:t>remap</a:t>
            </a:r>
          </a:p>
          <a:p>
            <a:pPr lvl="1">
              <a:spcBef>
                <a:spcPts val="400"/>
              </a:spcBef>
              <a:spcAft>
                <a:spcPts val="0"/>
              </a:spcAft>
              <a:buSzPts val="2000"/>
              <a:buFont typeface="Noto Sans Symbols"/>
              <a:buChar char="■"/>
              <a:defRPr/>
            </a:pPr>
            <a:r>
              <a:rPr lang="zh-TW" altLang="en-US" dirty="0">
                <a:cs typeface="Times New Roman" panose="02020603050405020304" pitchFamily="18" charset="0"/>
              </a:rPr>
              <a:t>呼叫</a:t>
            </a:r>
            <a:r>
              <a:rPr lang="en-US" altLang="zh-TW" dirty="0">
                <a:cs typeface="Times New Roman" panose="02020603050405020304" pitchFamily="18" charset="0"/>
              </a:rPr>
              <a:t>launch</a:t>
            </a:r>
            <a:r>
              <a:rPr lang="zh-TW" altLang="en-US" dirty="0">
                <a:cs typeface="Times New Roman" panose="02020603050405020304" pitchFamily="18" charset="0"/>
              </a:rPr>
              <a:t>檔執行程式</a:t>
            </a:r>
            <a:endParaRPr lang="en-US" altLang="zh-TW" dirty="0">
              <a:cs typeface="Times New Roman" panose="02020603050405020304" pitchFamily="18" charset="0"/>
            </a:endParaRPr>
          </a:p>
          <a:p>
            <a:pPr lvl="1">
              <a:spcBef>
                <a:spcPts val="400"/>
              </a:spcBef>
              <a:spcAft>
                <a:spcPts val="0"/>
              </a:spcAft>
              <a:buSzPts val="2000"/>
              <a:buFont typeface="Noto Sans Symbols"/>
              <a:buChar char="■"/>
              <a:defRPr/>
            </a:pPr>
            <a:r>
              <a:rPr lang="zh-TW" altLang="en-US" dirty="0">
                <a:cs typeface="Times New Roman" panose="02020603050405020304" pitchFamily="18" charset="0"/>
              </a:rPr>
              <a:t>輸入外部參數</a:t>
            </a:r>
            <a:endParaRPr lang="zh-TW"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D6261881-8046-D164-055A-D4FD6D4DEA3F}"/>
              </a:ext>
            </a:extLst>
          </p:cNvPr>
          <p:cNvSpPr>
            <a:spLocks noGrp="1"/>
          </p:cNvSpPr>
          <p:nvPr>
            <p:ph type="title"/>
          </p:nvPr>
        </p:nvSpPr>
        <p:spPr/>
        <p:txBody>
          <a:bodyPr/>
          <a:lstStyle/>
          <a:p>
            <a:pPr>
              <a:defRPr/>
            </a:pPr>
            <a:r>
              <a:rPr lang="en-US" altLang="zh-TW" spc="-1" dirty="0">
                <a:solidFill>
                  <a:srgbClr val="000000"/>
                </a:solidFill>
                <a:ea typeface="Times New Roman"/>
              </a:rPr>
              <a:t>Launch file(1/2)</a:t>
            </a:r>
            <a:endParaRPr lang="zh-TW" altLang="en-US" dirty="0"/>
          </a:p>
        </p:txBody>
      </p:sp>
      <p:sp>
        <p:nvSpPr>
          <p:cNvPr id="7171" name="內容版面配置區 2">
            <a:extLst>
              <a:ext uri="{FF2B5EF4-FFF2-40B4-BE49-F238E27FC236}">
                <a16:creationId xmlns:a16="http://schemas.microsoft.com/office/drawing/2014/main" id="{23FEA5D8-C9E8-81A3-5629-A97C5B3D4B3D}"/>
              </a:ext>
            </a:extLst>
          </p:cNvPr>
          <p:cNvSpPr>
            <a:spLocks noGrp="1"/>
          </p:cNvSpPr>
          <p:nvPr>
            <p:ph idx="1"/>
          </p:nvPr>
        </p:nvSpPr>
        <p:spPr/>
        <p:txBody>
          <a:bodyPr/>
          <a:lstStyle/>
          <a:p>
            <a:r>
              <a:rPr lang="zh-TW" altLang="en-US" dirty="0"/>
              <a:t>如果要執行一個鍵盤控制烏龜的程式，需要</a:t>
            </a:r>
            <a:endParaRPr lang="en-US" altLang="zh-TW" dirty="0"/>
          </a:p>
          <a:p>
            <a:pPr lvl="1"/>
            <a:r>
              <a:rPr lang="zh-TW" altLang="en-US" dirty="0"/>
              <a:t>開一個</a:t>
            </a:r>
            <a:r>
              <a:rPr lang="en-US" altLang="zh-TW" dirty="0"/>
              <a:t>terminal</a:t>
            </a:r>
            <a:r>
              <a:rPr lang="zh-TW" altLang="en-US" dirty="0"/>
              <a:t>，執行</a:t>
            </a:r>
            <a:r>
              <a:rPr lang="en-US" altLang="zh-TW" dirty="0" err="1"/>
              <a:t>roscore</a:t>
            </a:r>
            <a:endParaRPr lang="en-US" altLang="zh-TW" dirty="0"/>
          </a:p>
          <a:p>
            <a:pPr lvl="1"/>
            <a:r>
              <a:rPr lang="zh-TW" altLang="en-US" dirty="0"/>
              <a:t>然後，再開一個</a:t>
            </a:r>
            <a:r>
              <a:rPr lang="en-US" altLang="zh-TW" dirty="0"/>
              <a:t>terminal</a:t>
            </a:r>
            <a:r>
              <a:rPr lang="zh-TW" altLang="en-US" dirty="0"/>
              <a:t>，執行一個產生烏龜的</a:t>
            </a:r>
            <a:r>
              <a:rPr lang="en-US" altLang="zh-TW" dirty="0"/>
              <a:t>node</a:t>
            </a:r>
          </a:p>
          <a:p>
            <a:pPr lvl="1"/>
            <a:r>
              <a:rPr lang="zh-TW" altLang="en-US" dirty="0"/>
              <a:t>接著，再開一個</a:t>
            </a:r>
            <a:r>
              <a:rPr lang="en-US" altLang="zh-TW" dirty="0"/>
              <a:t>terminal</a:t>
            </a:r>
            <a:r>
              <a:rPr lang="zh-TW" altLang="en-US" dirty="0"/>
              <a:t>，執行發送鍵盤命令的</a:t>
            </a:r>
            <a:r>
              <a:rPr lang="en-US" altLang="zh-TW" dirty="0"/>
              <a:t>node</a:t>
            </a:r>
          </a:p>
          <a:p>
            <a:endParaRPr lang="en-US" altLang="zh-TW" dirty="0"/>
          </a:p>
          <a:p>
            <a:r>
              <a:rPr lang="zh-TW" altLang="en-US" dirty="0"/>
              <a:t>如果今天有</a:t>
            </a:r>
            <a:r>
              <a:rPr lang="en-US" altLang="zh-TW" dirty="0"/>
              <a:t>10</a:t>
            </a:r>
            <a:r>
              <a:rPr lang="zh-TW" altLang="en-US" dirty="0"/>
              <a:t>的步驟</a:t>
            </a:r>
            <a:r>
              <a:rPr lang="en-US" altLang="zh-TW" dirty="0"/>
              <a:t>…</a:t>
            </a:r>
          </a:p>
          <a:p>
            <a:pPr lvl="1"/>
            <a:r>
              <a:rPr lang="zh-TW" altLang="en-US" dirty="0"/>
              <a:t>就要開</a:t>
            </a:r>
            <a:r>
              <a:rPr lang="en-US" altLang="zh-TW" dirty="0"/>
              <a:t>10</a:t>
            </a:r>
            <a:r>
              <a:rPr lang="zh-TW" altLang="en-US" dirty="0"/>
              <a:t>次</a:t>
            </a:r>
            <a:endParaRPr lang="en-US" altLang="zh-TW" dirty="0"/>
          </a:p>
          <a:p>
            <a:endParaRPr lang="en-US" altLang="zh-TW" dirty="0"/>
          </a:p>
          <a:p>
            <a:r>
              <a:rPr lang="zh-TW" altLang="en-US" dirty="0"/>
              <a:t>解決辦法</a:t>
            </a:r>
            <a:endParaRPr lang="en-US" altLang="zh-TW" dirty="0"/>
          </a:p>
          <a:p>
            <a:pPr lvl="1"/>
            <a:r>
              <a:rPr lang="en-US" altLang="zh-TW" dirty="0">
                <a:solidFill>
                  <a:srgbClr val="FF0000"/>
                </a:solidFill>
              </a:rPr>
              <a:t>Launch file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0F7C8F38-D793-85ED-C326-184538C50461}"/>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Launch file(2/2)</a:t>
            </a:r>
            <a:endParaRPr lang="en-US" altLang="zh-TW" spc="-1" dirty="0">
              <a:solidFill>
                <a:srgbClr val="000000"/>
              </a:solidFill>
              <a:latin typeface="標楷體" panose="03000509000000000000" pitchFamily="65" charset="-120"/>
            </a:endParaRPr>
          </a:p>
        </p:txBody>
      </p:sp>
      <p:sp>
        <p:nvSpPr>
          <p:cNvPr id="10243" name="內容版面配置區 2">
            <a:extLst>
              <a:ext uri="{FF2B5EF4-FFF2-40B4-BE49-F238E27FC236}">
                <a16:creationId xmlns:a16="http://schemas.microsoft.com/office/drawing/2014/main" id="{9AE15A0F-0E86-83D7-E5B3-24A8C5E5D7F8}"/>
              </a:ext>
            </a:extLst>
          </p:cNvPr>
          <p:cNvSpPr>
            <a:spLocks noGrp="1"/>
          </p:cNvSpPr>
          <p:nvPr>
            <p:ph idx="1"/>
          </p:nvPr>
        </p:nvSpPr>
        <p:spPr/>
        <p:txBody>
          <a:bodyPr/>
          <a:lstStyle/>
          <a:p>
            <a:pPr>
              <a:defRPr/>
            </a:pPr>
            <a:r>
              <a:rPr lang="zh-TW" altLang="en-US" dirty="0"/>
              <a:t>透過編寫一個附檔名叫</a:t>
            </a:r>
            <a:r>
              <a:rPr lang="en-US" altLang="zh-TW" dirty="0"/>
              <a:t>.launch</a:t>
            </a:r>
            <a:r>
              <a:rPr lang="zh-TW" altLang="en-US" dirty="0"/>
              <a:t>的檔案</a:t>
            </a:r>
            <a:endParaRPr lang="en-US" altLang="zh-TW" dirty="0"/>
          </a:p>
          <a:p>
            <a:pPr>
              <a:defRPr/>
            </a:pPr>
            <a:r>
              <a:rPr lang="zh-TW" altLang="en-US" dirty="0"/>
              <a:t>可以</a:t>
            </a:r>
            <a:endParaRPr lang="en-US" altLang="zh-TW" dirty="0"/>
          </a:p>
          <a:p>
            <a:pPr lvl="1">
              <a:defRPr/>
            </a:pPr>
            <a:r>
              <a:rPr lang="zh-TW" altLang="en-US" dirty="0"/>
              <a:t>自動啟動</a:t>
            </a:r>
            <a:r>
              <a:rPr lang="en-US" altLang="zh-TW" dirty="0" err="1"/>
              <a:t>roscore</a:t>
            </a:r>
            <a:endParaRPr lang="en-US" altLang="zh-TW" dirty="0"/>
          </a:p>
          <a:p>
            <a:pPr lvl="1">
              <a:defRPr/>
            </a:pPr>
            <a:r>
              <a:rPr lang="zh-TW" altLang="en-US" dirty="0">
                <a:solidFill>
                  <a:srgbClr val="FF0000"/>
                </a:solidFill>
              </a:rPr>
              <a:t>幾乎同時</a:t>
            </a:r>
            <a:r>
              <a:rPr lang="zh-TW" altLang="en-US" dirty="0"/>
              <a:t>啟動無數個節點</a:t>
            </a:r>
            <a:endParaRPr lang="en-US" altLang="zh-TW" dirty="0"/>
          </a:p>
          <a:p>
            <a:pPr lvl="1">
              <a:defRPr/>
            </a:pPr>
            <a:r>
              <a:rPr lang="zh-TW" altLang="en-US" dirty="0"/>
              <a:t>做</a:t>
            </a:r>
            <a:r>
              <a:rPr lang="en-US" altLang="zh-TW" dirty="0"/>
              <a:t>remap</a:t>
            </a:r>
            <a:r>
              <a:rPr lang="zh-TW" altLang="en-US" dirty="0"/>
              <a:t>等設定</a:t>
            </a:r>
            <a:endParaRPr lang="en-US" altLang="zh-TW" dirty="0"/>
          </a:p>
          <a:p>
            <a:pPr>
              <a:defRPr/>
            </a:pPr>
            <a:endParaRPr lang="en-US" altLang="zh-TW" dirty="0"/>
          </a:p>
          <a:p>
            <a:pPr>
              <a:defRPr/>
            </a:pPr>
            <a:r>
              <a:rPr lang="zh-TW" altLang="en-US" dirty="0"/>
              <a:t>如何使用</a:t>
            </a:r>
            <a:r>
              <a:rPr lang="en-US" altLang="zh-TW" dirty="0"/>
              <a:t>terminal</a:t>
            </a:r>
            <a:r>
              <a:rPr lang="zh-TW" altLang="en-US" dirty="0"/>
              <a:t>啟動一個</a:t>
            </a:r>
            <a:r>
              <a:rPr lang="en-US" altLang="zh-TW" dirty="0"/>
              <a:t>launch</a:t>
            </a:r>
            <a:r>
              <a:rPr lang="zh-TW" altLang="en-US" dirty="0"/>
              <a:t>檔</a:t>
            </a:r>
            <a:endParaRPr lang="en-US" altLang="zh-TW" dirty="0"/>
          </a:p>
          <a:p>
            <a:pPr lvl="1">
              <a:defRPr/>
            </a:pPr>
            <a:r>
              <a:rPr lang="en-US" altLang="zh-TW" dirty="0">
                <a:solidFill>
                  <a:srgbClr val="0070C0"/>
                </a:solidFill>
              </a:rPr>
              <a:t>$ </a:t>
            </a:r>
            <a:r>
              <a:rPr lang="en-US" altLang="zh-TW" dirty="0" err="1">
                <a:solidFill>
                  <a:srgbClr val="0070C0"/>
                </a:solidFill>
              </a:rPr>
              <a:t>roslaunch</a:t>
            </a:r>
            <a:r>
              <a:rPr lang="en-US" altLang="zh-TW" dirty="0">
                <a:solidFill>
                  <a:srgbClr val="0070C0"/>
                </a:solidFill>
              </a:rPr>
              <a:t> &lt;</a:t>
            </a:r>
            <a:r>
              <a:rPr lang="en-US" altLang="zh-TW" dirty="0" err="1">
                <a:solidFill>
                  <a:srgbClr val="0070C0"/>
                </a:solidFill>
              </a:rPr>
              <a:t>package_name</a:t>
            </a:r>
            <a:r>
              <a:rPr lang="en-US" altLang="zh-TW" dirty="0">
                <a:solidFill>
                  <a:srgbClr val="0070C0"/>
                </a:solidFill>
              </a:rPr>
              <a:t>&gt; &lt;</a:t>
            </a:r>
            <a:r>
              <a:rPr lang="en-US" altLang="zh-TW" dirty="0" err="1">
                <a:solidFill>
                  <a:srgbClr val="0070C0"/>
                </a:solidFill>
              </a:rPr>
              <a:t>launch_file_name</a:t>
            </a:r>
            <a:r>
              <a:rPr lang="en-US" altLang="zh-TW" dirty="0">
                <a:solidFill>
                  <a:srgbClr val="0070C0"/>
                </a:solidFill>
              </a:rPr>
              <a:t>&gt;</a:t>
            </a:r>
          </a:p>
          <a:p>
            <a:pPr>
              <a:defRPr/>
            </a:pPr>
            <a:endParaRPr lang="en-US" altLang="zh-TW"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AD4173DB-53E3-4E4C-F957-2A0E7F6D6640}"/>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Launch file </a:t>
            </a:r>
            <a:r>
              <a:rPr lang="zh-TW" altLang="en-US" spc="-1" dirty="0">
                <a:solidFill>
                  <a:srgbClr val="000000"/>
                </a:solidFill>
                <a:latin typeface="+mn-ea"/>
                <a:ea typeface="+mn-ea"/>
              </a:rPr>
              <a:t>格式 </a:t>
            </a:r>
            <a:r>
              <a:rPr lang="en-US" altLang="zh-TW" spc="-1" dirty="0">
                <a:solidFill>
                  <a:srgbClr val="000000"/>
                </a:solidFill>
                <a:latin typeface="+mn-lt"/>
                <a:ea typeface="+mn-ea"/>
              </a:rPr>
              <a:t>(1/2)</a:t>
            </a:r>
          </a:p>
        </p:txBody>
      </p:sp>
      <p:sp>
        <p:nvSpPr>
          <p:cNvPr id="11267" name="內容版面配置區 2">
            <a:extLst>
              <a:ext uri="{FF2B5EF4-FFF2-40B4-BE49-F238E27FC236}">
                <a16:creationId xmlns:a16="http://schemas.microsoft.com/office/drawing/2014/main" id="{BF8C0C49-B277-9D21-5FD7-4F9C84B5CEA4}"/>
              </a:ext>
            </a:extLst>
          </p:cNvPr>
          <p:cNvSpPr>
            <a:spLocks noGrp="1"/>
          </p:cNvSpPr>
          <p:nvPr>
            <p:ph idx="1"/>
          </p:nvPr>
        </p:nvSpPr>
        <p:spPr/>
        <p:txBody>
          <a:bodyPr/>
          <a:lstStyle/>
          <a:p>
            <a:pPr>
              <a:defRPr/>
            </a:pPr>
            <a:r>
              <a:rPr lang="en-US" altLang="zh-TW" dirty="0"/>
              <a:t>Launch</a:t>
            </a:r>
            <a:r>
              <a:rPr lang="zh-TW" altLang="en-US" dirty="0"/>
              <a:t>要放哪</a:t>
            </a:r>
            <a:r>
              <a:rPr lang="en-US" altLang="zh-TW" dirty="0"/>
              <a:t>?</a:t>
            </a:r>
          </a:p>
          <a:p>
            <a:pPr lvl="1">
              <a:defRPr/>
            </a:pPr>
            <a:r>
              <a:rPr lang="zh-TW" altLang="en-US" dirty="0"/>
              <a:t>通常，</a:t>
            </a:r>
            <a:r>
              <a:rPr lang="en-US" altLang="zh-TW" dirty="0"/>
              <a:t>launch</a:t>
            </a:r>
            <a:r>
              <a:rPr lang="zh-TW" altLang="en-US" dirty="0"/>
              <a:t>會</a:t>
            </a:r>
            <a:r>
              <a:rPr lang="zh-TW" altLang="en-US" dirty="0">
                <a:solidFill>
                  <a:srgbClr val="FF0000"/>
                </a:solidFill>
              </a:rPr>
              <a:t>放在</a:t>
            </a:r>
            <a:r>
              <a:rPr lang="en-US" altLang="zh-TW" dirty="0">
                <a:solidFill>
                  <a:srgbClr val="FF0000"/>
                </a:solidFill>
              </a:rPr>
              <a:t>package</a:t>
            </a:r>
            <a:r>
              <a:rPr lang="zh-TW" altLang="en-US" dirty="0">
                <a:solidFill>
                  <a:srgbClr val="FF0000"/>
                </a:solidFill>
              </a:rPr>
              <a:t>中，一個叫做</a:t>
            </a:r>
            <a:r>
              <a:rPr lang="en-US" altLang="zh-TW" dirty="0">
                <a:solidFill>
                  <a:srgbClr val="FF0000"/>
                </a:solidFill>
              </a:rPr>
              <a:t>launch</a:t>
            </a:r>
            <a:r>
              <a:rPr lang="zh-TW" altLang="en-US" dirty="0">
                <a:solidFill>
                  <a:srgbClr val="FF0000"/>
                </a:solidFill>
              </a:rPr>
              <a:t>的資料夾裡</a:t>
            </a:r>
            <a:endParaRPr lang="en-US" altLang="zh-TW" dirty="0">
              <a:solidFill>
                <a:srgbClr val="FF0000"/>
              </a:solidFill>
            </a:endParaRPr>
          </a:p>
          <a:p>
            <a:pPr>
              <a:defRPr/>
            </a:pPr>
            <a:endParaRPr lang="en-US" altLang="zh-TW" dirty="0"/>
          </a:p>
          <a:p>
            <a:pPr>
              <a:defRPr/>
            </a:pPr>
            <a:r>
              <a:rPr lang="en-US" altLang="zh-TW" dirty="0">
                <a:solidFill>
                  <a:srgbClr val="FF0000"/>
                </a:solidFill>
              </a:rPr>
              <a:t>Launch</a:t>
            </a:r>
            <a:r>
              <a:rPr lang="zh-TW" altLang="en-US" dirty="0">
                <a:solidFill>
                  <a:srgbClr val="FF0000"/>
                </a:solidFill>
              </a:rPr>
              <a:t>的格式長怎樣</a:t>
            </a:r>
            <a:r>
              <a:rPr lang="en-US" altLang="zh-TW" dirty="0">
                <a:solidFill>
                  <a:srgbClr val="FF0000"/>
                </a:solidFill>
              </a:rPr>
              <a:t>?</a:t>
            </a:r>
          </a:p>
          <a:p>
            <a:pPr lvl="1">
              <a:defRPr/>
            </a:pPr>
            <a:r>
              <a:rPr lang="en-US" altLang="zh-TW" dirty="0">
                <a:solidFill>
                  <a:srgbClr val="FF0000"/>
                </a:solidFill>
              </a:rPr>
              <a:t>launch</a:t>
            </a:r>
            <a:r>
              <a:rPr lang="zh-TW" altLang="en-US" dirty="0">
                <a:solidFill>
                  <a:srgbClr val="FF0000"/>
                </a:solidFill>
              </a:rPr>
              <a:t>是使用</a:t>
            </a:r>
            <a:r>
              <a:rPr lang="en-US" altLang="zh-TW" dirty="0">
                <a:solidFill>
                  <a:srgbClr val="FF0000"/>
                </a:solidFill>
              </a:rPr>
              <a:t>xml</a:t>
            </a:r>
            <a:r>
              <a:rPr lang="zh-TW" altLang="en-US" dirty="0">
                <a:solidFill>
                  <a:srgbClr val="FF0000"/>
                </a:solidFill>
              </a:rPr>
              <a:t>的</a:t>
            </a:r>
            <a:r>
              <a:rPr lang="en-US" altLang="zh-TW" dirty="0">
                <a:solidFill>
                  <a:srgbClr val="FF0000"/>
                </a:solidFill>
              </a:rPr>
              <a:t>&lt;tag&gt;</a:t>
            </a:r>
            <a:r>
              <a:rPr lang="zh-TW" altLang="en-US" dirty="0">
                <a:solidFill>
                  <a:srgbClr val="FF0000"/>
                </a:solidFill>
              </a:rPr>
              <a:t>格式來撰寫的</a:t>
            </a:r>
            <a:endParaRPr lang="en-US" altLang="zh-TW" dirty="0">
              <a:solidFill>
                <a:srgbClr val="FF0000"/>
              </a:solidFill>
            </a:endParaRPr>
          </a:p>
          <a:p>
            <a:pPr lvl="2">
              <a:defRPr/>
            </a:pPr>
            <a:r>
              <a:rPr lang="zh-TW" altLang="en-US" dirty="0"/>
              <a:t>網頁</a:t>
            </a:r>
            <a:r>
              <a:rPr lang="en-US" altLang="zh-TW" dirty="0"/>
              <a:t>(html)</a:t>
            </a:r>
            <a:r>
              <a:rPr lang="zh-TW" altLang="en-US" dirty="0"/>
              <a:t>也是這種格式</a:t>
            </a:r>
            <a:endParaRPr lang="en-US" altLang="zh-TW" dirty="0"/>
          </a:p>
          <a:p>
            <a:pPr lvl="1">
              <a:defRPr/>
            </a:pPr>
            <a:r>
              <a:rPr lang="en-US" altLang="zh-TW" dirty="0"/>
              <a:t>&lt;</a:t>
            </a:r>
            <a:r>
              <a:rPr lang="zh-TW" altLang="en-US" dirty="0"/>
              <a:t> </a:t>
            </a:r>
            <a:r>
              <a:rPr lang="en-US" altLang="zh-TW" dirty="0"/>
              <a:t>&gt;</a:t>
            </a:r>
            <a:r>
              <a:rPr lang="zh-TW" altLang="en-US" dirty="0"/>
              <a:t>，叫做</a:t>
            </a:r>
            <a:r>
              <a:rPr lang="en-US" altLang="zh-TW" dirty="0"/>
              <a:t>tag</a:t>
            </a:r>
          </a:p>
          <a:p>
            <a:pPr lvl="1">
              <a:defRPr/>
            </a:pPr>
            <a:r>
              <a:rPr lang="en-US" altLang="zh-TW" dirty="0"/>
              <a:t>&lt;tag&gt;</a:t>
            </a:r>
            <a:r>
              <a:rPr lang="zh-TW" altLang="en-US" dirty="0"/>
              <a:t>，是一個</a:t>
            </a:r>
            <a:r>
              <a:rPr lang="en-US" altLang="zh-TW" dirty="0"/>
              <a:t>tag</a:t>
            </a:r>
            <a:r>
              <a:rPr lang="zh-TW" altLang="en-US" dirty="0"/>
              <a:t>的開始</a:t>
            </a:r>
            <a:endParaRPr lang="en-US" altLang="zh-TW" dirty="0"/>
          </a:p>
          <a:p>
            <a:pPr lvl="1">
              <a:defRPr/>
            </a:pPr>
            <a:r>
              <a:rPr lang="en-US" altLang="zh-TW" dirty="0"/>
              <a:t>&lt;/tag&gt;</a:t>
            </a:r>
            <a:r>
              <a:rPr lang="zh-TW" altLang="en-US" dirty="0"/>
              <a:t>，是一個</a:t>
            </a:r>
            <a:r>
              <a:rPr lang="en-US" altLang="zh-TW" dirty="0"/>
              <a:t>tag</a:t>
            </a:r>
            <a:r>
              <a:rPr lang="zh-TW" altLang="en-US" dirty="0"/>
              <a:t>的結束 </a:t>
            </a:r>
            <a:r>
              <a:rPr lang="en-US" altLang="zh-TW" dirty="0"/>
              <a:t>(</a:t>
            </a:r>
            <a:r>
              <a:rPr lang="zh-TW" altLang="en-US" dirty="0"/>
              <a:t>注意</a:t>
            </a:r>
            <a:r>
              <a:rPr lang="zh-TW" altLang="en-US" dirty="0">
                <a:solidFill>
                  <a:srgbClr val="FF0000"/>
                </a:solidFill>
              </a:rPr>
              <a:t>斜線</a:t>
            </a:r>
            <a:r>
              <a:rPr lang="en-US" altLang="zh-TW" dirty="0"/>
              <a:t>)</a:t>
            </a:r>
            <a:endParaRPr lang="zh-TW"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7D69460D-8DE4-9C89-D07E-452EBADF4633}"/>
              </a:ext>
            </a:extLst>
          </p:cNvPr>
          <p:cNvSpPr>
            <a:spLocks noGrp="1"/>
          </p:cNvSpPr>
          <p:nvPr>
            <p:ph type="title"/>
          </p:nvPr>
        </p:nvSpPr>
        <p:spPr/>
        <p:txBody>
          <a:bodyPr/>
          <a:lstStyle/>
          <a:p>
            <a:pPr>
              <a:tabLst>
                <a:tab pos="0" algn="l"/>
              </a:tabLst>
            </a:pPr>
            <a:r>
              <a:rPr lang="en-US" altLang="zh-TW" spc="-1" dirty="0">
                <a:solidFill>
                  <a:srgbClr val="000000"/>
                </a:solidFill>
                <a:ea typeface="Times New Roman"/>
              </a:rPr>
              <a:t>Launch file </a:t>
            </a:r>
            <a:r>
              <a:rPr lang="zh-TW" altLang="en-US" spc="-1" dirty="0">
                <a:solidFill>
                  <a:srgbClr val="000000"/>
                </a:solidFill>
                <a:latin typeface="+mn-ea"/>
                <a:ea typeface="+mn-ea"/>
              </a:rPr>
              <a:t>格式 </a:t>
            </a:r>
            <a:r>
              <a:rPr lang="en-US" altLang="zh-TW" spc="-1" dirty="0">
                <a:solidFill>
                  <a:srgbClr val="000000"/>
                </a:solidFill>
                <a:latin typeface="+mn-lt"/>
                <a:ea typeface="+mn-ea"/>
              </a:rPr>
              <a:t>(2/2)</a:t>
            </a:r>
            <a:endParaRPr lang="en-US" altLang="zh-TW" dirty="0">
              <a:solidFill>
                <a:srgbClr val="000000"/>
              </a:solidFill>
              <a:cs typeface="Times New Roman" panose="02020603050405020304" pitchFamily="18" charset="0"/>
            </a:endParaRPr>
          </a:p>
        </p:txBody>
      </p:sp>
      <p:sp>
        <p:nvSpPr>
          <p:cNvPr id="12291" name="內容版面配置區 2">
            <a:extLst>
              <a:ext uri="{FF2B5EF4-FFF2-40B4-BE49-F238E27FC236}">
                <a16:creationId xmlns:a16="http://schemas.microsoft.com/office/drawing/2014/main" id="{BE5DD8C4-EC90-658B-BA1D-370D0DE4489D}"/>
              </a:ext>
            </a:extLst>
          </p:cNvPr>
          <p:cNvSpPr>
            <a:spLocks noGrp="1"/>
          </p:cNvSpPr>
          <p:nvPr>
            <p:ph idx="1"/>
          </p:nvPr>
        </p:nvSpPr>
        <p:spPr/>
        <p:txBody>
          <a:bodyPr/>
          <a:lstStyle/>
          <a:p>
            <a:r>
              <a:rPr lang="en-US" altLang="zh-TW" dirty="0">
                <a:cs typeface="Times New Roman" panose="02020603050405020304" pitchFamily="18" charset="0"/>
                <a:sym typeface="Times New Roman" panose="02020603050405020304" pitchFamily="18" charset="0"/>
              </a:rPr>
              <a:t>Launch file</a:t>
            </a:r>
            <a:r>
              <a:rPr lang="zh-TW" altLang="en-US" dirty="0">
                <a:cs typeface="Times New Roman" panose="02020603050405020304" pitchFamily="18" charset="0"/>
                <a:sym typeface="Times New Roman" panose="02020603050405020304" pitchFamily="18" charset="0"/>
              </a:rPr>
              <a:t>框架</a:t>
            </a:r>
            <a:endParaRPr lang="en-US" altLang="zh-TW" dirty="0">
              <a:cs typeface="Times New Roman" panose="02020603050405020304" pitchFamily="18" charset="0"/>
              <a:sym typeface="Times New Roman" panose="02020603050405020304" pitchFamily="18" charset="0"/>
            </a:endParaRPr>
          </a:p>
          <a:p>
            <a:pPr lvl="1"/>
            <a:r>
              <a:rPr lang="en-US" altLang="zh-TW" dirty="0">
                <a:cs typeface="Times New Roman" panose="02020603050405020304" pitchFamily="18" charset="0"/>
                <a:sym typeface="Times New Roman" panose="02020603050405020304" pitchFamily="18" charset="0"/>
              </a:rPr>
              <a:t>launch</a:t>
            </a:r>
            <a:r>
              <a:rPr lang="zh-TW" altLang="en-US" dirty="0">
                <a:cs typeface="Times New Roman" panose="02020603050405020304" pitchFamily="18" charset="0"/>
                <a:sym typeface="Times New Roman" panose="02020603050405020304" pitchFamily="18" charset="0"/>
              </a:rPr>
              <a:t>有多個元素</a:t>
            </a:r>
            <a:endParaRPr lang="en-US" altLang="zh-TW" dirty="0">
              <a:cs typeface="Times New Roman" panose="02020603050405020304" pitchFamily="18" charset="0"/>
              <a:sym typeface="Times New Roman" panose="02020603050405020304" pitchFamily="18" charset="0"/>
            </a:endParaRPr>
          </a:p>
          <a:p>
            <a:pPr lvl="2"/>
            <a:r>
              <a:rPr lang="zh-TW" altLang="en-US" dirty="0">
                <a:cs typeface="Times New Roman" panose="02020603050405020304" pitchFamily="18" charset="0"/>
                <a:sym typeface="Times New Roman" panose="02020603050405020304" pitchFamily="18" charset="0"/>
              </a:rPr>
              <a:t>例如</a:t>
            </a:r>
            <a:r>
              <a:rPr lang="en-US" altLang="zh-TW" dirty="0">
                <a:cs typeface="Times New Roman" panose="02020603050405020304" pitchFamily="18" charset="0"/>
                <a:sym typeface="Times New Roman" panose="02020603050405020304" pitchFamily="18" charset="0"/>
              </a:rPr>
              <a:t>node</a:t>
            </a:r>
          </a:p>
          <a:p>
            <a:pPr lvl="1"/>
            <a:endParaRPr lang="en-US" altLang="zh-TW" dirty="0">
              <a:cs typeface="Times New Roman" panose="02020603050405020304" pitchFamily="18" charset="0"/>
              <a:sym typeface="Times New Roman" panose="02020603050405020304" pitchFamily="18" charset="0"/>
            </a:endParaRPr>
          </a:p>
          <a:p>
            <a:pPr lvl="1"/>
            <a:r>
              <a:rPr lang="zh-TW" altLang="en-US" dirty="0">
                <a:cs typeface="Times New Roman" panose="02020603050405020304" pitchFamily="18" charset="0"/>
                <a:sym typeface="Times New Roman" panose="02020603050405020304" pitchFamily="18" charset="0"/>
              </a:rPr>
              <a:t>元素可能包含多個屬性</a:t>
            </a:r>
            <a:endParaRPr lang="en-US" altLang="zh-TW" dirty="0">
              <a:cs typeface="Times New Roman" panose="02020603050405020304" pitchFamily="18" charset="0"/>
              <a:sym typeface="Times New Roman" panose="02020603050405020304" pitchFamily="18" charset="0"/>
            </a:endParaRPr>
          </a:p>
          <a:p>
            <a:pPr lvl="2"/>
            <a:r>
              <a:rPr lang="zh-TW" altLang="en-US" dirty="0">
                <a:cs typeface="Times New Roman" panose="02020603050405020304" pitchFamily="18" charset="0"/>
                <a:sym typeface="Times New Roman" panose="02020603050405020304" pitchFamily="18" charset="0"/>
              </a:rPr>
              <a:t>例如</a:t>
            </a:r>
            <a:r>
              <a:rPr lang="en-US" altLang="zh-TW" dirty="0">
                <a:cs typeface="Times New Roman" panose="02020603050405020304" pitchFamily="18" charset="0"/>
                <a:sym typeface="Times New Roman" panose="02020603050405020304" pitchFamily="18" charset="0"/>
              </a:rPr>
              <a:t>node</a:t>
            </a:r>
            <a:r>
              <a:rPr lang="zh-TW" altLang="en-US" dirty="0">
                <a:cs typeface="Times New Roman" panose="02020603050405020304" pitchFamily="18" charset="0"/>
                <a:sym typeface="Times New Roman" panose="02020603050405020304" pitchFamily="18" charset="0"/>
              </a:rPr>
              <a:t>元素的</a:t>
            </a:r>
            <a:r>
              <a:rPr lang="en-US" altLang="zh-TW" dirty="0">
                <a:cs typeface="Times New Roman" panose="02020603050405020304" pitchFamily="18" charset="0"/>
                <a:sym typeface="Times New Roman" panose="02020603050405020304" pitchFamily="18" charset="0"/>
              </a:rPr>
              <a:t>package</a:t>
            </a:r>
            <a:r>
              <a:rPr lang="zh-TW" altLang="en-US" dirty="0">
                <a:cs typeface="Times New Roman" panose="02020603050405020304" pitchFamily="18" charset="0"/>
                <a:sym typeface="Times New Roman" panose="02020603050405020304" pitchFamily="18" charset="0"/>
              </a:rPr>
              <a:t>屬性</a:t>
            </a:r>
            <a:endParaRPr lang="en-US" altLang="zh-TW" dirty="0">
              <a:cs typeface="Times New Roman" panose="02020603050405020304" pitchFamily="18" charset="0"/>
              <a:sym typeface="Times New Roman" panose="02020603050405020304" pitchFamily="18" charset="0"/>
            </a:endParaRPr>
          </a:p>
          <a:p>
            <a:pPr lvl="1"/>
            <a:endParaRPr lang="en-US" altLang="zh-TW" dirty="0">
              <a:cs typeface="Times New Roman" panose="02020603050405020304" pitchFamily="18" charset="0"/>
              <a:sym typeface="Times New Roman" panose="02020603050405020304" pitchFamily="18" charset="0"/>
            </a:endParaRPr>
          </a:p>
          <a:p>
            <a:pPr lvl="1"/>
            <a:r>
              <a:rPr lang="zh-TW" altLang="en-US" dirty="0">
                <a:cs typeface="Times New Roman" panose="02020603050405020304" pitchFamily="18" charset="0"/>
                <a:sym typeface="Times New Roman" panose="02020603050405020304" pitchFamily="18" charset="0"/>
              </a:rPr>
              <a:t>元素中可能會做設定</a:t>
            </a:r>
            <a:endParaRPr lang="en-US" altLang="zh-TW" dirty="0">
              <a:cs typeface="Times New Roman" panose="02020603050405020304" pitchFamily="18" charset="0"/>
              <a:sym typeface="Times New Roman" panose="02020603050405020304" pitchFamily="18" charset="0"/>
            </a:endParaRPr>
          </a:p>
          <a:p>
            <a:pPr lvl="2"/>
            <a:r>
              <a:rPr lang="zh-TW" altLang="en-US" dirty="0">
                <a:cs typeface="Times New Roman" panose="02020603050405020304" pitchFamily="18" charset="0"/>
                <a:sym typeface="Times New Roman" panose="02020603050405020304" pitchFamily="18" charset="0"/>
              </a:rPr>
              <a:t>例如</a:t>
            </a:r>
            <a:r>
              <a:rPr lang="en-US" altLang="zh-TW" dirty="0">
                <a:cs typeface="Times New Roman" panose="02020603050405020304" pitchFamily="18" charset="0"/>
                <a:sym typeface="Times New Roman" panose="02020603050405020304" pitchFamily="18" charset="0"/>
              </a:rPr>
              <a:t>node</a:t>
            </a:r>
            <a:r>
              <a:rPr lang="zh-TW" altLang="en-US" dirty="0">
                <a:cs typeface="Times New Roman" panose="02020603050405020304" pitchFamily="18" charset="0"/>
                <a:sym typeface="Times New Roman" panose="02020603050405020304" pitchFamily="18" charset="0"/>
              </a:rPr>
              <a:t>的</a:t>
            </a:r>
            <a:r>
              <a:rPr lang="en-US" altLang="zh-TW" dirty="0">
                <a:cs typeface="Times New Roman" panose="02020603050405020304" pitchFamily="18" charset="0"/>
                <a:sym typeface="Times New Roman" panose="02020603050405020304" pitchFamily="18" charset="0"/>
              </a:rPr>
              <a:t>namespace</a:t>
            </a:r>
            <a:endParaRPr lang="zh-TW" altLang="en-US" dirty="0">
              <a:cs typeface="Times New Roman" panose="02020603050405020304" pitchFamily="18" charset="0"/>
              <a:sym typeface="Times New Roman" panose="02020603050405020304" pitchFamily="18" charset="0"/>
            </a:endParaRPr>
          </a:p>
          <a:p>
            <a:endParaRPr lang="en-US" altLang="zh-TW" dirty="0"/>
          </a:p>
        </p:txBody>
      </p:sp>
      <p:pic>
        <p:nvPicPr>
          <p:cNvPr id="2" name="Google Shape;88;p6">
            <a:extLst>
              <a:ext uri="{FF2B5EF4-FFF2-40B4-BE49-F238E27FC236}">
                <a16:creationId xmlns:a16="http://schemas.microsoft.com/office/drawing/2014/main" id="{01372546-9350-7DD2-279A-8A2CAC0E52B9}"/>
              </a:ext>
            </a:extLst>
          </p:cNvPr>
          <p:cNvPicPr preferRelativeResize="0"/>
          <p:nvPr/>
        </p:nvPicPr>
        <p:blipFill rotWithShape="1">
          <a:blip r:embed="rId2">
            <a:alphaModFix/>
          </a:blip>
          <a:srcRect/>
          <a:stretch/>
        </p:blipFill>
        <p:spPr>
          <a:xfrm>
            <a:off x="5497100" y="1806075"/>
            <a:ext cx="3024187" cy="336708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87CD1-1239-9D29-1EE4-08927E63E962}"/>
              </a:ext>
            </a:extLst>
          </p:cNvPr>
          <p:cNvSpPr>
            <a:spLocks noGrp="1"/>
          </p:cNvSpPr>
          <p:nvPr>
            <p:ph type="title"/>
          </p:nvPr>
        </p:nvSpPr>
        <p:spPr/>
        <p:txBody>
          <a:bodyPr/>
          <a:lstStyle/>
          <a:p>
            <a:r>
              <a:rPr lang="zh-TW" altLang="en-US" dirty="0"/>
              <a:t>基本</a:t>
            </a:r>
            <a:r>
              <a:rPr lang="en-US" altLang="zh-TW" dirty="0"/>
              <a:t>launch</a:t>
            </a:r>
            <a:r>
              <a:rPr lang="zh-TW" altLang="en-US" dirty="0"/>
              <a:t>範例</a:t>
            </a:r>
          </a:p>
        </p:txBody>
      </p:sp>
      <p:sp>
        <p:nvSpPr>
          <p:cNvPr id="3" name="內容版面配置區 2">
            <a:extLst>
              <a:ext uri="{FF2B5EF4-FFF2-40B4-BE49-F238E27FC236}">
                <a16:creationId xmlns:a16="http://schemas.microsoft.com/office/drawing/2014/main" id="{C88C7A74-4E7D-1886-B9E7-39FB750D3CB2}"/>
              </a:ext>
            </a:extLst>
          </p:cNvPr>
          <p:cNvSpPr>
            <a:spLocks noGrp="1"/>
          </p:cNvSpPr>
          <p:nvPr>
            <p:ph idx="1"/>
          </p:nvPr>
        </p:nvSpPr>
        <p:spPr/>
        <p:txBody>
          <a:bodyPr/>
          <a:lstStyle/>
          <a:p>
            <a:r>
              <a:rPr lang="zh-TW" altLang="en-US" dirty="0"/>
              <a:t>功能</a:t>
            </a:r>
            <a:r>
              <a:rPr lang="en-US" altLang="zh-TW" dirty="0"/>
              <a:t>:</a:t>
            </a:r>
            <a:r>
              <a:rPr lang="zh-TW" altLang="en-US" dirty="0"/>
              <a:t>開啟兩個</a:t>
            </a:r>
            <a:r>
              <a:rPr lang="en-US" altLang="zh-TW" dirty="0"/>
              <a:t>node</a:t>
            </a:r>
          </a:p>
          <a:p>
            <a:pPr lvl="1"/>
            <a:r>
              <a:rPr lang="zh-TW" altLang="en-US" dirty="0"/>
              <a:t>烏龜模擬器</a:t>
            </a:r>
            <a:endParaRPr lang="en-US" altLang="zh-TW" dirty="0"/>
          </a:p>
          <a:p>
            <a:pPr lvl="1"/>
            <a:r>
              <a:rPr lang="zh-TW" altLang="en-US" dirty="0"/>
              <a:t>使用鍵盤控烏龜</a:t>
            </a:r>
            <a:endParaRPr lang="en-US" altLang="zh-TW" dirty="0"/>
          </a:p>
          <a:p>
            <a:endParaRPr lang="en-US" altLang="zh-TW" dirty="0">
              <a:solidFill>
                <a:srgbClr val="FF0000"/>
              </a:solidFill>
            </a:endParaRPr>
          </a:p>
          <a:p>
            <a:r>
              <a:rPr lang="en-US" altLang="zh-TW" dirty="0"/>
              <a:t>&lt;launch&gt;…&lt;/launch&gt;</a:t>
            </a:r>
          </a:p>
          <a:p>
            <a:pPr lvl="1"/>
            <a:r>
              <a:rPr lang="zh-TW" altLang="en-US" dirty="0"/>
              <a:t>裡面放</a:t>
            </a:r>
            <a:r>
              <a:rPr lang="en-US" altLang="zh-TW" dirty="0"/>
              <a:t>launch</a:t>
            </a:r>
            <a:r>
              <a:rPr lang="zh-TW" altLang="en-US" dirty="0"/>
              <a:t>檔的東西</a:t>
            </a:r>
            <a:endParaRPr lang="en-US" altLang="zh-TW" dirty="0"/>
          </a:p>
          <a:p>
            <a:endParaRPr lang="en-US" altLang="zh-TW" dirty="0"/>
          </a:p>
          <a:p>
            <a:r>
              <a:rPr lang="en-US" altLang="zh-TW" dirty="0"/>
              <a:t>&lt;node prop-1 prop-2 …prop-N /&gt;</a:t>
            </a:r>
          </a:p>
          <a:p>
            <a:pPr lvl="1"/>
            <a:r>
              <a:rPr lang="en-US" altLang="zh-TW" dirty="0" err="1"/>
              <a:t>pkg:node</a:t>
            </a:r>
            <a:r>
              <a:rPr lang="zh-TW" altLang="en-US" dirty="0"/>
              <a:t>所在的</a:t>
            </a:r>
            <a:r>
              <a:rPr lang="en-US" altLang="zh-TW" dirty="0"/>
              <a:t>package</a:t>
            </a:r>
            <a:r>
              <a:rPr lang="zh-TW" altLang="en-US" dirty="0"/>
              <a:t>名稱</a:t>
            </a:r>
            <a:endParaRPr lang="en-US" altLang="zh-TW" dirty="0"/>
          </a:p>
          <a:p>
            <a:pPr lvl="1"/>
            <a:r>
              <a:rPr lang="en-US" altLang="zh-TW" dirty="0"/>
              <a:t>type:</a:t>
            </a:r>
            <a:r>
              <a:rPr lang="zh-TW" altLang="en-US" dirty="0"/>
              <a:t>執行檔名稱</a:t>
            </a:r>
            <a:endParaRPr lang="en-US" altLang="zh-TW" dirty="0"/>
          </a:p>
          <a:p>
            <a:pPr lvl="1"/>
            <a:r>
              <a:rPr lang="en-US" altLang="zh-TW" dirty="0" err="1"/>
              <a:t>name:node</a:t>
            </a:r>
            <a:r>
              <a:rPr lang="zh-TW" altLang="en-US" dirty="0"/>
              <a:t>的名稱</a:t>
            </a:r>
            <a:endParaRPr lang="en-US" altLang="zh-TW" dirty="0"/>
          </a:p>
        </p:txBody>
      </p:sp>
      <p:sp>
        <p:nvSpPr>
          <p:cNvPr id="4" name="Google Shape;101;p7">
            <a:extLst>
              <a:ext uri="{FF2B5EF4-FFF2-40B4-BE49-F238E27FC236}">
                <a16:creationId xmlns:a16="http://schemas.microsoft.com/office/drawing/2014/main" id="{8533FCEE-1C03-259D-0B3C-0B1C703D08B5}"/>
              </a:ext>
            </a:extLst>
          </p:cNvPr>
          <p:cNvSpPr txBox="1"/>
          <p:nvPr/>
        </p:nvSpPr>
        <p:spPr>
          <a:xfrm>
            <a:off x="5940425" y="1219200"/>
            <a:ext cx="2303462"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err="1">
                <a:solidFill>
                  <a:schemeClr val="dk1"/>
                </a:solidFill>
                <a:latin typeface="Times New Roman"/>
                <a:ea typeface="Times New Roman"/>
                <a:cs typeface="Times New Roman"/>
                <a:sym typeface="Times New Roman"/>
              </a:rPr>
              <a:t>first_launch.launch</a:t>
            </a:r>
            <a:endParaRPr dirty="0"/>
          </a:p>
        </p:txBody>
      </p:sp>
      <p:sp>
        <p:nvSpPr>
          <p:cNvPr id="5" name="Google Shape;98;p7">
            <a:extLst>
              <a:ext uri="{FF2B5EF4-FFF2-40B4-BE49-F238E27FC236}">
                <a16:creationId xmlns:a16="http://schemas.microsoft.com/office/drawing/2014/main" id="{90E9A57B-87AA-AAED-316D-AB0C732373BE}"/>
              </a:ext>
            </a:extLst>
          </p:cNvPr>
          <p:cNvSpPr txBox="1"/>
          <p:nvPr/>
        </p:nvSpPr>
        <p:spPr>
          <a:xfrm>
            <a:off x="611174" y="4508425"/>
            <a:ext cx="3456769" cy="11526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6" name="Google Shape;99;p7">
            <a:extLst>
              <a:ext uri="{FF2B5EF4-FFF2-40B4-BE49-F238E27FC236}">
                <a16:creationId xmlns:a16="http://schemas.microsoft.com/office/drawing/2014/main" id="{0AD14D72-FF58-A65C-74A1-E95480F4A838}"/>
              </a:ext>
            </a:extLst>
          </p:cNvPr>
          <p:cNvCxnSpPr>
            <a:cxnSpLocks/>
          </p:cNvCxnSpPr>
          <p:nvPr/>
        </p:nvCxnSpPr>
        <p:spPr>
          <a:xfrm>
            <a:off x="611187" y="5661025"/>
            <a:ext cx="0" cy="479425"/>
          </a:xfrm>
          <a:prstGeom prst="straightConnector1">
            <a:avLst/>
          </a:prstGeom>
          <a:noFill/>
          <a:ln w="19050" cap="flat" cmpd="sng">
            <a:solidFill>
              <a:srgbClr val="FF0000"/>
            </a:solidFill>
            <a:prstDash val="solid"/>
            <a:miter lim="800000"/>
            <a:headEnd type="none" w="med" len="med"/>
            <a:tailEnd type="stealth" w="med" len="med"/>
          </a:ln>
        </p:spPr>
      </p:cxnSp>
      <p:sp>
        <p:nvSpPr>
          <p:cNvPr id="7" name="Google Shape;100;p7">
            <a:extLst>
              <a:ext uri="{FF2B5EF4-FFF2-40B4-BE49-F238E27FC236}">
                <a16:creationId xmlns:a16="http://schemas.microsoft.com/office/drawing/2014/main" id="{0CB27905-347E-32F3-7D48-82842FCC83EB}"/>
              </a:ext>
            </a:extLst>
          </p:cNvPr>
          <p:cNvSpPr txBox="1"/>
          <p:nvPr/>
        </p:nvSpPr>
        <p:spPr>
          <a:xfrm>
            <a:off x="395287" y="6156325"/>
            <a:ext cx="4302024" cy="368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最基本，會用到的3個node的元素屬性</a:t>
            </a:r>
            <a:endParaRPr/>
          </a:p>
        </p:txBody>
      </p:sp>
      <p:pic>
        <p:nvPicPr>
          <p:cNvPr id="10" name="圖片 9" descr="一張含有 文字 的圖片&#10;&#10;自動產生的描述">
            <a:extLst>
              <a:ext uri="{FF2B5EF4-FFF2-40B4-BE49-F238E27FC236}">
                <a16:creationId xmlns:a16="http://schemas.microsoft.com/office/drawing/2014/main" id="{AB2BBB44-7D1B-DA49-DEA4-C9D2D9308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425" y="2276872"/>
            <a:ext cx="2657475" cy="2733675"/>
          </a:xfrm>
          <a:prstGeom prst="rect">
            <a:avLst/>
          </a:prstGeom>
        </p:spPr>
      </p:pic>
    </p:spTree>
    <p:extLst>
      <p:ext uri="{BB962C8B-B14F-4D97-AF65-F5344CB8AC3E}">
        <p14:creationId xmlns:p14="http://schemas.microsoft.com/office/powerpoint/2010/main" val="26253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87CD1-1239-9D29-1EE4-08927E63E962}"/>
              </a:ext>
            </a:extLst>
          </p:cNvPr>
          <p:cNvSpPr>
            <a:spLocks noGrp="1"/>
          </p:cNvSpPr>
          <p:nvPr>
            <p:ph type="title"/>
          </p:nvPr>
        </p:nvSpPr>
        <p:spPr/>
        <p:txBody>
          <a:bodyPr/>
          <a:lstStyle/>
          <a:p>
            <a:r>
              <a:rPr lang="zh-TW" altLang="en-US" dirty="0"/>
              <a:t>節點管理器</a:t>
            </a:r>
            <a:r>
              <a:rPr lang="en-US" altLang="zh-TW" dirty="0"/>
              <a:t>(</a:t>
            </a:r>
            <a:r>
              <a:rPr lang="en-US" altLang="zh-TW" dirty="0" err="1"/>
              <a:t>roscore</a:t>
            </a:r>
            <a:r>
              <a:rPr lang="en-US" altLang="zh-TW" dirty="0"/>
              <a:t>)</a:t>
            </a:r>
            <a:endParaRPr lang="zh-TW" altLang="en-US" dirty="0"/>
          </a:p>
        </p:txBody>
      </p:sp>
      <p:sp>
        <p:nvSpPr>
          <p:cNvPr id="3" name="內容版面配置區 2">
            <a:extLst>
              <a:ext uri="{FF2B5EF4-FFF2-40B4-BE49-F238E27FC236}">
                <a16:creationId xmlns:a16="http://schemas.microsoft.com/office/drawing/2014/main" id="{C88C7A74-4E7D-1886-B9E7-39FB750D3CB2}"/>
              </a:ext>
            </a:extLst>
          </p:cNvPr>
          <p:cNvSpPr>
            <a:spLocks noGrp="1"/>
          </p:cNvSpPr>
          <p:nvPr>
            <p:ph idx="1"/>
          </p:nvPr>
        </p:nvSpPr>
        <p:spPr/>
        <p:txBody>
          <a:bodyPr/>
          <a:lstStyle/>
          <a:p>
            <a:r>
              <a:rPr lang="zh-TW" altLang="en-US" dirty="0"/>
              <a:t>剛剛提到</a:t>
            </a:r>
            <a:r>
              <a:rPr lang="en-US" altLang="zh-TW" dirty="0"/>
              <a:t>package</a:t>
            </a:r>
            <a:r>
              <a:rPr lang="zh-TW" altLang="en-US" dirty="0"/>
              <a:t>與</a:t>
            </a:r>
            <a:r>
              <a:rPr lang="en-US" altLang="zh-TW" dirty="0"/>
              <a:t>node</a:t>
            </a:r>
            <a:r>
              <a:rPr lang="zh-TW" altLang="en-US" dirty="0"/>
              <a:t>的關係</a:t>
            </a:r>
            <a:endParaRPr lang="en-US" altLang="zh-TW" dirty="0"/>
          </a:p>
          <a:p>
            <a:r>
              <a:rPr lang="en-US" altLang="zh-TW" dirty="0"/>
              <a:t>Node</a:t>
            </a:r>
            <a:r>
              <a:rPr lang="zh-TW" altLang="en-US" dirty="0"/>
              <a:t>之間會透過特定方式來通訊</a:t>
            </a:r>
            <a:endParaRPr lang="en-US" altLang="zh-TW" dirty="0"/>
          </a:p>
          <a:p>
            <a:r>
              <a:rPr lang="zh-TW" altLang="en-US" dirty="0"/>
              <a:t>而讓節點之間可以通訊的指令叫</a:t>
            </a:r>
            <a:r>
              <a:rPr lang="en-US" altLang="zh-TW" dirty="0" err="1">
                <a:solidFill>
                  <a:srgbClr val="FF0000"/>
                </a:solidFill>
              </a:rPr>
              <a:t>roscore</a:t>
            </a:r>
            <a:endParaRPr lang="en-US" altLang="zh-TW" dirty="0">
              <a:solidFill>
                <a:srgbClr val="FF0000"/>
              </a:solidFill>
            </a:endParaRPr>
          </a:p>
          <a:p>
            <a:pPr lvl="1"/>
            <a:r>
              <a:rPr lang="zh-TW" altLang="en-US" dirty="0"/>
              <a:t>像</a:t>
            </a:r>
            <a:r>
              <a:rPr lang="en-US" altLang="zh-TW" dirty="0" err="1"/>
              <a:t>wifi</a:t>
            </a:r>
            <a:r>
              <a:rPr lang="zh-TW" altLang="en-US" dirty="0"/>
              <a:t>一樣</a:t>
            </a:r>
            <a:endParaRPr lang="en-US" altLang="zh-TW" dirty="0"/>
          </a:p>
          <a:p>
            <a:pPr lvl="2"/>
            <a:r>
              <a:rPr lang="en-US" altLang="zh-TW" dirty="0" err="1"/>
              <a:t>Wifi</a:t>
            </a:r>
            <a:r>
              <a:rPr lang="zh-TW" altLang="en-US" dirty="0"/>
              <a:t>要開啟才能連網路，沒開就沒用</a:t>
            </a:r>
          </a:p>
          <a:p>
            <a:r>
              <a:rPr lang="zh-TW" altLang="en-US" dirty="0">
                <a:solidFill>
                  <a:srgbClr val="FF0000"/>
                </a:solidFill>
              </a:rPr>
              <a:t>關於</a:t>
            </a:r>
            <a:r>
              <a:rPr lang="en-US" altLang="zh-TW" dirty="0" err="1">
                <a:solidFill>
                  <a:srgbClr val="FF0000"/>
                </a:solidFill>
              </a:rPr>
              <a:t>roscore</a:t>
            </a:r>
            <a:endParaRPr lang="en-US" altLang="zh-TW" dirty="0">
              <a:solidFill>
                <a:srgbClr val="FF0000"/>
              </a:solidFill>
            </a:endParaRPr>
          </a:p>
          <a:p>
            <a:pPr lvl="1"/>
            <a:r>
              <a:rPr lang="zh-TW" altLang="en-US" dirty="0"/>
              <a:t>要開任何</a:t>
            </a:r>
            <a:r>
              <a:rPr lang="en-US" altLang="zh-TW" dirty="0" err="1"/>
              <a:t>ros</a:t>
            </a:r>
            <a:r>
              <a:rPr lang="zh-TW" altLang="en-US" dirty="0"/>
              <a:t>的程式，</a:t>
            </a:r>
            <a:r>
              <a:rPr lang="zh-TW" altLang="en-US" dirty="0">
                <a:solidFill>
                  <a:srgbClr val="FF0000"/>
                </a:solidFill>
              </a:rPr>
              <a:t>一定要先開</a:t>
            </a:r>
            <a:r>
              <a:rPr lang="en-US" altLang="zh-TW" dirty="0" err="1">
                <a:solidFill>
                  <a:srgbClr val="FF0000"/>
                </a:solidFill>
              </a:rPr>
              <a:t>roscore</a:t>
            </a:r>
            <a:endParaRPr lang="en-US" altLang="zh-TW" dirty="0">
              <a:solidFill>
                <a:srgbClr val="FF0000"/>
              </a:solidFill>
            </a:endParaRPr>
          </a:p>
          <a:p>
            <a:pPr lvl="1"/>
            <a:r>
              <a:rPr lang="zh-TW" altLang="en-US" dirty="0"/>
              <a:t>在程式執行期間，</a:t>
            </a:r>
            <a:r>
              <a:rPr lang="en-US" altLang="zh-TW" dirty="0" err="1"/>
              <a:t>roscore</a:t>
            </a:r>
            <a:r>
              <a:rPr lang="zh-TW" altLang="en-US" dirty="0"/>
              <a:t>也要持續運行</a:t>
            </a:r>
            <a:endParaRPr lang="en-US" altLang="zh-TW" dirty="0"/>
          </a:p>
          <a:p>
            <a:pPr lvl="1"/>
            <a:r>
              <a:rPr lang="zh-TW" altLang="en-US" dirty="0"/>
              <a:t>關掉</a:t>
            </a:r>
            <a:r>
              <a:rPr lang="en-US" altLang="zh-TW" dirty="0" err="1"/>
              <a:t>roscore</a:t>
            </a:r>
            <a:r>
              <a:rPr lang="zh-TW" altLang="en-US" dirty="0"/>
              <a:t>即為</a:t>
            </a:r>
            <a:r>
              <a:rPr lang="zh-TW" altLang="en-US" dirty="0">
                <a:solidFill>
                  <a:srgbClr val="FF0000"/>
                </a:solidFill>
              </a:rPr>
              <a:t>完全關掉</a:t>
            </a:r>
            <a:r>
              <a:rPr lang="zh-TW" altLang="en-US" dirty="0"/>
              <a:t>整個</a:t>
            </a:r>
            <a:r>
              <a:rPr lang="en-US" altLang="zh-TW" dirty="0" err="1"/>
              <a:t>ros</a:t>
            </a:r>
            <a:r>
              <a:rPr lang="zh-TW" altLang="en-US" dirty="0"/>
              <a:t>程式</a:t>
            </a:r>
            <a:endParaRPr lang="en-US" altLang="zh-TW" dirty="0"/>
          </a:p>
          <a:p>
            <a:pPr lvl="2"/>
            <a:r>
              <a:rPr lang="zh-TW" altLang="en-US" dirty="0"/>
              <a:t>因為節點通訊都斷了</a:t>
            </a:r>
            <a:endParaRPr lang="en-US" altLang="zh-TW" dirty="0"/>
          </a:p>
          <a:p>
            <a:pPr lvl="2"/>
            <a:r>
              <a:rPr lang="zh-TW" altLang="en-US" dirty="0">
                <a:solidFill>
                  <a:srgbClr val="FF0000"/>
                </a:solidFill>
              </a:rPr>
              <a:t>關掉後要重啟，需把所有</a:t>
            </a:r>
            <a:r>
              <a:rPr lang="en-US" altLang="zh-TW" dirty="0">
                <a:solidFill>
                  <a:srgbClr val="FF0000"/>
                </a:solidFill>
              </a:rPr>
              <a:t>terminal</a:t>
            </a:r>
            <a:r>
              <a:rPr lang="zh-TW" altLang="en-US" dirty="0">
                <a:solidFill>
                  <a:srgbClr val="FF0000"/>
                </a:solidFill>
              </a:rPr>
              <a:t>都先關掉</a:t>
            </a:r>
            <a:endParaRPr lang="en-US" altLang="zh-TW" dirty="0">
              <a:solidFill>
                <a:srgbClr val="FF0000"/>
              </a:solidFill>
            </a:endParaRPr>
          </a:p>
          <a:p>
            <a:pPr lvl="2"/>
            <a:r>
              <a:rPr lang="zh-TW" altLang="en-US" dirty="0">
                <a:solidFill>
                  <a:srgbClr val="FF0000"/>
                </a:solidFill>
              </a:rPr>
              <a:t>再按順序一一開啟</a:t>
            </a:r>
            <a:endParaRPr lang="en-US" altLang="zh-TW" dirty="0">
              <a:solidFill>
                <a:srgbClr val="FF0000"/>
              </a:solidFill>
            </a:endParaRPr>
          </a:p>
          <a:p>
            <a:pPr lvl="2"/>
            <a:r>
              <a:rPr lang="zh-TW" altLang="en-US" dirty="0">
                <a:solidFill>
                  <a:srgbClr val="FF0000"/>
                </a:solidFill>
              </a:rPr>
              <a:t>只重開</a:t>
            </a:r>
            <a:r>
              <a:rPr lang="en-US" altLang="zh-TW" dirty="0" err="1">
                <a:solidFill>
                  <a:srgbClr val="FF0000"/>
                </a:solidFill>
              </a:rPr>
              <a:t>roscore</a:t>
            </a:r>
            <a:r>
              <a:rPr lang="zh-TW" altLang="en-US" dirty="0">
                <a:solidFill>
                  <a:srgbClr val="FF0000"/>
                </a:solidFill>
              </a:rPr>
              <a:t>是沒用的</a:t>
            </a:r>
            <a:endParaRPr lang="en-US" altLang="zh-TW" dirty="0">
              <a:solidFill>
                <a:srgbClr val="FF0000"/>
              </a:solidFill>
            </a:endParaRPr>
          </a:p>
        </p:txBody>
      </p:sp>
    </p:spTree>
    <p:extLst>
      <p:ext uri="{BB962C8B-B14F-4D97-AF65-F5344CB8AC3E}">
        <p14:creationId xmlns:p14="http://schemas.microsoft.com/office/powerpoint/2010/main" val="9290048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758AA-BDC2-075D-221C-D4D7DB479FAE}"/>
              </a:ext>
            </a:extLst>
          </p:cNvPr>
          <p:cNvSpPr>
            <a:spLocks noGrp="1"/>
          </p:cNvSpPr>
          <p:nvPr>
            <p:ph type="title"/>
          </p:nvPr>
        </p:nvSpPr>
        <p:spPr/>
        <p:txBody>
          <a:bodyPr/>
          <a:lstStyle/>
          <a:p>
            <a:r>
              <a:rPr lang="en-US" altLang="zh-TW" dirty="0"/>
              <a:t>Launch</a:t>
            </a:r>
            <a:r>
              <a:rPr lang="zh-TW" altLang="en-US" dirty="0"/>
              <a:t>中，</a:t>
            </a:r>
            <a:r>
              <a:rPr lang="en-US" altLang="zh-TW" dirty="0"/>
              <a:t>node</a:t>
            </a:r>
            <a:r>
              <a:rPr lang="zh-TW" altLang="en-US" dirty="0"/>
              <a:t>的其他屬性設定</a:t>
            </a:r>
          </a:p>
        </p:txBody>
      </p:sp>
      <p:sp>
        <p:nvSpPr>
          <p:cNvPr id="3" name="內容版面配置區 2">
            <a:extLst>
              <a:ext uri="{FF2B5EF4-FFF2-40B4-BE49-F238E27FC236}">
                <a16:creationId xmlns:a16="http://schemas.microsoft.com/office/drawing/2014/main" id="{5A8E524E-85AE-0BC0-F7C7-F73F922FECFE}"/>
              </a:ext>
            </a:extLst>
          </p:cNvPr>
          <p:cNvSpPr>
            <a:spLocks noGrp="1"/>
          </p:cNvSpPr>
          <p:nvPr>
            <p:ph idx="1"/>
          </p:nvPr>
        </p:nvSpPr>
        <p:spPr/>
        <p:txBody>
          <a:bodyPr/>
          <a:lstStyle/>
          <a:p>
            <a:r>
              <a:rPr lang="zh-TW" altLang="en-US" dirty="0">
                <a:solidFill>
                  <a:srgbClr val="0070C0"/>
                </a:solidFill>
              </a:rPr>
              <a:t>命名空間</a:t>
            </a:r>
            <a:r>
              <a:rPr lang="en-US" altLang="zh-TW" dirty="0"/>
              <a:t>(namespace)</a:t>
            </a:r>
          </a:p>
          <a:p>
            <a:pPr lvl="1"/>
            <a:r>
              <a:rPr lang="en-US" altLang="zh-TW" dirty="0"/>
              <a:t>ns = “namespace1”</a:t>
            </a:r>
          </a:p>
          <a:p>
            <a:r>
              <a:rPr lang="zh-TW" altLang="en-US" dirty="0">
                <a:solidFill>
                  <a:srgbClr val="0070C0"/>
                </a:solidFill>
              </a:rPr>
              <a:t>復位</a:t>
            </a:r>
            <a:r>
              <a:rPr lang="en-US" altLang="zh-TW" dirty="0"/>
              <a:t>(respawn)</a:t>
            </a:r>
            <a:r>
              <a:rPr lang="zh-TW" altLang="en-US" dirty="0"/>
              <a:t>與</a:t>
            </a:r>
            <a:r>
              <a:rPr lang="zh-TW" altLang="en-US" dirty="0">
                <a:solidFill>
                  <a:srgbClr val="0070C0"/>
                </a:solidFill>
              </a:rPr>
              <a:t>必要</a:t>
            </a:r>
            <a:r>
              <a:rPr lang="en-US" altLang="zh-TW" dirty="0"/>
              <a:t>(required)</a:t>
            </a:r>
            <a:r>
              <a:rPr lang="zh-TW" altLang="en-US" dirty="0"/>
              <a:t>節點</a:t>
            </a:r>
            <a:endParaRPr lang="en-US" altLang="zh-TW" dirty="0"/>
          </a:p>
          <a:p>
            <a:pPr lvl="1"/>
            <a:r>
              <a:rPr lang="en-US" altLang="zh-TW" dirty="0"/>
              <a:t>respawn = “true”</a:t>
            </a:r>
          </a:p>
          <a:p>
            <a:pPr lvl="2"/>
            <a:r>
              <a:rPr lang="zh-TW" altLang="en-US" dirty="0"/>
              <a:t>設定該節點為復位節點</a:t>
            </a:r>
            <a:endParaRPr lang="en-US" altLang="zh-TW" dirty="0"/>
          </a:p>
          <a:p>
            <a:pPr lvl="3"/>
            <a:r>
              <a:rPr lang="zh-TW" altLang="en-US" dirty="0"/>
              <a:t>當該節點被終止時，會自動重啟</a:t>
            </a:r>
            <a:endParaRPr lang="en-US" altLang="zh-TW" dirty="0"/>
          </a:p>
          <a:p>
            <a:pPr lvl="1"/>
            <a:r>
              <a:rPr lang="en-US" altLang="zh-TW" dirty="0"/>
              <a:t>required = “true”</a:t>
            </a:r>
          </a:p>
          <a:p>
            <a:pPr lvl="2"/>
            <a:r>
              <a:rPr lang="zh-TW" altLang="en-US" dirty="0"/>
              <a:t>設定該節點為必要節點</a:t>
            </a:r>
            <a:endParaRPr lang="en-US" altLang="zh-TW" dirty="0"/>
          </a:p>
          <a:p>
            <a:pPr lvl="3"/>
            <a:r>
              <a:rPr lang="zh-TW" altLang="en-US" dirty="0"/>
              <a:t>當該節點被終止時，整個程式都會一起被停止</a:t>
            </a:r>
            <a:endParaRPr lang="en-US" altLang="zh-TW" dirty="0"/>
          </a:p>
          <a:p>
            <a:r>
              <a:rPr lang="zh-TW" altLang="en-US" dirty="0">
                <a:solidFill>
                  <a:srgbClr val="0070C0"/>
                </a:solidFill>
              </a:rPr>
              <a:t>輸出</a:t>
            </a:r>
            <a:endParaRPr lang="en-US" altLang="zh-TW" dirty="0">
              <a:solidFill>
                <a:srgbClr val="0070C0"/>
              </a:solidFill>
            </a:endParaRPr>
          </a:p>
          <a:p>
            <a:pPr lvl="1"/>
            <a:r>
              <a:rPr lang="en-US" altLang="zh-TW" dirty="0"/>
              <a:t>output = “screen”</a:t>
            </a:r>
          </a:p>
          <a:p>
            <a:pPr lvl="2"/>
            <a:r>
              <a:rPr lang="zh-TW" altLang="en-US" dirty="0"/>
              <a:t>設定將輸出的訊息顯示在</a:t>
            </a:r>
            <a:r>
              <a:rPr lang="en-US" altLang="zh-TW" dirty="0"/>
              <a:t>terminal</a:t>
            </a:r>
            <a:r>
              <a:rPr lang="zh-TW" altLang="en-US" dirty="0"/>
              <a:t>上</a:t>
            </a:r>
          </a:p>
        </p:txBody>
      </p:sp>
    </p:spTree>
    <p:extLst>
      <p:ext uri="{BB962C8B-B14F-4D97-AF65-F5344CB8AC3E}">
        <p14:creationId xmlns:p14="http://schemas.microsoft.com/office/powerpoint/2010/main" val="2396991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8E25F857-59C7-AEC7-DFA9-D28900FD0CE0}"/>
              </a:ext>
            </a:extLst>
          </p:cNvPr>
          <p:cNvSpPr>
            <a:spLocks noGrp="1"/>
          </p:cNvSpPr>
          <p:nvPr>
            <p:ph type="title"/>
          </p:nvPr>
        </p:nvSpPr>
        <p:spPr/>
        <p:txBody>
          <a:bodyPr/>
          <a:lstStyle/>
          <a:p>
            <a:pPr>
              <a:tabLst>
                <a:tab pos="0" algn="l"/>
              </a:tabLst>
              <a:defRPr/>
            </a:pPr>
            <a:r>
              <a:rPr lang="zh-TW" altLang="en-US" spc="-1" dirty="0">
                <a:latin typeface="+mn-lt"/>
              </a:rPr>
              <a:t>用</a:t>
            </a:r>
            <a:r>
              <a:rPr lang="en-US" altLang="zh-TW" spc="-1" dirty="0">
                <a:latin typeface="+mn-lt"/>
              </a:rPr>
              <a:t>launch</a:t>
            </a:r>
            <a:r>
              <a:rPr lang="zh-TW" altLang="en-US" spc="-1" dirty="0">
                <a:latin typeface="+mn-lt"/>
              </a:rPr>
              <a:t>做</a:t>
            </a:r>
            <a:r>
              <a:rPr lang="en-US" altLang="zh-TW" spc="-1" dirty="0">
                <a:latin typeface="+mn-lt"/>
              </a:rPr>
              <a:t>remap</a:t>
            </a:r>
            <a:r>
              <a:rPr lang="zh-TW" altLang="en-US" spc="-1" dirty="0">
                <a:latin typeface="+mn-lt"/>
              </a:rPr>
              <a:t>設定</a:t>
            </a:r>
            <a:endParaRPr lang="en-US" altLang="zh-TW" spc="-1" dirty="0">
              <a:latin typeface="+mn-lt"/>
            </a:endParaRPr>
          </a:p>
        </p:txBody>
      </p:sp>
      <p:sp>
        <p:nvSpPr>
          <p:cNvPr id="13315" name="內容版面配置區 2">
            <a:extLst>
              <a:ext uri="{FF2B5EF4-FFF2-40B4-BE49-F238E27FC236}">
                <a16:creationId xmlns:a16="http://schemas.microsoft.com/office/drawing/2014/main" id="{DA83BE71-50C1-68EB-E593-CB3ABA401393}"/>
              </a:ext>
            </a:extLst>
          </p:cNvPr>
          <p:cNvSpPr>
            <a:spLocks noGrp="1"/>
          </p:cNvSpPr>
          <p:nvPr>
            <p:ph idx="1"/>
          </p:nvPr>
        </p:nvSpPr>
        <p:spPr/>
        <p:txBody>
          <a:bodyPr/>
          <a:lstStyle/>
          <a:p>
            <a:r>
              <a:rPr lang="zh-TW" altLang="en-US" dirty="0">
                <a:solidFill>
                  <a:srgbClr val="000000"/>
                </a:solidFill>
                <a:latin typeface="Arial" panose="020B0604020202020204" pitchFamily="34" charset="0"/>
              </a:rPr>
              <a:t>位置</a:t>
            </a:r>
            <a:endParaRPr lang="en-US" altLang="zh-TW" dirty="0">
              <a:solidFill>
                <a:srgbClr val="000000"/>
              </a:solidFill>
              <a:latin typeface="Arial" panose="020B0604020202020204" pitchFamily="34" charset="0"/>
            </a:endParaRPr>
          </a:p>
          <a:p>
            <a:pPr lvl="1"/>
            <a:r>
              <a:rPr lang="zh-TW" altLang="en-US" dirty="0">
                <a:solidFill>
                  <a:srgbClr val="000000"/>
                </a:solidFill>
                <a:latin typeface="Arial" panose="020B0604020202020204" pitchFamily="34" charset="0"/>
              </a:rPr>
              <a:t>在</a:t>
            </a:r>
            <a:r>
              <a:rPr lang="en-US" altLang="zh-TW" dirty="0">
                <a:solidFill>
                  <a:srgbClr val="000000"/>
                </a:solidFill>
              </a:rPr>
              <a:t>node</a:t>
            </a:r>
            <a:r>
              <a:rPr lang="zh-TW" altLang="en-US" dirty="0">
                <a:solidFill>
                  <a:srgbClr val="000000"/>
                </a:solidFill>
                <a:latin typeface="Arial" panose="020B0604020202020204" pitchFamily="34" charset="0"/>
              </a:rPr>
              <a:t>敘述中</a:t>
            </a:r>
            <a:r>
              <a:rPr lang="en-US" altLang="zh-TW" dirty="0">
                <a:solidFill>
                  <a:srgbClr val="000000"/>
                </a:solidFill>
                <a:latin typeface="Arial" panose="020B0604020202020204" pitchFamily="34" charset="0"/>
              </a:rPr>
              <a:t>(</a:t>
            </a:r>
            <a:r>
              <a:rPr lang="zh-TW" altLang="en-US" dirty="0">
                <a:solidFill>
                  <a:srgbClr val="000000"/>
                </a:solidFill>
                <a:latin typeface="Arial" panose="020B0604020202020204" pitchFamily="34" charset="0"/>
              </a:rPr>
              <a:t>不是屬性</a:t>
            </a:r>
            <a:r>
              <a:rPr lang="en-US" altLang="zh-TW" dirty="0">
                <a:solidFill>
                  <a:srgbClr val="000000"/>
                </a:solidFill>
                <a:latin typeface="Arial" panose="020B0604020202020204" pitchFamily="34" charset="0"/>
              </a:rPr>
              <a:t>)</a:t>
            </a:r>
          </a:p>
          <a:p>
            <a:r>
              <a:rPr lang="zh-TW" altLang="en-US" dirty="0"/>
              <a:t>格式</a:t>
            </a:r>
            <a:endParaRPr lang="en-US" altLang="zh-TW" dirty="0"/>
          </a:p>
          <a:p>
            <a:pPr lvl="1"/>
            <a:r>
              <a:rPr lang="en-US" altLang="zh-TW" dirty="0"/>
              <a:t>&lt;remap from=</a:t>
            </a:r>
            <a:r>
              <a:rPr lang="en-US" altLang="zh-TW" dirty="0">
                <a:solidFill>
                  <a:srgbClr val="FF0000"/>
                </a:solidFill>
              </a:rPr>
              <a:t>“</a:t>
            </a:r>
            <a:r>
              <a:rPr lang="en-US" altLang="zh-TW" dirty="0" err="1">
                <a:solidFill>
                  <a:srgbClr val="FF0000"/>
                </a:solidFill>
              </a:rPr>
              <a:t>original_topic</a:t>
            </a:r>
            <a:r>
              <a:rPr lang="en-US" altLang="zh-TW" dirty="0">
                <a:solidFill>
                  <a:srgbClr val="FF0000"/>
                </a:solidFill>
              </a:rPr>
              <a:t>”</a:t>
            </a:r>
            <a:r>
              <a:rPr lang="en-US" altLang="zh-TW" dirty="0"/>
              <a:t> to=</a:t>
            </a:r>
            <a:r>
              <a:rPr lang="en-US" altLang="zh-TW" dirty="0">
                <a:solidFill>
                  <a:srgbClr val="FF0000"/>
                </a:solidFill>
              </a:rPr>
              <a:t>“</a:t>
            </a:r>
            <a:r>
              <a:rPr lang="en-US" altLang="zh-TW" dirty="0" err="1">
                <a:solidFill>
                  <a:srgbClr val="FF0000"/>
                </a:solidFill>
              </a:rPr>
              <a:t>new_topic</a:t>
            </a:r>
            <a:r>
              <a:rPr lang="en-US" altLang="zh-TW" dirty="0">
                <a:solidFill>
                  <a:srgbClr val="FF0000"/>
                </a:solidFill>
              </a:rPr>
              <a:t>”</a:t>
            </a:r>
            <a:r>
              <a:rPr lang="en-US" altLang="zh-TW" dirty="0"/>
              <a:t>/&gt;</a:t>
            </a:r>
          </a:p>
        </p:txBody>
      </p:sp>
      <p:pic>
        <p:nvPicPr>
          <p:cNvPr id="3" name="圖片 2" descr="一張含有 文字, 監視器, 螢幕, 黑色 的圖片&#10;&#10;自動產生的描述">
            <a:extLst>
              <a:ext uri="{FF2B5EF4-FFF2-40B4-BE49-F238E27FC236}">
                <a16:creationId xmlns:a16="http://schemas.microsoft.com/office/drawing/2014/main" id="{D02E68BE-3E36-66A7-BD5D-39BEA3DF6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3429000"/>
            <a:ext cx="8763001" cy="249718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a16="http://schemas.microsoft.com/office/drawing/2014/main" id="{407B6BDC-7990-67DB-3C2C-6DED2AA33C90}"/>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Launch file</a:t>
            </a:r>
            <a:r>
              <a:rPr lang="zh-TW" altLang="en-US" spc="-1" dirty="0">
                <a:solidFill>
                  <a:srgbClr val="000000"/>
                </a:solidFill>
                <a:latin typeface="+mn-ea"/>
                <a:ea typeface="+mn-ea"/>
              </a:rPr>
              <a:t>的參數</a:t>
            </a:r>
            <a:r>
              <a:rPr lang="en-US" altLang="zh-TW" spc="-1" dirty="0">
                <a:solidFill>
                  <a:srgbClr val="000000"/>
                </a:solidFill>
                <a:ea typeface="Times New Roman"/>
              </a:rPr>
              <a:t>(1/2)</a:t>
            </a:r>
            <a:endParaRPr lang="en-US" altLang="zh-TW" spc="-1" dirty="0">
              <a:solidFill>
                <a:srgbClr val="000000"/>
              </a:solidFill>
              <a:latin typeface="Arial"/>
            </a:endParaRPr>
          </a:p>
        </p:txBody>
      </p:sp>
      <p:sp>
        <p:nvSpPr>
          <p:cNvPr id="3" name="內容版面配置區 2">
            <a:extLst>
              <a:ext uri="{FF2B5EF4-FFF2-40B4-BE49-F238E27FC236}">
                <a16:creationId xmlns:a16="http://schemas.microsoft.com/office/drawing/2014/main" id="{0ED934C7-A568-6B59-D029-E6913D7446D1}"/>
              </a:ext>
            </a:extLst>
          </p:cNvPr>
          <p:cNvSpPr>
            <a:spLocks noGrp="1"/>
          </p:cNvSpPr>
          <p:nvPr>
            <p:ph idx="1"/>
          </p:nvPr>
        </p:nvSpPr>
        <p:spPr/>
        <p:txBody>
          <a:bodyPr/>
          <a:lstStyle/>
          <a:p>
            <a:r>
              <a:rPr lang="zh-TW" altLang="en-US" dirty="0">
                <a:solidFill>
                  <a:srgbClr val="000000"/>
                </a:solidFill>
              </a:rPr>
              <a:t>目前已經會使用</a:t>
            </a:r>
            <a:r>
              <a:rPr lang="en-US" altLang="zh-TW" dirty="0">
                <a:solidFill>
                  <a:srgbClr val="000000"/>
                </a:solidFill>
              </a:rPr>
              <a:t>launch</a:t>
            </a:r>
            <a:r>
              <a:rPr lang="zh-TW" altLang="en-US" dirty="0">
                <a:solidFill>
                  <a:srgbClr val="000000"/>
                </a:solidFill>
              </a:rPr>
              <a:t>開啟多個節點</a:t>
            </a:r>
            <a:endParaRPr lang="en-US" altLang="zh-TW" dirty="0">
              <a:solidFill>
                <a:srgbClr val="000000"/>
              </a:solidFill>
            </a:endParaRPr>
          </a:p>
          <a:p>
            <a:r>
              <a:rPr lang="zh-TW" altLang="en-US" dirty="0">
                <a:solidFill>
                  <a:srgbClr val="000000"/>
                </a:solidFill>
              </a:rPr>
              <a:t>但，在實際應用上，時常會有參數需要設定</a:t>
            </a:r>
            <a:endParaRPr lang="en-US" altLang="zh-TW" dirty="0">
              <a:solidFill>
                <a:srgbClr val="000000"/>
              </a:solidFill>
            </a:endParaRPr>
          </a:p>
          <a:p>
            <a:r>
              <a:rPr lang="zh-TW" altLang="en-US" dirty="0">
                <a:solidFill>
                  <a:srgbClr val="000000"/>
                </a:solidFill>
              </a:rPr>
              <a:t>這樣每次都要開</a:t>
            </a:r>
            <a:r>
              <a:rPr lang="en-US" altLang="zh-TW" dirty="0">
                <a:solidFill>
                  <a:srgbClr val="000000"/>
                </a:solidFill>
              </a:rPr>
              <a:t>launch</a:t>
            </a:r>
            <a:r>
              <a:rPr lang="zh-TW" altLang="en-US" dirty="0">
                <a:solidFill>
                  <a:srgbClr val="000000"/>
                </a:solidFill>
              </a:rPr>
              <a:t>修改，很麻煩</a:t>
            </a:r>
            <a:endParaRPr lang="en-US" altLang="zh-CN" dirty="0">
              <a:solidFill>
                <a:srgbClr val="000000"/>
              </a:solidFill>
            </a:endParaRPr>
          </a:p>
          <a:p>
            <a:endParaRPr lang="en-US" altLang="zh-CN" dirty="0">
              <a:solidFill>
                <a:srgbClr val="000000"/>
              </a:solidFill>
              <a:latin typeface="標楷體" panose="03000509000000000000" pitchFamily="65" charset="-120"/>
            </a:endParaRPr>
          </a:p>
          <a:p>
            <a:endParaRPr lang="en-US" altLang="zh-CN" dirty="0">
              <a:solidFill>
                <a:srgbClr val="000000"/>
              </a:solidFill>
              <a:latin typeface="標楷體" panose="03000509000000000000" pitchFamily="65" charset="-120"/>
            </a:endParaRPr>
          </a:p>
          <a:p>
            <a:endParaRPr lang="zh-CN" altLang="en-US" dirty="0">
              <a:solidFill>
                <a:srgbClr val="000000"/>
              </a:solidFill>
              <a:latin typeface="標楷體" panose="03000509000000000000" pitchFamily="65" charset="-120"/>
            </a:endParaRPr>
          </a:p>
          <a:p>
            <a:endParaRPr lang="en-US" altLang="zh-TW" dirty="0"/>
          </a:p>
          <a:p>
            <a:endParaRPr lang="en-US" altLang="zh-TW" dirty="0"/>
          </a:p>
          <a:p>
            <a:r>
              <a:rPr lang="zh-TW" altLang="en-US" dirty="0"/>
              <a:t>在執行時，輸入參數至</a:t>
            </a:r>
            <a:r>
              <a:rPr lang="en-US" altLang="zh-TW" dirty="0"/>
              <a:t>launch</a:t>
            </a:r>
            <a:r>
              <a:rPr lang="zh-TW" altLang="en-US" dirty="0"/>
              <a:t>檔</a:t>
            </a:r>
            <a:endParaRPr lang="en-US" altLang="zh-TW" dirty="0"/>
          </a:p>
          <a:p>
            <a:pPr lvl="1"/>
            <a:r>
              <a:rPr lang="en-US" altLang="zh-TW" sz="1800" dirty="0">
                <a:solidFill>
                  <a:srgbClr val="0070C0"/>
                </a:solidFill>
              </a:rPr>
              <a:t>$</a:t>
            </a:r>
            <a:r>
              <a:rPr lang="zh-TW" altLang="en-US" sz="1800" dirty="0">
                <a:solidFill>
                  <a:srgbClr val="0070C0"/>
                </a:solidFill>
              </a:rPr>
              <a:t> </a:t>
            </a:r>
            <a:r>
              <a:rPr lang="en-US" altLang="zh-TW" sz="1800" dirty="0" err="1">
                <a:solidFill>
                  <a:srgbClr val="0070C0"/>
                </a:solidFill>
              </a:rPr>
              <a:t>roslaunch</a:t>
            </a:r>
            <a:r>
              <a:rPr lang="en-US" altLang="zh-TW" sz="1800" dirty="0">
                <a:solidFill>
                  <a:srgbClr val="0070C0"/>
                </a:solidFill>
              </a:rPr>
              <a:t> &lt;</a:t>
            </a:r>
            <a:r>
              <a:rPr lang="en-US" altLang="zh-TW" sz="1800" dirty="0" err="1">
                <a:solidFill>
                  <a:srgbClr val="0070C0"/>
                </a:solidFill>
              </a:rPr>
              <a:t>package_name</a:t>
            </a:r>
            <a:r>
              <a:rPr lang="en-US" altLang="zh-TW" sz="1800" dirty="0">
                <a:solidFill>
                  <a:srgbClr val="0070C0"/>
                </a:solidFill>
              </a:rPr>
              <a:t>&gt; &lt;</a:t>
            </a:r>
            <a:r>
              <a:rPr lang="en-US" altLang="zh-TW" sz="1800" dirty="0" err="1">
                <a:solidFill>
                  <a:srgbClr val="0070C0"/>
                </a:solidFill>
              </a:rPr>
              <a:t>launch_file_name</a:t>
            </a:r>
            <a:r>
              <a:rPr lang="en-US" altLang="zh-TW" sz="1800" dirty="0">
                <a:solidFill>
                  <a:srgbClr val="0070C0"/>
                </a:solidFill>
              </a:rPr>
              <a:t>&gt; &lt;</a:t>
            </a:r>
            <a:r>
              <a:rPr lang="en-US" altLang="zh-TW" sz="1800" dirty="0" err="1">
                <a:solidFill>
                  <a:srgbClr val="0070C0"/>
                </a:solidFill>
              </a:rPr>
              <a:t>arg_name</a:t>
            </a:r>
            <a:r>
              <a:rPr lang="en-US" altLang="zh-TW" sz="1800" dirty="0">
                <a:solidFill>
                  <a:srgbClr val="0070C0"/>
                </a:solidFill>
              </a:rPr>
              <a:t>&gt;:=&lt;</a:t>
            </a:r>
            <a:r>
              <a:rPr lang="en-US" altLang="zh-TW" sz="1800" dirty="0" err="1">
                <a:solidFill>
                  <a:srgbClr val="0070C0"/>
                </a:solidFill>
              </a:rPr>
              <a:t>arg_value</a:t>
            </a:r>
            <a:r>
              <a:rPr lang="en-US" altLang="zh-TW" sz="1800" dirty="0">
                <a:solidFill>
                  <a:srgbClr val="0070C0"/>
                </a:solidFill>
              </a:rPr>
              <a:t>&gt;</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a:buFont typeface="Wingdings" panose="05000000000000000000" pitchFamily="2" charset="2"/>
              <a:buNone/>
            </a:pPr>
            <a:endParaRPr lang="en-US" altLang="zh-TW" dirty="0"/>
          </a:p>
          <a:p>
            <a:pPr lvl="1" indent="-284163"/>
            <a:endParaRPr lang="en-US" altLang="zh-TW" dirty="0"/>
          </a:p>
          <a:p>
            <a:pPr lvl="1" indent="-284163"/>
            <a:endParaRPr lang="zh-TW" altLang="en-US" dirty="0"/>
          </a:p>
          <a:p>
            <a:endParaRPr lang="zh-TW" altLang="en-US" dirty="0"/>
          </a:p>
        </p:txBody>
      </p:sp>
      <p:sp>
        <p:nvSpPr>
          <p:cNvPr id="4" name="Google Shape;122;p10">
            <a:extLst>
              <a:ext uri="{FF2B5EF4-FFF2-40B4-BE49-F238E27FC236}">
                <a16:creationId xmlns:a16="http://schemas.microsoft.com/office/drawing/2014/main" id="{90C7A54F-61C6-A24F-9A29-3809E1E8F308}"/>
              </a:ext>
            </a:extLst>
          </p:cNvPr>
          <p:cNvSpPr/>
          <p:nvPr/>
        </p:nvSpPr>
        <p:spPr>
          <a:xfrm>
            <a:off x="2627312" y="2708275"/>
            <a:ext cx="720725" cy="936625"/>
          </a:xfrm>
          <a:prstGeom prst="downArrow">
            <a:avLst>
              <a:gd name="adj1" fmla="val 13289"/>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5" name="Google Shape;123;p10">
            <a:extLst>
              <a:ext uri="{FF2B5EF4-FFF2-40B4-BE49-F238E27FC236}">
                <a16:creationId xmlns:a16="http://schemas.microsoft.com/office/drawing/2014/main" id="{713B51FA-CF99-D7CE-C93A-A8182B2968ED}"/>
              </a:ext>
            </a:extLst>
          </p:cNvPr>
          <p:cNvSpPr txBox="1"/>
          <p:nvPr/>
        </p:nvSpPr>
        <p:spPr>
          <a:xfrm>
            <a:off x="1403350" y="3716337"/>
            <a:ext cx="3097212" cy="46196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使用launch的參數(arg)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D0480AEA-DED3-C124-56AF-1715C7AAF6CF}"/>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Launch file</a:t>
            </a:r>
            <a:r>
              <a:rPr lang="zh-TW" altLang="en-US" spc="-1" dirty="0">
                <a:solidFill>
                  <a:srgbClr val="000000"/>
                </a:solidFill>
                <a:latin typeface="+mn-ea"/>
                <a:ea typeface="+mn-ea"/>
              </a:rPr>
              <a:t>的參數</a:t>
            </a:r>
            <a:r>
              <a:rPr lang="en-US" altLang="zh-TW" spc="-1" dirty="0">
                <a:solidFill>
                  <a:srgbClr val="000000"/>
                </a:solidFill>
                <a:ea typeface="Times New Roman"/>
              </a:rPr>
              <a:t>(2/2)</a:t>
            </a:r>
            <a:endParaRPr lang="en-US" altLang="zh-TW" spc="-1" dirty="0">
              <a:latin typeface="Arial"/>
            </a:endParaRPr>
          </a:p>
        </p:txBody>
      </p:sp>
      <p:sp>
        <p:nvSpPr>
          <p:cNvPr id="15363" name="內容版面配置區 2">
            <a:extLst>
              <a:ext uri="{FF2B5EF4-FFF2-40B4-BE49-F238E27FC236}">
                <a16:creationId xmlns:a16="http://schemas.microsoft.com/office/drawing/2014/main" id="{F458B976-5A54-548B-412F-54CBB033C899}"/>
              </a:ext>
            </a:extLst>
          </p:cNvPr>
          <p:cNvSpPr>
            <a:spLocks noGrp="1"/>
          </p:cNvSpPr>
          <p:nvPr>
            <p:ph idx="1"/>
          </p:nvPr>
        </p:nvSpPr>
        <p:spPr/>
        <p:txBody>
          <a:bodyPr/>
          <a:lstStyle/>
          <a:p>
            <a:r>
              <a:rPr lang="zh-TW" altLang="en-US" dirty="0"/>
              <a:t>宣告一個參數</a:t>
            </a:r>
            <a:r>
              <a:rPr lang="en-US" altLang="zh-TW" dirty="0"/>
              <a:t>(</a:t>
            </a:r>
            <a:r>
              <a:rPr lang="en-US" altLang="zh-TW" dirty="0" err="1"/>
              <a:t>arg</a:t>
            </a:r>
            <a:r>
              <a:rPr lang="en-US" altLang="zh-TW" dirty="0"/>
              <a:t>)</a:t>
            </a:r>
          </a:p>
          <a:p>
            <a:pPr lvl="1"/>
            <a:r>
              <a:rPr lang="en-US" altLang="zh-TW" dirty="0"/>
              <a:t>&lt;</a:t>
            </a:r>
            <a:r>
              <a:rPr lang="en-US" altLang="zh-TW" dirty="0" err="1"/>
              <a:t>arg_name</a:t>
            </a:r>
            <a:r>
              <a:rPr lang="en-US" altLang="zh-TW" dirty="0"/>
              <a:t>=“</a:t>
            </a:r>
            <a:r>
              <a:rPr lang="en-US" altLang="zh-TW" dirty="0" err="1"/>
              <a:t>turtle_id</a:t>
            </a:r>
            <a:r>
              <a:rPr lang="en-US" altLang="zh-TW" dirty="0"/>
              <a:t>”</a:t>
            </a:r>
            <a:r>
              <a:rPr lang="zh-TW" altLang="en-US" dirty="0"/>
              <a:t> </a:t>
            </a:r>
            <a:r>
              <a:rPr lang="en-US" altLang="zh-TW" dirty="0"/>
              <a:t>default=“</a:t>
            </a:r>
            <a:r>
              <a:rPr lang="en-US" altLang="zh-TW" dirty="0" err="1"/>
              <a:t>orig</a:t>
            </a:r>
            <a:r>
              <a:rPr lang="en-US" altLang="zh-TW" dirty="0"/>
              <a:t>” /&gt;</a:t>
            </a:r>
          </a:p>
          <a:p>
            <a:pPr lvl="1"/>
            <a:endParaRPr lang="en-US" altLang="zh-TW" dirty="0"/>
          </a:p>
          <a:p>
            <a:r>
              <a:rPr lang="zh-TW" altLang="en-US" dirty="0"/>
              <a:t>使用參數</a:t>
            </a:r>
            <a:endParaRPr lang="en-US" altLang="zh-TW" dirty="0"/>
          </a:p>
          <a:p>
            <a:pPr lvl="1"/>
            <a:r>
              <a:rPr lang="en-US" altLang="zh-TW" dirty="0"/>
              <a:t>$(</a:t>
            </a:r>
            <a:r>
              <a:rPr lang="en-US" altLang="zh-TW" dirty="0" err="1"/>
              <a:t>arg</a:t>
            </a:r>
            <a:r>
              <a:rPr lang="en-US" altLang="zh-TW" dirty="0"/>
              <a:t> </a:t>
            </a:r>
            <a:r>
              <a:rPr lang="en-US" altLang="zh-TW" dirty="0" err="1"/>
              <a:t>arg_name</a:t>
            </a:r>
            <a:r>
              <a:rPr lang="en-US" altLang="zh-TW" dirty="0"/>
              <a:t>)</a:t>
            </a:r>
          </a:p>
          <a:p>
            <a:pPr lvl="1"/>
            <a:r>
              <a:rPr lang="en-US" altLang="zh-TW" dirty="0"/>
              <a:t>&lt;</a:t>
            </a:r>
            <a:r>
              <a:rPr lang="en-US" altLang="zh-TW" dirty="0" err="1"/>
              <a:t>arg_name</a:t>
            </a:r>
            <a:r>
              <a:rPr lang="en-US" altLang="zh-TW" dirty="0"/>
              <a:t>=“</a:t>
            </a:r>
            <a:r>
              <a:rPr lang="en-US" altLang="zh-TW" dirty="0" err="1"/>
              <a:t>arg_name</a:t>
            </a:r>
            <a:r>
              <a:rPr lang="en-US" altLang="zh-TW" dirty="0"/>
              <a:t>” value=“</a:t>
            </a:r>
            <a:r>
              <a:rPr lang="en-US" altLang="zh-TW" dirty="0" err="1"/>
              <a:t>arg_value</a:t>
            </a:r>
            <a:r>
              <a:rPr lang="en-US" altLang="zh-TW" dirty="0"/>
              <a:t>”/&gt;</a:t>
            </a:r>
          </a:p>
          <a:p>
            <a:endParaRPr lang="en-US" altLang="zh-TW" dirty="0"/>
          </a:p>
          <a:p>
            <a:r>
              <a:rPr lang="zh-TW" altLang="en-US" dirty="0"/>
              <a:t>範例</a:t>
            </a:r>
            <a:endParaRPr lang="en-US" altLang="zh-TW" dirty="0"/>
          </a:p>
          <a:p>
            <a:pPr lvl="1"/>
            <a:r>
              <a:rPr lang="zh-TW" altLang="en-US" dirty="0"/>
              <a:t>功能：設定</a:t>
            </a:r>
            <a:r>
              <a:rPr lang="en-US" altLang="zh-TW" dirty="0" err="1"/>
              <a:t>turtle_id</a:t>
            </a:r>
            <a:r>
              <a:rPr lang="zh-TW" altLang="en-US" dirty="0"/>
              <a:t>，讓其加入至節點名稱與</a:t>
            </a:r>
            <a:r>
              <a:rPr lang="en-US" altLang="zh-TW" dirty="0"/>
              <a:t>topic</a:t>
            </a:r>
            <a:r>
              <a:rPr lang="zh-TW" altLang="en-US" dirty="0"/>
              <a:t>中</a:t>
            </a:r>
            <a:endParaRPr lang="en-US" altLang="zh-TW" dirty="0"/>
          </a:p>
          <a:p>
            <a:pPr lvl="1"/>
            <a:r>
              <a:rPr lang="zh-TW" altLang="en-US" dirty="0"/>
              <a:t>檔名：</a:t>
            </a:r>
            <a:r>
              <a:rPr lang="en-US" altLang="zh-TW" dirty="0" err="1"/>
              <a:t>launch_arg.launch</a:t>
            </a:r>
            <a:r>
              <a:rPr lang="zh-TW" altLang="en-US" dirty="0"/>
              <a:t>與</a:t>
            </a:r>
            <a:r>
              <a:rPr lang="en-US" altLang="zh-TW" dirty="0" err="1"/>
              <a:t>read_launch.launch</a:t>
            </a:r>
            <a:endParaRPr lang="zh-TW" altLang="en-US" dirty="0"/>
          </a:p>
        </p:txBody>
      </p:sp>
      <p:pic>
        <p:nvPicPr>
          <p:cNvPr id="3" name="圖片 2">
            <a:extLst>
              <a:ext uri="{FF2B5EF4-FFF2-40B4-BE49-F238E27FC236}">
                <a16:creationId xmlns:a16="http://schemas.microsoft.com/office/drawing/2014/main" id="{3326C3A7-B13D-974C-1781-21F48DE71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 y="5373216"/>
            <a:ext cx="9020175" cy="962025"/>
          </a:xfrm>
          <a:prstGeom prst="rect">
            <a:avLst/>
          </a:prstGeom>
        </p:spPr>
      </p:pic>
      <p:sp>
        <p:nvSpPr>
          <p:cNvPr id="4" name="Google Shape;132;p11">
            <a:extLst>
              <a:ext uri="{FF2B5EF4-FFF2-40B4-BE49-F238E27FC236}">
                <a16:creationId xmlns:a16="http://schemas.microsoft.com/office/drawing/2014/main" id="{8BEA673B-2C32-5221-9DAF-32006DE046A2}"/>
              </a:ext>
            </a:extLst>
          </p:cNvPr>
          <p:cNvSpPr txBox="1"/>
          <p:nvPr/>
        </p:nvSpPr>
        <p:spPr>
          <a:xfrm>
            <a:off x="4765575" y="4157662"/>
            <a:ext cx="863700" cy="368400"/>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US" sz="1800" b="0" i="0" u="none" dirty="0">
                <a:solidFill>
                  <a:srgbClr val="FF0000"/>
                </a:solidFill>
                <a:latin typeface="Times New Roman"/>
                <a:ea typeface="Times New Roman"/>
                <a:cs typeface="Times New Roman"/>
                <a:sym typeface="Times New Roman"/>
              </a:rPr>
              <a:t>rename</a:t>
            </a:r>
            <a:endParaRPr dirty="0"/>
          </a:p>
        </p:txBody>
      </p:sp>
      <p:sp>
        <p:nvSpPr>
          <p:cNvPr id="5" name="Google Shape;133;p11">
            <a:extLst>
              <a:ext uri="{FF2B5EF4-FFF2-40B4-BE49-F238E27FC236}">
                <a16:creationId xmlns:a16="http://schemas.microsoft.com/office/drawing/2014/main" id="{7D0E7386-E044-E225-479F-07F9DD09A59F}"/>
              </a:ext>
            </a:extLst>
          </p:cNvPr>
          <p:cNvSpPr txBox="1"/>
          <p:nvPr/>
        </p:nvSpPr>
        <p:spPr>
          <a:xfrm>
            <a:off x="5795962" y="4157662"/>
            <a:ext cx="863600" cy="36988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Times New Roman"/>
              <a:buNone/>
            </a:pPr>
            <a:r>
              <a:rPr lang="en-US" sz="1800" b="0" i="0" u="none" dirty="0">
                <a:solidFill>
                  <a:srgbClr val="FF0000"/>
                </a:solidFill>
                <a:latin typeface="Times New Roman"/>
                <a:ea typeface="Times New Roman"/>
                <a:cs typeface="Times New Roman"/>
                <a:sym typeface="Times New Roman"/>
              </a:rPr>
              <a:t>remap</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537E5219-1B9D-2C4B-C20A-DD9051C484E2}"/>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Launch</a:t>
            </a:r>
            <a:r>
              <a:rPr lang="zh-TW" altLang="en-US" dirty="0">
                <a:latin typeface="+mn-ea"/>
                <a:ea typeface="+mn-ea"/>
                <a:cs typeface="Times New Roman"/>
                <a:sym typeface="Times New Roman"/>
              </a:rPr>
              <a:t>的</a:t>
            </a:r>
            <a:r>
              <a:rPr lang="en-US" altLang="zh-TW" dirty="0">
                <a:ea typeface="Times New Roman"/>
                <a:cs typeface="Times New Roman"/>
                <a:sym typeface="Times New Roman"/>
              </a:rPr>
              <a:t>include file (1/2)</a:t>
            </a:r>
            <a:endParaRPr lang="en-US" altLang="zh-TW" spc="-1" dirty="0">
              <a:latin typeface="Arial"/>
            </a:endParaRPr>
          </a:p>
        </p:txBody>
      </p:sp>
      <p:sp>
        <p:nvSpPr>
          <p:cNvPr id="16387" name="內容版面配置區 2">
            <a:extLst>
              <a:ext uri="{FF2B5EF4-FFF2-40B4-BE49-F238E27FC236}">
                <a16:creationId xmlns:a16="http://schemas.microsoft.com/office/drawing/2014/main" id="{B3BF9E8A-B986-486D-DA03-C1B87234AA23}"/>
              </a:ext>
            </a:extLst>
          </p:cNvPr>
          <p:cNvSpPr>
            <a:spLocks noGrp="1"/>
          </p:cNvSpPr>
          <p:nvPr>
            <p:ph idx="1"/>
          </p:nvPr>
        </p:nvSpPr>
        <p:spPr/>
        <p:txBody>
          <a:bodyPr/>
          <a:lstStyle/>
          <a:p>
            <a:pPr>
              <a:defRPr/>
            </a:pPr>
            <a:r>
              <a:rPr lang="en-US" altLang="zh-TW" dirty="0">
                <a:cs typeface="Times New Roman" panose="02020603050405020304" pitchFamily="18" charset="0"/>
              </a:rPr>
              <a:t>Launch</a:t>
            </a:r>
            <a:r>
              <a:rPr lang="zh-TW" altLang="en-US" dirty="0">
                <a:cs typeface="Times New Roman" panose="02020603050405020304" pitchFamily="18" charset="0"/>
              </a:rPr>
              <a:t>呼叫</a:t>
            </a:r>
            <a:r>
              <a:rPr lang="en-US" altLang="zh-TW" dirty="0">
                <a:cs typeface="Times New Roman" panose="02020603050405020304" pitchFamily="18" charset="0"/>
              </a:rPr>
              <a:t>launch</a:t>
            </a:r>
          </a:p>
          <a:p>
            <a:pPr lvl="1">
              <a:defRPr/>
            </a:pPr>
            <a:r>
              <a:rPr lang="en-US" altLang="zh-TW" dirty="0">
                <a:cs typeface="Times New Roman" panose="02020603050405020304" pitchFamily="18" charset="0"/>
              </a:rPr>
              <a:t>Launch</a:t>
            </a:r>
            <a:r>
              <a:rPr lang="zh-TW" altLang="en-US" dirty="0">
                <a:cs typeface="Times New Roman" panose="02020603050405020304" pitchFamily="18" charset="0"/>
              </a:rPr>
              <a:t>其實就是一個模組</a:t>
            </a:r>
            <a:endParaRPr lang="en-US" altLang="zh-TW" dirty="0">
              <a:cs typeface="Times New Roman" panose="02020603050405020304" pitchFamily="18" charset="0"/>
            </a:endParaRPr>
          </a:p>
          <a:p>
            <a:pPr lvl="1">
              <a:defRPr/>
            </a:pPr>
            <a:r>
              <a:rPr lang="zh-TW" altLang="en-US" dirty="0">
                <a:cs typeface="Times New Roman" panose="02020603050405020304" pitchFamily="18" charset="0"/>
              </a:rPr>
              <a:t>實際開發中，我們可能會有很多模組</a:t>
            </a:r>
            <a:r>
              <a:rPr lang="en-US" altLang="zh-TW" dirty="0">
                <a:cs typeface="Times New Roman" panose="02020603050405020304" pitchFamily="18" charset="0"/>
              </a:rPr>
              <a:t>(launch)</a:t>
            </a:r>
          </a:p>
          <a:p>
            <a:pPr lvl="1">
              <a:defRPr/>
            </a:pPr>
            <a:r>
              <a:rPr lang="zh-TW" altLang="en-US" dirty="0">
                <a:cs typeface="Times New Roman" panose="02020603050405020304" pitchFamily="18" charset="0"/>
              </a:rPr>
              <a:t>然後會有一個最主要執行的</a:t>
            </a:r>
            <a:endParaRPr lang="en-US" altLang="zh-TW" dirty="0">
              <a:cs typeface="Times New Roman" panose="02020603050405020304" pitchFamily="18" charset="0"/>
            </a:endParaRPr>
          </a:p>
          <a:p>
            <a:pPr lvl="1">
              <a:defRPr/>
            </a:pPr>
            <a:r>
              <a:rPr lang="zh-TW" altLang="en-US" dirty="0">
                <a:cs typeface="Times New Roman" panose="02020603050405020304" pitchFamily="18" charset="0"/>
              </a:rPr>
              <a:t>這時候，其他模組就變成一個像是</a:t>
            </a:r>
            <a:r>
              <a:rPr lang="zh-TW" altLang="en-US" b="1" dirty="0">
                <a:cs typeface="Times New Roman" panose="02020603050405020304" pitchFamily="18" charset="0"/>
              </a:rPr>
              <a:t>副函式</a:t>
            </a:r>
            <a:r>
              <a:rPr lang="zh-TW" altLang="en-US" dirty="0">
                <a:cs typeface="Times New Roman" panose="02020603050405020304" pitchFamily="18" charset="0"/>
              </a:rPr>
              <a:t>的東西</a:t>
            </a:r>
            <a:endParaRPr lang="en-US" altLang="zh-TW" dirty="0">
              <a:cs typeface="Times New Roman" panose="02020603050405020304" pitchFamily="18" charset="0"/>
            </a:endParaRPr>
          </a:p>
          <a:p>
            <a:pPr lvl="2">
              <a:defRPr/>
            </a:pPr>
            <a:r>
              <a:rPr lang="zh-TW" altLang="en-US" dirty="0">
                <a:cs typeface="Times New Roman" panose="02020603050405020304" pitchFamily="18" charset="0"/>
              </a:rPr>
              <a:t>所以透過</a:t>
            </a:r>
            <a:r>
              <a:rPr lang="en-US" altLang="zh-TW" dirty="0">
                <a:cs typeface="Times New Roman" panose="02020603050405020304" pitchFamily="18" charset="0"/>
              </a:rPr>
              <a:t>launch</a:t>
            </a:r>
            <a:r>
              <a:rPr lang="zh-TW" altLang="en-US" dirty="0">
                <a:cs typeface="Times New Roman" panose="02020603050405020304" pitchFamily="18" charset="0"/>
              </a:rPr>
              <a:t>呼叫</a:t>
            </a:r>
            <a:r>
              <a:rPr lang="en-US" altLang="zh-TW" dirty="0">
                <a:cs typeface="Times New Roman" panose="02020603050405020304" pitchFamily="18" charset="0"/>
              </a:rPr>
              <a:t>launch</a:t>
            </a:r>
            <a:r>
              <a:rPr lang="zh-TW" altLang="en-US" dirty="0">
                <a:cs typeface="Times New Roman" panose="02020603050405020304" pitchFamily="18" charset="0"/>
              </a:rPr>
              <a:t>可以讓程式更彈性且更模組化</a:t>
            </a:r>
            <a:endParaRPr lang="en-US" altLang="zh-TW" dirty="0">
              <a:cs typeface="Times New Roman" panose="02020603050405020304" pitchFamily="18" charset="0"/>
            </a:endParaRPr>
          </a:p>
          <a:p>
            <a:pPr lvl="1">
              <a:defRPr/>
            </a:pPr>
            <a:endParaRPr lang="en-US" altLang="zh-TW" dirty="0">
              <a:cs typeface="Times New Roman" panose="02020603050405020304" pitchFamily="18" charset="0"/>
            </a:endParaRPr>
          </a:p>
          <a:p>
            <a:pPr marL="914400" lvl="2" indent="0">
              <a:buNone/>
              <a:defRPr/>
            </a:pPr>
            <a:endParaRPr lang="en-US" altLang="zh-TW" dirty="0">
              <a:cs typeface="Times New Roman" panose="02020603050405020304" pitchFamily="18" charset="0"/>
            </a:endParaRPr>
          </a:p>
          <a:p>
            <a:pPr>
              <a:defRPr/>
            </a:pPr>
            <a:r>
              <a:rPr lang="zh-TW" altLang="en-US" dirty="0">
                <a:cs typeface="Times New Roman" panose="02020603050405020304" pitchFamily="18" charset="0"/>
              </a:rPr>
              <a:t>可讓</a:t>
            </a:r>
            <a:r>
              <a:rPr lang="en-US" altLang="zh-TW" dirty="0">
                <a:cs typeface="Times New Roman" panose="02020603050405020304" pitchFamily="18" charset="0"/>
              </a:rPr>
              <a:t>launch</a:t>
            </a:r>
            <a:r>
              <a:rPr lang="zh-TW" altLang="en-US" dirty="0">
                <a:cs typeface="Times New Roman" panose="02020603050405020304" pitchFamily="18" charset="0"/>
              </a:rPr>
              <a:t>呼叫</a:t>
            </a:r>
            <a:r>
              <a:rPr lang="en-US" altLang="zh-TW" dirty="0">
                <a:cs typeface="Times New Roman" panose="02020603050405020304" pitchFamily="18" charset="0"/>
              </a:rPr>
              <a:t>launch</a:t>
            </a:r>
            <a:r>
              <a:rPr lang="zh-TW" altLang="en-US" dirty="0">
                <a:cs typeface="Times New Roman" panose="02020603050405020304" pitchFamily="18" charset="0"/>
              </a:rPr>
              <a:t>的元素的名稱</a:t>
            </a:r>
            <a:endParaRPr lang="en-US" altLang="zh-TW" dirty="0">
              <a:cs typeface="Times New Roman" panose="02020603050405020304" pitchFamily="18" charset="0"/>
            </a:endParaRPr>
          </a:p>
          <a:p>
            <a:pPr lvl="1">
              <a:defRPr/>
            </a:pPr>
            <a:r>
              <a:rPr lang="en-US" altLang="zh-TW" dirty="0">
                <a:cs typeface="Times New Roman" panose="02020603050405020304" pitchFamily="18" charset="0"/>
              </a:rPr>
              <a:t>&lt;include file&gt;</a:t>
            </a:r>
            <a:r>
              <a:rPr lang="zh-TW" altLang="en-US" dirty="0">
                <a:cs typeface="Times New Roman" panose="02020603050405020304" pitchFamily="18" charset="0"/>
              </a:rPr>
              <a:t> </a:t>
            </a:r>
            <a:r>
              <a:rPr lang="en-US" altLang="zh-TW" dirty="0">
                <a:cs typeface="Times New Roman" panose="02020603050405020304" pitchFamily="18" charset="0"/>
              </a:rPr>
              <a:t>&lt;include file /&gt;</a:t>
            </a:r>
          </a:p>
          <a:p>
            <a:pPr>
              <a:defRPr/>
            </a:pPr>
            <a:endParaRPr lang="en-US" altLang="zh-TW" dirty="0">
              <a:latin typeface="標楷體" panose="03000509000000000000" pitchFamily="65" charset="-120"/>
              <a:cs typeface="Times New Roman" panose="02020603050405020304" pitchFamily="18" charset="0"/>
            </a:endParaRPr>
          </a:p>
          <a:p>
            <a:pPr>
              <a:defRPr/>
            </a:pPr>
            <a:endParaRPr lang="zh-TW" altLang="en-US" dirty="0">
              <a:latin typeface="標楷體" panose="03000509000000000000" pitchFamily="65" charset="-12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D303B2EB-0EDB-CE88-A672-44067EB7A777}"/>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Launch</a:t>
            </a:r>
            <a:r>
              <a:rPr lang="zh-TW" altLang="en-US" dirty="0">
                <a:latin typeface="+mn-ea"/>
                <a:ea typeface="+mn-ea"/>
                <a:cs typeface="Times New Roman"/>
                <a:sym typeface="Times New Roman"/>
              </a:rPr>
              <a:t>的</a:t>
            </a:r>
            <a:r>
              <a:rPr lang="en-US" altLang="zh-TW" dirty="0">
                <a:ea typeface="Times New Roman"/>
                <a:cs typeface="Times New Roman"/>
                <a:sym typeface="Times New Roman"/>
              </a:rPr>
              <a:t>include file (2/2)</a:t>
            </a:r>
            <a:endParaRPr lang="en-US" altLang="zh-TW" spc="-1" dirty="0">
              <a:latin typeface="Arial"/>
            </a:endParaRPr>
          </a:p>
        </p:txBody>
      </p:sp>
      <p:sp>
        <p:nvSpPr>
          <p:cNvPr id="3" name="內容版面配置區 2">
            <a:extLst>
              <a:ext uri="{FF2B5EF4-FFF2-40B4-BE49-F238E27FC236}">
                <a16:creationId xmlns:a16="http://schemas.microsoft.com/office/drawing/2014/main" id="{62A798E3-E0FB-7B1C-D986-0E7D578978F0}"/>
              </a:ext>
            </a:extLst>
          </p:cNvPr>
          <p:cNvSpPr>
            <a:spLocks noGrp="1"/>
          </p:cNvSpPr>
          <p:nvPr>
            <p:ph idx="1"/>
          </p:nvPr>
        </p:nvSpPr>
        <p:spPr/>
        <p:txBody>
          <a:bodyPr/>
          <a:lstStyle/>
          <a:p>
            <a:pPr>
              <a:defRPr/>
            </a:pPr>
            <a:r>
              <a:rPr lang="zh-TW" altLang="en-US" dirty="0"/>
              <a:t>如何使用</a:t>
            </a:r>
            <a:r>
              <a:rPr lang="en-US" altLang="zh-TW" dirty="0"/>
              <a:t>&lt;include file&gt; ?</a:t>
            </a:r>
          </a:p>
          <a:p>
            <a:pPr>
              <a:defRPr/>
            </a:pPr>
            <a:endParaRPr lang="en-US" altLang="zh-TW" dirty="0"/>
          </a:p>
          <a:p>
            <a:pPr>
              <a:defRPr/>
            </a:pPr>
            <a:r>
              <a:rPr lang="en-US" altLang="zh-TW" dirty="0"/>
              <a:t>&lt;include file&gt;</a:t>
            </a:r>
            <a:r>
              <a:rPr lang="zh-TW" altLang="en-US" dirty="0"/>
              <a:t>格式：</a:t>
            </a:r>
            <a:endParaRPr lang="en-US" altLang="zh-TW" dirty="0"/>
          </a:p>
          <a:p>
            <a:pPr lvl="1">
              <a:defRPr/>
            </a:pPr>
            <a:r>
              <a:rPr lang="en-US" altLang="zh-TW" dirty="0"/>
              <a:t>&lt;include</a:t>
            </a:r>
            <a:r>
              <a:rPr lang="zh-TW" altLang="en-US" dirty="0"/>
              <a:t> </a:t>
            </a:r>
            <a:r>
              <a:rPr lang="en-US" altLang="zh-TW" dirty="0"/>
              <a:t>file=“launch</a:t>
            </a:r>
            <a:r>
              <a:rPr lang="zh-TW" altLang="en-US" dirty="0"/>
              <a:t>檔案路徑</a:t>
            </a:r>
            <a:r>
              <a:rPr lang="en-US" altLang="zh-TW" dirty="0"/>
              <a:t>”&gt;</a:t>
            </a:r>
          </a:p>
          <a:p>
            <a:pPr lvl="2">
              <a:defRPr/>
            </a:pPr>
            <a:r>
              <a:rPr lang="zh-TW" altLang="en-US" dirty="0"/>
              <a:t>但路徑可能很長</a:t>
            </a:r>
            <a:endParaRPr lang="en-US" altLang="zh-TW" dirty="0"/>
          </a:p>
          <a:p>
            <a:pPr lvl="2">
              <a:defRPr/>
            </a:pPr>
            <a:r>
              <a:rPr lang="zh-TW" altLang="en-US" dirty="0"/>
              <a:t>可簡短</a:t>
            </a:r>
            <a:endParaRPr lang="en-US" altLang="zh-TW" dirty="0"/>
          </a:p>
          <a:p>
            <a:pPr lvl="1">
              <a:defRPr/>
            </a:pPr>
            <a:r>
              <a:rPr lang="en-US" altLang="zh-TW" dirty="0"/>
              <a:t>&lt;include</a:t>
            </a:r>
            <a:r>
              <a:rPr lang="zh-TW" altLang="en-US" dirty="0"/>
              <a:t> </a:t>
            </a:r>
            <a:r>
              <a:rPr lang="en-US" altLang="zh-TW" dirty="0"/>
              <a:t>file=“$(find</a:t>
            </a:r>
            <a:r>
              <a:rPr lang="zh-TW" altLang="en-US" dirty="0"/>
              <a:t> </a:t>
            </a:r>
            <a:r>
              <a:rPr lang="en-US" altLang="zh-TW" dirty="0" err="1"/>
              <a:t>package_name</a:t>
            </a:r>
            <a:r>
              <a:rPr lang="en-US" altLang="zh-TW" dirty="0"/>
              <a:t>)/</a:t>
            </a:r>
            <a:r>
              <a:rPr lang="en-US" altLang="zh-TW" dirty="0" err="1"/>
              <a:t>launch_file_name</a:t>
            </a:r>
            <a:r>
              <a:rPr lang="en-US" altLang="zh-TW" dirty="0"/>
              <a:t>”&gt;</a:t>
            </a:r>
          </a:p>
          <a:p>
            <a:pPr lvl="2">
              <a:defRPr/>
            </a:pPr>
            <a:r>
              <a:rPr lang="zh-TW" altLang="en-US" dirty="0"/>
              <a:t>使用</a:t>
            </a:r>
            <a:r>
              <a:rPr lang="en-US" altLang="zh-TW" dirty="0"/>
              <a:t>file</a:t>
            </a:r>
            <a:r>
              <a:rPr lang="zh-TW" altLang="en-US" dirty="0"/>
              <a:t>指令，直接抓出所屬</a:t>
            </a:r>
            <a:r>
              <a:rPr lang="en-US" altLang="zh-TW" dirty="0"/>
              <a:t>package</a:t>
            </a:r>
            <a:r>
              <a:rPr lang="zh-TW" altLang="en-US" dirty="0"/>
              <a:t>路徑</a:t>
            </a:r>
            <a:endParaRPr lang="en-US" altLang="zh-TW" dirty="0"/>
          </a:p>
          <a:p>
            <a:pPr lvl="1">
              <a:defRPr/>
            </a:pPr>
            <a:r>
              <a:rPr lang="zh-TW" altLang="en-US" dirty="0"/>
              <a:t>若被呼叫的</a:t>
            </a:r>
            <a:r>
              <a:rPr lang="en-US" altLang="zh-TW" dirty="0"/>
              <a:t>launch</a:t>
            </a:r>
            <a:r>
              <a:rPr lang="zh-TW" altLang="en-US" dirty="0"/>
              <a:t>有</a:t>
            </a:r>
            <a:r>
              <a:rPr lang="en-US" altLang="zh-TW" dirty="0" err="1"/>
              <a:t>arg</a:t>
            </a:r>
            <a:r>
              <a:rPr lang="zh-TW" altLang="en-US" dirty="0"/>
              <a:t>，則可在</a:t>
            </a:r>
            <a:r>
              <a:rPr lang="en-US" altLang="zh-TW" dirty="0"/>
              <a:t>include</a:t>
            </a:r>
            <a:r>
              <a:rPr lang="zh-TW" altLang="en-US" dirty="0"/>
              <a:t>的設定欄位中做設定</a:t>
            </a:r>
            <a:endParaRPr lang="en-US" altLang="zh-TW" dirty="0"/>
          </a:p>
          <a:p>
            <a:pPr lvl="2">
              <a:defRPr/>
            </a:pPr>
            <a:endParaRPr lang="en-US" altLang="zh-TW" dirty="0"/>
          </a:p>
          <a:p>
            <a:pPr>
              <a:defRPr/>
            </a:pPr>
            <a:r>
              <a:rPr lang="zh-TW" altLang="en-US" dirty="0"/>
              <a:t>範例</a:t>
            </a:r>
            <a:endParaRPr lang="en-US" altLang="zh-TW" dirty="0"/>
          </a:p>
          <a:p>
            <a:pPr lvl="1">
              <a:defRPr/>
            </a:pPr>
            <a:r>
              <a:rPr lang="en-US" altLang="zh-TW" dirty="0" err="1"/>
              <a:t>read_launch.launch</a:t>
            </a:r>
            <a:endParaRPr lang="en-US" altLang="zh-TW" dirty="0"/>
          </a:p>
          <a:p>
            <a:pPr lvl="1">
              <a:defRPr/>
            </a:pPr>
            <a:endParaRPr lang="en-US" altLang="zh-TW"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F39DF1B5-55A8-4413-6433-26D2B8781508}"/>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Launch</a:t>
            </a:r>
            <a:r>
              <a:rPr lang="zh-TW" altLang="en-US" dirty="0">
                <a:latin typeface="+mn-ea"/>
                <a:ea typeface="+mn-ea"/>
                <a:cs typeface="Times New Roman"/>
                <a:sym typeface="Times New Roman"/>
              </a:rPr>
              <a:t>的</a:t>
            </a:r>
            <a:r>
              <a:rPr lang="en-US" altLang="zh-TW" dirty="0">
                <a:ea typeface="Times New Roman"/>
                <a:cs typeface="Times New Roman"/>
                <a:sym typeface="Times New Roman"/>
              </a:rPr>
              <a:t>group</a:t>
            </a:r>
            <a:endParaRPr lang="en-US" altLang="zh-TW" spc="-1" dirty="0">
              <a:latin typeface="Arial"/>
            </a:endParaRPr>
          </a:p>
        </p:txBody>
      </p:sp>
      <p:sp>
        <p:nvSpPr>
          <p:cNvPr id="19459" name="內容版面配置區 2">
            <a:extLst>
              <a:ext uri="{FF2B5EF4-FFF2-40B4-BE49-F238E27FC236}">
                <a16:creationId xmlns:a16="http://schemas.microsoft.com/office/drawing/2014/main" id="{895BE44A-AA7B-F45E-B9CB-636A325E8262}"/>
              </a:ext>
            </a:extLst>
          </p:cNvPr>
          <p:cNvSpPr>
            <a:spLocks noGrp="1"/>
          </p:cNvSpPr>
          <p:nvPr>
            <p:ph idx="1"/>
          </p:nvPr>
        </p:nvSpPr>
        <p:spPr/>
        <p:txBody>
          <a:bodyPr/>
          <a:lstStyle/>
          <a:p>
            <a:r>
              <a:rPr lang="zh-TW" altLang="en-US" dirty="0"/>
              <a:t>在開發專案時，有時候會希望將</a:t>
            </a:r>
            <a:r>
              <a:rPr lang="en-US" altLang="zh-TW" dirty="0"/>
              <a:t>launch</a:t>
            </a:r>
            <a:r>
              <a:rPr lang="zh-TW" altLang="en-US" dirty="0"/>
              <a:t>檔進行類似分組計畫</a:t>
            </a:r>
            <a:endParaRPr lang="en-US" altLang="zh-TW" dirty="0"/>
          </a:p>
          <a:p>
            <a:pPr lvl="1"/>
            <a:r>
              <a:rPr lang="en-US" altLang="zh-TW" dirty="0"/>
              <a:t>Ex1:</a:t>
            </a:r>
            <a:r>
              <a:rPr lang="zh-TW" altLang="en-US" dirty="0"/>
              <a:t>某些節點要在同一個</a:t>
            </a:r>
            <a:r>
              <a:rPr lang="en-US" altLang="zh-TW" dirty="0"/>
              <a:t>namespace</a:t>
            </a:r>
            <a:r>
              <a:rPr lang="zh-TW" altLang="en-US" dirty="0"/>
              <a:t>下</a:t>
            </a:r>
            <a:endParaRPr lang="en-US" altLang="zh-TW" dirty="0"/>
          </a:p>
          <a:p>
            <a:pPr lvl="1"/>
            <a:r>
              <a:rPr lang="en-US" altLang="zh-TW" dirty="0"/>
              <a:t>Ex2:</a:t>
            </a:r>
            <a:r>
              <a:rPr lang="zh-TW" altLang="en-US" dirty="0"/>
              <a:t>在</a:t>
            </a:r>
            <a:r>
              <a:rPr lang="en-US" altLang="zh-TW" dirty="0"/>
              <a:t>launch</a:t>
            </a:r>
            <a:r>
              <a:rPr lang="zh-TW" altLang="en-US" dirty="0"/>
              <a:t>使用判斷是動態執行程式</a:t>
            </a:r>
            <a:endParaRPr lang="en-US" altLang="zh-TW" dirty="0"/>
          </a:p>
          <a:p>
            <a:r>
              <a:rPr lang="zh-TW" altLang="en-US" dirty="0"/>
              <a:t>如何在</a:t>
            </a:r>
            <a:r>
              <a:rPr lang="en-US" altLang="zh-TW" dirty="0"/>
              <a:t>launch</a:t>
            </a:r>
            <a:r>
              <a:rPr lang="zh-TW" altLang="en-US" dirty="0"/>
              <a:t>檔中進行分組規劃</a:t>
            </a:r>
            <a:endParaRPr lang="en-US" altLang="zh-TW" dirty="0"/>
          </a:p>
          <a:p>
            <a:pPr lvl="1"/>
            <a:r>
              <a:rPr lang="zh-TW" altLang="en-US" dirty="0"/>
              <a:t>使用</a:t>
            </a:r>
            <a:r>
              <a:rPr lang="en-US" altLang="zh-TW" dirty="0"/>
              <a:t>&lt;group&gt;</a:t>
            </a:r>
            <a:r>
              <a:rPr lang="zh-TW" altLang="en-US" dirty="0"/>
              <a:t> </a:t>
            </a:r>
            <a:r>
              <a:rPr lang="en-US" altLang="zh-TW" dirty="0"/>
              <a:t>&lt;/group&gt;</a:t>
            </a:r>
          </a:p>
          <a:p>
            <a:endParaRPr lang="en-US" altLang="zh-TW" dirty="0"/>
          </a:p>
          <a:p>
            <a:r>
              <a:rPr lang="zh-TW" altLang="en-US" dirty="0"/>
              <a:t>如何讓某些節點在同一個</a:t>
            </a:r>
            <a:r>
              <a:rPr lang="en-US" altLang="zh-TW" dirty="0"/>
              <a:t>namespace</a:t>
            </a:r>
            <a:r>
              <a:rPr lang="zh-TW" altLang="en-US" dirty="0"/>
              <a:t>下</a:t>
            </a:r>
            <a:endParaRPr lang="en-US" altLang="zh-TW" dirty="0"/>
          </a:p>
          <a:p>
            <a:pPr lvl="1"/>
            <a:r>
              <a:rPr lang="zh-TW" altLang="en-US" dirty="0"/>
              <a:t>直接在</a:t>
            </a:r>
            <a:r>
              <a:rPr lang="en-US" altLang="zh-TW" dirty="0"/>
              <a:t>group tag</a:t>
            </a:r>
            <a:r>
              <a:rPr lang="zh-TW" altLang="en-US" dirty="0"/>
              <a:t>中，設定元素屬性的地方設定即可</a:t>
            </a:r>
            <a:endParaRPr lang="en-US" altLang="zh-TW" dirty="0"/>
          </a:p>
          <a:p>
            <a:endParaRPr lang="en-US" altLang="zh-TW" b="1"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pPr lvl="1"/>
            <a:endParaRPr lang="zh-TW" altLang="en-US" dirty="0"/>
          </a:p>
        </p:txBody>
      </p:sp>
      <p:grpSp>
        <p:nvGrpSpPr>
          <p:cNvPr id="2" name="Google Shape;152;p14">
            <a:extLst>
              <a:ext uri="{FF2B5EF4-FFF2-40B4-BE49-F238E27FC236}">
                <a16:creationId xmlns:a16="http://schemas.microsoft.com/office/drawing/2014/main" id="{87AE3AF3-3EA6-CBF7-EC51-6354050D9C5F}"/>
              </a:ext>
            </a:extLst>
          </p:cNvPr>
          <p:cNvGrpSpPr/>
          <p:nvPr/>
        </p:nvGrpSpPr>
        <p:grpSpPr>
          <a:xfrm>
            <a:off x="900112" y="4941887"/>
            <a:ext cx="5408612" cy="1228725"/>
            <a:chOff x="899592" y="4941168"/>
            <a:chExt cx="5408972" cy="1230238"/>
          </a:xfrm>
        </p:grpSpPr>
        <p:sp>
          <p:nvSpPr>
            <p:cNvPr id="5" name="Google Shape;153;p14">
              <a:extLst>
                <a:ext uri="{FF2B5EF4-FFF2-40B4-BE49-F238E27FC236}">
                  <a16:creationId xmlns:a16="http://schemas.microsoft.com/office/drawing/2014/main" id="{9705F1CF-A160-0B53-8B6C-8CEED31554E4}"/>
                </a:ext>
              </a:extLst>
            </p:cNvPr>
            <p:cNvSpPr txBox="1"/>
            <p:nvPr/>
          </p:nvSpPr>
          <p:spPr>
            <a:xfrm>
              <a:off x="1340012" y="5365601"/>
              <a:ext cx="4968552"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6" name="Google Shape;154;p14">
              <a:extLst>
                <a:ext uri="{FF2B5EF4-FFF2-40B4-BE49-F238E27FC236}">
                  <a16:creationId xmlns:a16="http://schemas.microsoft.com/office/drawing/2014/main" id="{D6C9C38B-0E20-2721-F50C-48109C639AE4}"/>
                </a:ext>
              </a:extLst>
            </p:cNvPr>
            <p:cNvPicPr preferRelativeResize="0"/>
            <p:nvPr/>
          </p:nvPicPr>
          <p:blipFill rotWithShape="1">
            <a:blip r:embed="rId2">
              <a:alphaModFix/>
            </a:blip>
            <a:srcRect/>
            <a:stretch/>
          </p:blipFill>
          <p:spPr>
            <a:xfrm>
              <a:off x="899592" y="5733256"/>
              <a:ext cx="1495425" cy="438150"/>
            </a:xfrm>
            <a:prstGeom prst="rect">
              <a:avLst/>
            </a:prstGeom>
            <a:noFill/>
            <a:ln>
              <a:noFill/>
            </a:ln>
          </p:spPr>
        </p:pic>
        <p:pic>
          <p:nvPicPr>
            <p:cNvPr id="11" name="Google Shape;155;p14">
              <a:extLst>
                <a:ext uri="{FF2B5EF4-FFF2-40B4-BE49-F238E27FC236}">
                  <a16:creationId xmlns:a16="http://schemas.microsoft.com/office/drawing/2014/main" id="{BE95EB06-9F8A-BE98-EA48-D55CD0502281}"/>
                </a:ext>
              </a:extLst>
            </p:cNvPr>
            <p:cNvPicPr preferRelativeResize="0"/>
            <p:nvPr/>
          </p:nvPicPr>
          <p:blipFill rotWithShape="1">
            <a:blip r:embed="rId3">
              <a:alphaModFix/>
            </a:blip>
            <a:srcRect/>
            <a:stretch/>
          </p:blipFill>
          <p:spPr>
            <a:xfrm>
              <a:off x="980443" y="5013176"/>
              <a:ext cx="5219700" cy="352425"/>
            </a:xfrm>
            <a:prstGeom prst="rect">
              <a:avLst/>
            </a:prstGeom>
            <a:noFill/>
            <a:ln>
              <a:noFill/>
            </a:ln>
          </p:spPr>
        </p:pic>
        <p:sp>
          <p:nvSpPr>
            <p:cNvPr id="12" name="Google Shape;156;p14">
              <a:extLst>
                <a:ext uri="{FF2B5EF4-FFF2-40B4-BE49-F238E27FC236}">
                  <a16:creationId xmlns:a16="http://schemas.microsoft.com/office/drawing/2014/main" id="{5CE475FB-BE3C-6F9B-4900-394CC817E9AD}"/>
                </a:ext>
              </a:extLst>
            </p:cNvPr>
            <p:cNvSpPr txBox="1"/>
            <p:nvPr/>
          </p:nvSpPr>
          <p:spPr>
            <a:xfrm>
              <a:off x="899592" y="4941168"/>
              <a:ext cx="5408972" cy="1230238"/>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ahoma"/>
                <a:ea typeface="Tahoma"/>
                <a:cs typeface="Tahoma"/>
                <a:sym typeface="Tahoma"/>
              </a:endParaRPr>
            </a:p>
          </p:txBody>
        </p:sp>
        <p:sp>
          <p:nvSpPr>
            <p:cNvPr id="13" name="Google Shape;157;p14">
              <a:extLst>
                <a:ext uri="{FF2B5EF4-FFF2-40B4-BE49-F238E27FC236}">
                  <a16:creationId xmlns:a16="http://schemas.microsoft.com/office/drawing/2014/main" id="{46A7E732-0F06-D059-C82A-B81E3B669F53}"/>
                </a:ext>
              </a:extLst>
            </p:cNvPr>
            <p:cNvSpPr txBox="1"/>
            <p:nvPr/>
          </p:nvSpPr>
          <p:spPr>
            <a:xfrm>
              <a:off x="3419122" y="5012693"/>
              <a:ext cx="2781485" cy="28928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14" name="Google Shape;158;p14">
              <a:extLst>
                <a:ext uri="{FF2B5EF4-FFF2-40B4-BE49-F238E27FC236}">
                  <a16:creationId xmlns:a16="http://schemas.microsoft.com/office/drawing/2014/main" id="{D57113A9-9BF9-CDBA-36E9-F7FA581AD031}"/>
                </a:ext>
              </a:extLst>
            </p:cNvPr>
            <p:cNvPicPr preferRelativeResize="0"/>
            <p:nvPr/>
          </p:nvPicPr>
          <p:blipFill rotWithShape="1">
            <a:blip r:embed="rId4">
              <a:alphaModFix/>
            </a:blip>
            <a:srcRect/>
            <a:stretch/>
          </p:blipFill>
          <p:spPr>
            <a:xfrm>
              <a:off x="3280228" y="5042892"/>
              <a:ext cx="323850" cy="228600"/>
            </a:xfrm>
            <a:prstGeom prst="rect">
              <a:avLst/>
            </a:prstGeom>
            <a:noFill/>
            <a:ln>
              <a:noFill/>
            </a:ln>
          </p:spPr>
        </p:pic>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dirty="0"/>
              <a:t>ROS</a:t>
            </a:r>
            <a:r>
              <a:rPr lang="zh-TW" altLang="en-US" sz="4800" dirty="0"/>
              <a:t>教學</a:t>
            </a:r>
            <a:endParaRPr lang="en-US" altLang="zh-TW" sz="4800" dirty="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en-US" altLang="zh-TW" sz="4800" dirty="0">
                <a:solidFill>
                  <a:srgbClr val="000000"/>
                </a:solidFill>
                <a:latin typeface="+mn-lt"/>
                <a:cs typeface="Times New Roman"/>
                <a:sym typeface="Times New Roman"/>
              </a:rPr>
              <a:t>Message</a:t>
            </a:r>
            <a:r>
              <a:rPr lang="zh-TW" altLang="en-US" sz="4800" dirty="0">
                <a:solidFill>
                  <a:srgbClr val="000000"/>
                </a:solidFill>
                <a:latin typeface="+mn-lt"/>
                <a:cs typeface="Times New Roman"/>
                <a:sym typeface="Times New Roman"/>
              </a:rPr>
              <a:t>與</a:t>
            </a:r>
            <a:r>
              <a:rPr lang="en-US" altLang="zh-TW" sz="4800" dirty="0">
                <a:solidFill>
                  <a:srgbClr val="000000"/>
                </a:solidFill>
                <a:latin typeface="+mn-lt"/>
                <a:cs typeface="Times New Roman"/>
                <a:sym typeface="Times New Roman"/>
              </a:rPr>
              <a:t>service</a:t>
            </a:r>
            <a:endParaRPr lang="zh-TW" altLang="en-US" sz="4800" dirty="0">
              <a:solidFill>
                <a:srgbClr val="000000"/>
              </a:solidFill>
              <a:latin typeface="+mn-lt"/>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EADE89CA-F0CF-3B01-31AF-B6FF16283295}"/>
              </a:ext>
            </a:extLst>
          </p:cNvPr>
          <p:cNvSpPr>
            <a:spLocks noGrp="1" noChangeArrowheads="1"/>
          </p:cNvSpPr>
          <p:nvPr>
            <p:ph type="title"/>
          </p:nvPr>
        </p:nvSpPr>
        <p:spPr/>
        <p:txBody>
          <a:bodyPr/>
          <a:lstStyle/>
          <a:p>
            <a:r>
              <a:rPr lang="zh-TW" altLang="en-US" dirty="0">
                <a:cs typeface="Times New Roman" panose="02020603050405020304" pitchFamily="18" charset="0"/>
                <a:sym typeface="Times New Roman" panose="02020603050405020304" pitchFamily="18" charset="0"/>
              </a:rPr>
              <a:t>目標</a:t>
            </a:r>
            <a:endParaRPr lang="zh-TW" altLang="en-US" dirty="0"/>
          </a:p>
        </p:txBody>
      </p:sp>
      <p:sp>
        <p:nvSpPr>
          <p:cNvPr id="6147" name="內容版面配置區 2">
            <a:extLst>
              <a:ext uri="{FF2B5EF4-FFF2-40B4-BE49-F238E27FC236}">
                <a16:creationId xmlns:a16="http://schemas.microsoft.com/office/drawing/2014/main" id="{4A8AE9EC-9A06-D87B-41DF-DB4ED16F2A77}"/>
              </a:ext>
            </a:extLst>
          </p:cNvPr>
          <p:cNvSpPr>
            <a:spLocks noGrp="1"/>
          </p:cNvSpPr>
          <p:nvPr>
            <p:ph idx="1"/>
          </p:nvPr>
        </p:nvSpPr>
        <p:spPr/>
        <p:txBody>
          <a:bodyPr/>
          <a:lstStyle/>
          <a:p>
            <a:pPr>
              <a:defRPr/>
            </a:pPr>
            <a:r>
              <a:rPr lang="zh-TW" altLang="en-US" dirty="0"/>
              <a:t>創建自定義的</a:t>
            </a:r>
            <a:r>
              <a:rPr lang="en-US" altLang="zh-TW" dirty="0"/>
              <a:t>msg</a:t>
            </a:r>
          </a:p>
          <a:p>
            <a:pPr lvl="1">
              <a:defRPr/>
            </a:pPr>
            <a:r>
              <a:rPr lang="zh-TW" altLang="en-US" dirty="0"/>
              <a:t>創建</a:t>
            </a:r>
            <a:r>
              <a:rPr lang="en-US" altLang="zh-TW" dirty="0"/>
              <a:t>msg</a:t>
            </a:r>
            <a:r>
              <a:rPr lang="zh-TW" altLang="en-US" dirty="0"/>
              <a:t>檔</a:t>
            </a:r>
            <a:endParaRPr lang="en-US" altLang="zh-TW" dirty="0"/>
          </a:p>
          <a:p>
            <a:pPr>
              <a:defRPr/>
            </a:pPr>
            <a:endParaRPr lang="en-US" altLang="zh-TW" dirty="0"/>
          </a:p>
          <a:p>
            <a:pPr>
              <a:defRPr/>
            </a:pPr>
            <a:r>
              <a:rPr lang="zh-TW" altLang="en-US" dirty="0"/>
              <a:t>使用</a:t>
            </a:r>
            <a:r>
              <a:rPr lang="en-US" altLang="zh-TW" dirty="0"/>
              <a:t>service</a:t>
            </a:r>
          </a:p>
          <a:p>
            <a:pPr lvl="1">
              <a:defRPr/>
            </a:pPr>
            <a:r>
              <a:rPr lang="zh-TW" altLang="en-US" dirty="0"/>
              <a:t>創建</a:t>
            </a:r>
            <a:r>
              <a:rPr lang="en-US" altLang="zh-TW" dirty="0" err="1"/>
              <a:t>srv</a:t>
            </a:r>
            <a:r>
              <a:rPr lang="zh-TW" altLang="en-US" dirty="0"/>
              <a:t>檔</a:t>
            </a:r>
            <a:endParaRPr lang="en-US" altLang="zh-TW" dirty="0"/>
          </a:p>
          <a:p>
            <a:pPr lvl="1">
              <a:defRPr/>
            </a:pPr>
            <a:r>
              <a:rPr lang="zh-TW" altLang="en-US" dirty="0"/>
              <a:t>理解</a:t>
            </a:r>
            <a:r>
              <a:rPr lang="en-US" altLang="zh-TW" dirty="0" err="1"/>
              <a:t>rosservice</a:t>
            </a:r>
            <a:endParaRPr lang="en-US" altLang="zh-TW" dirty="0"/>
          </a:p>
          <a:p>
            <a:pPr lvl="1">
              <a:defRPr/>
            </a:pPr>
            <a:r>
              <a:rPr lang="zh-TW" altLang="en-US" dirty="0"/>
              <a:t>理解</a:t>
            </a:r>
            <a:r>
              <a:rPr lang="en-US" altLang="zh-TW" dirty="0" err="1"/>
              <a:t>rossrv</a:t>
            </a:r>
            <a:endParaRPr lang="en-US" altLang="zh-TW" dirty="0"/>
          </a:p>
          <a:p>
            <a:pPr>
              <a:defRPr/>
            </a:pPr>
            <a:endParaRPr lang="en-US" altLang="zh-TW" dirty="0"/>
          </a:p>
          <a:p>
            <a:pPr>
              <a:defRPr/>
            </a:pPr>
            <a:r>
              <a:rPr lang="zh-TW" altLang="en-US" dirty="0"/>
              <a:t>撰寫</a:t>
            </a:r>
            <a:r>
              <a:rPr lang="en-US" altLang="zh-TW" dirty="0"/>
              <a:t>service code</a:t>
            </a:r>
          </a:p>
          <a:p>
            <a:pPr lvl="1">
              <a:defRPr/>
            </a:pPr>
            <a:r>
              <a:rPr lang="en-US" altLang="zh-TW" dirty="0"/>
              <a:t>Service-server</a:t>
            </a:r>
          </a:p>
          <a:p>
            <a:pPr lvl="1">
              <a:defRPr/>
            </a:pPr>
            <a:r>
              <a:rPr lang="en-US" altLang="zh-TW" dirty="0"/>
              <a:t>Service-client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D6261881-8046-D164-055A-D4FD6D4DEA3F}"/>
              </a:ext>
            </a:extLst>
          </p:cNvPr>
          <p:cNvSpPr>
            <a:spLocks noGrp="1"/>
          </p:cNvSpPr>
          <p:nvPr>
            <p:ph type="title"/>
          </p:nvPr>
        </p:nvSpPr>
        <p:spPr/>
        <p:txBody>
          <a:bodyPr/>
          <a:lstStyle/>
          <a:p>
            <a:pPr>
              <a:defRPr/>
            </a:pPr>
            <a:r>
              <a:rPr lang="en-US" altLang="zh-TW" spc="-1" dirty="0">
                <a:solidFill>
                  <a:srgbClr val="000000"/>
                </a:solidFill>
                <a:ea typeface="Times New Roman"/>
              </a:rPr>
              <a:t>msg</a:t>
            </a:r>
            <a:r>
              <a:rPr lang="zh-TW" altLang="en-US" spc="-1" dirty="0">
                <a:solidFill>
                  <a:srgbClr val="000000"/>
                </a:solidFill>
                <a:latin typeface="+mn-ea"/>
                <a:ea typeface="+mn-ea"/>
              </a:rPr>
              <a:t>複習</a:t>
            </a:r>
            <a:r>
              <a:rPr lang="en-US" altLang="zh-TW" spc="-1" dirty="0">
                <a:solidFill>
                  <a:srgbClr val="000000"/>
                </a:solidFill>
                <a:ea typeface="Times New Roman"/>
              </a:rPr>
              <a:t>(1/2)</a:t>
            </a:r>
            <a:endParaRPr lang="zh-TW" altLang="en-US" dirty="0"/>
          </a:p>
        </p:txBody>
      </p:sp>
      <p:sp>
        <p:nvSpPr>
          <p:cNvPr id="7171" name="內容版面配置區 2">
            <a:extLst>
              <a:ext uri="{FF2B5EF4-FFF2-40B4-BE49-F238E27FC236}">
                <a16:creationId xmlns:a16="http://schemas.microsoft.com/office/drawing/2014/main" id="{23FEA5D8-C9E8-81A3-5629-A97C5B3D4B3D}"/>
              </a:ext>
            </a:extLst>
          </p:cNvPr>
          <p:cNvSpPr>
            <a:spLocks noGrp="1"/>
          </p:cNvSpPr>
          <p:nvPr>
            <p:ph idx="1"/>
          </p:nvPr>
        </p:nvSpPr>
        <p:spPr/>
        <p:txBody>
          <a:bodyPr/>
          <a:lstStyle/>
          <a:p>
            <a:r>
              <a:rPr lang="zh-TW" altLang="en-US" dirty="0"/>
              <a:t>在</a:t>
            </a:r>
            <a:r>
              <a:rPr lang="en-US" altLang="zh-TW" dirty="0"/>
              <a:t>topic</a:t>
            </a:r>
            <a:r>
              <a:rPr lang="zh-TW" altLang="en-US" dirty="0"/>
              <a:t>上跑的命令就叫做</a:t>
            </a:r>
            <a:r>
              <a:rPr lang="zh-TW" altLang="en-US" dirty="0">
                <a:solidFill>
                  <a:srgbClr val="FF0000"/>
                </a:solidFill>
              </a:rPr>
              <a:t>消息</a:t>
            </a:r>
            <a:r>
              <a:rPr lang="en-US" altLang="zh-TW" dirty="0">
                <a:solidFill>
                  <a:srgbClr val="FF0000"/>
                </a:solidFill>
              </a:rPr>
              <a:t>(message)</a:t>
            </a:r>
          </a:p>
          <a:p>
            <a:pPr lvl="1"/>
            <a:r>
              <a:rPr lang="zh-TW" altLang="en-US" b="1" dirty="0"/>
              <a:t>消息的傳遞，是</a:t>
            </a:r>
            <a:r>
              <a:rPr lang="en-US" altLang="zh-TW" b="1" dirty="0" err="1"/>
              <a:t>ros</a:t>
            </a:r>
            <a:r>
              <a:rPr lang="zh-TW" altLang="en-US" b="1" dirty="0"/>
              <a:t>裡最重要的機制之一</a:t>
            </a:r>
            <a:endParaRPr lang="en-US" altLang="zh-TW" b="1" dirty="0"/>
          </a:p>
          <a:p>
            <a:endParaRPr lang="en-US" altLang="zh-TW" dirty="0"/>
          </a:p>
          <a:p>
            <a:r>
              <a:rPr lang="zh-TW" altLang="en-US" dirty="0"/>
              <a:t>消息</a:t>
            </a:r>
            <a:r>
              <a:rPr lang="en-US" altLang="zh-TW" dirty="0"/>
              <a:t>(message)</a:t>
            </a:r>
          </a:p>
          <a:p>
            <a:pPr lvl="1"/>
            <a:r>
              <a:rPr lang="zh-TW" altLang="en-US" dirty="0"/>
              <a:t>當今天一個</a:t>
            </a:r>
            <a:r>
              <a:rPr lang="en-US" altLang="zh-TW" dirty="0" err="1"/>
              <a:t>nodeA</a:t>
            </a:r>
            <a:r>
              <a:rPr lang="zh-TW" altLang="en-US" dirty="0"/>
              <a:t>要跟</a:t>
            </a:r>
            <a:r>
              <a:rPr lang="en-US" altLang="zh-TW" dirty="0" err="1"/>
              <a:t>nodeB</a:t>
            </a:r>
            <a:r>
              <a:rPr lang="zh-TW" altLang="en-US" dirty="0"/>
              <a:t>溝通，他們之間就有一個共通語言</a:t>
            </a:r>
            <a:endParaRPr lang="en-US" altLang="zh-TW" dirty="0"/>
          </a:p>
          <a:p>
            <a:pPr lvl="2"/>
            <a:r>
              <a:rPr lang="zh-TW" altLang="en-US" dirty="0"/>
              <a:t>這個共通語言在</a:t>
            </a:r>
            <a:r>
              <a:rPr lang="en-US" altLang="zh-TW" dirty="0" err="1"/>
              <a:t>ros</a:t>
            </a:r>
            <a:r>
              <a:rPr lang="zh-TW" altLang="en-US" dirty="0"/>
              <a:t>中就叫做</a:t>
            </a:r>
            <a:r>
              <a:rPr lang="en-US" altLang="zh-TW" dirty="0"/>
              <a:t>message(</a:t>
            </a:r>
            <a:r>
              <a:rPr lang="zh-TW" altLang="en-US" dirty="0"/>
              <a:t>當使用</a:t>
            </a:r>
            <a:r>
              <a:rPr lang="en-US" altLang="zh-TW" dirty="0"/>
              <a:t>topic</a:t>
            </a:r>
            <a:r>
              <a:rPr lang="zh-TW" altLang="en-US" dirty="0"/>
              <a:t>溝通時</a:t>
            </a:r>
            <a:r>
              <a:rPr lang="en-US" altLang="zh-TW" dirty="0"/>
              <a:t>)</a:t>
            </a:r>
          </a:p>
          <a:p>
            <a:pPr lvl="2"/>
            <a:r>
              <a:rPr lang="zh-TW" altLang="en-US" dirty="0"/>
              <a:t>在程式中就是變數型態</a:t>
            </a:r>
            <a:endParaRPr lang="en-US" altLang="zh-TW" dirty="0"/>
          </a:p>
          <a:p>
            <a:pPr lvl="3"/>
            <a:r>
              <a:rPr lang="zh-TW" altLang="en-US" dirty="0"/>
              <a:t>因為</a:t>
            </a:r>
            <a:r>
              <a:rPr lang="en-US" altLang="zh-TW" dirty="0"/>
              <a:t>node</a:t>
            </a:r>
            <a:r>
              <a:rPr lang="zh-TW" altLang="en-US" dirty="0"/>
              <a:t>是程式，程式間是靠變數溝通，而變數基本上一定有形態</a:t>
            </a:r>
            <a:endParaRPr lang="en-US" altLang="zh-TW" dirty="0"/>
          </a:p>
          <a:p>
            <a:endParaRPr lang="en-US" altLang="zh-TW" dirty="0"/>
          </a:p>
          <a:p>
            <a:r>
              <a:rPr lang="zh-TW" altLang="en-US" dirty="0"/>
              <a:t>話題</a:t>
            </a:r>
            <a:r>
              <a:rPr lang="en-US" altLang="zh-TW" dirty="0"/>
              <a:t>(topic)</a:t>
            </a:r>
          </a:p>
          <a:p>
            <a:pPr lvl="1"/>
            <a:r>
              <a:rPr lang="zh-TW" altLang="en-US" dirty="0"/>
              <a:t>當</a:t>
            </a:r>
            <a:r>
              <a:rPr lang="en-US" altLang="zh-TW" dirty="0" err="1"/>
              <a:t>nodeA</a:t>
            </a:r>
            <a:r>
              <a:rPr lang="zh-TW" altLang="en-US" dirty="0"/>
              <a:t>要把一個</a:t>
            </a:r>
            <a:r>
              <a:rPr lang="en-US" altLang="zh-TW" dirty="0"/>
              <a:t>message</a:t>
            </a:r>
            <a:r>
              <a:rPr lang="zh-TW" altLang="en-US" dirty="0"/>
              <a:t>丟給</a:t>
            </a:r>
            <a:r>
              <a:rPr lang="en-US" altLang="zh-TW" dirty="0" err="1"/>
              <a:t>nodeB</a:t>
            </a:r>
            <a:r>
              <a:rPr lang="zh-TW" altLang="en-US" dirty="0"/>
              <a:t>時</a:t>
            </a:r>
            <a:endParaRPr lang="en-US" altLang="zh-TW" dirty="0"/>
          </a:p>
          <a:p>
            <a:pPr lvl="1"/>
            <a:r>
              <a:rPr lang="zh-TW" altLang="en-US" dirty="0"/>
              <a:t>將</a:t>
            </a:r>
            <a:r>
              <a:rPr lang="en-US" altLang="zh-TW" dirty="0"/>
              <a:t>message</a:t>
            </a:r>
            <a:r>
              <a:rPr lang="zh-TW" altLang="en-US" dirty="0"/>
              <a:t>發佈</a:t>
            </a:r>
            <a:r>
              <a:rPr lang="en-US" altLang="zh-TW" dirty="0"/>
              <a:t>(publish)</a:t>
            </a:r>
            <a:r>
              <a:rPr lang="zh-TW" altLang="en-US" dirty="0"/>
              <a:t>到</a:t>
            </a:r>
            <a:r>
              <a:rPr lang="en-US" altLang="zh-TW" dirty="0"/>
              <a:t>topic</a:t>
            </a:r>
            <a:r>
              <a:rPr lang="zh-TW" altLang="en-US" dirty="0"/>
              <a:t>上</a:t>
            </a:r>
            <a:endParaRPr lang="en-US" altLang="zh-TW" dirty="0"/>
          </a:p>
          <a:p>
            <a:pPr lvl="1"/>
            <a:r>
              <a:rPr lang="zh-TW" altLang="en-US" dirty="0"/>
              <a:t>而</a:t>
            </a:r>
            <a:r>
              <a:rPr lang="en-US" altLang="zh-TW" dirty="0" err="1"/>
              <a:t>nodeB</a:t>
            </a:r>
            <a:r>
              <a:rPr lang="zh-TW" altLang="en-US" dirty="0"/>
              <a:t>只要訂閱</a:t>
            </a:r>
            <a:r>
              <a:rPr lang="en-US" altLang="zh-TW" dirty="0"/>
              <a:t>(subscribe)</a:t>
            </a:r>
            <a:r>
              <a:rPr lang="zh-TW" altLang="en-US" dirty="0"/>
              <a:t>該</a:t>
            </a:r>
            <a:r>
              <a:rPr lang="en-US" altLang="zh-TW" dirty="0"/>
              <a:t>topic</a:t>
            </a:r>
            <a:r>
              <a:rPr lang="zh-TW" altLang="en-US" dirty="0"/>
              <a:t>即可在</a:t>
            </a:r>
            <a:r>
              <a:rPr lang="en-US" altLang="zh-TW" dirty="0" err="1"/>
              <a:t>nodeA</a:t>
            </a:r>
            <a:r>
              <a:rPr lang="zh-TW" altLang="en-US" dirty="0"/>
              <a:t>發布消息後收到</a:t>
            </a:r>
            <a:endParaRPr lang="en-US" altLang="zh-TW"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758AA-BDC2-075D-221C-D4D7DB479FAE}"/>
              </a:ext>
            </a:extLst>
          </p:cNvPr>
          <p:cNvSpPr>
            <a:spLocks noGrp="1"/>
          </p:cNvSpPr>
          <p:nvPr>
            <p:ph type="title"/>
          </p:nvPr>
        </p:nvSpPr>
        <p:spPr/>
        <p:txBody>
          <a:bodyPr/>
          <a:lstStyle/>
          <a:p>
            <a:r>
              <a:rPr lang="en-US" altLang="zh-TW" dirty="0">
                <a:ea typeface="Times New Roman"/>
                <a:cs typeface="Times New Roman"/>
                <a:sym typeface="Times New Roman"/>
              </a:rPr>
              <a:t>ROS </a:t>
            </a:r>
            <a:r>
              <a:rPr lang="en-US" altLang="zh-TW" dirty="0" err="1">
                <a:latin typeface="標楷體" panose="03000509000000000000" pitchFamily="65" charset="-120"/>
                <a:cs typeface="Times New Roman"/>
                <a:sym typeface="Times New Roman"/>
              </a:rPr>
              <a:t>的</a:t>
            </a:r>
            <a:r>
              <a:rPr lang="en-US" altLang="zh-TW" dirty="0" err="1">
                <a:ea typeface="Times New Roman"/>
                <a:cs typeface="Times New Roman"/>
                <a:sym typeface="Times New Roman"/>
              </a:rPr>
              <a:t>node</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rosrun</a:t>
            </a:r>
            <a:endParaRPr lang="zh-TW" altLang="en-US" dirty="0"/>
          </a:p>
        </p:txBody>
      </p:sp>
      <p:sp>
        <p:nvSpPr>
          <p:cNvPr id="3" name="內容版面配置區 2">
            <a:extLst>
              <a:ext uri="{FF2B5EF4-FFF2-40B4-BE49-F238E27FC236}">
                <a16:creationId xmlns:a16="http://schemas.microsoft.com/office/drawing/2014/main" id="{5A8E524E-85AE-0BC0-F7C7-F73F922FECFE}"/>
              </a:ext>
            </a:extLst>
          </p:cNvPr>
          <p:cNvSpPr>
            <a:spLocks noGrp="1"/>
          </p:cNvSpPr>
          <p:nvPr>
            <p:ph idx="1"/>
          </p:nvPr>
        </p:nvSpPr>
        <p:spPr/>
        <p:txBody>
          <a:bodyPr/>
          <a:lstStyle/>
          <a:p>
            <a:r>
              <a:rPr lang="zh-TW" altLang="en-US" dirty="0"/>
              <a:t>開啟</a:t>
            </a:r>
            <a:r>
              <a:rPr lang="en-US" altLang="zh-TW" dirty="0" err="1"/>
              <a:t>roscore</a:t>
            </a:r>
            <a:r>
              <a:rPr lang="zh-TW" altLang="en-US" dirty="0"/>
              <a:t>後就可以執行</a:t>
            </a:r>
            <a:r>
              <a:rPr lang="en-US" altLang="zh-TW" dirty="0"/>
              <a:t>ROS</a:t>
            </a:r>
            <a:r>
              <a:rPr lang="zh-TW" altLang="en-US" dirty="0"/>
              <a:t>程式了</a:t>
            </a:r>
            <a:endParaRPr lang="en-US" altLang="zh-TW" dirty="0"/>
          </a:p>
          <a:p>
            <a:pPr lvl="1"/>
            <a:r>
              <a:rPr lang="en-US" altLang="zh-TW" dirty="0"/>
              <a:t>ROS</a:t>
            </a:r>
            <a:r>
              <a:rPr lang="zh-TW" altLang="en-US" dirty="0"/>
              <a:t>的程式被稱為是節點</a:t>
            </a:r>
            <a:r>
              <a:rPr lang="en-US" altLang="zh-TW" dirty="0"/>
              <a:t>(node)</a:t>
            </a:r>
          </a:p>
          <a:p>
            <a:pPr marL="0" indent="0">
              <a:buNone/>
            </a:pPr>
            <a:endParaRPr lang="en-US" altLang="zh-TW" dirty="0"/>
          </a:p>
          <a:p>
            <a:r>
              <a:rPr lang="zh-TW" altLang="en-US" dirty="0"/>
              <a:t>執行</a:t>
            </a:r>
            <a:r>
              <a:rPr lang="en-US" altLang="zh-TW" dirty="0" err="1"/>
              <a:t>ros</a:t>
            </a:r>
            <a:r>
              <a:rPr lang="zh-TW" altLang="en-US" dirty="0"/>
              <a:t>程式節點的指令為</a:t>
            </a:r>
            <a:endParaRPr lang="en-US" altLang="zh-TW" dirty="0"/>
          </a:p>
          <a:p>
            <a:pPr lvl="1"/>
            <a:r>
              <a:rPr lang="en-US" altLang="zh-TW" dirty="0" err="1"/>
              <a:t>rosrun</a:t>
            </a:r>
            <a:r>
              <a:rPr lang="en-US" altLang="zh-TW" dirty="0"/>
              <a:t> [</a:t>
            </a:r>
            <a:r>
              <a:rPr lang="en-US" altLang="zh-TW" dirty="0" err="1"/>
              <a:t>package_name</a:t>
            </a:r>
            <a:r>
              <a:rPr lang="en-US" altLang="zh-TW" dirty="0"/>
              <a:t>] [</a:t>
            </a:r>
            <a:r>
              <a:rPr lang="en-US" altLang="zh-TW" dirty="0" err="1"/>
              <a:t>node_name</a:t>
            </a:r>
            <a:r>
              <a:rPr lang="en-US" altLang="zh-TW" dirty="0"/>
              <a:t>]</a:t>
            </a:r>
          </a:p>
          <a:p>
            <a:pPr lvl="2"/>
            <a:r>
              <a:rPr lang="zh-TW" altLang="en-US" dirty="0"/>
              <a:t>執行位於</a:t>
            </a:r>
            <a:r>
              <a:rPr lang="en-US" altLang="zh-TW" dirty="0">
                <a:solidFill>
                  <a:srgbClr val="0070C0"/>
                </a:solidFill>
              </a:rPr>
              <a:t>package name(</a:t>
            </a:r>
            <a:r>
              <a:rPr lang="zh-TW" altLang="en-US" dirty="0">
                <a:solidFill>
                  <a:srgbClr val="0070C0"/>
                </a:solidFill>
              </a:rPr>
              <a:t>包</a:t>
            </a:r>
            <a:r>
              <a:rPr lang="en-US" altLang="zh-TW" dirty="0">
                <a:solidFill>
                  <a:srgbClr val="0070C0"/>
                </a:solidFill>
              </a:rPr>
              <a:t>)</a:t>
            </a:r>
            <a:r>
              <a:rPr lang="zh-TW" altLang="en-US" dirty="0"/>
              <a:t>底下的</a:t>
            </a:r>
            <a:r>
              <a:rPr lang="en-US" altLang="zh-TW" dirty="0">
                <a:solidFill>
                  <a:srgbClr val="0070C0"/>
                </a:solidFill>
              </a:rPr>
              <a:t>node name(</a:t>
            </a:r>
            <a:r>
              <a:rPr lang="zh-TW" altLang="en-US" dirty="0">
                <a:solidFill>
                  <a:srgbClr val="0070C0"/>
                </a:solidFill>
              </a:rPr>
              <a:t>節點</a:t>
            </a:r>
            <a:r>
              <a:rPr lang="en-US" altLang="zh-TW" dirty="0">
                <a:solidFill>
                  <a:srgbClr val="0070C0"/>
                </a:solidFill>
              </a:rPr>
              <a:t>)</a:t>
            </a:r>
          </a:p>
          <a:p>
            <a:pPr lvl="1"/>
            <a:endParaRPr lang="en-US" altLang="zh-TW" dirty="0"/>
          </a:p>
          <a:p>
            <a:pPr lvl="1"/>
            <a:endParaRPr lang="zh-TW" altLang="en-US" dirty="0"/>
          </a:p>
        </p:txBody>
      </p:sp>
    </p:spTree>
    <p:extLst>
      <p:ext uri="{BB962C8B-B14F-4D97-AF65-F5344CB8AC3E}">
        <p14:creationId xmlns:p14="http://schemas.microsoft.com/office/powerpoint/2010/main" val="8499440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0F7C8F38-D793-85ED-C326-184538C50461}"/>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msg</a:t>
            </a:r>
            <a:r>
              <a:rPr lang="zh-TW" altLang="en-US" spc="-1" dirty="0">
                <a:solidFill>
                  <a:srgbClr val="000000"/>
                </a:solidFill>
                <a:latin typeface="+mn-ea"/>
                <a:ea typeface="+mn-ea"/>
              </a:rPr>
              <a:t>複習</a:t>
            </a:r>
            <a:r>
              <a:rPr lang="en-US" altLang="zh-TW" spc="-1" dirty="0">
                <a:solidFill>
                  <a:srgbClr val="000000"/>
                </a:solidFill>
                <a:ea typeface="Times New Roman"/>
              </a:rPr>
              <a:t>(2/2)</a:t>
            </a:r>
            <a:endParaRPr lang="en-US" altLang="zh-TW" spc="-1" dirty="0">
              <a:solidFill>
                <a:srgbClr val="000000"/>
              </a:solidFill>
              <a:latin typeface="標楷體" panose="03000509000000000000" pitchFamily="65" charset="-120"/>
            </a:endParaRPr>
          </a:p>
        </p:txBody>
      </p:sp>
      <p:sp>
        <p:nvSpPr>
          <p:cNvPr id="10243" name="內容版面配置區 2">
            <a:extLst>
              <a:ext uri="{FF2B5EF4-FFF2-40B4-BE49-F238E27FC236}">
                <a16:creationId xmlns:a16="http://schemas.microsoft.com/office/drawing/2014/main" id="{9AE15A0F-0E86-83D7-E5B3-24A8C5E5D7F8}"/>
              </a:ext>
            </a:extLst>
          </p:cNvPr>
          <p:cNvSpPr>
            <a:spLocks noGrp="1"/>
          </p:cNvSpPr>
          <p:nvPr>
            <p:ph idx="1"/>
          </p:nvPr>
        </p:nvSpPr>
        <p:spPr/>
        <p:txBody>
          <a:bodyPr/>
          <a:lstStyle/>
          <a:p>
            <a:r>
              <a:rPr lang="zh-TW" altLang="en-US" dirty="0"/>
              <a:t>那</a:t>
            </a:r>
            <a:r>
              <a:rPr lang="en-US" altLang="zh-TW" dirty="0"/>
              <a:t>message</a:t>
            </a:r>
            <a:r>
              <a:rPr lang="zh-TW" altLang="en-US" dirty="0"/>
              <a:t>裡面包含了什麼</a:t>
            </a:r>
            <a:r>
              <a:rPr lang="en-US" altLang="zh-TW" dirty="0"/>
              <a:t>?</a:t>
            </a:r>
          </a:p>
          <a:p>
            <a:pPr lvl="1"/>
            <a:r>
              <a:rPr lang="zh-TW" altLang="en-US" dirty="0"/>
              <a:t>輸入</a:t>
            </a:r>
            <a:r>
              <a:rPr lang="en-US" altLang="zh-TW" dirty="0" err="1"/>
              <a:t>rosmsg</a:t>
            </a:r>
            <a:r>
              <a:rPr lang="en-US" altLang="zh-TW" dirty="0"/>
              <a:t> show [</a:t>
            </a:r>
            <a:r>
              <a:rPr lang="en-US" altLang="zh-TW" dirty="0" err="1"/>
              <a:t>message_type</a:t>
            </a:r>
            <a:r>
              <a:rPr lang="en-US" altLang="zh-TW" dirty="0"/>
              <a:t>]</a:t>
            </a:r>
          </a:p>
          <a:p>
            <a:pPr lvl="2"/>
            <a:r>
              <a:rPr lang="en-US" altLang="zh-TW" dirty="0" err="1"/>
              <a:t>rosmsg</a:t>
            </a:r>
            <a:r>
              <a:rPr lang="en-US" altLang="zh-TW" dirty="0"/>
              <a:t> show </a:t>
            </a:r>
            <a:r>
              <a:rPr lang="en-US" altLang="zh-TW" dirty="0" err="1"/>
              <a:t>geometry_msgs</a:t>
            </a:r>
            <a:r>
              <a:rPr lang="en-US" altLang="zh-TW" dirty="0"/>
              <a:t>/Twist</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en-US" altLang="zh-TW" dirty="0" err="1"/>
              <a:t>geometry_msgs</a:t>
            </a:r>
            <a:r>
              <a:rPr lang="en-US" altLang="zh-TW" dirty="0"/>
              <a:t>/Vector3</a:t>
            </a:r>
            <a:r>
              <a:rPr lang="zh-TW" altLang="en-US" dirty="0"/>
              <a:t> </a:t>
            </a:r>
            <a:r>
              <a:rPr lang="en-US" altLang="zh-TW" dirty="0"/>
              <a:t>linear/angular</a:t>
            </a:r>
          </a:p>
          <a:p>
            <a:pPr lvl="2"/>
            <a:r>
              <a:rPr lang="zh-TW" altLang="en-US" dirty="0"/>
              <a:t>另一個</a:t>
            </a:r>
            <a:r>
              <a:rPr lang="en-US" altLang="zh-TW" dirty="0" err="1"/>
              <a:t>messag</a:t>
            </a:r>
            <a:r>
              <a:rPr lang="zh-TW" altLang="en-US" dirty="0"/>
              <a:t>型態，裡面包含</a:t>
            </a:r>
            <a:r>
              <a:rPr lang="en-US" altLang="zh-TW" dirty="0"/>
              <a:t>3</a:t>
            </a:r>
            <a:r>
              <a:rPr lang="zh-TW" altLang="en-US" dirty="0"/>
              <a:t>個</a:t>
            </a:r>
            <a:r>
              <a:rPr lang="en-US" altLang="zh-TW" dirty="0"/>
              <a:t>float64</a:t>
            </a:r>
          </a:p>
          <a:p>
            <a:pPr lvl="2"/>
            <a:r>
              <a:rPr lang="en-US" altLang="zh-TW" dirty="0"/>
              <a:t>float64</a:t>
            </a:r>
            <a:r>
              <a:rPr lang="zh-TW" altLang="en-US" dirty="0"/>
              <a:t>代表</a:t>
            </a:r>
            <a:r>
              <a:rPr lang="en-US" altLang="zh-TW" dirty="0"/>
              <a:t>64bits</a:t>
            </a:r>
            <a:r>
              <a:rPr lang="zh-TW" altLang="en-US" dirty="0"/>
              <a:t>的浮點數數字</a:t>
            </a:r>
            <a:endParaRPr lang="en-US" altLang="zh-TW" dirty="0"/>
          </a:p>
          <a:p>
            <a:pPr lvl="2"/>
            <a:r>
              <a:rPr lang="en-US" altLang="zh-TW" dirty="0"/>
              <a:t>linear/angular </a:t>
            </a:r>
            <a:r>
              <a:rPr lang="zh-TW" altLang="en-US" dirty="0"/>
              <a:t>為變數名</a:t>
            </a: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p:txBody>
      </p:sp>
      <p:pic>
        <p:nvPicPr>
          <p:cNvPr id="3" name="圖片 2" descr="一張含有 文字 的圖片&#10;&#10;自動產生的描述">
            <a:extLst>
              <a:ext uri="{FF2B5EF4-FFF2-40B4-BE49-F238E27FC236}">
                <a16:creationId xmlns:a16="http://schemas.microsoft.com/office/drawing/2014/main" id="{96850418-45D5-EDE1-ECE1-FD3CF4FDA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181" y="2628788"/>
            <a:ext cx="4753638" cy="1600423"/>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AD4173DB-53E3-4E4C-F957-2A0E7F6D6640}"/>
              </a:ext>
            </a:extLst>
          </p:cNvPr>
          <p:cNvSpPr>
            <a:spLocks noGrp="1"/>
          </p:cNvSpPr>
          <p:nvPr>
            <p:ph type="title"/>
          </p:nvPr>
        </p:nvSpPr>
        <p:spPr/>
        <p:txBody>
          <a:bodyPr/>
          <a:lstStyle/>
          <a:p>
            <a:pPr>
              <a:tabLst>
                <a:tab pos="0" algn="l"/>
              </a:tabLst>
              <a:defRPr/>
            </a:pPr>
            <a:r>
              <a:rPr lang="zh-TW" altLang="en-US" spc="-1" dirty="0">
                <a:solidFill>
                  <a:srgbClr val="000000"/>
                </a:solidFill>
                <a:latin typeface="Arial"/>
              </a:rPr>
              <a:t>創建自定義的</a:t>
            </a:r>
            <a:r>
              <a:rPr lang="en-US" altLang="zh-TW" spc="-1" dirty="0">
                <a:solidFill>
                  <a:srgbClr val="000000"/>
                </a:solidFill>
                <a:latin typeface="+mn-lt"/>
              </a:rPr>
              <a:t>msg(1/3)</a:t>
            </a:r>
          </a:p>
        </p:txBody>
      </p:sp>
      <p:sp>
        <p:nvSpPr>
          <p:cNvPr id="11267" name="內容版面配置區 2">
            <a:extLst>
              <a:ext uri="{FF2B5EF4-FFF2-40B4-BE49-F238E27FC236}">
                <a16:creationId xmlns:a16="http://schemas.microsoft.com/office/drawing/2014/main" id="{BF8C0C49-B277-9D21-5FD7-4F9C84B5CEA4}"/>
              </a:ext>
            </a:extLst>
          </p:cNvPr>
          <p:cNvSpPr>
            <a:spLocks noGrp="1"/>
          </p:cNvSpPr>
          <p:nvPr>
            <p:ph idx="1"/>
          </p:nvPr>
        </p:nvSpPr>
        <p:spPr/>
        <p:txBody>
          <a:bodyPr/>
          <a:lstStyle/>
          <a:p>
            <a:pPr>
              <a:defRPr/>
            </a:pPr>
            <a:r>
              <a:rPr lang="en-US" altLang="zh-TW" dirty="0">
                <a:solidFill>
                  <a:srgbClr val="FF0000"/>
                </a:solidFill>
              </a:rPr>
              <a:t>Step1.</a:t>
            </a:r>
            <a:r>
              <a:rPr lang="zh-TW" altLang="en-US" dirty="0">
                <a:solidFill>
                  <a:srgbClr val="FF0000"/>
                </a:solidFill>
              </a:rPr>
              <a:t>創建</a:t>
            </a:r>
            <a:r>
              <a:rPr lang="en-US" altLang="zh-TW" dirty="0">
                <a:solidFill>
                  <a:srgbClr val="FF0000"/>
                </a:solidFill>
              </a:rPr>
              <a:t>.msg</a:t>
            </a:r>
            <a:r>
              <a:rPr lang="zh-TW" altLang="en-US" dirty="0">
                <a:solidFill>
                  <a:srgbClr val="FF0000"/>
                </a:solidFill>
              </a:rPr>
              <a:t>檔</a:t>
            </a:r>
            <a:endParaRPr lang="en-US" altLang="zh-TW" dirty="0">
              <a:solidFill>
                <a:srgbClr val="FF0000"/>
              </a:solidFill>
            </a:endParaRPr>
          </a:p>
          <a:p>
            <a:pPr lvl="1">
              <a:defRPr/>
            </a:pPr>
            <a:r>
              <a:rPr lang="zh-TW" altLang="en-US" dirty="0"/>
              <a:t>創建一個</a:t>
            </a:r>
            <a:r>
              <a:rPr lang="en-US" altLang="zh-TW" dirty="0"/>
              <a:t>package</a:t>
            </a:r>
            <a:r>
              <a:rPr lang="zh-TW" altLang="en-US" dirty="0"/>
              <a:t>或到現有的</a:t>
            </a:r>
            <a:r>
              <a:rPr lang="en-US" altLang="zh-TW" dirty="0"/>
              <a:t>package</a:t>
            </a:r>
            <a:r>
              <a:rPr lang="zh-TW" altLang="en-US" dirty="0"/>
              <a:t>中</a:t>
            </a:r>
            <a:endParaRPr lang="en-US" altLang="zh-TW" dirty="0"/>
          </a:p>
          <a:p>
            <a:pPr lvl="1">
              <a:defRPr/>
            </a:pPr>
            <a:r>
              <a:rPr lang="zh-TW" altLang="en-US" dirty="0"/>
              <a:t>創建</a:t>
            </a:r>
            <a:r>
              <a:rPr lang="en-US" altLang="zh-TW" dirty="0"/>
              <a:t>msg</a:t>
            </a:r>
            <a:r>
              <a:rPr lang="zh-TW" altLang="en-US" dirty="0"/>
              <a:t>資料夾</a:t>
            </a:r>
            <a:endParaRPr lang="en-US" altLang="zh-TW" dirty="0"/>
          </a:p>
          <a:p>
            <a:pPr lvl="1">
              <a:defRPr/>
            </a:pPr>
            <a:r>
              <a:rPr lang="zh-TW" altLang="en-US" dirty="0"/>
              <a:t>在</a:t>
            </a:r>
            <a:r>
              <a:rPr lang="en-US" altLang="zh-TW" dirty="0"/>
              <a:t>msg</a:t>
            </a:r>
            <a:r>
              <a:rPr lang="zh-TW" altLang="en-US" dirty="0"/>
              <a:t>資料夾中創建</a:t>
            </a:r>
            <a:r>
              <a:rPr lang="en-US" altLang="zh-TW" dirty="0"/>
              <a:t>.msg</a:t>
            </a:r>
            <a:r>
              <a:rPr lang="zh-TW" altLang="en-US" dirty="0"/>
              <a:t>檔並開始編輯</a:t>
            </a:r>
            <a:endParaRPr lang="en-US" altLang="zh-TW" dirty="0"/>
          </a:p>
          <a:p>
            <a:pPr lvl="1">
              <a:defRPr/>
            </a:pPr>
            <a:r>
              <a:rPr lang="en-US" altLang="zh-TW" b="1" dirty="0"/>
              <a:t>msg</a:t>
            </a:r>
            <a:r>
              <a:rPr lang="zh-TW" altLang="en-US" b="1" dirty="0"/>
              <a:t>是一個物件</a:t>
            </a:r>
            <a:endParaRPr lang="en-US" altLang="zh-TW" dirty="0">
              <a:solidFill>
                <a:srgbClr val="FF0000"/>
              </a:solidFill>
            </a:endParaRPr>
          </a:p>
          <a:p>
            <a:pPr>
              <a:defRPr/>
            </a:pPr>
            <a:r>
              <a:rPr lang="en-US" altLang="zh-TW" dirty="0">
                <a:solidFill>
                  <a:srgbClr val="FF0000"/>
                </a:solidFill>
              </a:rPr>
              <a:t>Step2.</a:t>
            </a:r>
            <a:r>
              <a:rPr lang="zh-TW" altLang="en-US" dirty="0">
                <a:solidFill>
                  <a:srgbClr val="FF0000"/>
                </a:solidFill>
              </a:rPr>
              <a:t>讓</a:t>
            </a:r>
            <a:r>
              <a:rPr lang="en-US" altLang="zh-TW" dirty="0">
                <a:solidFill>
                  <a:srgbClr val="FF0000"/>
                </a:solidFill>
              </a:rPr>
              <a:t>ROS</a:t>
            </a:r>
            <a:r>
              <a:rPr lang="zh-TW" altLang="en-US" dirty="0">
                <a:solidFill>
                  <a:srgbClr val="FF0000"/>
                </a:solidFill>
              </a:rPr>
              <a:t>生成相關程式</a:t>
            </a:r>
            <a:endParaRPr lang="en-US" altLang="zh-TW" dirty="0">
              <a:solidFill>
                <a:srgbClr val="FF0000"/>
              </a:solidFill>
            </a:endParaRPr>
          </a:p>
          <a:p>
            <a:pPr lvl="1">
              <a:defRPr/>
            </a:pPr>
            <a:r>
              <a:rPr lang="zh-TW" altLang="en-US" dirty="0">
                <a:solidFill>
                  <a:srgbClr val="FF0000"/>
                </a:solidFill>
              </a:rPr>
              <a:t>在</a:t>
            </a:r>
            <a:r>
              <a:rPr lang="en-US" altLang="zh-TW" dirty="0">
                <a:solidFill>
                  <a:srgbClr val="FF0000"/>
                </a:solidFill>
              </a:rPr>
              <a:t>package.xml</a:t>
            </a:r>
            <a:r>
              <a:rPr lang="zh-TW" altLang="en-US" dirty="0">
                <a:solidFill>
                  <a:srgbClr val="FF0000"/>
                </a:solidFill>
              </a:rPr>
              <a:t>中修改以下描述</a:t>
            </a:r>
            <a:endParaRPr lang="en-US" altLang="zh-TW" dirty="0">
              <a:solidFill>
                <a:srgbClr val="FF0000"/>
              </a:solidFill>
            </a:endParaRPr>
          </a:p>
        </p:txBody>
      </p:sp>
      <p:pic>
        <p:nvPicPr>
          <p:cNvPr id="2" name="Google Shape;86;p5">
            <a:extLst>
              <a:ext uri="{FF2B5EF4-FFF2-40B4-BE49-F238E27FC236}">
                <a16:creationId xmlns:a16="http://schemas.microsoft.com/office/drawing/2014/main" id="{0824E7C5-CF59-B33D-47CD-5B94385ED837}"/>
              </a:ext>
            </a:extLst>
          </p:cNvPr>
          <p:cNvPicPr preferRelativeResize="0"/>
          <p:nvPr/>
        </p:nvPicPr>
        <p:blipFill rotWithShape="1">
          <a:blip r:embed="rId2">
            <a:alphaModFix/>
          </a:blip>
          <a:srcRect/>
          <a:stretch/>
        </p:blipFill>
        <p:spPr>
          <a:xfrm>
            <a:off x="7285037" y="1844675"/>
            <a:ext cx="1643062" cy="936625"/>
          </a:xfrm>
          <a:prstGeom prst="rect">
            <a:avLst/>
          </a:prstGeom>
          <a:noFill/>
          <a:ln w="9525" cap="flat" cmpd="sng">
            <a:solidFill>
              <a:schemeClr val="dk1"/>
            </a:solidFill>
            <a:prstDash val="solid"/>
            <a:miter lim="800000"/>
            <a:headEnd type="none" w="sm" len="sm"/>
            <a:tailEnd type="none" w="sm" len="sm"/>
          </a:ln>
        </p:spPr>
      </p:pic>
      <p:sp>
        <p:nvSpPr>
          <p:cNvPr id="3" name="Google Shape;87;p5">
            <a:extLst>
              <a:ext uri="{FF2B5EF4-FFF2-40B4-BE49-F238E27FC236}">
                <a16:creationId xmlns:a16="http://schemas.microsoft.com/office/drawing/2014/main" id="{C618A13C-6098-AAEE-4C09-A78D1118F86E}"/>
              </a:ext>
            </a:extLst>
          </p:cNvPr>
          <p:cNvSpPr txBox="1"/>
          <p:nvPr/>
        </p:nvSpPr>
        <p:spPr>
          <a:xfrm>
            <a:off x="7164387" y="1360487"/>
            <a:ext cx="1871662"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turtle_cmd.msg</a:t>
            </a:r>
            <a:endParaRPr/>
          </a:p>
        </p:txBody>
      </p:sp>
      <p:sp>
        <p:nvSpPr>
          <p:cNvPr id="4" name="Google Shape;88;p5">
            <a:extLst>
              <a:ext uri="{FF2B5EF4-FFF2-40B4-BE49-F238E27FC236}">
                <a16:creationId xmlns:a16="http://schemas.microsoft.com/office/drawing/2014/main" id="{0E74BCA5-B194-8E0F-7F28-96166A430763}"/>
              </a:ext>
            </a:extLst>
          </p:cNvPr>
          <p:cNvSpPr/>
          <p:nvPr/>
        </p:nvSpPr>
        <p:spPr>
          <a:xfrm>
            <a:off x="5364088" y="2420937"/>
            <a:ext cx="1728862" cy="287337"/>
          </a:xfrm>
          <a:prstGeom prst="rightArrow">
            <a:avLst>
              <a:gd name="adj1" fmla="val 33567"/>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5" name="Google Shape;84;p5">
            <a:extLst>
              <a:ext uri="{FF2B5EF4-FFF2-40B4-BE49-F238E27FC236}">
                <a16:creationId xmlns:a16="http://schemas.microsoft.com/office/drawing/2014/main" id="{D29D9FE8-8492-0CC7-ABB8-679797FDA02B}"/>
              </a:ext>
            </a:extLst>
          </p:cNvPr>
          <p:cNvPicPr preferRelativeResize="0"/>
          <p:nvPr/>
        </p:nvPicPr>
        <p:blipFill rotWithShape="1">
          <a:blip r:embed="rId3">
            <a:alphaModFix/>
          </a:blip>
          <a:srcRect t="11185"/>
          <a:stretch/>
        </p:blipFill>
        <p:spPr>
          <a:xfrm>
            <a:off x="808794" y="4221088"/>
            <a:ext cx="5419725" cy="1995564"/>
          </a:xfrm>
          <a:prstGeom prst="rect">
            <a:avLst/>
          </a:prstGeom>
          <a:noFill/>
          <a:ln>
            <a:noFill/>
          </a:ln>
        </p:spPr>
      </p:pic>
      <p:sp>
        <p:nvSpPr>
          <p:cNvPr id="6" name="Google Shape;85;p5">
            <a:extLst>
              <a:ext uri="{FF2B5EF4-FFF2-40B4-BE49-F238E27FC236}">
                <a16:creationId xmlns:a16="http://schemas.microsoft.com/office/drawing/2014/main" id="{925ED495-2EDF-E8BC-6B43-614FB527D525}"/>
              </a:ext>
            </a:extLst>
          </p:cNvPr>
          <p:cNvSpPr txBox="1"/>
          <p:nvPr/>
        </p:nvSpPr>
        <p:spPr>
          <a:xfrm>
            <a:off x="684212" y="5516562"/>
            <a:ext cx="5040300" cy="9366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7D69460D-8DE4-9C89-D07E-452EBADF4633}"/>
              </a:ext>
            </a:extLst>
          </p:cNvPr>
          <p:cNvSpPr>
            <a:spLocks noGrp="1"/>
          </p:cNvSpPr>
          <p:nvPr>
            <p:ph type="title"/>
          </p:nvPr>
        </p:nvSpPr>
        <p:spPr/>
        <p:txBody>
          <a:bodyPr/>
          <a:lstStyle/>
          <a:p>
            <a:pPr>
              <a:tabLst>
                <a:tab pos="0" algn="l"/>
              </a:tabLst>
            </a:pPr>
            <a:r>
              <a:rPr lang="zh-TW" altLang="en-US" spc="-1" dirty="0">
                <a:solidFill>
                  <a:srgbClr val="000000"/>
                </a:solidFill>
                <a:latin typeface="Arial"/>
              </a:rPr>
              <a:t>創建自定義的</a:t>
            </a:r>
            <a:r>
              <a:rPr lang="en-US" altLang="zh-TW" spc="-1" dirty="0">
                <a:solidFill>
                  <a:srgbClr val="000000"/>
                </a:solidFill>
                <a:latin typeface="+mn-lt"/>
              </a:rPr>
              <a:t>msg(2/3)</a:t>
            </a:r>
            <a:endParaRPr lang="en-US" altLang="zh-TW" dirty="0">
              <a:solidFill>
                <a:srgbClr val="000000"/>
              </a:solidFill>
              <a:cs typeface="Times New Roman" panose="02020603050405020304" pitchFamily="18" charset="0"/>
            </a:endParaRPr>
          </a:p>
        </p:txBody>
      </p:sp>
      <p:sp>
        <p:nvSpPr>
          <p:cNvPr id="12291" name="內容版面配置區 2">
            <a:extLst>
              <a:ext uri="{FF2B5EF4-FFF2-40B4-BE49-F238E27FC236}">
                <a16:creationId xmlns:a16="http://schemas.microsoft.com/office/drawing/2014/main" id="{BE5DD8C4-EC90-658B-BA1D-370D0DE4489D}"/>
              </a:ext>
            </a:extLst>
          </p:cNvPr>
          <p:cNvSpPr>
            <a:spLocks noGrp="1"/>
          </p:cNvSpPr>
          <p:nvPr>
            <p:ph idx="1"/>
          </p:nvPr>
        </p:nvSpPr>
        <p:spPr/>
        <p:txBody>
          <a:bodyPr/>
          <a:lstStyle/>
          <a:p>
            <a:r>
              <a:rPr lang="en-US" altLang="zh-TW" dirty="0">
                <a:solidFill>
                  <a:srgbClr val="FF0000"/>
                </a:solidFill>
                <a:cs typeface="Times New Roman" panose="02020603050405020304" pitchFamily="18" charset="0"/>
                <a:sym typeface="Times New Roman" panose="02020603050405020304" pitchFamily="18" charset="0"/>
              </a:rPr>
              <a:t>Step3.</a:t>
            </a:r>
            <a:r>
              <a:rPr lang="zh-TW" altLang="en-US" dirty="0">
                <a:solidFill>
                  <a:srgbClr val="FF0000"/>
                </a:solidFill>
                <a:cs typeface="Times New Roman" panose="02020603050405020304" pitchFamily="18" charset="0"/>
                <a:sym typeface="Times New Roman" panose="02020603050405020304" pitchFamily="18" charset="0"/>
              </a:rPr>
              <a:t>設定依賴、告訴</a:t>
            </a:r>
            <a:r>
              <a:rPr lang="en-US" altLang="zh-TW" dirty="0">
                <a:solidFill>
                  <a:srgbClr val="FF0000"/>
                </a:solidFill>
                <a:cs typeface="Times New Roman" panose="02020603050405020304" pitchFamily="18" charset="0"/>
                <a:sym typeface="Times New Roman" panose="02020603050405020304" pitchFamily="18" charset="0"/>
              </a:rPr>
              <a:t>catkin</a:t>
            </a:r>
            <a:r>
              <a:rPr lang="zh-TW" altLang="en-US" dirty="0">
                <a:solidFill>
                  <a:srgbClr val="FF0000"/>
                </a:solidFill>
                <a:cs typeface="Times New Roman" panose="02020603050405020304" pitchFamily="18" charset="0"/>
                <a:sym typeface="Times New Roman" panose="02020603050405020304" pitchFamily="18" charset="0"/>
              </a:rPr>
              <a:t>要編譯</a:t>
            </a:r>
            <a:r>
              <a:rPr lang="en-US" altLang="zh-TW" dirty="0">
                <a:solidFill>
                  <a:srgbClr val="FF0000"/>
                </a:solidFill>
                <a:cs typeface="Times New Roman" panose="02020603050405020304" pitchFamily="18" charset="0"/>
                <a:sym typeface="Times New Roman" panose="02020603050405020304" pitchFamily="18" charset="0"/>
              </a:rPr>
              <a:t>msg</a:t>
            </a:r>
            <a:r>
              <a:rPr lang="zh-TW" altLang="en-US" dirty="0">
                <a:solidFill>
                  <a:srgbClr val="FF0000"/>
                </a:solidFill>
                <a:cs typeface="Times New Roman" panose="02020603050405020304" pitchFamily="18" charset="0"/>
                <a:sym typeface="Times New Roman" panose="02020603050405020304" pitchFamily="18" charset="0"/>
              </a:rPr>
              <a:t>檔</a:t>
            </a:r>
            <a:endParaRPr lang="en-US" altLang="zh-TW" dirty="0">
              <a:solidFill>
                <a:srgbClr val="FF0000"/>
              </a:solidFill>
              <a:cs typeface="Times New Roman" panose="02020603050405020304" pitchFamily="18" charset="0"/>
              <a:sym typeface="Times New Roman" panose="02020603050405020304" pitchFamily="18" charset="0"/>
            </a:endParaRPr>
          </a:p>
          <a:p>
            <a:pPr lvl="1"/>
            <a:r>
              <a:rPr lang="zh-TW" altLang="en-US" dirty="0">
                <a:cs typeface="Times New Roman" panose="02020603050405020304" pitchFamily="18" charset="0"/>
                <a:sym typeface="Times New Roman" panose="02020603050405020304" pitchFamily="18" charset="0"/>
              </a:rPr>
              <a:t>在</a:t>
            </a:r>
            <a:r>
              <a:rPr lang="en-US" altLang="zh-TW" dirty="0">
                <a:cs typeface="Times New Roman" panose="02020603050405020304" pitchFamily="18" charset="0"/>
                <a:sym typeface="Times New Roman" panose="02020603050405020304" pitchFamily="18" charset="0"/>
              </a:rPr>
              <a:t>CMakeList.txt</a:t>
            </a:r>
            <a:r>
              <a:rPr lang="zh-TW" altLang="en-US" dirty="0">
                <a:cs typeface="Times New Roman" panose="02020603050405020304" pitchFamily="18" charset="0"/>
                <a:sym typeface="Times New Roman" panose="02020603050405020304" pitchFamily="18" charset="0"/>
              </a:rPr>
              <a:t>中修改以下描述</a:t>
            </a:r>
            <a:endParaRPr lang="en-US" altLang="zh-TW" dirty="0">
              <a:cs typeface="Times New Roman" panose="02020603050405020304" pitchFamily="18" charset="0"/>
              <a:sym typeface="Times New Roman" panose="02020603050405020304" pitchFamily="18" charset="0"/>
            </a:endParaRPr>
          </a:p>
          <a:p>
            <a:endParaRPr lang="en-US" altLang="zh-TW"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latin typeface="標楷體" panose="03000509000000000000" pitchFamily="65" charset="-120"/>
              <a:cs typeface="Times New Roman" panose="02020603050405020304" pitchFamily="18" charset="0"/>
              <a:sym typeface="Times New Roman" panose="02020603050405020304" pitchFamily="18" charset="0"/>
            </a:endParaRPr>
          </a:p>
          <a:p>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p>
        </p:txBody>
      </p:sp>
      <p:grpSp>
        <p:nvGrpSpPr>
          <p:cNvPr id="2" name="Google Shape;95;p6">
            <a:extLst>
              <a:ext uri="{FF2B5EF4-FFF2-40B4-BE49-F238E27FC236}">
                <a16:creationId xmlns:a16="http://schemas.microsoft.com/office/drawing/2014/main" id="{204D40DA-2C53-12B6-FC0A-B5F9D270AB08}"/>
              </a:ext>
            </a:extLst>
          </p:cNvPr>
          <p:cNvGrpSpPr/>
          <p:nvPr/>
        </p:nvGrpSpPr>
        <p:grpSpPr>
          <a:xfrm>
            <a:off x="1018441" y="2059775"/>
            <a:ext cx="3805107" cy="1790700"/>
            <a:chOff x="971600" y="2060848"/>
            <a:chExt cx="3804727" cy="1790700"/>
          </a:xfrm>
        </p:grpSpPr>
        <p:pic>
          <p:nvPicPr>
            <p:cNvPr id="3" name="Google Shape;96;p6">
              <a:extLst>
                <a:ext uri="{FF2B5EF4-FFF2-40B4-BE49-F238E27FC236}">
                  <a16:creationId xmlns:a16="http://schemas.microsoft.com/office/drawing/2014/main" id="{8E606CF9-31A5-1A6E-ABB2-C1EC0BACB7FC}"/>
                </a:ext>
              </a:extLst>
            </p:cNvPr>
            <p:cNvPicPr preferRelativeResize="0"/>
            <p:nvPr/>
          </p:nvPicPr>
          <p:blipFill rotWithShape="1">
            <a:blip r:embed="rId2">
              <a:alphaModFix/>
            </a:blip>
            <a:srcRect r="6452"/>
            <a:stretch/>
          </p:blipFill>
          <p:spPr>
            <a:xfrm>
              <a:off x="971600" y="2060848"/>
              <a:ext cx="3804727" cy="1790700"/>
            </a:xfrm>
            <a:prstGeom prst="rect">
              <a:avLst/>
            </a:prstGeom>
            <a:noFill/>
            <a:ln>
              <a:noFill/>
            </a:ln>
          </p:spPr>
        </p:pic>
        <p:sp>
          <p:nvSpPr>
            <p:cNvPr id="4" name="Google Shape;97;p6">
              <a:extLst>
                <a:ext uri="{FF2B5EF4-FFF2-40B4-BE49-F238E27FC236}">
                  <a16:creationId xmlns:a16="http://schemas.microsoft.com/office/drawing/2014/main" id="{D97A70C5-48FB-412F-EB9F-9690C98720BE}"/>
                </a:ext>
              </a:extLst>
            </p:cNvPr>
            <p:cNvSpPr/>
            <p:nvPr/>
          </p:nvSpPr>
          <p:spPr>
            <a:xfrm>
              <a:off x="971600" y="3243536"/>
              <a:ext cx="2665055" cy="288925"/>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pSp>
      <p:pic>
        <p:nvPicPr>
          <p:cNvPr id="5" name="Google Shape;98;p6">
            <a:extLst>
              <a:ext uri="{FF2B5EF4-FFF2-40B4-BE49-F238E27FC236}">
                <a16:creationId xmlns:a16="http://schemas.microsoft.com/office/drawing/2014/main" id="{A8753D6B-6FD8-C0FE-B68F-55BFA2B2F291}"/>
              </a:ext>
            </a:extLst>
          </p:cNvPr>
          <p:cNvPicPr preferRelativeResize="0"/>
          <p:nvPr/>
        </p:nvPicPr>
        <p:blipFill rotWithShape="1">
          <a:blip r:embed="rId3">
            <a:alphaModFix/>
          </a:blip>
          <a:srcRect/>
          <a:stretch/>
        </p:blipFill>
        <p:spPr>
          <a:xfrm>
            <a:off x="992187" y="4508500"/>
            <a:ext cx="3857625" cy="1409700"/>
          </a:xfrm>
          <a:prstGeom prst="rect">
            <a:avLst/>
          </a:prstGeom>
          <a:noFill/>
          <a:ln>
            <a:noFill/>
          </a:ln>
        </p:spPr>
      </p:pic>
      <p:sp>
        <p:nvSpPr>
          <p:cNvPr id="6" name="Google Shape;99;p6">
            <a:extLst>
              <a:ext uri="{FF2B5EF4-FFF2-40B4-BE49-F238E27FC236}">
                <a16:creationId xmlns:a16="http://schemas.microsoft.com/office/drawing/2014/main" id="{F6406496-86CF-750A-5E14-668345A4D05A}"/>
              </a:ext>
            </a:extLst>
          </p:cNvPr>
          <p:cNvSpPr/>
          <p:nvPr/>
        </p:nvSpPr>
        <p:spPr>
          <a:xfrm>
            <a:off x="958850" y="5300662"/>
            <a:ext cx="2663825" cy="288925"/>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7" name="Google Shape;100;p6">
            <a:extLst>
              <a:ext uri="{FF2B5EF4-FFF2-40B4-BE49-F238E27FC236}">
                <a16:creationId xmlns:a16="http://schemas.microsoft.com/office/drawing/2014/main" id="{EAA5AADB-1764-D45D-F5EC-3B3E9684F319}"/>
              </a:ext>
            </a:extLst>
          </p:cNvPr>
          <p:cNvPicPr preferRelativeResize="0"/>
          <p:nvPr/>
        </p:nvPicPr>
        <p:blipFill rotWithShape="1">
          <a:blip r:embed="rId4">
            <a:alphaModFix/>
          </a:blip>
          <a:srcRect/>
          <a:stretch/>
        </p:blipFill>
        <p:spPr>
          <a:xfrm>
            <a:off x="5111750" y="3933825"/>
            <a:ext cx="3924300" cy="2085975"/>
          </a:xfrm>
          <a:prstGeom prst="rect">
            <a:avLst/>
          </a:prstGeom>
          <a:noFill/>
          <a:ln>
            <a:noFill/>
          </a:ln>
        </p:spPr>
      </p:pic>
      <p:sp>
        <p:nvSpPr>
          <p:cNvPr id="8" name="Google Shape;101;p6">
            <a:extLst>
              <a:ext uri="{FF2B5EF4-FFF2-40B4-BE49-F238E27FC236}">
                <a16:creationId xmlns:a16="http://schemas.microsoft.com/office/drawing/2014/main" id="{D8BCCBDA-FBEE-8E10-CC5E-4701AC5BBFDC}"/>
              </a:ext>
            </a:extLst>
          </p:cNvPr>
          <p:cNvSpPr txBox="1"/>
          <p:nvPr/>
        </p:nvSpPr>
        <p:spPr>
          <a:xfrm>
            <a:off x="5210175" y="5300662"/>
            <a:ext cx="3167100" cy="4017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9" name="Google Shape;102;p6">
            <a:extLst>
              <a:ext uri="{FF2B5EF4-FFF2-40B4-BE49-F238E27FC236}">
                <a16:creationId xmlns:a16="http://schemas.microsoft.com/office/drawing/2014/main" id="{B3CA989F-21CE-6D82-7D84-7D228E9926A1}"/>
              </a:ext>
            </a:extLst>
          </p:cNvPr>
          <p:cNvPicPr preferRelativeResize="0"/>
          <p:nvPr/>
        </p:nvPicPr>
        <p:blipFill rotWithShape="1">
          <a:blip r:embed="rId5">
            <a:alphaModFix/>
          </a:blip>
          <a:srcRect r="47006"/>
          <a:stretch/>
        </p:blipFill>
        <p:spPr>
          <a:xfrm>
            <a:off x="5186362" y="2095500"/>
            <a:ext cx="3775075" cy="1543050"/>
          </a:xfrm>
          <a:prstGeom prst="rect">
            <a:avLst/>
          </a:prstGeom>
          <a:noFill/>
          <a:ln>
            <a:noFill/>
          </a:ln>
        </p:spPr>
      </p:pic>
      <p:sp>
        <p:nvSpPr>
          <p:cNvPr id="10" name="Google Shape;103;p6">
            <a:extLst>
              <a:ext uri="{FF2B5EF4-FFF2-40B4-BE49-F238E27FC236}">
                <a16:creationId xmlns:a16="http://schemas.microsoft.com/office/drawing/2014/main" id="{9A5DF2A9-9303-9452-15D0-4F1673177649}"/>
              </a:ext>
            </a:extLst>
          </p:cNvPr>
          <p:cNvSpPr txBox="1"/>
          <p:nvPr/>
        </p:nvSpPr>
        <p:spPr>
          <a:xfrm>
            <a:off x="7188200" y="2770187"/>
            <a:ext cx="1727200"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DFKai-SB"/>
              <a:buNone/>
            </a:pPr>
            <a:r>
              <a:rPr lang="en-US" sz="1800" b="1" i="0" u="none">
                <a:solidFill>
                  <a:srgbClr val="FF0000"/>
                </a:solidFill>
                <a:latin typeface="DFKai-SB"/>
                <a:ea typeface="DFKai-SB"/>
                <a:cs typeface="DFKai-SB"/>
                <a:sym typeface="DFKai-SB"/>
              </a:rPr>
              <a:t>移除註解</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87CD1-1239-9D29-1EE4-08927E63E962}"/>
              </a:ext>
            </a:extLst>
          </p:cNvPr>
          <p:cNvSpPr>
            <a:spLocks noGrp="1"/>
          </p:cNvSpPr>
          <p:nvPr>
            <p:ph type="title"/>
          </p:nvPr>
        </p:nvSpPr>
        <p:spPr/>
        <p:txBody>
          <a:bodyPr/>
          <a:lstStyle/>
          <a:p>
            <a:r>
              <a:rPr lang="zh-TW" altLang="en-US" spc="-1" dirty="0">
                <a:solidFill>
                  <a:srgbClr val="000000"/>
                </a:solidFill>
                <a:latin typeface="Arial"/>
              </a:rPr>
              <a:t>創建自定義的</a:t>
            </a:r>
            <a:r>
              <a:rPr lang="en-US" altLang="zh-TW" spc="-1" dirty="0">
                <a:solidFill>
                  <a:srgbClr val="000000"/>
                </a:solidFill>
                <a:latin typeface="+mn-lt"/>
              </a:rPr>
              <a:t>msg(3/3)</a:t>
            </a:r>
            <a:endParaRPr lang="zh-TW" altLang="en-US" dirty="0"/>
          </a:p>
        </p:txBody>
      </p:sp>
      <p:sp>
        <p:nvSpPr>
          <p:cNvPr id="3" name="內容版面配置區 2">
            <a:extLst>
              <a:ext uri="{FF2B5EF4-FFF2-40B4-BE49-F238E27FC236}">
                <a16:creationId xmlns:a16="http://schemas.microsoft.com/office/drawing/2014/main" id="{C88C7A74-4E7D-1886-B9E7-39FB750D3CB2}"/>
              </a:ext>
            </a:extLst>
          </p:cNvPr>
          <p:cNvSpPr>
            <a:spLocks noGrp="1"/>
          </p:cNvSpPr>
          <p:nvPr>
            <p:ph idx="1"/>
          </p:nvPr>
        </p:nvSpPr>
        <p:spPr/>
        <p:txBody>
          <a:bodyPr/>
          <a:lstStyle/>
          <a:p>
            <a:r>
              <a:rPr lang="en-US" altLang="zh-TW" dirty="0">
                <a:solidFill>
                  <a:srgbClr val="FF0000"/>
                </a:solidFill>
              </a:rPr>
              <a:t>Stpe4.</a:t>
            </a:r>
            <a:r>
              <a:rPr lang="zh-TW" altLang="en-US" dirty="0">
                <a:solidFill>
                  <a:srgbClr val="FF0000"/>
                </a:solidFill>
              </a:rPr>
              <a:t>使用自己定義的</a:t>
            </a:r>
            <a:r>
              <a:rPr lang="en-US" altLang="zh-TW" dirty="0">
                <a:solidFill>
                  <a:srgbClr val="FF0000"/>
                </a:solidFill>
              </a:rPr>
              <a:t>msg</a:t>
            </a:r>
          </a:p>
          <a:p>
            <a:pPr lvl="1"/>
            <a:r>
              <a:rPr lang="en-US" altLang="zh-TW" dirty="0"/>
              <a:t>include msg</a:t>
            </a:r>
            <a:r>
              <a:rPr lang="zh-TW" altLang="en-US" dirty="0"/>
              <a:t>函式庫</a:t>
            </a:r>
            <a:endParaRPr lang="en-US" altLang="zh-TW" dirty="0"/>
          </a:p>
          <a:p>
            <a:pPr lvl="2"/>
            <a:r>
              <a:rPr lang="zh-TW" altLang="en-US" dirty="0">
                <a:solidFill>
                  <a:srgbClr val="FF0000"/>
                </a:solidFill>
              </a:rPr>
              <a:t>格式</a:t>
            </a:r>
            <a:r>
              <a:rPr lang="en-US" altLang="zh-TW" dirty="0">
                <a:solidFill>
                  <a:srgbClr val="FF0000"/>
                </a:solidFill>
              </a:rPr>
              <a:t>:</a:t>
            </a:r>
            <a:r>
              <a:rPr lang="zh-TW" altLang="en-US" dirty="0">
                <a:solidFill>
                  <a:srgbClr val="FF0000"/>
                </a:solidFill>
              </a:rPr>
              <a:t> </a:t>
            </a:r>
            <a:r>
              <a:rPr lang="en-US" altLang="zh-TW" dirty="0">
                <a:solidFill>
                  <a:srgbClr val="0070C0"/>
                </a:solidFill>
              </a:rPr>
              <a:t>#include &lt;</a:t>
            </a:r>
            <a:r>
              <a:rPr lang="en-US" altLang="zh-TW" dirty="0" err="1">
                <a:solidFill>
                  <a:srgbClr val="0070C0"/>
                </a:solidFill>
              </a:rPr>
              <a:t>package_name</a:t>
            </a:r>
            <a:r>
              <a:rPr lang="en-US" altLang="zh-TW" dirty="0">
                <a:solidFill>
                  <a:srgbClr val="0070C0"/>
                </a:solidFill>
              </a:rPr>
              <a:t>/</a:t>
            </a:r>
            <a:r>
              <a:rPr lang="en-US" altLang="zh-TW" dirty="0" err="1">
                <a:solidFill>
                  <a:srgbClr val="0070C0"/>
                </a:solidFill>
              </a:rPr>
              <a:t>msg_name.h</a:t>
            </a:r>
            <a:r>
              <a:rPr lang="en-US" altLang="zh-TW" dirty="0">
                <a:solidFill>
                  <a:srgbClr val="0070C0"/>
                </a:solidFill>
              </a:rPr>
              <a:t>&gt;</a:t>
            </a:r>
          </a:p>
          <a:p>
            <a:endParaRPr lang="en-US" altLang="zh-TW" dirty="0">
              <a:solidFill>
                <a:srgbClr val="FF0000"/>
              </a:solidFill>
            </a:endParaRPr>
          </a:p>
          <a:p>
            <a:r>
              <a:rPr lang="zh-TW" altLang="en-US" dirty="0"/>
              <a:t>如何找到</a:t>
            </a:r>
            <a:r>
              <a:rPr lang="en-US" altLang="zh-TW" dirty="0" err="1"/>
              <a:t>includ</a:t>
            </a:r>
            <a:r>
              <a:rPr lang="zh-TW" altLang="en-US" dirty="0"/>
              <a:t>檔</a:t>
            </a:r>
            <a:r>
              <a:rPr lang="en-US" altLang="zh-TW" dirty="0"/>
              <a:t>?</a:t>
            </a:r>
          </a:p>
          <a:p>
            <a:pPr lvl="1"/>
            <a:r>
              <a:rPr lang="zh-TW" altLang="en-US" dirty="0"/>
              <a:t>在</a:t>
            </a:r>
            <a:r>
              <a:rPr lang="en-US" altLang="zh-TW" dirty="0"/>
              <a:t>workspace</a:t>
            </a:r>
            <a:r>
              <a:rPr lang="zh-TW" altLang="en-US" dirty="0"/>
              <a:t>的</a:t>
            </a:r>
            <a:r>
              <a:rPr lang="en-US" altLang="zh-TW" dirty="0" err="1"/>
              <a:t>devel</a:t>
            </a:r>
            <a:r>
              <a:rPr lang="zh-TW" altLang="en-US" dirty="0"/>
              <a:t>資料夾，裡面的</a:t>
            </a:r>
            <a:r>
              <a:rPr lang="en-US" altLang="zh-TW" dirty="0"/>
              <a:t>include</a:t>
            </a:r>
            <a:r>
              <a:rPr lang="zh-TW" altLang="en-US" dirty="0"/>
              <a:t>資料夾中可以找到</a:t>
            </a:r>
            <a:endParaRPr lang="en-US" altLang="zh-TW" dirty="0"/>
          </a:p>
          <a:p>
            <a:endParaRPr lang="en-US" altLang="zh-TW" dirty="0">
              <a:solidFill>
                <a:srgbClr val="FF0000"/>
              </a:solidFill>
            </a:endParaRPr>
          </a:p>
          <a:p>
            <a:r>
              <a:rPr lang="zh-TW" altLang="en-US" dirty="0"/>
              <a:t>在</a:t>
            </a:r>
            <a:r>
              <a:rPr lang="en-US" altLang="zh-TW" dirty="0" err="1"/>
              <a:t>cpp</a:t>
            </a:r>
            <a:r>
              <a:rPr lang="zh-TW" altLang="en-US" dirty="0"/>
              <a:t>檔裡</a:t>
            </a:r>
            <a:r>
              <a:rPr lang="en-US" altLang="zh-TW" dirty="0"/>
              <a:t>include</a:t>
            </a:r>
            <a:r>
              <a:rPr lang="zh-TW" altLang="en-US" dirty="0"/>
              <a:t>自己的</a:t>
            </a:r>
            <a:r>
              <a:rPr lang="en-US" altLang="zh-TW" dirty="0"/>
              <a:t>msg</a:t>
            </a:r>
            <a:r>
              <a:rPr lang="zh-TW" altLang="en-US" dirty="0"/>
              <a:t>檔前，一定要先</a:t>
            </a:r>
            <a:r>
              <a:rPr lang="en-US" altLang="zh-TW" dirty="0" err="1"/>
              <a:t>catkin_make</a:t>
            </a:r>
            <a:r>
              <a:rPr lang="zh-TW" altLang="en-US" dirty="0"/>
              <a:t>才會產生他的</a:t>
            </a:r>
            <a:r>
              <a:rPr lang="en-US" altLang="zh-TW" dirty="0"/>
              <a:t>.h</a:t>
            </a:r>
            <a:r>
              <a:rPr lang="zh-TW" altLang="en-US" dirty="0"/>
              <a:t>檔</a:t>
            </a:r>
            <a:endParaRPr lang="en-US" altLang="zh-TW" dirty="0"/>
          </a:p>
          <a:p>
            <a:endParaRPr lang="en-US" altLang="zh-TW" dirty="0">
              <a:solidFill>
                <a:srgbClr val="FF0000"/>
              </a:solidFill>
            </a:endParaRPr>
          </a:p>
        </p:txBody>
      </p:sp>
    </p:spTree>
    <p:extLst>
      <p:ext uri="{BB962C8B-B14F-4D97-AF65-F5344CB8AC3E}">
        <p14:creationId xmlns:p14="http://schemas.microsoft.com/office/powerpoint/2010/main" val="32213017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1372D5-D599-544B-EFE7-FBE9272B8CC8}"/>
              </a:ext>
            </a:extLst>
          </p:cNvPr>
          <p:cNvSpPr>
            <a:spLocks noGrp="1"/>
          </p:cNvSpPr>
          <p:nvPr>
            <p:ph type="title"/>
          </p:nvPr>
        </p:nvSpPr>
        <p:spPr/>
        <p:txBody>
          <a:bodyPr/>
          <a:lstStyle/>
          <a:p>
            <a:r>
              <a:rPr lang="zh-TW" altLang="en-US" dirty="0"/>
              <a:t>練習</a:t>
            </a:r>
          </a:p>
        </p:txBody>
      </p:sp>
      <p:sp>
        <p:nvSpPr>
          <p:cNvPr id="3" name="內容版面配置區 2">
            <a:extLst>
              <a:ext uri="{FF2B5EF4-FFF2-40B4-BE49-F238E27FC236}">
                <a16:creationId xmlns:a16="http://schemas.microsoft.com/office/drawing/2014/main" id="{E369716A-53EA-80EC-9CFB-3461D5035D9A}"/>
              </a:ext>
            </a:extLst>
          </p:cNvPr>
          <p:cNvSpPr>
            <a:spLocks noGrp="1"/>
          </p:cNvSpPr>
          <p:nvPr>
            <p:ph idx="1"/>
          </p:nvPr>
        </p:nvSpPr>
        <p:spPr/>
        <p:txBody>
          <a:bodyPr/>
          <a:lstStyle/>
          <a:p>
            <a:r>
              <a:rPr lang="zh-TW" altLang="en-US" dirty="0"/>
              <a:t>使用自定義的</a:t>
            </a:r>
            <a:r>
              <a:rPr lang="en-US" altLang="zh-TW" dirty="0"/>
              <a:t>msg</a:t>
            </a:r>
            <a:r>
              <a:rPr lang="zh-TW" altLang="en-US" dirty="0"/>
              <a:t>撰寫</a:t>
            </a:r>
            <a:r>
              <a:rPr lang="en-US" altLang="zh-TW" dirty="0"/>
              <a:t>publisher</a:t>
            </a:r>
            <a:r>
              <a:rPr lang="zh-TW" altLang="en-US" dirty="0"/>
              <a:t>與</a:t>
            </a:r>
            <a:r>
              <a:rPr lang="en-US" altLang="zh-TW" dirty="0"/>
              <a:t>subscriber</a:t>
            </a:r>
            <a:endParaRPr lang="zh-TW" altLang="en-US" dirty="0"/>
          </a:p>
        </p:txBody>
      </p:sp>
    </p:spTree>
    <p:extLst>
      <p:ext uri="{BB962C8B-B14F-4D97-AF65-F5344CB8AC3E}">
        <p14:creationId xmlns:p14="http://schemas.microsoft.com/office/powerpoint/2010/main" val="12023544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758AA-BDC2-075D-221C-D4D7DB479FAE}"/>
              </a:ext>
            </a:extLst>
          </p:cNvPr>
          <p:cNvSpPr>
            <a:spLocks noGrp="1"/>
          </p:cNvSpPr>
          <p:nvPr>
            <p:ph type="title"/>
          </p:nvPr>
        </p:nvSpPr>
        <p:spPr/>
        <p:txBody>
          <a:bodyPr/>
          <a:lstStyle/>
          <a:p>
            <a:r>
              <a:rPr lang="en-US" altLang="zh-TW" dirty="0"/>
              <a:t>service</a:t>
            </a:r>
            <a:r>
              <a:rPr lang="zh-TW" altLang="en-US" dirty="0"/>
              <a:t>簡介</a:t>
            </a:r>
            <a:r>
              <a:rPr lang="en-US" altLang="zh-TW" dirty="0"/>
              <a:t>(1/4)</a:t>
            </a:r>
            <a:endParaRPr lang="zh-TW" altLang="en-US" dirty="0"/>
          </a:p>
        </p:txBody>
      </p:sp>
      <p:sp>
        <p:nvSpPr>
          <p:cNvPr id="3" name="內容版面配置區 2">
            <a:extLst>
              <a:ext uri="{FF2B5EF4-FFF2-40B4-BE49-F238E27FC236}">
                <a16:creationId xmlns:a16="http://schemas.microsoft.com/office/drawing/2014/main" id="{5A8E524E-85AE-0BC0-F7C7-F73F922FECFE}"/>
              </a:ext>
            </a:extLst>
          </p:cNvPr>
          <p:cNvSpPr>
            <a:spLocks noGrp="1"/>
          </p:cNvSpPr>
          <p:nvPr>
            <p:ph idx="1"/>
          </p:nvPr>
        </p:nvSpPr>
        <p:spPr/>
        <p:txBody>
          <a:bodyPr/>
          <a:lstStyle/>
          <a:p>
            <a:r>
              <a:rPr lang="zh-TW" altLang="en-US" dirty="0"/>
              <a:t>在</a:t>
            </a:r>
            <a:r>
              <a:rPr lang="en-US" altLang="zh-TW" dirty="0" err="1"/>
              <a:t>ros</a:t>
            </a:r>
            <a:r>
              <a:rPr lang="zh-TW" altLang="en-US" dirty="0"/>
              <a:t>中，節點之間的通訊上大致可分為</a:t>
            </a:r>
            <a:r>
              <a:rPr lang="en-US" altLang="zh-TW" dirty="0"/>
              <a:t>3</a:t>
            </a:r>
            <a:r>
              <a:rPr lang="zh-TW" altLang="en-US" dirty="0"/>
              <a:t>種</a:t>
            </a:r>
            <a:endParaRPr lang="en-US" altLang="zh-TW" dirty="0"/>
          </a:p>
          <a:p>
            <a:pPr lvl="1"/>
            <a:r>
              <a:rPr lang="en-US" altLang="zh-TW" dirty="0"/>
              <a:t>Topic(</a:t>
            </a:r>
            <a:r>
              <a:rPr lang="zh-TW" altLang="en-US" dirty="0"/>
              <a:t>之前講過了</a:t>
            </a:r>
            <a:r>
              <a:rPr lang="en-US" altLang="zh-TW" dirty="0"/>
              <a:t>)</a:t>
            </a:r>
          </a:p>
          <a:p>
            <a:pPr lvl="1"/>
            <a:r>
              <a:rPr lang="en-US" altLang="zh-TW" dirty="0"/>
              <a:t>service(</a:t>
            </a:r>
            <a:r>
              <a:rPr lang="zh-TW" altLang="en-US" dirty="0"/>
              <a:t>今天主題</a:t>
            </a:r>
            <a:r>
              <a:rPr lang="en-US" altLang="zh-TW" dirty="0"/>
              <a:t>)</a:t>
            </a:r>
          </a:p>
          <a:p>
            <a:pPr lvl="1"/>
            <a:r>
              <a:rPr lang="en-US" altLang="zh-TW" dirty="0"/>
              <a:t>Action(</a:t>
            </a:r>
            <a:r>
              <a:rPr lang="zh-TW" altLang="en-US" dirty="0"/>
              <a:t>之後說明</a:t>
            </a:r>
            <a:r>
              <a:rPr lang="en-US" altLang="zh-TW" dirty="0"/>
              <a:t>)</a:t>
            </a:r>
          </a:p>
          <a:p>
            <a:endParaRPr lang="en-US" altLang="zh-TW" dirty="0"/>
          </a:p>
          <a:p>
            <a:r>
              <a:rPr lang="en-US" altLang="zh-TW" dirty="0"/>
              <a:t>Topic</a:t>
            </a:r>
            <a:r>
              <a:rPr lang="zh-TW" altLang="en-US" dirty="0"/>
              <a:t>運作模式</a:t>
            </a:r>
            <a:endParaRPr lang="en-US" altLang="zh-TW" dirty="0"/>
          </a:p>
          <a:p>
            <a:pPr lvl="1"/>
            <a:r>
              <a:rPr lang="zh-TW" altLang="en-US" dirty="0"/>
              <a:t>發布</a:t>
            </a:r>
            <a:r>
              <a:rPr lang="en-US" altLang="zh-TW" dirty="0"/>
              <a:t>(pub)</a:t>
            </a:r>
            <a:r>
              <a:rPr lang="zh-TW" altLang="en-US" dirty="0"/>
              <a:t>與接收</a:t>
            </a:r>
            <a:r>
              <a:rPr lang="en-US" altLang="zh-TW" dirty="0"/>
              <a:t>(sub)</a:t>
            </a:r>
          </a:p>
          <a:p>
            <a:pPr lvl="1"/>
            <a:r>
              <a:rPr lang="zh-TW" altLang="en-US" dirty="0"/>
              <a:t>單向式</a:t>
            </a:r>
            <a:endParaRPr lang="en-US" altLang="zh-TW" dirty="0"/>
          </a:p>
          <a:p>
            <a:pPr lvl="2"/>
            <a:r>
              <a:rPr lang="zh-TW" altLang="en-US" dirty="0"/>
              <a:t>問題</a:t>
            </a:r>
            <a:r>
              <a:rPr lang="en-US" altLang="zh-TW" dirty="0"/>
              <a:t>:</a:t>
            </a:r>
            <a:r>
              <a:rPr lang="zh-TW" altLang="en-US" dirty="0"/>
              <a:t>如果我希望收到</a:t>
            </a:r>
            <a:r>
              <a:rPr lang="en-US" altLang="zh-TW" dirty="0"/>
              <a:t>response(</a:t>
            </a:r>
            <a:r>
              <a:rPr lang="zh-TW" altLang="en-US" dirty="0"/>
              <a:t>變成雙向式</a:t>
            </a:r>
            <a:r>
              <a:rPr lang="en-US" altLang="zh-TW" dirty="0"/>
              <a:t>)</a:t>
            </a:r>
          </a:p>
          <a:p>
            <a:pPr lvl="2"/>
            <a:r>
              <a:rPr lang="zh-TW" altLang="en-US" dirty="0"/>
              <a:t>法</a:t>
            </a:r>
            <a:r>
              <a:rPr lang="en-US" altLang="zh-TW" dirty="0"/>
              <a:t>1:</a:t>
            </a:r>
            <a:r>
              <a:rPr lang="zh-TW" altLang="en-US" dirty="0"/>
              <a:t>在創建一個</a:t>
            </a:r>
            <a:r>
              <a:rPr lang="en-US" altLang="zh-TW" dirty="0"/>
              <a:t>topic</a:t>
            </a:r>
            <a:r>
              <a:rPr lang="zh-TW" altLang="en-US" dirty="0"/>
              <a:t>以及對應的</a:t>
            </a:r>
            <a:r>
              <a:rPr lang="en-US" altLang="zh-TW" dirty="0" err="1"/>
              <a:t>publishe</a:t>
            </a:r>
            <a:r>
              <a:rPr lang="zh-TW" altLang="en-US" dirty="0"/>
              <a:t>與</a:t>
            </a:r>
            <a:r>
              <a:rPr lang="en-US" altLang="zh-TW" dirty="0"/>
              <a:t>subscriber</a:t>
            </a:r>
          </a:p>
          <a:p>
            <a:pPr lvl="2"/>
            <a:r>
              <a:rPr lang="zh-TW" altLang="en-US" dirty="0">
                <a:solidFill>
                  <a:srgbClr val="FF0000"/>
                </a:solidFill>
              </a:rPr>
              <a:t>法</a:t>
            </a:r>
            <a:r>
              <a:rPr lang="en-US" altLang="zh-TW" dirty="0">
                <a:solidFill>
                  <a:srgbClr val="FF0000"/>
                </a:solidFill>
              </a:rPr>
              <a:t>2:</a:t>
            </a:r>
            <a:r>
              <a:rPr lang="zh-TW" altLang="en-US" dirty="0">
                <a:solidFill>
                  <a:srgbClr val="FF0000"/>
                </a:solidFill>
              </a:rPr>
              <a:t>使用</a:t>
            </a:r>
            <a:r>
              <a:rPr lang="en-US" altLang="zh-TW" dirty="0">
                <a:solidFill>
                  <a:srgbClr val="FF0000"/>
                </a:solidFill>
              </a:rPr>
              <a:t>service</a:t>
            </a:r>
            <a:r>
              <a:rPr lang="zh-TW" altLang="en-US" dirty="0">
                <a:solidFill>
                  <a:srgbClr val="FF0000"/>
                </a:solidFill>
              </a:rPr>
              <a:t>回傳訊息</a:t>
            </a:r>
            <a:endParaRPr lang="en-US" altLang="zh-TW" dirty="0">
              <a:solidFill>
                <a:srgbClr val="FF0000"/>
              </a:solidFill>
            </a:endParaRPr>
          </a:p>
          <a:p>
            <a:endParaRPr lang="en-US" altLang="zh-TW" dirty="0"/>
          </a:p>
          <a:p>
            <a:endParaRPr lang="en-US" altLang="zh-TW" dirty="0"/>
          </a:p>
          <a:p>
            <a:endParaRPr lang="en-US" altLang="zh-TW" dirty="0"/>
          </a:p>
          <a:p>
            <a:pPr lvl="1"/>
            <a:endParaRPr lang="zh-TW" altLang="en-US" dirty="0"/>
          </a:p>
        </p:txBody>
      </p:sp>
      <p:pic>
        <p:nvPicPr>
          <p:cNvPr id="4" name="Google Shape;120;p8">
            <a:extLst>
              <a:ext uri="{FF2B5EF4-FFF2-40B4-BE49-F238E27FC236}">
                <a16:creationId xmlns:a16="http://schemas.microsoft.com/office/drawing/2014/main" id="{BD54C70A-51EB-F341-96C4-59CC7C88A0C8}"/>
              </a:ext>
            </a:extLst>
          </p:cNvPr>
          <p:cNvPicPr preferRelativeResize="0"/>
          <p:nvPr/>
        </p:nvPicPr>
        <p:blipFill rotWithShape="1">
          <a:blip r:embed="rId2">
            <a:alphaModFix/>
          </a:blip>
          <a:srcRect/>
          <a:stretch/>
        </p:blipFill>
        <p:spPr>
          <a:xfrm>
            <a:off x="2195512" y="5373687"/>
            <a:ext cx="5003800" cy="1004887"/>
          </a:xfrm>
          <a:prstGeom prst="rect">
            <a:avLst/>
          </a:prstGeom>
          <a:noFill/>
          <a:ln>
            <a:noFill/>
          </a:ln>
        </p:spPr>
      </p:pic>
    </p:spTree>
    <p:extLst>
      <p:ext uri="{BB962C8B-B14F-4D97-AF65-F5344CB8AC3E}">
        <p14:creationId xmlns:p14="http://schemas.microsoft.com/office/powerpoint/2010/main" val="30376498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8E25F857-59C7-AEC7-DFA9-D28900FD0CE0}"/>
              </a:ext>
            </a:extLst>
          </p:cNvPr>
          <p:cNvSpPr>
            <a:spLocks noGrp="1"/>
          </p:cNvSpPr>
          <p:nvPr>
            <p:ph type="title"/>
          </p:nvPr>
        </p:nvSpPr>
        <p:spPr/>
        <p:txBody>
          <a:bodyPr/>
          <a:lstStyle/>
          <a:p>
            <a:pPr>
              <a:tabLst>
                <a:tab pos="0" algn="l"/>
              </a:tabLst>
              <a:defRPr/>
            </a:pPr>
            <a:r>
              <a:rPr lang="en-US" altLang="zh-TW" dirty="0"/>
              <a:t>service</a:t>
            </a:r>
            <a:r>
              <a:rPr lang="zh-TW" altLang="en-US" dirty="0"/>
              <a:t>簡介</a:t>
            </a:r>
            <a:r>
              <a:rPr lang="en-US" altLang="zh-TW" dirty="0"/>
              <a:t>(2/4)</a:t>
            </a:r>
            <a:endParaRPr lang="en-US" altLang="zh-TW" spc="-1" dirty="0">
              <a:latin typeface="Arial"/>
            </a:endParaRPr>
          </a:p>
        </p:txBody>
      </p:sp>
      <p:sp>
        <p:nvSpPr>
          <p:cNvPr id="13315" name="內容版面配置區 2">
            <a:extLst>
              <a:ext uri="{FF2B5EF4-FFF2-40B4-BE49-F238E27FC236}">
                <a16:creationId xmlns:a16="http://schemas.microsoft.com/office/drawing/2014/main" id="{DA83BE71-50C1-68EB-E593-CB3ABA401393}"/>
              </a:ext>
            </a:extLst>
          </p:cNvPr>
          <p:cNvSpPr>
            <a:spLocks noGrp="1"/>
          </p:cNvSpPr>
          <p:nvPr>
            <p:ph idx="1"/>
          </p:nvPr>
        </p:nvSpPr>
        <p:spPr/>
        <p:txBody>
          <a:bodyPr/>
          <a:lstStyle/>
          <a:p>
            <a:r>
              <a:rPr lang="en-US" altLang="zh-TW" dirty="0">
                <a:solidFill>
                  <a:srgbClr val="000000"/>
                </a:solidFill>
              </a:rPr>
              <a:t>service</a:t>
            </a:r>
            <a:r>
              <a:rPr lang="zh-TW" altLang="en-US" dirty="0">
                <a:solidFill>
                  <a:srgbClr val="000000"/>
                </a:solidFill>
              </a:rPr>
              <a:t>運作模式</a:t>
            </a:r>
            <a:endParaRPr lang="en-US" altLang="zh-TW" dirty="0">
              <a:solidFill>
                <a:srgbClr val="000000"/>
              </a:solidFill>
            </a:endParaRPr>
          </a:p>
          <a:p>
            <a:pPr lvl="1"/>
            <a:r>
              <a:rPr lang="zh-TW" altLang="en-US" dirty="0">
                <a:solidFill>
                  <a:srgbClr val="000000"/>
                </a:solidFill>
              </a:rPr>
              <a:t>分成用戶端</a:t>
            </a:r>
            <a:r>
              <a:rPr lang="en-US" altLang="zh-TW" dirty="0">
                <a:solidFill>
                  <a:srgbClr val="000000"/>
                </a:solidFill>
              </a:rPr>
              <a:t>(client)</a:t>
            </a:r>
            <a:r>
              <a:rPr lang="zh-TW" altLang="en-US" dirty="0">
                <a:solidFill>
                  <a:srgbClr val="000000"/>
                </a:solidFill>
              </a:rPr>
              <a:t>與伺服端</a:t>
            </a:r>
            <a:r>
              <a:rPr lang="en-US" altLang="zh-TW" dirty="0">
                <a:solidFill>
                  <a:srgbClr val="000000"/>
                </a:solidFill>
              </a:rPr>
              <a:t>(server)</a:t>
            </a:r>
          </a:p>
          <a:p>
            <a:pPr lvl="1"/>
            <a:r>
              <a:rPr lang="zh-TW" altLang="en-US" dirty="0">
                <a:solidFill>
                  <a:srgbClr val="000000"/>
                </a:solidFill>
              </a:rPr>
              <a:t>運作流程</a:t>
            </a:r>
            <a:endParaRPr lang="en-US" altLang="zh-TW" dirty="0">
              <a:solidFill>
                <a:srgbClr val="000000"/>
              </a:solidFill>
            </a:endParaRPr>
          </a:p>
          <a:p>
            <a:pPr lvl="2"/>
            <a:r>
              <a:rPr lang="zh-TW" altLang="en-US" dirty="0">
                <a:solidFill>
                  <a:srgbClr val="000000"/>
                </a:solidFill>
              </a:rPr>
              <a:t>創建</a:t>
            </a:r>
            <a:r>
              <a:rPr lang="en-US" altLang="zh-TW" dirty="0">
                <a:solidFill>
                  <a:srgbClr val="000000"/>
                </a:solidFill>
              </a:rPr>
              <a:t>server</a:t>
            </a:r>
          </a:p>
          <a:p>
            <a:pPr lvl="2"/>
            <a:r>
              <a:rPr lang="zh-TW" altLang="en-US" dirty="0">
                <a:solidFill>
                  <a:srgbClr val="000000"/>
                </a:solidFill>
              </a:rPr>
              <a:t>由</a:t>
            </a:r>
            <a:r>
              <a:rPr lang="en-US" altLang="zh-TW" dirty="0">
                <a:solidFill>
                  <a:srgbClr val="000000"/>
                </a:solidFill>
              </a:rPr>
              <a:t>client</a:t>
            </a:r>
            <a:r>
              <a:rPr lang="zh-TW" altLang="en-US" dirty="0">
                <a:solidFill>
                  <a:srgbClr val="000000"/>
                </a:solidFill>
              </a:rPr>
              <a:t>發送需求</a:t>
            </a:r>
            <a:r>
              <a:rPr lang="en-US" altLang="zh-TW" dirty="0">
                <a:solidFill>
                  <a:srgbClr val="000000"/>
                </a:solidFill>
              </a:rPr>
              <a:t>(server)</a:t>
            </a:r>
            <a:r>
              <a:rPr lang="zh-TW" altLang="en-US" dirty="0">
                <a:solidFill>
                  <a:srgbClr val="000000"/>
                </a:solidFill>
              </a:rPr>
              <a:t>給</a:t>
            </a:r>
            <a:r>
              <a:rPr lang="en-US" altLang="zh-TW" dirty="0">
                <a:solidFill>
                  <a:srgbClr val="000000"/>
                </a:solidFill>
              </a:rPr>
              <a:t>server</a:t>
            </a:r>
          </a:p>
          <a:p>
            <a:pPr lvl="2"/>
            <a:r>
              <a:rPr lang="en-US" altLang="zh-TW" dirty="0">
                <a:solidFill>
                  <a:srgbClr val="000000"/>
                </a:solidFill>
              </a:rPr>
              <a:t>server</a:t>
            </a:r>
            <a:r>
              <a:rPr lang="zh-TW" altLang="en-US" dirty="0">
                <a:solidFill>
                  <a:srgbClr val="000000"/>
                </a:solidFill>
              </a:rPr>
              <a:t>處理好需求後，回傳結果</a:t>
            </a:r>
            <a:r>
              <a:rPr lang="en-US" altLang="zh-TW" dirty="0">
                <a:solidFill>
                  <a:srgbClr val="000000"/>
                </a:solidFill>
              </a:rPr>
              <a:t>(response)</a:t>
            </a:r>
            <a:r>
              <a:rPr lang="zh-TW" altLang="en-US" dirty="0">
                <a:solidFill>
                  <a:srgbClr val="000000"/>
                </a:solidFill>
              </a:rPr>
              <a:t>給</a:t>
            </a:r>
            <a:r>
              <a:rPr lang="en-US" altLang="zh-TW" dirty="0">
                <a:solidFill>
                  <a:srgbClr val="000000"/>
                </a:solidFill>
              </a:rPr>
              <a:t>client</a:t>
            </a:r>
          </a:p>
          <a:p>
            <a:pPr lvl="1"/>
            <a:r>
              <a:rPr lang="en-US" altLang="zh-TW" dirty="0">
                <a:solidFill>
                  <a:srgbClr val="000000"/>
                </a:solidFill>
              </a:rPr>
              <a:t>Client</a:t>
            </a:r>
            <a:r>
              <a:rPr lang="zh-TW" altLang="en-US" dirty="0">
                <a:solidFill>
                  <a:srgbClr val="000000"/>
                </a:solidFill>
              </a:rPr>
              <a:t>與</a:t>
            </a:r>
            <a:r>
              <a:rPr lang="en-US" altLang="zh-TW" dirty="0">
                <a:solidFill>
                  <a:srgbClr val="000000"/>
                </a:solidFill>
              </a:rPr>
              <a:t>server</a:t>
            </a:r>
            <a:r>
              <a:rPr lang="zh-TW" altLang="en-US" dirty="0">
                <a:solidFill>
                  <a:srgbClr val="000000"/>
                </a:solidFill>
              </a:rPr>
              <a:t>都是一個節點</a:t>
            </a:r>
            <a:endParaRPr lang="en-US" altLang="zh-TW" dirty="0">
              <a:solidFill>
                <a:srgbClr val="000000"/>
              </a:solidFill>
            </a:endParaRPr>
          </a:p>
          <a:p>
            <a:pPr lvl="1"/>
            <a:r>
              <a:rPr lang="en-US" altLang="zh-TW" dirty="0">
                <a:solidFill>
                  <a:srgbClr val="000000"/>
                </a:solidFill>
              </a:rPr>
              <a:t>request</a:t>
            </a:r>
            <a:r>
              <a:rPr lang="zh-TW" altLang="en-US" dirty="0">
                <a:solidFill>
                  <a:srgbClr val="000000"/>
                </a:solidFill>
              </a:rPr>
              <a:t>與</a:t>
            </a:r>
            <a:r>
              <a:rPr lang="en-US" altLang="zh-TW" dirty="0" err="1">
                <a:solidFill>
                  <a:srgbClr val="000000"/>
                </a:solidFill>
              </a:rPr>
              <a:t>respons</a:t>
            </a:r>
            <a:r>
              <a:rPr lang="zh-TW" altLang="en-US" dirty="0">
                <a:solidFill>
                  <a:srgbClr val="000000"/>
                </a:solidFill>
              </a:rPr>
              <a:t>都不是</a:t>
            </a:r>
            <a:r>
              <a:rPr lang="en-US" altLang="zh-TW" dirty="0">
                <a:solidFill>
                  <a:srgbClr val="000000"/>
                </a:solidFill>
              </a:rPr>
              <a:t>message(topic</a:t>
            </a:r>
            <a:r>
              <a:rPr lang="zh-TW" altLang="en-US" dirty="0">
                <a:solidFill>
                  <a:srgbClr val="000000"/>
                </a:solidFill>
              </a:rPr>
              <a:t>才適用</a:t>
            </a:r>
            <a:r>
              <a:rPr lang="en-US" altLang="zh-TW" dirty="0">
                <a:solidFill>
                  <a:srgbClr val="000000"/>
                </a:solidFill>
              </a:rPr>
              <a:t>message)</a:t>
            </a:r>
          </a:p>
          <a:p>
            <a:pPr lvl="2"/>
            <a:r>
              <a:rPr lang="zh-TW" altLang="en-US" dirty="0">
                <a:solidFill>
                  <a:srgbClr val="000000"/>
                </a:solidFill>
              </a:rPr>
              <a:t>另外定義一個檔案來描述</a:t>
            </a:r>
            <a:r>
              <a:rPr lang="en-US" altLang="zh-TW" dirty="0" err="1">
                <a:solidFill>
                  <a:srgbClr val="000000"/>
                </a:solidFill>
              </a:rPr>
              <a:t>reques</a:t>
            </a:r>
            <a:r>
              <a:rPr lang="zh-TW" altLang="en-US" dirty="0">
                <a:solidFill>
                  <a:srgbClr val="000000"/>
                </a:solidFill>
              </a:rPr>
              <a:t>與</a:t>
            </a:r>
            <a:r>
              <a:rPr lang="en-US" altLang="zh-TW" dirty="0">
                <a:solidFill>
                  <a:srgbClr val="000000"/>
                </a:solidFill>
              </a:rPr>
              <a:t>response</a:t>
            </a:r>
          </a:p>
          <a:p>
            <a:pPr lvl="2"/>
            <a:r>
              <a:rPr lang="zh-TW" altLang="en-US" dirty="0">
                <a:solidFill>
                  <a:srgbClr val="000000"/>
                </a:solidFill>
              </a:rPr>
              <a:t>這個檔案附檔名為</a:t>
            </a:r>
            <a:r>
              <a:rPr lang="en-US" altLang="zh-TW" dirty="0">
                <a:solidFill>
                  <a:srgbClr val="000000"/>
                </a:solidFill>
              </a:rPr>
              <a:t>.</a:t>
            </a:r>
            <a:r>
              <a:rPr lang="en-US" altLang="zh-TW" dirty="0" err="1">
                <a:solidFill>
                  <a:srgbClr val="000000"/>
                </a:solidFill>
              </a:rPr>
              <a:t>srv</a:t>
            </a:r>
            <a:endParaRPr lang="en-US" altLang="zh-TW" dirty="0">
              <a:solidFill>
                <a:srgbClr val="000000"/>
              </a:solidFill>
            </a:endParaRPr>
          </a:p>
          <a:p>
            <a:pPr lvl="2"/>
            <a:endParaRPr lang="en-US" altLang="zh-TW" sz="1400" dirty="0">
              <a:solidFill>
                <a:srgbClr val="000000"/>
              </a:solidFill>
              <a:latin typeface="Arial" panose="020B0604020202020204" pitchFamily="34" charset="0"/>
            </a:endParaRPr>
          </a:p>
          <a:p>
            <a:endParaRPr lang="en-US" altLang="zh-TW" sz="2000" dirty="0">
              <a:solidFill>
                <a:srgbClr val="000000"/>
              </a:solidFill>
              <a:latin typeface="Arial" panose="020B0604020202020204" pitchFamily="34" charset="0"/>
            </a:endParaRPr>
          </a:p>
          <a:p>
            <a:endParaRPr lang="en-US" altLang="zh-TW" sz="2000" dirty="0">
              <a:solidFill>
                <a:srgbClr val="000000"/>
              </a:solidFill>
              <a:latin typeface="Arial" panose="020B0604020202020204" pitchFamily="34" charset="0"/>
            </a:endParaRPr>
          </a:p>
          <a:p>
            <a:endParaRPr lang="en-US" altLang="zh-TW" dirty="0"/>
          </a:p>
        </p:txBody>
      </p:sp>
      <p:pic>
        <p:nvPicPr>
          <p:cNvPr id="2" name="Google Shape;127;p9">
            <a:extLst>
              <a:ext uri="{FF2B5EF4-FFF2-40B4-BE49-F238E27FC236}">
                <a16:creationId xmlns:a16="http://schemas.microsoft.com/office/drawing/2014/main" id="{3D2A78A6-838D-D1CD-9408-7E4D0E3E67F6}"/>
              </a:ext>
            </a:extLst>
          </p:cNvPr>
          <p:cNvPicPr preferRelativeResize="0"/>
          <p:nvPr/>
        </p:nvPicPr>
        <p:blipFill rotWithShape="1">
          <a:blip r:embed="rId2">
            <a:alphaModFix/>
          </a:blip>
          <a:srcRect/>
          <a:stretch/>
        </p:blipFill>
        <p:spPr>
          <a:xfrm>
            <a:off x="1757362" y="5254625"/>
            <a:ext cx="5524500" cy="838200"/>
          </a:xfrm>
          <a:prstGeom prst="rect">
            <a:avLst/>
          </a:prstGeom>
          <a:noFill/>
          <a:ln>
            <a:noFill/>
          </a:ln>
        </p:spPr>
      </p:pic>
      <p:sp>
        <p:nvSpPr>
          <p:cNvPr id="3" name="Google Shape;128;p9">
            <a:extLst>
              <a:ext uri="{FF2B5EF4-FFF2-40B4-BE49-F238E27FC236}">
                <a16:creationId xmlns:a16="http://schemas.microsoft.com/office/drawing/2014/main" id="{5674961A-88EC-E7A2-6E16-89DF2BA4B526}"/>
              </a:ext>
            </a:extLst>
          </p:cNvPr>
          <p:cNvSpPr txBox="1"/>
          <p:nvPr/>
        </p:nvSpPr>
        <p:spPr>
          <a:xfrm>
            <a:off x="7596187" y="4221162"/>
            <a:ext cx="11525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.srv</a:t>
            </a:r>
            <a:endParaRPr/>
          </a:p>
        </p:txBody>
      </p:sp>
      <p:cxnSp>
        <p:nvCxnSpPr>
          <p:cNvPr id="4" name="Google Shape;130;p9">
            <a:extLst>
              <a:ext uri="{FF2B5EF4-FFF2-40B4-BE49-F238E27FC236}">
                <a16:creationId xmlns:a16="http://schemas.microsoft.com/office/drawing/2014/main" id="{7CAF222B-C97D-A821-0D41-584D437DEFCD}"/>
              </a:ext>
            </a:extLst>
          </p:cNvPr>
          <p:cNvCxnSpPr/>
          <p:nvPr/>
        </p:nvCxnSpPr>
        <p:spPr>
          <a:xfrm rot="10800000" flipH="1">
            <a:off x="4859337" y="4405312"/>
            <a:ext cx="2665412" cy="752475"/>
          </a:xfrm>
          <a:prstGeom prst="straightConnector1">
            <a:avLst/>
          </a:prstGeom>
          <a:noFill/>
          <a:ln w="28575" cap="flat" cmpd="sng">
            <a:solidFill>
              <a:schemeClr val="dk1"/>
            </a:solidFill>
            <a:prstDash val="solid"/>
            <a:miter lim="800000"/>
            <a:headEnd type="none" w="med" len="med"/>
            <a:tailEnd type="stealth" w="med" len="med"/>
          </a:ln>
        </p:spPr>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a16="http://schemas.microsoft.com/office/drawing/2014/main" id="{407B6BDC-7990-67DB-3C2C-6DED2AA33C90}"/>
              </a:ext>
            </a:extLst>
          </p:cNvPr>
          <p:cNvSpPr>
            <a:spLocks noGrp="1"/>
          </p:cNvSpPr>
          <p:nvPr>
            <p:ph type="title"/>
          </p:nvPr>
        </p:nvSpPr>
        <p:spPr/>
        <p:txBody>
          <a:bodyPr/>
          <a:lstStyle/>
          <a:p>
            <a:pPr>
              <a:tabLst>
                <a:tab pos="0" algn="l"/>
              </a:tabLst>
              <a:defRPr/>
            </a:pPr>
            <a:r>
              <a:rPr lang="en-US" altLang="zh-TW" dirty="0"/>
              <a:t>service</a:t>
            </a:r>
            <a:r>
              <a:rPr lang="zh-TW" altLang="en-US" dirty="0"/>
              <a:t>簡介</a:t>
            </a:r>
            <a:r>
              <a:rPr lang="en-US" altLang="zh-TW" dirty="0"/>
              <a:t>(3/4)</a:t>
            </a:r>
            <a:endParaRPr lang="en-US" altLang="zh-TW" spc="-1" dirty="0">
              <a:solidFill>
                <a:srgbClr val="000000"/>
              </a:solidFill>
              <a:latin typeface="Arial"/>
            </a:endParaRPr>
          </a:p>
        </p:txBody>
      </p:sp>
      <p:sp>
        <p:nvSpPr>
          <p:cNvPr id="3" name="內容版面配置區 2">
            <a:extLst>
              <a:ext uri="{FF2B5EF4-FFF2-40B4-BE49-F238E27FC236}">
                <a16:creationId xmlns:a16="http://schemas.microsoft.com/office/drawing/2014/main" id="{0ED934C7-A568-6B59-D029-E6913D7446D1}"/>
              </a:ext>
            </a:extLst>
          </p:cNvPr>
          <p:cNvSpPr>
            <a:spLocks noGrp="1"/>
          </p:cNvSpPr>
          <p:nvPr>
            <p:ph idx="1"/>
          </p:nvPr>
        </p:nvSpPr>
        <p:spPr/>
        <p:txBody>
          <a:bodyPr/>
          <a:lstStyle/>
          <a:p>
            <a:r>
              <a:rPr lang="en-US" altLang="zh-TW" dirty="0" err="1"/>
              <a:t>srv</a:t>
            </a:r>
            <a:r>
              <a:rPr lang="zh-TW" altLang="en-US" dirty="0"/>
              <a:t>放哪</a:t>
            </a:r>
            <a:r>
              <a:rPr lang="en-US" altLang="zh-TW" dirty="0"/>
              <a:t>?</a:t>
            </a:r>
          </a:p>
          <a:p>
            <a:pPr lvl="1"/>
            <a:r>
              <a:rPr lang="zh-TW" altLang="en-US" dirty="0"/>
              <a:t>通常，</a:t>
            </a:r>
            <a:r>
              <a:rPr lang="en-US" altLang="zh-TW" dirty="0" err="1"/>
              <a:t>srv</a:t>
            </a:r>
            <a:r>
              <a:rPr lang="zh-TW" altLang="en-US" dirty="0"/>
              <a:t>會</a:t>
            </a:r>
            <a:r>
              <a:rPr lang="zh-TW" altLang="en-US" dirty="0">
                <a:solidFill>
                  <a:srgbClr val="FF0000"/>
                </a:solidFill>
              </a:rPr>
              <a:t>放在</a:t>
            </a:r>
            <a:r>
              <a:rPr lang="en-US" altLang="zh-TW" dirty="0">
                <a:solidFill>
                  <a:srgbClr val="FF0000"/>
                </a:solidFill>
              </a:rPr>
              <a:t>package</a:t>
            </a:r>
            <a:r>
              <a:rPr lang="zh-TW" altLang="en-US" dirty="0">
                <a:solidFill>
                  <a:srgbClr val="FF0000"/>
                </a:solidFill>
              </a:rPr>
              <a:t>中，一個叫做</a:t>
            </a:r>
            <a:r>
              <a:rPr lang="en-US" altLang="zh-TW" dirty="0" err="1">
                <a:solidFill>
                  <a:srgbClr val="FF0000"/>
                </a:solidFill>
              </a:rPr>
              <a:t>srv</a:t>
            </a:r>
            <a:r>
              <a:rPr lang="zh-TW" altLang="en-US" dirty="0">
                <a:solidFill>
                  <a:srgbClr val="FF0000"/>
                </a:solidFill>
              </a:rPr>
              <a:t>的資料夾底下</a:t>
            </a:r>
            <a:endParaRPr lang="en-US" altLang="zh-TW" dirty="0">
              <a:solidFill>
                <a:srgbClr val="FF0000"/>
              </a:solidFill>
            </a:endParaRPr>
          </a:p>
          <a:p>
            <a:pPr lvl="2"/>
            <a:r>
              <a:rPr lang="zh-TW" altLang="en-US" dirty="0"/>
              <a:t>跟</a:t>
            </a:r>
            <a:r>
              <a:rPr lang="en-US" altLang="zh-TW" dirty="0"/>
              <a:t>launch</a:t>
            </a:r>
            <a:r>
              <a:rPr lang="zh-TW" altLang="en-US" dirty="0"/>
              <a:t>、</a:t>
            </a:r>
            <a:r>
              <a:rPr lang="en-US" altLang="zh-TW" dirty="0"/>
              <a:t>msg</a:t>
            </a:r>
            <a:r>
              <a:rPr lang="zh-TW" altLang="en-US" dirty="0"/>
              <a:t>一樣</a:t>
            </a:r>
            <a:endParaRPr lang="en-US" altLang="zh-TW" dirty="0"/>
          </a:p>
          <a:p>
            <a:r>
              <a:rPr lang="zh-TW" altLang="en-US" dirty="0"/>
              <a:t>如何定義</a:t>
            </a:r>
            <a:r>
              <a:rPr lang="en-US" altLang="zh-TW" dirty="0" err="1"/>
              <a:t>servic</a:t>
            </a:r>
            <a:r>
              <a:rPr lang="zh-TW" altLang="en-US" dirty="0"/>
              <a:t>的</a:t>
            </a:r>
            <a:r>
              <a:rPr lang="en-US" altLang="zh-TW" dirty="0" err="1"/>
              <a:t>reques</a:t>
            </a:r>
            <a:r>
              <a:rPr lang="zh-TW" altLang="en-US" dirty="0"/>
              <a:t>與</a:t>
            </a:r>
            <a:r>
              <a:rPr lang="en-US" altLang="zh-TW" dirty="0"/>
              <a:t>response</a:t>
            </a:r>
          </a:p>
          <a:p>
            <a:pPr lvl="1"/>
            <a:r>
              <a:rPr lang="zh-TW" altLang="en-US" dirty="0"/>
              <a:t>創建一個附檔名為</a:t>
            </a:r>
            <a:r>
              <a:rPr lang="en-US" altLang="zh-TW" dirty="0" err="1"/>
              <a:t>srv</a:t>
            </a:r>
            <a:r>
              <a:rPr lang="zh-TW" altLang="en-US" dirty="0"/>
              <a:t>的檔案</a:t>
            </a:r>
            <a:endParaRPr lang="en-US" altLang="zh-TW" dirty="0"/>
          </a:p>
          <a:p>
            <a:endParaRPr lang="en-US" altLang="zh-TW" dirty="0"/>
          </a:p>
          <a:p>
            <a:pPr lvl="1"/>
            <a:r>
              <a:rPr lang="en-US" altLang="zh-TW" dirty="0"/>
              <a:t>---</a:t>
            </a:r>
          </a:p>
          <a:p>
            <a:pPr lvl="2"/>
            <a:r>
              <a:rPr lang="zh-TW" altLang="en-US" dirty="0"/>
              <a:t>分隔線，分隔</a:t>
            </a:r>
            <a:r>
              <a:rPr lang="en-US" altLang="zh-TW" dirty="0"/>
              <a:t>req</a:t>
            </a:r>
            <a:r>
              <a:rPr lang="zh-TW" altLang="en-US" dirty="0"/>
              <a:t>與</a:t>
            </a:r>
            <a:r>
              <a:rPr lang="en-US" altLang="zh-TW" dirty="0"/>
              <a:t>res</a:t>
            </a:r>
          </a:p>
          <a:p>
            <a:pPr lvl="2"/>
            <a:r>
              <a:rPr lang="zh-TW" altLang="en-US" dirty="0"/>
              <a:t>分隔線</a:t>
            </a:r>
            <a:r>
              <a:rPr lang="zh-TW" altLang="en-US" dirty="0">
                <a:solidFill>
                  <a:srgbClr val="FF0000"/>
                </a:solidFill>
              </a:rPr>
              <a:t>上為</a:t>
            </a:r>
            <a:r>
              <a:rPr lang="en-US" altLang="zh-TW" dirty="0">
                <a:solidFill>
                  <a:srgbClr val="FF0000"/>
                </a:solidFill>
              </a:rPr>
              <a:t>request</a:t>
            </a:r>
          </a:p>
          <a:p>
            <a:pPr lvl="2"/>
            <a:r>
              <a:rPr lang="zh-TW" altLang="en-US" dirty="0"/>
              <a:t>分隔線</a:t>
            </a:r>
            <a:r>
              <a:rPr lang="zh-TW" altLang="en-US" dirty="0">
                <a:solidFill>
                  <a:srgbClr val="FF0000"/>
                </a:solidFill>
              </a:rPr>
              <a:t>下為</a:t>
            </a:r>
            <a:r>
              <a:rPr lang="en-US" altLang="zh-TW" dirty="0">
                <a:solidFill>
                  <a:srgbClr val="FF0000"/>
                </a:solidFill>
              </a:rPr>
              <a:t>response</a:t>
            </a:r>
          </a:p>
          <a:p>
            <a:endParaRPr lang="en-US" altLang="zh-TW" dirty="0"/>
          </a:p>
          <a:p>
            <a:endParaRPr lang="en-US" altLang="zh-TW" dirty="0"/>
          </a:p>
          <a:p>
            <a:pPr>
              <a:buFont typeface="Wingdings" panose="05000000000000000000" pitchFamily="2" charset="2"/>
              <a:buNone/>
            </a:pPr>
            <a:endParaRPr lang="en-US" altLang="zh-TW" dirty="0"/>
          </a:p>
          <a:p>
            <a:pPr lvl="1" indent="-284163"/>
            <a:endParaRPr lang="en-US" altLang="zh-TW" dirty="0"/>
          </a:p>
          <a:p>
            <a:pPr lvl="1" indent="-284163"/>
            <a:endParaRPr lang="zh-TW" altLang="en-US" dirty="0"/>
          </a:p>
          <a:p>
            <a:endParaRPr lang="zh-TW" altLang="en-US" dirty="0"/>
          </a:p>
        </p:txBody>
      </p:sp>
      <p:pic>
        <p:nvPicPr>
          <p:cNvPr id="4" name="Google Shape;137;p10">
            <a:extLst>
              <a:ext uri="{FF2B5EF4-FFF2-40B4-BE49-F238E27FC236}">
                <a16:creationId xmlns:a16="http://schemas.microsoft.com/office/drawing/2014/main" id="{5C99E396-AFC1-5353-03AA-6CAB89851D1C}"/>
              </a:ext>
            </a:extLst>
          </p:cNvPr>
          <p:cNvPicPr preferRelativeResize="0"/>
          <p:nvPr/>
        </p:nvPicPr>
        <p:blipFill rotWithShape="1">
          <a:blip r:embed="rId2">
            <a:alphaModFix/>
          </a:blip>
          <a:srcRect t="5276"/>
          <a:stretch/>
        </p:blipFill>
        <p:spPr>
          <a:xfrm>
            <a:off x="6875462" y="2924175"/>
            <a:ext cx="1419225" cy="1165225"/>
          </a:xfrm>
          <a:prstGeom prst="rect">
            <a:avLst/>
          </a:prstGeom>
          <a:noFill/>
          <a:ln>
            <a:noFill/>
          </a:ln>
        </p:spPr>
      </p:pic>
      <p:pic>
        <p:nvPicPr>
          <p:cNvPr id="5" name="Google Shape;138;p10">
            <a:extLst>
              <a:ext uri="{FF2B5EF4-FFF2-40B4-BE49-F238E27FC236}">
                <a16:creationId xmlns:a16="http://schemas.microsoft.com/office/drawing/2014/main" id="{47145AE5-CFB9-6BB2-EB0B-FFACB26F09BE}"/>
              </a:ext>
            </a:extLst>
          </p:cNvPr>
          <p:cNvPicPr preferRelativeResize="0"/>
          <p:nvPr/>
        </p:nvPicPr>
        <p:blipFill rotWithShape="1">
          <a:blip r:embed="rId3">
            <a:alphaModFix/>
          </a:blip>
          <a:srcRect/>
          <a:stretch/>
        </p:blipFill>
        <p:spPr>
          <a:xfrm>
            <a:off x="6715125" y="4797425"/>
            <a:ext cx="1906587" cy="1511300"/>
          </a:xfrm>
          <a:prstGeom prst="rect">
            <a:avLst/>
          </a:prstGeom>
          <a:noFill/>
          <a:ln>
            <a:noFill/>
          </a:ln>
        </p:spPr>
      </p:pic>
      <p:sp>
        <p:nvSpPr>
          <p:cNvPr id="6" name="Google Shape;139;p10">
            <a:extLst>
              <a:ext uri="{FF2B5EF4-FFF2-40B4-BE49-F238E27FC236}">
                <a16:creationId xmlns:a16="http://schemas.microsoft.com/office/drawing/2014/main" id="{66696BE6-EB04-AEB0-64EC-80BA78D24C94}"/>
              </a:ext>
            </a:extLst>
          </p:cNvPr>
          <p:cNvSpPr/>
          <p:nvPr/>
        </p:nvSpPr>
        <p:spPr>
          <a:xfrm>
            <a:off x="7416800" y="4191000"/>
            <a:ext cx="503237" cy="504825"/>
          </a:xfrm>
          <a:prstGeom prst="downArrow">
            <a:avLst>
              <a:gd name="adj1" fmla="val 10834"/>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7" name="Google Shape;140;p10">
            <a:extLst>
              <a:ext uri="{FF2B5EF4-FFF2-40B4-BE49-F238E27FC236}">
                <a16:creationId xmlns:a16="http://schemas.microsoft.com/office/drawing/2014/main" id="{B1028FD8-147A-4350-6C72-479B9D31A50E}"/>
              </a:ext>
            </a:extLst>
          </p:cNvPr>
          <p:cNvSpPr/>
          <p:nvPr/>
        </p:nvSpPr>
        <p:spPr>
          <a:xfrm>
            <a:off x="4306887" y="3190875"/>
            <a:ext cx="2432050" cy="222250"/>
          </a:xfrm>
          <a:prstGeom prst="rightArrow">
            <a:avLst>
              <a:gd name="adj1" fmla="val 20613"/>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8" name="Google Shape;141;p10">
            <a:extLst>
              <a:ext uri="{FF2B5EF4-FFF2-40B4-BE49-F238E27FC236}">
                <a16:creationId xmlns:a16="http://schemas.microsoft.com/office/drawing/2014/main" id="{B4F0BAD1-22C5-57AB-F9B0-0CFD65A117DD}"/>
              </a:ext>
            </a:extLst>
          </p:cNvPr>
          <p:cNvSpPr/>
          <p:nvPr/>
        </p:nvSpPr>
        <p:spPr>
          <a:xfrm>
            <a:off x="6516687" y="5373687"/>
            <a:ext cx="719137" cy="358775"/>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9" name="Google Shape;142;p10">
            <a:extLst>
              <a:ext uri="{FF2B5EF4-FFF2-40B4-BE49-F238E27FC236}">
                <a16:creationId xmlns:a16="http://schemas.microsoft.com/office/drawing/2014/main" id="{7DE9830A-1836-8D85-F04E-3026C89A98BC}"/>
              </a:ext>
            </a:extLst>
          </p:cNvPr>
          <p:cNvSpPr txBox="1"/>
          <p:nvPr/>
        </p:nvSpPr>
        <p:spPr>
          <a:xfrm>
            <a:off x="7956550" y="4211637"/>
            <a:ext cx="431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ex</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D0480AEA-DED3-C124-56AF-1715C7AAF6CF}"/>
              </a:ext>
            </a:extLst>
          </p:cNvPr>
          <p:cNvSpPr>
            <a:spLocks noGrp="1"/>
          </p:cNvSpPr>
          <p:nvPr>
            <p:ph type="title"/>
          </p:nvPr>
        </p:nvSpPr>
        <p:spPr/>
        <p:txBody>
          <a:bodyPr/>
          <a:lstStyle/>
          <a:p>
            <a:pPr>
              <a:tabLst>
                <a:tab pos="0" algn="l"/>
              </a:tabLst>
              <a:defRPr/>
            </a:pPr>
            <a:r>
              <a:rPr lang="en-US" altLang="zh-TW" dirty="0"/>
              <a:t>service</a:t>
            </a:r>
            <a:r>
              <a:rPr lang="zh-TW" altLang="en-US" dirty="0"/>
              <a:t>簡介</a:t>
            </a:r>
            <a:r>
              <a:rPr lang="en-US" altLang="zh-TW" dirty="0"/>
              <a:t>(4/4)</a:t>
            </a:r>
            <a:endParaRPr lang="en-US" altLang="zh-TW" spc="-1" dirty="0">
              <a:latin typeface="Arial"/>
            </a:endParaRPr>
          </a:p>
        </p:txBody>
      </p:sp>
      <p:sp>
        <p:nvSpPr>
          <p:cNvPr id="15363" name="內容版面配置區 2">
            <a:extLst>
              <a:ext uri="{FF2B5EF4-FFF2-40B4-BE49-F238E27FC236}">
                <a16:creationId xmlns:a16="http://schemas.microsoft.com/office/drawing/2014/main" id="{F458B976-5A54-548B-412F-54CBB033C899}"/>
              </a:ext>
            </a:extLst>
          </p:cNvPr>
          <p:cNvSpPr>
            <a:spLocks noGrp="1"/>
          </p:cNvSpPr>
          <p:nvPr>
            <p:ph idx="1"/>
          </p:nvPr>
        </p:nvSpPr>
        <p:spPr/>
        <p:txBody>
          <a:bodyPr/>
          <a:lstStyle/>
          <a:p>
            <a:r>
              <a:rPr lang="zh-TW" altLang="en-US" dirty="0"/>
              <a:t>比較</a:t>
            </a:r>
            <a:r>
              <a:rPr lang="en-US" altLang="zh-TW" dirty="0"/>
              <a:t>topic</a:t>
            </a:r>
            <a:r>
              <a:rPr lang="zh-TW" altLang="en-US" dirty="0"/>
              <a:t>與</a:t>
            </a:r>
            <a:r>
              <a:rPr lang="en-US" altLang="zh-TW" dirty="0"/>
              <a:t>service</a:t>
            </a:r>
          </a:p>
          <a:p>
            <a:pPr lvl="1"/>
            <a:r>
              <a:rPr lang="zh-TW" altLang="en-US" dirty="0"/>
              <a:t>兩端節點</a:t>
            </a:r>
            <a:endParaRPr lang="en-US" altLang="zh-TW" dirty="0"/>
          </a:p>
          <a:p>
            <a:pPr lvl="2"/>
            <a:r>
              <a:rPr lang="en-US" altLang="zh-TW" dirty="0" err="1"/>
              <a:t>Topic:publishe</a:t>
            </a:r>
            <a:r>
              <a:rPr lang="zh-TW" altLang="en-US" dirty="0"/>
              <a:t>與</a:t>
            </a:r>
            <a:r>
              <a:rPr lang="en-US" altLang="zh-TW" dirty="0"/>
              <a:t>subscriber</a:t>
            </a:r>
          </a:p>
          <a:p>
            <a:pPr lvl="2"/>
            <a:r>
              <a:rPr lang="en-US" altLang="zh-TW" dirty="0" err="1"/>
              <a:t>Service:client</a:t>
            </a:r>
            <a:r>
              <a:rPr lang="zh-TW" altLang="en-US" dirty="0"/>
              <a:t>與</a:t>
            </a:r>
            <a:r>
              <a:rPr lang="en-US" altLang="zh-TW" dirty="0"/>
              <a:t>server</a:t>
            </a:r>
          </a:p>
          <a:p>
            <a:pPr lvl="1"/>
            <a:r>
              <a:rPr lang="zh-TW" altLang="en-US" dirty="0"/>
              <a:t>資訊的傳遞</a:t>
            </a:r>
            <a:endParaRPr lang="en-US" altLang="zh-TW" dirty="0"/>
          </a:p>
          <a:p>
            <a:pPr lvl="2"/>
            <a:r>
              <a:rPr lang="en-US" altLang="zh-TW" dirty="0"/>
              <a:t>Topic(</a:t>
            </a:r>
            <a:r>
              <a:rPr lang="zh-TW" altLang="en-US" dirty="0"/>
              <a:t>單向</a:t>
            </a:r>
            <a:r>
              <a:rPr lang="en-US" altLang="zh-TW" dirty="0"/>
              <a:t>):publisher</a:t>
            </a:r>
            <a:r>
              <a:rPr lang="zh-TW" altLang="en-US" dirty="0"/>
              <a:t>把</a:t>
            </a:r>
            <a:r>
              <a:rPr lang="en-US" altLang="zh-TW" dirty="0"/>
              <a:t>message</a:t>
            </a:r>
            <a:r>
              <a:rPr lang="zh-TW" altLang="en-US" dirty="0"/>
              <a:t>發佈到</a:t>
            </a:r>
            <a:r>
              <a:rPr lang="en-US" altLang="zh-TW" dirty="0"/>
              <a:t>topic</a:t>
            </a:r>
            <a:r>
              <a:rPr lang="zh-TW" altLang="en-US" dirty="0"/>
              <a:t>上</a:t>
            </a:r>
            <a:endParaRPr lang="en-US" altLang="zh-TW" dirty="0"/>
          </a:p>
          <a:p>
            <a:pPr lvl="3"/>
            <a:r>
              <a:rPr lang="zh-TW" altLang="en-US" dirty="0"/>
              <a:t>若有</a:t>
            </a:r>
            <a:r>
              <a:rPr lang="en-US" altLang="zh-TW" dirty="0"/>
              <a:t>subscriber</a:t>
            </a:r>
            <a:r>
              <a:rPr lang="zh-TW" altLang="en-US" dirty="0"/>
              <a:t>，就會收到</a:t>
            </a:r>
            <a:r>
              <a:rPr lang="en-US" altLang="zh-TW" dirty="0"/>
              <a:t>message</a:t>
            </a:r>
          </a:p>
          <a:p>
            <a:pPr marL="1371600" lvl="3" indent="0">
              <a:buNone/>
            </a:pPr>
            <a:endParaRPr lang="en-US" altLang="zh-TW" dirty="0"/>
          </a:p>
          <a:p>
            <a:pPr lvl="2"/>
            <a:r>
              <a:rPr lang="en-US" altLang="zh-TW" dirty="0"/>
              <a:t>Service(</a:t>
            </a:r>
            <a:r>
              <a:rPr lang="zh-TW" altLang="en-US" dirty="0"/>
              <a:t>雙向</a:t>
            </a:r>
            <a:r>
              <a:rPr lang="en-US" altLang="zh-TW" dirty="0"/>
              <a:t>):client</a:t>
            </a:r>
            <a:r>
              <a:rPr lang="zh-TW" altLang="en-US" dirty="0"/>
              <a:t>發送</a:t>
            </a:r>
            <a:r>
              <a:rPr lang="en-US" altLang="zh-TW" dirty="0"/>
              <a:t>request</a:t>
            </a:r>
            <a:r>
              <a:rPr lang="zh-TW" altLang="en-US" dirty="0"/>
              <a:t>給</a:t>
            </a:r>
            <a:r>
              <a:rPr lang="en-US" altLang="zh-TW" dirty="0"/>
              <a:t>server</a:t>
            </a:r>
            <a:r>
              <a:rPr lang="zh-TW" altLang="en-US" dirty="0"/>
              <a:t>，由</a:t>
            </a:r>
            <a:r>
              <a:rPr lang="en-US" altLang="zh-TW" dirty="0"/>
              <a:t>serve</a:t>
            </a:r>
            <a:r>
              <a:rPr lang="zh-TW" altLang="en-US" dirty="0"/>
              <a:t>回傳</a:t>
            </a:r>
            <a:r>
              <a:rPr lang="en-US" altLang="zh-TW" dirty="0" err="1"/>
              <a:t>respons</a:t>
            </a:r>
            <a:r>
              <a:rPr lang="zh-TW" altLang="en-US" dirty="0"/>
              <a:t>給</a:t>
            </a:r>
            <a:r>
              <a:rPr lang="en-US" altLang="zh-TW" dirty="0"/>
              <a:t>client</a:t>
            </a:r>
          </a:p>
          <a:p>
            <a:pPr lvl="1"/>
            <a:endParaRPr lang="en-US" altLang="zh-TW" dirty="0"/>
          </a:p>
          <a:p>
            <a:endParaRPr lang="en-US" altLang="zh-TW" dirty="0"/>
          </a:p>
          <a:p>
            <a:endParaRPr lang="en-US" altLang="zh-TW" dirty="0"/>
          </a:p>
          <a:p>
            <a:pPr lvl="1"/>
            <a:endParaRPr lang="en-US" altLang="zh-TW" dirty="0"/>
          </a:p>
          <a:p>
            <a:endParaRPr lang="zh-TW" altLang="en-US" dirty="0"/>
          </a:p>
        </p:txBody>
      </p:sp>
      <p:pic>
        <p:nvPicPr>
          <p:cNvPr id="2" name="Google Shape;149;p11">
            <a:extLst>
              <a:ext uri="{FF2B5EF4-FFF2-40B4-BE49-F238E27FC236}">
                <a16:creationId xmlns:a16="http://schemas.microsoft.com/office/drawing/2014/main" id="{5145152F-0370-9BAF-8434-E1B90BC6DFB4}"/>
              </a:ext>
            </a:extLst>
          </p:cNvPr>
          <p:cNvPicPr preferRelativeResize="0"/>
          <p:nvPr/>
        </p:nvPicPr>
        <p:blipFill rotWithShape="1">
          <a:blip r:embed="rId2">
            <a:alphaModFix/>
          </a:blip>
          <a:srcRect/>
          <a:stretch/>
        </p:blipFill>
        <p:spPr>
          <a:xfrm>
            <a:off x="2309812" y="4509120"/>
            <a:ext cx="4697412" cy="942975"/>
          </a:xfrm>
          <a:prstGeom prst="rect">
            <a:avLst/>
          </a:prstGeom>
          <a:noFill/>
          <a:ln>
            <a:noFill/>
          </a:ln>
        </p:spPr>
      </p:pic>
      <p:pic>
        <p:nvPicPr>
          <p:cNvPr id="3" name="Google Shape;150;p11">
            <a:extLst>
              <a:ext uri="{FF2B5EF4-FFF2-40B4-BE49-F238E27FC236}">
                <a16:creationId xmlns:a16="http://schemas.microsoft.com/office/drawing/2014/main" id="{B91A365F-6AE2-575F-F85D-9083D60B2DE5}"/>
              </a:ext>
            </a:extLst>
          </p:cNvPr>
          <p:cNvPicPr preferRelativeResize="0"/>
          <p:nvPr/>
        </p:nvPicPr>
        <p:blipFill rotWithShape="1">
          <a:blip r:embed="rId3">
            <a:alphaModFix/>
          </a:blip>
          <a:srcRect/>
          <a:stretch/>
        </p:blipFill>
        <p:spPr>
          <a:xfrm>
            <a:off x="2049462" y="5601320"/>
            <a:ext cx="5186362" cy="787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537E5219-1B9D-2C4B-C20A-DD9051C484E2}"/>
              </a:ext>
            </a:extLst>
          </p:cNvPr>
          <p:cNvSpPr>
            <a:spLocks noGrp="1"/>
          </p:cNvSpPr>
          <p:nvPr>
            <p:ph type="title"/>
          </p:nvPr>
        </p:nvSpPr>
        <p:spPr/>
        <p:txBody>
          <a:bodyPr/>
          <a:lstStyle/>
          <a:p>
            <a:pPr>
              <a:tabLst>
                <a:tab pos="0" algn="l"/>
              </a:tabLst>
              <a:defRPr/>
            </a:pPr>
            <a:r>
              <a:rPr lang="zh-TW" altLang="en-US" spc="-1" dirty="0">
                <a:latin typeface="+mn-lt"/>
                <a:cs typeface="Times New Roman"/>
                <a:sym typeface="Times New Roman"/>
              </a:rPr>
              <a:t>創建</a:t>
            </a:r>
            <a:r>
              <a:rPr lang="en-US" altLang="zh-TW" spc="-1" dirty="0">
                <a:latin typeface="+mn-lt"/>
                <a:cs typeface="Times New Roman"/>
                <a:sym typeface="Times New Roman"/>
              </a:rPr>
              <a:t>service(1/2)</a:t>
            </a:r>
            <a:endParaRPr lang="en-US" altLang="zh-TW" spc="-1" dirty="0">
              <a:latin typeface="+mn-lt"/>
            </a:endParaRPr>
          </a:p>
        </p:txBody>
      </p:sp>
      <p:sp>
        <p:nvSpPr>
          <p:cNvPr id="16387" name="內容版面配置區 2">
            <a:extLst>
              <a:ext uri="{FF2B5EF4-FFF2-40B4-BE49-F238E27FC236}">
                <a16:creationId xmlns:a16="http://schemas.microsoft.com/office/drawing/2014/main" id="{B3BF9E8A-B986-486D-DA03-C1B87234AA23}"/>
              </a:ext>
            </a:extLst>
          </p:cNvPr>
          <p:cNvSpPr>
            <a:spLocks noGrp="1"/>
          </p:cNvSpPr>
          <p:nvPr>
            <p:ph idx="1"/>
          </p:nvPr>
        </p:nvSpPr>
        <p:spPr/>
        <p:txBody>
          <a:bodyPr/>
          <a:lstStyle/>
          <a:p>
            <a:pPr>
              <a:defRPr/>
            </a:pPr>
            <a:r>
              <a:rPr lang="en-US" altLang="zh-TW" dirty="0">
                <a:cs typeface="Times New Roman" panose="02020603050405020304" pitchFamily="18" charset="0"/>
              </a:rPr>
              <a:t>Step1.</a:t>
            </a:r>
            <a:r>
              <a:rPr lang="zh-TW" altLang="en-US" dirty="0">
                <a:cs typeface="Times New Roman" panose="02020603050405020304" pitchFamily="18" charset="0"/>
              </a:rPr>
              <a:t>創建</a:t>
            </a:r>
            <a:r>
              <a:rPr lang="en-US" altLang="zh-TW" dirty="0">
                <a:cs typeface="Times New Roman" panose="02020603050405020304" pitchFamily="18" charset="0"/>
              </a:rPr>
              <a:t>.</a:t>
            </a:r>
            <a:r>
              <a:rPr lang="en-US" altLang="zh-TW" dirty="0" err="1">
                <a:cs typeface="Times New Roman" panose="02020603050405020304" pitchFamily="18" charset="0"/>
              </a:rPr>
              <a:t>srv</a:t>
            </a:r>
            <a:r>
              <a:rPr lang="zh-TW" altLang="en-US" dirty="0">
                <a:cs typeface="Times New Roman" panose="02020603050405020304" pitchFamily="18" charset="0"/>
              </a:rPr>
              <a:t>檔案</a:t>
            </a:r>
            <a:endParaRPr lang="en-US" altLang="zh-TW" dirty="0">
              <a:cs typeface="Times New Roman" panose="02020603050405020304" pitchFamily="18" charset="0"/>
            </a:endParaRPr>
          </a:p>
          <a:p>
            <a:pPr lvl="1">
              <a:defRPr/>
            </a:pPr>
            <a:r>
              <a:rPr lang="zh-TW" altLang="en-US" dirty="0">
                <a:cs typeface="Times New Roman" panose="02020603050405020304" pitchFamily="18" charset="0"/>
              </a:rPr>
              <a:t>創建一個</a:t>
            </a:r>
            <a:r>
              <a:rPr lang="en-US" altLang="zh-TW" dirty="0">
                <a:cs typeface="Times New Roman" panose="02020603050405020304" pitchFamily="18" charset="0"/>
              </a:rPr>
              <a:t>package</a:t>
            </a:r>
            <a:r>
              <a:rPr lang="zh-TW" altLang="en-US" dirty="0">
                <a:cs typeface="Times New Roman" panose="02020603050405020304" pitchFamily="18" charset="0"/>
              </a:rPr>
              <a:t>或到現有</a:t>
            </a:r>
            <a:r>
              <a:rPr lang="en-US" altLang="zh-TW" dirty="0">
                <a:cs typeface="Times New Roman" panose="02020603050405020304" pitchFamily="18" charset="0"/>
              </a:rPr>
              <a:t>package</a:t>
            </a:r>
            <a:r>
              <a:rPr lang="zh-TW" altLang="en-US" dirty="0">
                <a:cs typeface="Times New Roman" panose="02020603050405020304" pitchFamily="18" charset="0"/>
              </a:rPr>
              <a:t>中</a:t>
            </a:r>
            <a:endParaRPr lang="en-US" altLang="zh-TW" dirty="0">
              <a:cs typeface="Times New Roman" panose="02020603050405020304" pitchFamily="18" charset="0"/>
            </a:endParaRPr>
          </a:p>
          <a:p>
            <a:pPr lvl="1">
              <a:defRPr/>
            </a:pPr>
            <a:r>
              <a:rPr lang="zh-TW" altLang="en-US" dirty="0">
                <a:cs typeface="Times New Roman" panose="02020603050405020304" pitchFamily="18" charset="0"/>
              </a:rPr>
              <a:t>創建</a:t>
            </a:r>
            <a:r>
              <a:rPr lang="en-US" altLang="zh-TW" dirty="0" err="1">
                <a:cs typeface="Times New Roman" panose="02020603050405020304" pitchFamily="18" charset="0"/>
              </a:rPr>
              <a:t>srv</a:t>
            </a:r>
            <a:r>
              <a:rPr lang="zh-TW" altLang="en-US" dirty="0">
                <a:cs typeface="Times New Roman" panose="02020603050405020304" pitchFamily="18" charset="0"/>
              </a:rPr>
              <a:t>資料夾</a:t>
            </a:r>
            <a:endParaRPr lang="en-US" altLang="zh-TW" dirty="0">
              <a:cs typeface="Times New Roman" panose="02020603050405020304" pitchFamily="18" charset="0"/>
            </a:endParaRPr>
          </a:p>
          <a:p>
            <a:pPr lvl="1">
              <a:defRPr/>
            </a:pPr>
            <a:r>
              <a:rPr lang="zh-TW" altLang="en-US" dirty="0">
                <a:cs typeface="Times New Roman" panose="02020603050405020304" pitchFamily="18" charset="0"/>
              </a:rPr>
              <a:t>在</a:t>
            </a:r>
            <a:r>
              <a:rPr lang="en-US" altLang="zh-TW" dirty="0" err="1">
                <a:cs typeface="Times New Roman" panose="02020603050405020304" pitchFamily="18" charset="0"/>
              </a:rPr>
              <a:t>srv</a:t>
            </a:r>
            <a:r>
              <a:rPr lang="zh-TW" altLang="en-US" dirty="0">
                <a:cs typeface="Times New Roman" panose="02020603050405020304" pitchFamily="18" charset="0"/>
              </a:rPr>
              <a:t>資料夾中創建</a:t>
            </a:r>
            <a:r>
              <a:rPr lang="en-US" altLang="zh-TW" dirty="0">
                <a:cs typeface="Times New Roman" panose="02020603050405020304" pitchFamily="18" charset="0"/>
              </a:rPr>
              <a:t>.</a:t>
            </a:r>
            <a:r>
              <a:rPr lang="en-US" altLang="zh-TW" dirty="0" err="1">
                <a:cs typeface="Times New Roman" panose="02020603050405020304" pitchFamily="18" charset="0"/>
              </a:rPr>
              <a:t>srv</a:t>
            </a:r>
            <a:r>
              <a:rPr lang="zh-TW" altLang="en-US" dirty="0">
                <a:cs typeface="Times New Roman" panose="02020603050405020304" pitchFamily="18" charset="0"/>
              </a:rPr>
              <a:t>檔案並開始編輯</a:t>
            </a: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r>
              <a:rPr lang="en-US" altLang="zh-TW" dirty="0">
                <a:cs typeface="Times New Roman" panose="02020603050405020304" pitchFamily="18" charset="0"/>
              </a:rPr>
              <a:t>Step2.</a:t>
            </a:r>
            <a:r>
              <a:rPr lang="zh-TW" altLang="en-US" dirty="0">
                <a:cs typeface="Times New Roman" panose="02020603050405020304" pitchFamily="18" charset="0"/>
              </a:rPr>
              <a:t>讓</a:t>
            </a:r>
            <a:r>
              <a:rPr lang="en-US" altLang="zh-TW" dirty="0">
                <a:cs typeface="Times New Roman" panose="02020603050405020304" pitchFamily="18" charset="0"/>
              </a:rPr>
              <a:t>ROS</a:t>
            </a:r>
            <a:r>
              <a:rPr lang="zh-TW" altLang="en-US" dirty="0">
                <a:cs typeface="Times New Roman" panose="02020603050405020304" pitchFamily="18" charset="0"/>
              </a:rPr>
              <a:t>生成相關程式</a:t>
            </a:r>
            <a:endParaRPr lang="en-US" altLang="zh-TW" dirty="0">
              <a:cs typeface="Times New Roman" panose="02020603050405020304" pitchFamily="18" charset="0"/>
            </a:endParaRPr>
          </a:p>
          <a:p>
            <a:pPr lvl="1">
              <a:defRPr/>
            </a:pPr>
            <a:r>
              <a:rPr lang="zh-TW" altLang="en-US" dirty="0">
                <a:cs typeface="Times New Roman" panose="02020603050405020304" pitchFamily="18" charset="0"/>
              </a:rPr>
              <a:t>在</a:t>
            </a:r>
            <a:r>
              <a:rPr lang="en-US" altLang="zh-TW" dirty="0">
                <a:cs typeface="Times New Roman" panose="02020603050405020304" pitchFamily="18" charset="0"/>
              </a:rPr>
              <a:t>package</a:t>
            </a:r>
            <a:r>
              <a:rPr lang="zh-TW" altLang="en-US" dirty="0">
                <a:cs typeface="Times New Roman" panose="02020603050405020304" pitchFamily="18" charset="0"/>
              </a:rPr>
              <a:t>中修改以下描述</a:t>
            </a:r>
          </a:p>
        </p:txBody>
      </p:sp>
      <p:sp>
        <p:nvSpPr>
          <p:cNvPr id="2" name="Google Shape;157;p12">
            <a:extLst>
              <a:ext uri="{FF2B5EF4-FFF2-40B4-BE49-F238E27FC236}">
                <a16:creationId xmlns:a16="http://schemas.microsoft.com/office/drawing/2014/main" id="{AC8880E4-415E-104F-3D68-B9667D1F8C9C}"/>
              </a:ext>
            </a:extLst>
          </p:cNvPr>
          <p:cNvSpPr/>
          <p:nvPr/>
        </p:nvSpPr>
        <p:spPr>
          <a:xfrm>
            <a:off x="7721600" y="2895600"/>
            <a:ext cx="504825" cy="503237"/>
          </a:xfrm>
          <a:prstGeom prst="downArrow">
            <a:avLst>
              <a:gd name="adj1" fmla="val 1080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 name="Google Shape;158;p12">
            <a:extLst>
              <a:ext uri="{FF2B5EF4-FFF2-40B4-BE49-F238E27FC236}">
                <a16:creationId xmlns:a16="http://schemas.microsoft.com/office/drawing/2014/main" id="{A3B0CCC5-BB88-2988-FF2E-5E79F866F153}"/>
              </a:ext>
            </a:extLst>
          </p:cNvPr>
          <p:cNvSpPr txBox="1"/>
          <p:nvPr/>
        </p:nvSpPr>
        <p:spPr>
          <a:xfrm>
            <a:off x="7200900" y="1216025"/>
            <a:ext cx="1871662"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First_srv.srv</a:t>
            </a:r>
            <a:endParaRPr/>
          </a:p>
        </p:txBody>
      </p:sp>
      <p:sp>
        <p:nvSpPr>
          <p:cNvPr id="4" name="Google Shape;161;p12">
            <a:extLst>
              <a:ext uri="{FF2B5EF4-FFF2-40B4-BE49-F238E27FC236}">
                <a16:creationId xmlns:a16="http://schemas.microsoft.com/office/drawing/2014/main" id="{CA14F73E-8B85-A4D7-CFDE-51BADC71DAF3}"/>
              </a:ext>
            </a:extLst>
          </p:cNvPr>
          <p:cNvSpPr txBox="1"/>
          <p:nvPr/>
        </p:nvSpPr>
        <p:spPr>
          <a:xfrm>
            <a:off x="7200900" y="3502025"/>
            <a:ext cx="17145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int32 val</a:t>
            </a:r>
            <a:endParaRPr/>
          </a:p>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t>
            </a:r>
            <a:endParaRPr/>
          </a:p>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float32 ans </a:t>
            </a:r>
            <a:endParaRPr/>
          </a:p>
        </p:txBody>
      </p:sp>
      <p:sp>
        <p:nvSpPr>
          <p:cNvPr id="5" name="Google Shape;162;p12">
            <a:extLst>
              <a:ext uri="{FF2B5EF4-FFF2-40B4-BE49-F238E27FC236}">
                <a16:creationId xmlns:a16="http://schemas.microsoft.com/office/drawing/2014/main" id="{D81018B0-E7AB-CF4C-1F21-B908F8A7B97D}"/>
              </a:ext>
            </a:extLst>
          </p:cNvPr>
          <p:cNvSpPr txBox="1"/>
          <p:nvPr/>
        </p:nvSpPr>
        <p:spPr>
          <a:xfrm>
            <a:off x="7200900" y="1916112"/>
            <a:ext cx="169227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request</a:t>
            </a:r>
            <a:endParaRPr dirty="0"/>
          </a:p>
          <a:p>
            <a:pPr marL="0" marR="0" lvl="0" indent="0" algn="l" rtl="0">
              <a:lnSpc>
                <a:spcPct val="10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a:t>
            </a:r>
            <a:endParaRPr dirty="0"/>
          </a:p>
          <a:p>
            <a:pPr marL="0" marR="0" lvl="0" indent="0" algn="l" rtl="0">
              <a:lnSpc>
                <a:spcPct val="10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response</a:t>
            </a:r>
            <a:endParaRPr dirty="0"/>
          </a:p>
        </p:txBody>
      </p:sp>
      <p:pic>
        <p:nvPicPr>
          <p:cNvPr id="6" name="Google Shape;159;p12">
            <a:extLst>
              <a:ext uri="{FF2B5EF4-FFF2-40B4-BE49-F238E27FC236}">
                <a16:creationId xmlns:a16="http://schemas.microsoft.com/office/drawing/2014/main" id="{701AF020-C6D7-6E57-6263-258185151278}"/>
              </a:ext>
            </a:extLst>
          </p:cNvPr>
          <p:cNvPicPr preferRelativeResize="0"/>
          <p:nvPr/>
        </p:nvPicPr>
        <p:blipFill rotWithShape="1">
          <a:blip r:embed="rId2">
            <a:alphaModFix/>
          </a:blip>
          <a:srcRect t="12952"/>
          <a:stretch/>
        </p:blipFill>
        <p:spPr>
          <a:xfrm>
            <a:off x="693487" y="4293096"/>
            <a:ext cx="5419725" cy="1955854"/>
          </a:xfrm>
          <a:prstGeom prst="rect">
            <a:avLst/>
          </a:prstGeom>
          <a:noFill/>
          <a:ln>
            <a:noFill/>
          </a:ln>
        </p:spPr>
      </p:pic>
      <p:sp>
        <p:nvSpPr>
          <p:cNvPr id="7" name="Google Shape;160;p12">
            <a:extLst>
              <a:ext uri="{FF2B5EF4-FFF2-40B4-BE49-F238E27FC236}">
                <a16:creationId xmlns:a16="http://schemas.microsoft.com/office/drawing/2014/main" id="{31F2E7EE-E1E0-2124-8E50-BDA5351E9116}"/>
              </a:ext>
            </a:extLst>
          </p:cNvPr>
          <p:cNvSpPr txBox="1"/>
          <p:nvPr/>
        </p:nvSpPr>
        <p:spPr>
          <a:xfrm>
            <a:off x="637225" y="5405162"/>
            <a:ext cx="5040300" cy="9366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8E25F857-59C7-AEC7-DFA9-D28900FD0CE0}"/>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ROS </a:t>
            </a:r>
            <a:r>
              <a:rPr lang="en-US" altLang="zh-TW" dirty="0" err="1">
                <a:latin typeface="標楷體" panose="03000509000000000000" pitchFamily="65" charset="-120"/>
                <a:cs typeface="Times New Roman"/>
                <a:sym typeface="Times New Roman"/>
              </a:rPr>
              <a:t>的</a:t>
            </a:r>
            <a:r>
              <a:rPr lang="en-US" altLang="zh-TW" dirty="0" err="1">
                <a:ea typeface="Times New Roman"/>
                <a:cs typeface="Times New Roman"/>
                <a:sym typeface="Times New Roman"/>
              </a:rPr>
              <a:t>node</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rosrun</a:t>
            </a:r>
            <a:endParaRPr lang="en-US" altLang="zh-TW" spc="-1" dirty="0">
              <a:latin typeface="Arial"/>
            </a:endParaRPr>
          </a:p>
        </p:txBody>
      </p:sp>
      <p:sp>
        <p:nvSpPr>
          <p:cNvPr id="13315" name="內容版面配置區 2">
            <a:extLst>
              <a:ext uri="{FF2B5EF4-FFF2-40B4-BE49-F238E27FC236}">
                <a16:creationId xmlns:a16="http://schemas.microsoft.com/office/drawing/2014/main" id="{DA83BE71-50C1-68EB-E593-CB3ABA401393}"/>
              </a:ext>
            </a:extLst>
          </p:cNvPr>
          <p:cNvSpPr>
            <a:spLocks noGrp="1"/>
          </p:cNvSpPr>
          <p:nvPr>
            <p:ph idx="1"/>
          </p:nvPr>
        </p:nvSpPr>
        <p:spPr/>
        <p:txBody>
          <a:bodyPr/>
          <a:lstStyle/>
          <a:p>
            <a:r>
              <a:rPr lang="zh-TW" altLang="en-US" dirty="0"/>
              <a:t>關於</a:t>
            </a:r>
            <a:r>
              <a:rPr lang="en-US" altLang="zh-CN" dirty="0">
                <a:cs typeface="Times New Roman" panose="02020603050405020304" pitchFamily="18" charset="0"/>
              </a:rPr>
              <a:t>node</a:t>
            </a:r>
            <a:r>
              <a:rPr lang="zh-CN" altLang="en-US" dirty="0">
                <a:latin typeface="標楷體" panose="03000509000000000000" pitchFamily="65" charset="-120"/>
              </a:rPr>
              <a:t>的名字</a:t>
            </a:r>
            <a:endParaRPr lang="en-US" altLang="zh-TW" dirty="0"/>
          </a:p>
          <a:p>
            <a:pPr lvl="1">
              <a:spcBef>
                <a:spcPts val="400"/>
              </a:spcBef>
              <a:buSzPts val="2000"/>
              <a:buFont typeface="Noto Sans Symbols"/>
              <a:buChar char="■"/>
            </a:pP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每個</a:t>
            </a:r>
            <a:r>
              <a:rPr lang="en-US" altLang="zh-TW" sz="1800" dirty="0">
                <a:solidFill>
                  <a:srgbClr val="000000"/>
                </a:solidFill>
                <a:cs typeface="Times New Roman" panose="02020603050405020304" pitchFamily="18" charset="0"/>
                <a:sym typeface="Times New Roman" panose="02020603050405020304" pitchFamily="18" charset="0"/>
              </a:rPr>
              <a:t>node</a:t>
            </a: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都會有自己的名字</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但是</a:t>
            </a:r>
            <a:r>
              <a:rPr lang="en-US" altLang="zh-TW" sz="1800" dirty="0">
                <a:solidFill>
                  <a:srgbClr val="000000"/>
                </a:solidFill>
                <a:cs typeface="Times New Roman" panose="02020603050405020304" pitchFamily="18" charset="0"/>
                <a:sym typeface="Times New Roman" panose="02020603050405020304" pitchFamily="18" charset="0"/>
              </a:rPr>
              <a:t>node</a:t>
            </a: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的名字和該程式檔案名稱並不一定一樣</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使用</a:t>
            </a:r>
            <a:r>
              <a:rPr lang="en-US" altLang="zh-TW" sz="1800" dirty="0" err="1">
                <a:solidFill>
                  <a:srgbClr val="000000"/>
                </a:solidFill>
                <a:cs typeface="Times New Roman" panose="02020603050405020304" pitchFamily="18" charset="0"/>
                <a:sym typeface="Times New Roman" panose="02020603050405020304" pitchFamily="18" charset="0"/>
              </a:rPr>
              <a:t>rosnode</a:t>
            </a:r>
            <a:r>
              <a:rPr lang="zh-TW" altLang="en-US" sz="1800" dirty="0">
                <a:solidFill>
                  <a:srgbClr val="000000"/>
                </a:solidFill>
                <a:cs typeface="Times New Roman" panose="02020603050405020304" pitchFamily="18" charset="0"/>
                <a:sym typeface="Times New Roman" panose="02020603050405020304" pitchFamily="18" charset="0"/>
              </a:rPr>
              <a:t> </a:t>
            </a:r>
            <a:r>
              <a:rPr lang="en-US" altLang="zh-TW" sz="1800" dirty="0">
                <a:solidFill>
                  <a:srgbClr val="000000"/>
                </a:solidFill>
                <a:cs typeface="Times New Roman" panose="02020603050405020304" pitchFamily="18" charset="0"/>
                <a:sym typeface="Times New Roman" panose="02020603050405020304" pitchFamily="18" charset="0"/>
              </a:rPr>
              <a:t>list</a:t>
            </a: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可以列出目前正在執行的所有</a:t>
            </a:r>
            <a:r>
              <a:rPr lang="en-US" altLang="zh-TW" sz="1800" dirty="0">
                <a:solidFill>
                  <a:srgbClr val="000000"/>
                </a:solidFill>
                <a:cs typeface="Times New Roman" panose="02020603050405020304" pitchFamily="18" charset="0"/>
                <a:sym typeface="Times New Roman" panose="02020603050405020304" pitchFamily="18" charset="0"/>
              </a:rPr>
              <a:t>node</a:t>
            </a:r>
          </a:p>
          <a:p>
            <a:pPr lvl="1">
              <a:spcBef>
                <a:spcPts val="400"/>
              </a:spcBef>
              <a:buSzPts val="2000"/>
              <a:buFont typeface="Noto Sans Symbols"/>
              <a:buChar char="■"/>
            </a:pPr>
            <a:endParaRPr lang="zh-TW" altLang="en-US" dirty="0">
              <a:cs typeface="Times New Roman" panose="02020603050405020304" pitchFamily="18" charset="0"/>
              <a:sym typeface="Times New Roman" panose="02020603050405020304" pitchFamily="18" charset="0"/>
            </a:endParaRPr>
          </a:p>
          <a:p>
            <a:r>
              <a:rPr lang="zh-TW" altLang="en-US" dirty="0"/>
              <a:t>變更</a:t>
            </a:r>
            <a:r>
              <a:rPr lang="en-US" altLang="zh-TW" dirty="0"/>
              <a:t>node</a:t>
            </a:r>
            <a:r>
              <a:rPr lang="zh-TW" altLang="en-US" dirty="0"/>
              <a:t>的名字</a:t>
            </a:r>
            <a:endParaRPr lang="en-US" altLang="zh-TW" dirty="0"/>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雖然每個</a:t>
            </a:r>
            <a:r>
              <a:rPr lang="en-US" altLang="zh-TW" dirty="0">
                <a:solidFill>
                  <a:srgbClr val="000000"/>
                </a:solidFill>
                <a:cs typeface="Times New Roman" panose="02020603050405020304" pitchFamily="18" charset="0"/>
                <a:sym typeface="Times New Roman" panose="02020603050405020304" pitchFamily="18" charset="0"/>
              </a:rPr>
              <a:t>node</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的預設名是打在</a:t>
            </a:r>
            <a:r>
              <a:rPr lang="en-US" altLang="zh-TW" dirty="0">
                <a:solidFill>
                  <a:srgbClr val="000000"/>
                </a:solidFill>
                <a:cs typeface="Times New Roman" panose="02020603050405020304" pitchFamily="18" charset="0"/>
                <a:sym typeface="Times New Roman" panose="02020603050405020304" pitchFamily="18" charset="0"/>
              </a:rPr>
              <a:t>code</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裡面的</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但在</a:t>
            </a:r>
            <a:r>
              <a:rPr lang="en-US" altLang="zh-TW" dirty="0" err="1">
                <a:solidFill>
                  <a:srgbClr val="000000"/>
                </a:solidFill>
                <a:cs typeface="Times New Roman" panose="02020603050405020304" pitchFamily="18" charset="0"/>
                <a:sym typeface="Times New Roman" panose="02020603050405020304" pitchFamily="18" charset="0"/>
              </a:rPr>
              <a:t>rosrun</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時仍可透過以下命令來重新命名</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dirty="0" err="1">
                <a:solidFill>
                  <a:srgbClr val="FF0000"/>
                </a:solidFill>
                <a:cs typeface="Times New Roman" panose="02020603050405020304" pitchFamily="18" charset="0"/>
                <a:sym typeface="Times New Roman" panose="02020603050405020304" pitchFamily="18" charset="0"/>
              </a:rPr>
              <a:t>rosrun</a:t>
            </a:r>
            <a:r>
              <a:rPr lang="en-US" altLang="zh-TW" dirty="0">
                <a:solidFill>
                  <a:srgbClr val="FF0000"/>
                </a:solidFill>
                <a:cs typeface="Times New Roman" panose="02020603050405020304" pitchFamily="18" charset="0"/>
                <a:sym typeface="Times New Roman" panose="02020603050405020304" pitchFamily="18" charset="0"/>
              </a:rPr>
              <a:t> [</a:t>
            </a:r>
            <a:r>
              <a:rPr lang="en-US" altLang="zh-TW" dirty="0" err="1">
                <a:solidFill>
                  <a:srgbClr val="FF0000"/>
                </a:solidFill>
                <a:cs typeface="Times New Roman" panose="02020603050405020304" pitchFamily="18" charset="0"/>
                <a:sym typeface="Times New Roman" panose="02020603050405020304" pitchFamily="18" charset="0"/>
              </a:rPr>
              <a:t>package_name</a:t>
            </a:r>
            <a:r>
              <a:rPr lang="en-US" altLang="zh-TW" dirty="0">
                <a:solidFill>
                  <a:srgbClr val="FF0000"/>
                </a:solidFill>
                <a:cs typeface="Times New Roman" panose="02020603050405020304" pitchFamily="18" charset="0"/>
                <a:sym typeface="Times New Roman" panose="02020603050405020304" pitchFamily="18" charset="0"/>
              </a:rPr>
              <a:t>] [</a:t>
            </a:r>
            <a:r>
              <a:rPr lang="en-US" altLang="zh-TW" dirty="0" err="1">
                <a:solidFill>
                  <a:srgbClr val="FF0000"/>
                </a:solidFill>
                <a:cs typeface="Times New Roman" panose="02020603050405020304" pitchFamily="18" charset="0"/>
                <a:sym typeface="Times New Roman" panose="02020603050405020304" pitchFamily="18" charset="0"/>
              </a:rPr>
              <a:t>default_node_name</a:t>
            </a:r>
            <a:r>
              <a:rPr lang="en-US" altLang="zh-TW" dirty="0">
                <a:solidFill>
                  <a:srgbClr val="FF0000"/>
                </a:solidFill>
                <a:cs typeface="Times New Roman" panose="02020603050405020304" pitchFamily="18" charset="0"/>
                <a:sym typeface="Times New Roman" panose="02020603050405020304" pitchFamily="18" charset="0"/>
              </a:rPr>
              <a:t>] __name:=[</a:t>
            </a:r>
            <a:r>
              <a:rPr lang="en-US" altLang="zh-TW" dirty="0" err="1">
                <a:solidFill>
                  <a:srgbClr val="FF0000"/>
                </a:solidFill>
                <a:cs typeface="Times New Roman" panose="02020603050405020304" pitchFamily="18" charset="0"/>
                <a:sym typeface="Times New Roman" panose="02020603050405020304" pitchFamily="18" charset="0"/>
              </a:rPr>
              <a:t>new_node_name</a:t>
            </a:r>
            <a:r>
              <a:rPr lang="en-US" altLang="zh-TW" dirty="0">
                <a:solidFill>
                  <a:srgbClr val="FF0000"/>
                </a:solidFill>
                <a:cs typeface="Times New Roman" panose="02020603050405020304" pitchFamily="18" charset="0"/>
                <a:sym typeface="Times New Roman" panose="02020603050405020304" pitchFamily="18" charset="0"/>
              </a:rPr>
              <a:t>]</a:t>
            </a:r>
            <a:endParaRPr lang="en-US" altLang="zh-TW" sz="2400" dirty="0">
              <a:cs typeface="Times New Roman" panose="02020603050405020304" pitchFamily="18" charset="0"/>
              <a:sym typeface="Times New Roman" panose="02020603050405020304" pitchFamily="18" charset="0"/>
            </a:endParaRPr>
          </a:p>
          <a:p>
            <a:pPr>
              <a:spcBef>
                <a:spcPts val="475"/>
              </a:spcBef>
            </a:pPr>
            <a:endParaRPr lang="en-US" altLang="zh-TW" sz="2000" dirty="0">
              <a:solidFill>
                <a:srgbClr val="000000"/>
              </a:solidFill>
              <a:latin typeface="Arial" panose="020B0604020202020204" pitchFamily="34" charset="0"/>
            </a:endParaRPr>
          </a:p>
          <a:p>
            <a:endParaRPr lang="en-US" altLang="zh-TW"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D303B2EB-0EDB-CE88-A672-44067EB7A777}"/>
              </a:ext>
            </a:extLst>
          </p:cNvPr>
          <p:cNvSpPr>
            <a:spLocks noGrp="1"/>
          </p:cNvSpPr>
          <p:nvPr>
            <p:ph type="title"/>
          </p:nvPr>
        </p:nvSpPr>
        <p:spPr/>
        <p:txBody>
          <a:bodyPr/>
          <a:lstStyle/>
          <a:p>
            <a:pPr>
              <a:tabLst>
                <a:tab pos="0" algn="l"/>
              </a:tabLst>
              <a:defRPr/>
            </a:pPr>
            <a:r>
              <a:rPr lang="zh-TW" altLang="en-US" spc="-1" dirty="0">
                <a:latin typeface="+mn-lt"/>
                <a:cs typeface="Times New Roman"/>
                <a:sym typeface="Times New Roman"/>
              </a:rPr>
              <a:t>創建</a:t>
            </a:r>
            <a:r>
              <a:rPr lang="en-US" altLang="zh-TW" spc="-1" dirty="0">
                <a:latin typeface="+mn-lt"/>
                <a:cs typeface="Times New Roman"/>
                <a:sym typeface="Times New Roman"/>
              </a:rPr>
              <a:t>service(2/2)</a:t>
            </a:r>
            <a:endParaRPr lang="en-US" altLang="zh-TW" spc="-1" dirty="0">
              <a:latin typeface="Arial"/>
            </a:endParaRPr>
          </a:p>
        </p:txBody>
      </p:sp>
      <p:sp>
        <p:nvSpPr>
          <p:cNvPr id="3" name="內容版面配置區 2">
            <a:extLst>
              <a:ext uri="{FF2B5EF4-FFF2-40B4-BE49-F238E27FC236}">
                <a16:creationId xmlns:a16="http://schemas.microsoft.com/office/drawing/2014/main" id="{62A798E3-E0FB-7B1C-D986-0E7D578978F0}"/>
              </a:ext>
            </a:extLst>
          </p:cNvPr>
          <p:cNvSpPr>
            <a:spLocks noGrp="1"/>
          </p:cNvSpPr>
          <p:nvPr>
            <p:ph idx="1"/>
          </p:nvPr>
        </p:nvSpPr>
        <p:spPr/>
        <p:txBody>
          <a:bodyPr/>
          <a:lstStyle/>
          <a:p>
            <a:pPr>
              <a:defRPr/>
            </a:pPr>
            <a:r>
              <a:rPr lang="en-US" altLang="zh-TW" dirty="0">
                <a:solidFill>
                  <a:srgbClr val="FF0000"/>
                </a:solidFill>
              </a:rPr>
              <a:t>Step3.</a:t>
            </a:r>
            <a:r>
              <a:rPr lang="zh-TW" altLang="en-US" dirty="0">
                <a:solidFill>
                  <a:srgbClr val="FF0000"/>
                </a:solidFill>
              </a:rPr>
              <a:t>設定依賴、告訴</a:t>
            </a:r>
            <a:r>
              <a:rPr lang="en-US" altLang="zh-TW" dirty="0">
                <a:solidFill>
                  <a:srgbClr val="FF0000"/>
                </a:solidFill>
              </a:rPr>
              <a:t>catkin</a:t>
            </a:r>
            <a:r>
              <a:rPr lang="zh-TW" altLang="en-US" dirty="0">
                <a:solidFill>
                  <a:srgbClr val="FF0000"/>
                </a:solidFill>
              </a:rPr>
              <a:t>要編譯</a:t>
            </a:r>
            <a:r>
              <a:rPr lang="en-US" altLang="zh-TW" dirty="0" err="1">
                <a:solidFill>
                  <a:srgbClr val="FF0000"/>
                </a:solidFill>
              </a:rPr>
              <a:t>srv</a:t>
            </a:r>
            <a:r>
              <a:rPr lang="zh-TW" altLang="en-US" dirty="0">
                <a:solidFill>
                  <a:srgbClr val="FF0000"/>
                </a:solidFill>
              </a:rPr>
              <a:t>檔</a:t>
            </a:r>
            <a:endParaRPr lang="en-US" altLang="zh-TW" dirty="0">
              <a:solidFill>
                <a:srgbClr val="FF0000"/>
              </a:solidFill>
            </a:endParaRPr>
          </a:p>
          <a:p>
            <a:pPr lvl="1">
              <a:defRPr/>
            </a:pPr>
            <a:r>
              <a:rPr lang="zh-TW" altLang="en-US" dirty="0"/>
              <a:t>在</a:t>
            </a:r>
            <a:r>
              <a:rPr lang="en-US" altLang="zh-TW" dirty="0"/>
              <a:t>CMakeList.txt</a:t>
            </a:r>
            <a:r>
              <a:rPr lang="zh-TW" altLang="en-US" dirty="0"/>
              <a:t>中修改以下描述</a:t>
            </a:r>
            <a:endParaRPr lang="en-US" altLang="zh-TW" dirty="0"/>
          </a:p>
          <a:p>
            <a:pPr>
              <a:defRPr/>
            </a:pPr>
            <a:endParaRPr lang="en-US" altLang="zh-TW" dirty="0">
              <a:solidFill>
                <a:srgbClr val="FF0000"/>
              </a:solidFill>
            </a:endParaRPr>
          </a:p>
          <a:p>
            <a:pPr>
              <a:defRPr/>
            </a:pPr>
            <a:endParaRPr lang="en-US" altLang="zh-TW" dirty="0">
              <a:solidFill>
                <a:srgbClr val="FF0000"/>
              </a:solidFill>
            </a:endParaRPr>
          </a:p>
          <a:p>
            <a:pPr>
              <a:defRPr/>
            </a:pPr>
            <a:endParaRPr lang="en-US" altLang="zh-TW" dirty="0">
              <a:solidFill>
                <a:srgbClr val="FF0000"/>
              </a:solidFill>
            </a:endParaRPr>
          </a:p>
          <a:p>
            <a:pPr>
              <a:defRPr/>
            </a:pPr>
            <a:endParaRPr lang="en-US" altLang="zh-TW" dirty="0">
              <a:solidFill>
                <a:srgbClr val="FF0000"/>
              </a:solidFill>
            </a:endParaRPr>
          </a:p>
          <a:p>
            <a:pPr>
              <a:defRPr/>
            </a:pPr>
            <a:endParaRPr lang="en-US" altLang="zh-TW" dirty="0">
              <a:solidFill>
                <a:srgbClr val="FF0000"/>
              </a:solidFill>
            </a:endParaRPr>
          </a:p>
          <a:p>
            <a:pPr>
              <a:defRPr/>
            </a:pPr>
            <a:endParaRPr lang="en-US" altLang="zh-TW" dirty="0">
              <a:solidFill>
                <a:srgbClr val="FF0000"/>
              </a:solidFill>
            </a:endParaRPr>
          </a:p>
          <a:p>
            <a:pPr>
              <a:defRPr/>
            </a:pPr>
            <a:endParaRPr lang="en-US" altLang="zh-TW" dirty="0">
              <a:solidFill>
                <a:srgbClr val="FF0000"/>
              </a:solidFill>
            </a:endParaRPr>
          </a:p>
          <a:p>
            <a:pPr marL="0" indent="0">
              <a:buNone/>
              <a:defRPr/>
            </a:pPr>
            <a:endParaRPr lang="en-US" altLang="zh-TW" dirty="0">
              <a:solidFill>
                <a:srgbClr val="FF0000"/>
              </a:solidFill>
            </a:endParaRPr>
          </a:p>
          <a:p>
            <a:pPr>
              <a:defRPr/>
            </a:pPr>
            <a:r>
              <a:rPr lang="en-US" altLang="zh-TW" dirty="0">
                <a:solidFill>
                  <a:srgbClr val="FF0000"/>
                </a:solidFill>
              </a:rPr>
              <a:t>Step4.catkin_make</a:t>
            </a:r>
          </a:p>
          <a:p>
            <a:pPr lvl="1">
              <a:defRPr/>
            </a:pPr>
            <a:endParaRPr lang="en-US" altLang="zh-TW" dirty="0"/>
          </a:p>
        </p:txBody>
      </p:sp>
      <p:grpSp>
        <p:nvGrpSpPr>
          <p:cNvPr id="2" name="Google Shape;169;p13">
            <a:extLst>
              <a:ext uri="{FF2B5EF4-FFF2-40B4-BE49-F238E27FC236}">
                <a16:creationId xmlns:a16="http://schemas.microsoft.com/office/drawing/2014/main" id="{29F8FC8A-8452-5801-3310-E145167FAE37}"/>
              </a:ext>
            </a:extLst>
          </p:cNvPr>
          <p:cNvGrpSpPr/>
          <p:nvPr/>
        </p:nvGrpSpPr>
        <p:grpSpPr>
          <a:xfrm>
            <a:off x="1006479" y="2132856"/>
            <a:ext cx="3805107" cy="1790700"/>
            <a:chOff x="971600" y="2060848"/>
            <a:chExt cx="3804727" cy="1790700"/>
          </a:xfrm>
        </p:grpSpPr>
        <p:pic>
          <p:nvPicPr>
            <p:cNvPr id="4" name="Google Shape;170;p13">
              <a:extLst>
                <a:ext uri="{FF2B5EF4-FFF2-40B4-BE49-F238E27FC236}">
                  <a16:creationId xmlns:a16="http://schemas.microsoft.com/office/drawing/2014/main" id="{2F86CA1A-E9CD-63A1-98C2-49EAFC340FB6}"/>
                </a:ext>
              </a:extLst>
            </p:cNvPr>
            <p:cNvPicPr preferRelativeResize="0"/>
            <p:nvPr/>
          </p:nvPicPr>
          <p:blipFill rotWithShape="1">
            <a:blip r:embed="rId2">
              <a:alphaModFix/>
            </a:blip>
            <a:srcRect r="6452"/>
            <a:stretch/>
          </p:blipFill>
          <p:spPr>
            <a:xfrm>
              <a:off x="971600" y="2060848"/>
              <a:ext cx="3804727" cy="1790700"/>
            </a:xfrm>
            <a:prstGeom prst="rect">
              <a:avLst/>
            </a:prstGeom>
            <a:noFill/>
            <a:ln>
              <a:noFill/>
            </a:ln>
          </p:spPr>
        </p:pic>
        <p:sp>
          <p:nvSpPr>
            <p:cNvPr id="5" name="Google Shape;171;p13">
              <a:extLst>
                <a:ext uri="{FF2B5EF4-FFF2-40B4-BE49-F238E27FC236}">
                  <a16:creationId xmlns:a16="http://schemas.microsoft.com/office/drawing/2014/main" id="{A02D18BF-94E3-ECEC-90A6-3E082F99672B}"/>
                </a:ext>
              </a:extLst>
            </p:cNvPr>
            <p:cNvSpPr/>
            <p:nvPr/>
          </p:nvSpPr>
          <p:spPr>
            <a:xfrm>
              <a:off x="971600" y="3243536"/>
              <a:ext cx="2665055" cy="288925"/>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pSp>
      <p:grpSp>
        <p:nvGrpSpPr>
          <p:cNvPr id="6" name="Google Shape;172;p13">
            <a:extLst>
              <a:ext uri="{FF2B5EF4-FFF2-40B4-BE49-F238E27FC236}">
                <a16:creationId xmlns:a16="http://schemas.microsoft.com/office/drawing/2014/main" id="{C7C1C3D7-4CFB-5E0D-0A4A-ADB787399B70}"/>
              </a:ext>
            </a:extLst>
          </p:cNvPr>
          <p:cNvGrpSpPr/>
          <p:nvPr/>
        </p:nvGrpSpPr>
        <p:grpSpPr>
          <a:xfrm>
            <a:off x="4720218" y="2132856"/>
            <a:ext cx="3900487" cy="1517650"/>
            <a:chOff x="1072308" y="4293096"/>
            <a:chExt cx="3901964" cy="1517181"/>
          </a:xfrm>
        </p:grpSpPr>
        <p:pic>
          <p:nvPicPr>
            <p:cNvPr id="7" name="Google Shape;173;p13">
              <a:extLst>
                <a:ext uri="{FF2B5EF4-FFF2-40B4-BE49-F238E27FC236}">
                  <a16:creationId xmlns:a16="http://schemas.microsoft.com/office/drawing/2014/main" id="{C2CBF017-D9B8-9C9C-5A9E-3954B38036DF}"/>
                </a:ext>
              </a:extLst>
            </p:cNvPr>
            <p:cNvPicPr preferRelativeResize="0"/>
            <p:nvPr/>
          </p:nvPicPr>
          <p:blipFill rotWithShape="1">
            <a:blip r:embed="rId3">
              <a:alphaModFix/>
            </a:blip>
            <a:srcRect/>
            <a:stretch/>
          </p:blipFill>
          <p:spPr>
            <a:xfrm>
              <a:off x="1145222" y="4293096"/>
              <a:ext cx="3829050" cy="1485900"/>
            </a:xfrm>
            <a:prstGeom prst="rect">
              <a:avLst/>
            </a:prstGeom>
            <a:noFill/>
            <a:ln>
              <a:noFill/>
            </a:ln>
          </p:spPr>
        </p:pic>
        <p:sp>
          <p:nvSpPr>
            <p:cNvPr id="8" name="Google Shape;174;p13">
              <a:extLst>
                <a:ext uri="{FF2B5EF4-FFF2-40B4-BE49-F238E27FC236}">
                  <a16:creationId xmlns:a16="http://schemas.microsoft.com/office/drawing/2014/main" id="{90457138-9A30-CC47-C66A-AEF10830C268}"/>
                </a:ext>
              </a:extLst>
            </p:cNvPr>
            <p:cNvSpPr/>
            <p:nvPr/>
          </p:nvSpPr>
          <p:spPr>
            <a:xfrm>
              <a:off x="1072308" y="5175473"/>
              <a:ext cx="2664833" cy="287248"/>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9" name="Google Shape;175;p13">
              <a:extLst>
                <a:ext uri="{FF2B5EF4-FFF2-40B4-BE49-F238E27FC236}">
                  <a16:creationId xmlns:a16="http://schemas.microsoft.com/office/drawing/2014/main" id="{24CC9BC7-F49E-FE71-B0CF-51AFD5F69207}"/>
                </a:ext>
              </a:extLst>
            </p:cNvPr>
            <p:cNvSpPr txBox="1"/>
            <p:nvPr/>
          </p:nvSpPr>
          <p:spPr>
            <a:xfrm>
              <a:off x="2944679" y="5440503"/>
              <a:ext cx="1913661" cy="369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US" sz="1800" b="0" i="0" u="none">
                  <a:solidFill>
                    <a:srgbClr val="FF0000"/>
                  </a:solidFill>
                  <a:latin typeface="Times New Roman"/>
                  <a:ea typeface="Times New Roman"/>
                  <a:cs typeface="Times New Roman"/>
                  <a:sym typeface="Times New Roman"/>
                </a:rPr>
                <a:t>srv_file_name.srv</a:t>
              </a:r>
              <a:endParaRPr/>
            </a:p>
          </p:txBody>
        </p:sp>
      </p:grpSp>
      <p:pic>
        <p:nvPicPr>
          <p:cNvPr id="10" name="Google Shape;182;p14">
            <a:extLst>
              <a:ext uri="{FF2B5EF4-FFF2-40B4-BE49-F238E27FC236}">
                <a16:creationId xmlns:a16="http://schemas.microsoft.com/office/drawing/2014/main" id="{48AAAA31-17EC-A9D9-F155-18527FAB1843}"/>
              </a:ext>
            </a:extLst>
          </p:cNvPr>
          <p:cNvPicPr preferRelativeResize="0"/>
          <p:nvPr/>
        </p:nvPicPr>
        <p:blipFill rotWithShape="1">
          <a:blip r:embed="rId4">
            <a:alphaModFix/>
          </a:blip>
          <a:srcRect/>
          <a:stretch/>
        </p:blipFill>
        <p:spPr>
          <a:xfrm>
            <a:off x="1104900" y="3923556"/>
            <a:ext cx="6934200" cy="1476375"/>
          </a:xfrm>
          <a:prstGeom prst="rect">
            <a:avLst/>
          </a:prstGeom>
          <a:noFill/>
          <a:ln>
            <a:noFill/>
          </a:ln>
        </p:spPr>
      </p:pic>
      <p:sp>
        <p:nvSpPr>
          <p:cNvPr id="11" name="Google Shape;184;p14">
            <a:extLst>
              <a:ext uri="{FF2B5EF4-FFF2-40B4-BE49-F238E27FC236}">
                <a16:creationId xmlns:a16="http://schemas.microsoft.com/office/drawing/2014/main" id="{500B4272-E420-98FC-B0DC-2E8F61772C75}"/>
              </a:ext>
            </a:extLst>
          </p:cNvPr>
          <p:cNvSpPr txBox="1"/>
          <p:nvPr/>
        </p:nvSpPr>
        <p:spPr>
          <a:xfrm>
            <a:off x="3065904" y="4921300"/>
            <a:ext cx="1727200"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DFKai-SB"/>
              <a:buNone/>
            </a:pPr>
            <a:r>
              <a:rPr lang="en-US" sz="1800" b="1" i="0" u="none">
                <a:solidFill>
                  <a:srgbClr val="FF0000"/>
                </a:solidFill>
                <a:latin typeface="DFKai-SB"/>
                <a:ea typeface="DFKai-SB"/>
                <a:cs typeface="DFKai-SB"/>
                <a:sym typeface="DFKai-SB"/>
              </a:rPr>
              <a:t>移除註解</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F39DF1B5-55A8-4413-6433-26D2B8781508}"/>
              </a:ext>
            </a:extLst>
          </p:cNvPr>
          <p:cNvSpPr>
            <a:spLocks noGrp="1"/>
          </p:cNvSpPr>
          <p:nvPr>
            <p:ph type="title"/>
          </p:nvPr>
        </p:nvSpPr>
        <p:spPr/>
        <p:txBody>
          <a:bodyPr/>
          <a:lstStyle/>
          <a:p>
            <a:pPr>
              <a:tabLst>
                <a:tab pos="0" algn="l"/>
              </a:tabLst>
              <a:defRPr/>
            </a:pPr>
            <a:r>
              <a:rPr lang="zh-TW" altLang="en-US" spc="-1" dirty="0">
                <a:latin typeface="+mn-lt"/>
                <a:cs typeface="Times New Roman"/>
                <a:sym typeface="Times New Roman"/>
              </a:rPr>
              <a:t>使用</a:t>
            </a:r>
            <a:r>
              <a:rPr lang="en-US" altLang="zh-TW" spc="-1" dirty="0">
                <a:latin typeface="+mn-lt"/>
                <a:cs typeface="Times New Roman"/>
                <a:sym typeface="Times New Roman"/>
              </a:rPr>
              <a:t>service(1/3)</a:t>
            </a:r>
            <a:endParaRPr lang="en-US" altLang="zh-TW" spc="-1" dirty="0">
              <a:latin typeface="Arial"/>
            </a:endParaRPr>
          </a:p>
        </p:txBody>
      </p:sp>
      <p:sp>
        <p:nvSpPr>
          <p:cNvPr id="19459" name="內容版面配置區 2">
            <a:extLst>
              <a:ext uri="{FF2B5EF4-FFF2-40B4-BE49-F238E27FC236}">
                <a16:creationId xmlns:a16="http://schemas.microsoft.com/office/drawing/2014/main" id="{895BE44A-AA7B-F45E-B9CB-636A325E8262}"/>
              </a:ext>
            </a:extLst>
          </p:cNvPr>
          <p:cNvSpPr>
            <a:spLocks noGrp="1"/>
          </p:cNvSpPr>
          <p:nvPr>
            <p:ph idx="1"/>
          </p:nvPr>
        </p:nvSpPr>
        <p:spPr/>
        <p:txBody>
          <a:bodyPr/>
          <a:lstStyle/>
          <a:p>
            <a:r>
              <a:rPr lang="zh-TW" altLang="en-US" dirty="0"/>
              <a:t>列出所有</a:t>
            </a:r>
            <a:r>
              <a:rPr lang="en-US" altLang="zh-TW" dirty="0"/>
              <a:t>server</a:t>
            </a:r>
          </a:p>
          <a:p>
            <a:pPr lvl="1"/>
            <a:r>
              <a:rPr lang="en-US" altLang="zh-TW" dirty="0"/>
              <a:t>$ </a:t>
            </a:r>
            <a:r>
              <a:rPr lang="en-US" altLang="zh-TW" dirty="0" err="1"/>
              <a:t>rosservice</a:t>
            </a:r>
            <a:r>
              <a:rPr lang="en-US" altLang="zh-TW" dirty="0"/>
              <a:t> list</a:t>
            </a:r>
          </a:p>
          <a:p>
            <a:endParaRPr lang="en-US" altLang="zh-TW" dirty="0"/>
          </a:p>
          <a:p>
            <a:r>
              <a:rPr lang="zh-TW" altLang="en-US" dirty="0"/>
              <a:t>顯示</a:t>
            </a:r>
            <a:r>
              <a:rPr lang="en-US" altLang="zh-TW" dirty="0"/>
              <a:t>service</a:t>
            </a:r>
            <a:r>
              <a:rPr lang="zh-TW" altLang="en-US" dirty="0"/>
              <a:t>的</a:t>
            </a:r>
            <a:r>
              <a:rPr lang="en-US" altLang="zh-TW" dirty="0" err="1"/>
              <a:t>srv</a:t>
            </a:r>
            <a:r>
              <a:rPr lang="zh-TW" altLang="en-US" dirty="0"/>
              <a:t>檔案內容與精簡資訊</a:t>
            </a:r>
            <a:endParaRPr lang="en-US" altLang="zh-TW" dirty="0"/>
          </a:p>
          <a:p>
            <a:pPr lvl="1"/>
            <a:r>
              <a:rPr lang="en-US" altLang="zh-TW" dirty="0"/>
              <a:t>$</a:t>
            </a:r>
            <a:r>
              <a:rPr lang="zh-TW" altLang="en-US" dirty="0"/>
              <a:t> </a:t>
            </a:r>
            <a:r>
              <a:rPr lang="en-US" altLang="zh-TW" dirty="0" err="1"/>
              <a:t>rossrv</a:t>
            </a:r>
            <a:r>
              <a:rPr lang="en-US" altLang="zh-TW" dirty="0"/>
              <a:t> show &lt;</a:t>
            </a:r>
            <a:r>
              <a:rPr lang="en-US" altLang="zh-TW" dirty="0" err="1"/>
              <a:t>srv_file_name</a:t>
            </a:r>
            <a:r>
              <a:rPr lang="en-US" altLang="zh-TW" dirty="0"/>
              <a:t>&gt;</a:t>
            </a:r>
          </a:p>
          <a:p>
            <a:endParaRPr lang="en-US" altLang="zh-TW" b="1" dirty="0">
              <a:solidFill>
                <a:srgbClr val="0066FF"/>
              </a:solidFill>
            </a:endParaRPr>
          </a:p>
          <a:p>
            <a:endParaRPr lang="en-US" altLang="zh-TW" b="1"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pPr lvl="1"/>
            <a:endParaRPr lang="zh-TW" altLang="en-US" dirty="0"/>
          </a:p>
        </p:txBody>
      </p:sp>
      <p:pic>
        <p:nvPicPr>
          <p:cNvPr id="2" name="Google Shape;191;p15">
            <a:extLst>
              <a:ext uri="{FF2B5EF4-FFF2-40B4-BE49-F238E27FC236}">
                <a16:creationId xmlns:a16="http://schemas.microsoft.com/office/drawing/2014/main" id="{1FD604F8-9683-A6B6-C81D-0A3A509A229F}"/>
              </a:ext>
            </a:extLst>
          </p:cNvPr>
          <p:cNvPicPr preferRelativeResize="0"/>
          <p:nvPr/>
        </p:nvPicPr>
        <p:blipFill rotWithShape="1">
          <a:blip r:embed="rId2">
            <a:alphaModFix/>
          </a:blip>
          <a:srcRect/>
          <a:stretch/>
        </p:blipFill>
        <p:spPr>
          <a:xfrm>
            <a:off x="900112" y="3429000"/>
            <a:ext cx="2200275" cy="14573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5D834520-6985-AEA8-1082-C21DAE32CAD5}"/>
              </a:ext>
            </a:extLst>
          </p:cNvPr>
          <p:cNvSpPr>
            <a:spLocks noGrp="1"/>
          </p:cNvSpPr>
          <p:nvPr>
            <p:ph type="title"/>
          </p:nvPr>
        </p:nvSpPr>
        <p:spPr/>
        <p:txBody>
          <a:bodyPr/>
          <a:lstStyle/>
          <a:p>
            <a:pPr>
              <a:tabLst>
                <a:tab pos="0" algn="l"/>
              </a:tabLst>
              <a:defRPr/>
            </a:pPr>
            <a:r>
              <a:rPr lang="zh-TW" altLang="en-US" spc="-1" dirty="0">
                <a:latin typeface="+mn-lt"/>
                <a:cs typeface="Times New Roman"/>
                <a:sym typeface="Times New Roman"/>
              </a:rPr>
              <a:t>使用</a:t>
            </a:r>
            <a:r>
              <a:rPr lang="en-US" altLang="zh-TW" spc="-1" dirty="0">
                <a:latin typeface="+mn-lt"/>
                <a:cs typeface="Times New Roman"/>
                <a:sym typeface="Times New Roman"/>
              </a:rPr>
              <a:t>service(2/3)</a:t>
            </a:r>
            <a:endParaRPr lang="en-US" altLang="zh-TW" spc="-1" dirty="0">
              <a:latin typeface="Arial"/>
            </a:endParaRPr>
          </a:p>
        </p:txBody>
      </p:sp>
      <p:sp>
        <p:nvSpPr>
          <p:cNvPr id="20483" name="內容版面配置區 2">
            <a:extLst>
              <a:ext uri="{FF2B5EF4-FFF2-40B4-BE49-F238E27FC236}">
                <a16:creationId xmlns:a16="http://schemas.microsoft.com/office/drawing/2014/main" id="{F9797BDD-0BB8-27B4-160D-4BD37B2F8114}"/>
              </a:ext>
            </a:extLst>
          </p:cNvPr>
          <p:cNvSpPr>
            <a:spLocks noGrp="1"/>
          </p:cNvSpPr>
          <p:nvPr>
            <p:ph idx="1"/>
          </p:nvPr>
        </p:nvSpPr>
        <p:spPr/>
        <p:txBody>
          <a:bodyPr/>
          <a:lstStyle/>
          <a:p>
            <a:r>
              <a:rPr lang="zh-TW" altLang="en-US" dirty="0"/>
              <a:t>查詢提供</a:t>
            </a:r>
            <a:r>
              <a:rPr lang="en-US" altLang="zh-TW" dirty="0"/>
              <a:t>service</a:t>
            </a:r>
            <a:r>
              <a:rPr lang="zh-TW" altLang="en-US" dirty="0"/>
              <a:t>的節點</a:t>
            </a:r>
            <a:endParaRPr lang="en-US" altLang="zh-TW" dirty="0"/>
          </a:p>
          <a:p>
            <a:pPr lvl="1"/>
            <a:r>
              <a:rPr lang="en-US" altLang="zh-TW" dirty="0"/>
              <a:t>$</a:t>
            </a:r>
            <a:r>
              <a:rPr lang="zh-TW" altLang="en-US" dirty="0"/>
              <a:t> </a:t>
            </a:r>
            <a:r>
              <a:rPr lang="en-US" altLang="zh-TW" dirty="0" err="1"/>
              <a:t>rosnode</a:t>
            </a:r>
            <a:r>
              <a:rPr lang="en-US" altLang="zh-TW" dirty="0"/>
              <a:t> info &lt;</a:t>
            </a:r>
            <a:r>
              <a:rPr lang="en-US" altLang="zh-TW" dirty="0" err="1"/>
              <a:t>node_name</a:t>
            </a:r>
            <a:r>
              <a:rPr lang="en-US" altLang="zh-TW" dirty="0"/>
              <a:t>&gt;</a:t>
            </a:r>
          </a:p>
          <a:p>
            <a:pPr lvl="2"/>
            <a:r>
              <a:rPr lang="en-US" altLang="zh-TW" dirty="0"/>
              <a:t>Ex: $ </a:t>
            </a:r>
            <a:r>
              <a:rPr lang="en-US" altLang="zh-TW" dirty="0" err="1"/>
              <a:t>rosnode</a:t>
            </a:r>
            <a:r>
              <a:rPr lang="en-US" altLang="zh-TW" dirty="0"/>
              <a:t> info </a:t>
            </a:r>
            <a:r>
              <a:rPr lang="en-US" altLang="zh-TW" dirty="0" err="1"/>
              <a:t>turtlesim</a:t>
            </a:r>
            <a:endParaRPr lang="en-US" altLang="zh-TW" dirty="0"/>
          </a:p>
          <a:p>
            <a:endParaRPr lang="en-US" altLang="zh-TW" dirty="0"/>
          </a:p>
          <a:p>
            <a:pPr marL="0" indent="0">
              <a:buNone/>
            </a:pPr>
            <a:endParaRPr lang="en-US" altLang="zh-TW" dirty="0"/>
          </a:p>
          <a:p>
            <a:r>
              <a:rPr lang="zh-TW" altLang="en-US" dirty="0"/>
              <a:t>查詢</a:t>
            </a:r>
            <a:r>
              <a:rPr lang="en-US" altLang="zh-TW" dirty="0"/>
              <a:t>service</a:t>
            </a:r>
            <a:r>
              <a:rPr lang="zh-TW" altLang="en-US" dirty="0"/>
              <a:t>的資訊</a:t>
            </a:r>
            <a:endParaRPr lang="en-US" altLang="zh-TW" dirty="0"/>
          </a:p>
          <a:p>
            <a:pPr lvl="1"/>
            <a:r>
              <a:rPr lang="en-US" altLang="zh-TW" dirty="0"/>
              <a:t>$</a:t>
            </a:r>
            <a:r>
              <a:rPr lang="zh-TW" altLang="en-US" dirty="0"/>
              <a:t> </a:t>
            </a:r>
            <a:r>
              <a:rPr lang="en-US" altLang="zh-TW" dirty="0" err="1"/>
              <a:t>rosservice</a:t>
            </a:r>
            <a:r>
              <a:rPr lang="en-US" altLang="zh-TW" dirty="0"/>
              <a:t> info &lt;</a:t>
            </a:r>
            <a:r>
              <a:rPr lang="en-US" altLang="zh-TW" dirty="0" err="1"/>
              <a:t>service_name</a:t>
            </a:r>
            <a:r>
              <a:rPr lang="en-US" altLang="zh-TW" dirty="0"/>
              <a:t>&gt;</a:t>
            </a:r>
          </a:p>
          <a:p>
            <a:pPr lvl="2"/>
            <a:r>
              <a:rPr lang="en-US" altLang="zh-TW" dirty="0"/>
              <a:t>Ex: $ </a:t>
            </a:r>
            <a:r>
              <a:rPr lang="en-US" altLang="zh-TW" dirty="0" err="1"/>
              <a:t>rosservice</a:t>
            </a:r>
            <a:r>
              <a:rPr lang="en-US" altLang="zh-TW" dirty="0"/>
              <a:t> info /spawn</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lvl="1"/>
            <a:endParaRPr lang="zh-TW" altLang="en-US" dirty="0"/>
          </a:p>
        </p:txBody>
      </p:sp>
      <p:pic>
        <p:nvPicPr>
          <p:cNvPr id="2" name="Google Shape;198;p16">
            <a:extLst>
              <a:ext uri="{FF2B5EF4-FFF2-40B4-BE49-F238E27FC236}">
                <a16:creationId xmlns:a16="http://schemas.microsoft.com/office/drawing/2014/main" id="{87BF39AD-628E-8109-B305-0755687D7AE7}"/>
              </a:ext>
            </a:extLst>
          </p:cNvPr>
          <p:cNvPicPr preferRelativeResize="0"/>
          <p:nvPr/>
        </p:nvPicPr>
        <p:blipFill rotWithShape="1">
          <a:blip r:embed="rId2">
            <a:alphaModFix/>
          </a:blip>
          <a:srcRect/>
          <a:stretch/>
        </p:blipFill>
        <p:spPr>
          <a:xfrm>
            <a:off x="6084887" y="1341437"/>
            <a:ext cx="2884487" cy="1800225"/>
          </a:xfrm>
          <a:prstGeom prst="rect">
            <a:avLst/>
          </a:prstGeom>
          <a:noFill/>
          <a:ln>
            <a:noFill/>
          </a:ln>
        </p:spPr>
      </p:pic>
      <p:sp>
        <p:nvSpPr>
          <p:cNvPr id="4" name="Google Shape;199;p16">
            <a:extLst>
              <a:ext uri="{FF2B5EF4-FFF2-40B4-BE49-F238E27FC236}">
                <a16:creationId xmlns:a16="http://schemas.microsoft.com/office/drawing/2014/main" id="{60D4DA86-70A8-14CA-7FEC-DAE8C0CDFFE4}"/>
              </a:ext>
            </a:extLst>
          </p:cNvPr>
          <p:cNvSpPr/>
          <p:nvPr/>
        </p:nvSpPr>
        <p:spPr>
          <a:xfrm>
            <a:off x="4211637" y="2114550"/>
            <a:ext cx="1728787" cy="252412"/>
          </a:xfrm>
          <a:prstGeom prst="rightArrow">
            <a:avLst>
              <a:gd name="adj1" fmla="val 20023"/>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5" name="Google Shape;200;p16">
            <a:extLst>
              <a:ext uri="{FF2B5EF4-FFF2-40B4-BE49-F238E27FC236}">
                <a16:creationId xmlns:a16="http://schemas.microsoft.com/office/drawing/2014/main" id="{DF03522C-C787-7F49-9616-595D3878D1CA}"/>
              </a:ext>
            </a:extLst>
          </p:cNvPr>
          <p:cNvPicPr preferRelativeResize="0"/>
          <p:nvPr/>
        </p:nvPicPr>
        <p:blipFill rotWithShape="1">
          <a:blip r:embed="rId3">
            <a:alphaModFix/>
          </a:blip>
          <a:srcRect/>
          <a:stretch/>
        </p:blipFill>
        <p:spPr>
          <a:xfrm>
            <a:off x="6118225" y="3789362"/>
            <a:ext cx="2917825" cy="1716087"/>
          </a:xfrm>
          <a:prstGeom prst="rect">
            <a:avLst/>
          </a:prstGeom>
          <a:noFill/>
          <a:ln>
            <a:noFill/>
          </a:ln>
        </p:spPr>
      </p:pic>
      <p:sp>
        <p:nvSpPr>
          <p:cNvPr id="6" name="Google Shape;201;p16">
            <a:extLst>
              <a:ext uri="{FF2B5EF4-FFF2-40B4-BE49-F238E27FC236}">
                <a16:creationId xmlns:a16="http://schemas.microsoft.com/office/drawing/2014/main" id="{D9A75930-DC9F-0E30-2936-034A867DCBE1}"/>
              </a:ext>
            </a:extLst>
          </p:cNvPr>
          <p:cNvSpPr/>
          <p:nvPr/>
        </p:nvSpPr>
        <p:spPr>
          <a:xfrm>
            <a:off x="4500562" y="4080668"/>
            <a:ext cx="1420812" cy="250825"/>
          </a:xfrm>
          <a:prstGeom prst="rightArrow">
            <a:avLst>
              <a:gd name="adj1" fmla="val 19693"/>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41998-A0DC-79CD-37C4-C155FA5255A0}"/>
              </a:ext>
            </a:extLst>
          </p:cNvPr>
          <p:cNvSpPr>
            <a:spLocks noGrp="1"/>
          </p:cNvSpPr>
          <p:nvPr>
            <p:ph type="title"/>
          </p:nvPr>
        </p:nvSpPr>
        <p:spPr/>
        <p:txBody>
          <a:bodyPr/>
          <a:lstStyle/>
          <a:p>
            <a:r>
              <a:rPr lang="zh-TW" altLang="en-US" spc="-1" dirty="0">
                <a:latin typeface="+mn-lt"/>
                <a:cs typeface="Times New Roman"/>
                <a:sym typeface="Times New Roman"/>
              </a:rPr>
              <a:t>使用</a:t>
            </a:r>
            <a:r>
              <a:rPr lang="en-US" altLang="zh-TW" spc="-1" dirty="0">
                <a:latin typeface="+mn-lt"/>
                <a:cs typeface="Times New Roman"/>
                <a:sym typeface="Times New Roman"/>
              </a:rPr>
              <a:t>service(3/3)</a:t>
            </a:r>
            <a:endParaRPr lang="zh-TW" altLang="en-US" dirty="0"/>
          </a:p>
        </p:txBody>
      </p:sp>
      <p:sp>
        <p:nvSpPr>
          <p:cNvPr id="3" name="內容版面配置區 2">
            <a:extLst>
              <a:ext uri="{FF2B5EF4-FFF2-40B4-BE49-F238E27FC236}">
                <a16:creationId xmlns:a16="http://schemas.microsoft.com/office/drawing/2014/main" id="{B4AC68A8-1C7A-625A-C8A8-914AFB3A3B72}"/>
              </a:ext>
            </a:extLst>
          </p:cNvPr>
          <p:cNvSpPr>
            <a:spLocks noGrp="1"/>
          </p:cNvSpPr>
          <p:nvPr>
            <p:ph idx="1"/>
          </p:nvPr>
        </p:nvSpPr>
        <p:spPr/>
        <p:txBody>
          <a:bodyPr/>
          <a:lstStyle/>
          <a:p>
            <a:r>
              <a:rPr lang="zh-TW" altLang="en-US" dirty="0"/>
              <a:t>使用</a:t>
            </a:r>
            <a:r>
              <a:rPr lang="en-US" altLang="zh-TW" dirty="0"/>
              <a:t>termina</a:t>
            </a:r>
            <a:r>
              <a:rPr lang="zh-TW" altLang="en-US" dirty="0"/>
              <a:t>發送</a:t>
            </a:r>
            <a:r>
              <a:rPr lang="en-US" altLang="zh-TW" dirty="0" err="1"/>
              <a:t>reques</a:t>
            </a:r>
            <a:r>
              <a:rPr lang="zh-TW" altLang="en-US" dirty="0"/>
              <a:t>給</a:t>
            </a:r>
            <a:r>
              <a:rPr lang="en-US" altLang="zh-TW" dirty="0"/>
              <a:t>service</a:t>
            </a:r>
          </a:p>
          <a:p>
            <a:pPr lvl="1"/>
            <a:r>
              <a:rPr lang="en-US" altLang="zh-TW" dirty="0"/>
              <a:t>$ </a:t>
            </a:r>
            <a:r>
              <a:rPr lang="en-US" altLang="zh-TW" dirty="0" err="1"/>
              <a:t>rosservice</a:t>
            </a:r>
            <a:r>
              <a:rPr lang="en-US" altLang="zh-TW" dirty="0"/>
              <a:t> call &lt;</a:t>
            </a:r>
            <a:r>
              <a:rPr lang="en-US" altLang="zh-TW" dirty="0" err="1"/>
              <a:t>service_name</a:t>
            </a:r>
            <a:r>
              <a:rPr lang="en-US" altLang="zh-TW" dirty="0"/>
              <a:t>&gt; &lt;</a:t>
            </a:r>
            <a:r>
              <a:rPr lang="en-US" altLang="zh-TW" dirty="0" err="1"/>
              <a:t>request_input_param</a:t>
            </a:r>
            <a:r>
              <a:rPr lang="en-US" altLang="zh-TW" dirty="0"/>
              <a:t>&gt;</a:t>
            </a:r>
          </a:p>
          <a:p>
            <a:pPr lvl="2"/>
            <a:r>
              <a:rPr lang="en-US" altLang="zh-TW" dirty="0"/>
              <a:t>Ex:$ </a:t>
            </a:r>
            <a:r>
              <a:rPr lang="en-US" altLang="zh-TW" dirty="0" err="1"/>
              <a:t>rosservice</a:t>
            </a:r>
            <a:r>
              <a:rPr lang="en-US" altLang="zh-TW" dirty="0"/>
              <a:t> call /spawn 2 3 3.14 aa</a:t>
            </a:r>
          </a:p>
          <a:p>
            <a:pPr lvl="2"/>
            <a:r>
              <a:rPr lang="zh-TW" altLang="en-US" dirty="0"/>
              <a:t>再現有模擬器中創建一隻名為</a:t>
            </a:r>
            <a:r>
              <a:rPr lang="en-US" altLang="zh-TW" dirty="0"/>
              <a:t>aa</a:t>
            </a:r>
            <a:r>
              <a:rPr lang="zh-TW" altLang="en-US" dirty="0"/>
              <a:t>的烏龜，</a:t>
            </a:r>
            <a:endParaRPr lang="en-US" altLang="zh-TW" dirty="0"/>
          </a:p>
          <a:p>
            <a:pPr marL="914400" lvl="2" indent="0">
              <a:buNone/>
            </a:pPr>
            <a:r>
              <a:rPr lang="zh-TW" altLang="en-US" dirty="0"/>
              <a:t>    位於</a:t>
            </a:r>
            <a:r>
              <a:rPr lang="en-US" altLang="zh-TW" dirty="0"/>
              <a:t>(</a:t>
            </a:r>
            <a:r>
              <a:rPr lang="en-US" altLang="zh-TW" dirty="0" err="1"/>
              <a:t>x,y</a:t>
            </a:r>
            <a:r>
              <a:rPr lang="en-US" altLang="zh-TW" dirty="0"/>
              <a:t>) = (2,3)</a:t>
            </a:r>
            <a:r>
              <a:rPr lang="zh-TW" altLang="en-US" dirty="0"/>
              <a:t>的位置，角度為</a:t>
            </a:r>
            <a:r>
              <a:rPr lang="en-US" altLang="zh-TW" dirty="0"/>
              <a:t>180</a:t>
            </a:r>
            <a:r>
              <a:rPr lang="zh-TW" altLang="en-US" dirty="0"/>
              <a:t>度</a:t>
            </a:r>
            <a:endParaRPr lang="en-US" altLang="zh-TW" dirty="0"/>
          </a:p>
          <a:p>
            <a:endParaRPr lang="en-US" altLang="zh-TW" dirty="0"/>
          </a:p>
          <a:p>
            <a:endParaRPr lang="en-US" altLang="zh-TW" dirty="0"/>
          </a:p>
          <a:p>
            <a:endParaRPr lang="en-US" altLang="zh-TW" dirty="0"/>
          </a:p>
          <a:p>
            <a:pPr lvl="1"/>
            <a:endParaRPr lang="en-US" altLang="zh-TW" dirty="0"/>
          </a:p>
          <a:p>
            <a:pPr lvl="2"/>
            <a:endParaRPr lang="zh-TW" altLang="en-US" dirty="0"/>
          </a:p>
        </p:txBody>
      </p:sp>
      <p:pic>
        <p:nvPicPr>
          <p:cNvPr id="4" name="Google Shape;208;p17" descr="D:\雲端硬碟\InfSpace\ICLab手臂組\手臂組研究生\99_上傳暫存區\ROS\05\pic\call_turtle-spawn_service.png">
            <a:extLst>
              <a:ext uri="{FF2B5EF4-FFF2-40B4-BE49-F238E27FC236}">
                <a16:creationId xmlns:a16="http://schemas.microsoft.com/office/drawing/2014/main" id="{DED556E8-86D4-4429-EEBC-9C373361AF2A}"/>
              </a:ext>
            </a:extLst>
          </p:cNvPr>
          <p:cNvPicPr preferRelativeResize="0"/>
          <p:nvPr/>
        </p:nvPicPr>
        <p:blipFill rotWithShape="1">
          <a:blip r:embed="rId2">
            <a:alphaModFix/>
          </a:blip>
          <a:srcRect/>
          <a:stretch/>
        </p:blipFill>
        <p:spPr>
          <a:xfrm>
            <a:off x="107950" y="3213100"/>
            <a:ext cx="8983662" cy="2952750"/>
          </a:xfrm>
          <a:prstGeom prst="rect">
            <a:avLst/>
          </a:prstGeom>
          <a:noFill/>
          <a:ln>
            <a:noFill/>
          </a:ln>
        </p:spPr>
      </p:pic>
    </p:spTree>
    <p:extLst>
      <p:ext uri="{BB962C8B-B14F-4D97-AF65-F5344CB8AC3E}">
        <p14:creationId xmlns:p14="http://schemas.microsoft.com/office/powerpoint/2010/main" val="1373409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6C2D58E6-07F3-C408-C85D-4B9F937AD033}"/>
              </a:ext>
            </a:extLst>
          </p:cNvPr>
          <p:cNvSpPr>
            <a:spLocks noGrp="1"/>
          </p:cNvSpPr>
          <p:nvPr>
            <p:ph type="title"/>
          </p:nvPr>
        </p:nvSpPr>
        <p:spPr/>
        <p:txBody>
          <a:bodyPr/>
          <a:lstStyle/>
          <a:p>
            <a:pPr>
              <a:tabLst>
                <a:tab pos="0" algn="l"/>
              </a:tabLst>
              <a:defRPr/>
            </a:pPr>
            <a:r>
              <a:rPr lang="zh-TW" altLang="en-US" spc="-1" dirty="0">
                <a:latin typeface="+mn-lt"/>
              </a:rPr>
              <a:t>撰寫</a:t>
            </a:r>
            <a:r>
              <a:rPr lang="en-US" altLang="zh-TW" spc="-1" dirty="0">
                <a:latin typeface="+mn-lt"/>
              </a:rPr>
              <a:t>service</a:t>
            </a:r>
            <a:r>
              <a:rPr lang="zh-TW" altLang="en-US" spc="-1" dirty="0">
                <a:latin typeface="+mn-lt"/>
              </a:rPr>
              <a:t>程式</a:t>
            </a:r>
            <a:endParaRPr lang="en-US" altLang="zh-TW" spc="-1" dirty="0">
              <a:latin typeface="+mn-lt"/>
            </a:endParaRPr>
          </a:p>
        </p:txBody>
      </p:sp>
      <p:sp>
        <p:nvSpPr>
          <p:cNvPr id="21507" name="內容版面配置區 2">
            <a:extLst>
              <a:ext uri="{FF2B5EF4-FFF2-40B4-BE49-F238E27FC236}">
                <a16:creationId xmlns:a16="http://schemas.microsoft.com/office/drawing/2014/main" id="{96E88FE5-0CBF-5D06-C326-8F8E40D2C9C1}"/>
              </a:ext>
            </a:extLst>
          </p:cNvPr>
          <p:cNvSpPr>
            <a:spLocks noGrp="1"/>
          </p:cNvSpPr>
          <p:nvPr>
            <p:ph idx="1"/>
          </p:nvPr>
        </p:nvSpPr>
        <p:spPr/>
        <p:txBody>
          <a:bodyPr/>
          <a:lstStyle/>
          <a:p>
            <a:pPr>
              <a:defRPr/>
            </a:pPr>
            <a:r>
              <a:rPr lang="zh-TW" altLang="en-US" dirty="0"/>
              <a:t>功能</a:t>
            </a:r>
            <a:endParaRPr lang="en-US" altLang="zh-TW" dirty="0"/>
          </a:p>
          <a:p>
            <a:pPr lvl="1">
              <a:defRPr/>
            </a:pPr>
            <a:r>
              <a:rPr lang="en-US" altLang="zh-TW" dirty="0"/>
              <a:t>Client:</a:t>
            </a:r>
            <a:r>
              <a:rPr lang="zh-TW" altLang="en-US" dirty="0"/>
              <a:t>發送一個數值給</a:t>
            </a:r>
            <a:r>
              <a:rPr lang="en-US" altLang="zh-TW" dirty="0"/>
              <a:t>server</a:t>
            </a:r>
          </a:p>
          <a:p>
            <a:pPr lvl="1">
              <a:defRPr/>
            </a:pPr>
            <a:r>
              <a:rPr lang="en-US" altLang="zh-TW" dirty="0"/>
              <a:t>Server:</a:t>
            </a:r>
            <a:r>
              <a:rPr lang="zh-TW" altLang="en-US" dirty="0"/>
              <a:t>計算數值的平方，並回傳給</a:t>
            </a:r>
            <a:r>
              <a:rPr lang="en-US" altLang="zh-TW" dirty="0"/>
              <a:t>client</a:t>
            </a:r>
          </a:p>
          <a:p>
            <a:pPr>
              <a:defRPr/>
            </a:pPr>
            <a:endParaRPr lang="en-US" altLang="zh-TW" b="1" dirty="0">
              <a:solidFill>
                <a:srgbClr val="0066FF"/>
              </a:solidFill>
            </a:endParaRPr>
          </a:p>
          <a:p>
            <a:pPr>
              <a:defRPr/>
            </a:pPr>
            <a:endParaRPr lang="en-US" altLang="zh-TW" b="1" dirty="0">
              <a:solidFill>
                <a:srgbClr val="0066FF"/>
              </a:solidFill>
            </a:endParaRPr>
          </a:p>
          <a:p>
            <a:pPr>
              <a:defRPr/>
            </a:pPr>
            <a:endParaRPr lang="zh-TW"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FA19F564-69AF-D57B-4613-4B27FEBD0A81}"/>
              </a:ext>
            </a:extLst>
          </p:cNvPr>
          <p:cNvSpPr>
            <a:spLocks noGrp="1"/>
          </p:cNvSpPr>
          <p:nvPr>
            <p:ph type="title"/>
          </p:nvPr>
        </p:nvSpPr>
        <p:spPr/>
        <p:txBody>
          <a:bodyPr/>
          <a:lstStyle/>
          <a:p>
            <a:pPr>
              <a:tabLst>
                <a:tab pos="0" algn="l"/>
              </a:tabLst>
              <a:defRPr/>
            </a:pPr>
            <a:r>
              <a:rPr lang="zh-TW" altLang="en-US" spc="-1" dirty="0">
                <a:latin typeface="+mn-lt"/>
              </a:rPr>
              <a:t>撰寫</a:t>
            </a:r>
            <a:r>
              <a:rPr lang="en-US" altLang="zh-TW" spc="-1" dirty="0">
                <a:latin typeface="+mn-lt"/>
              </a:rPr>
              <a:t>service-server</a:t>
            </a:r>
            <a:r>
              <a:rPr lang="zh-TW" altLang="en-US" spc="-1" dirty="0">
                <a:latin typeface="+mn-lt"/>
              </a:rPr>
              <a:t>程式</a:t>
            </a:r>
            <a:r>
              <a:rPr lang="en-US" altLang="zh-TW" spc="-1" dirty="0">
                <a:latin typeface="+mn-lt"/>
              </a:rPr>
              <a:t>(1/2)</a:t>
            </a:r>
            <a:endParaRPr lang="en-US" altLang="zh-TW" spc="-1" dirty="0">
              <a:latin typeface="Arial"/>
            </a:endParaRPr>
          </a:p>
        </p:txBody>
      </p:sp>
      <p:sp>
        <p:nvSpPr>
          <p:cNvPr id="3" name="內容版面配置區 2">
            <a:extLst>
              <a:ext uri="{FF2B5EF4-FFF2-40B4-BE49-F238E27FC236}">
                <a16:creationId xmlns:a16="http://schemas.microsoft.com/office/drawing/2014/main" id="{967D796C-9B31-D720-2716-9AE5EC06D1DD}"/>
              </a:ext>
            </a:extLst>
          </p:cNvPr>
          <p:cNvSpPr>
            <a:spLocks noGrp="1"/>
          </p:cNvSpPr>
          <p:nvPr>
            <p:ph idx="1"/>
          </p:nvPr>
        </p:nvSpPr>
        <p:spPr/>
        <p:txBody>
          <a:bodyPr/>
          <a:lstStyle/>
          <a:p>
            <a:pPr>
              <a:defRPr/>
            </a:pPr>
            <a:r>
              <a:rPr lang="en-US" altLang="zh-TW" dirty="0"/>
              <a:t>Step1.include </a:t>
            </a:r>
            <a:r>
              <a:rPr lang="en-US" altLang="zh-TW" dirty="0" err="1"/>
              <a:t>srv</a:t>
            </a:r>
            <a:r>
              <a:rPr lang="zh-TW" altLang="en-US" dirty="0"/>
              <a:t>函式庫</a:t>
            </a:r>
            <a:endParaRPr lang="en-US" altLang="zh-TW" dirty="0"/>
          </a:p>
          <a:p>
            <a:pPr lvl="1">
              <a:defRPr/>
            </a:pPr>
            <a:r>
              <a:rPr lang="en-US" altLang="zh-TW" dirty="0"/>
              <a:t>#include &lt;</a:t>
            </a:r>
            <a:r>
              <a:rPr lang="en-US" altLang="zh-TW" dirty="0" err="1"/>
              <a:t>package_name</a:t>
            </a:r>
            <a:r>
              <a:rPr lang="en-US" altLang="zh-TW" dirty="0"/>
              <a:t>/</a:t>
            </a:r>
            <a:r>
              <a:rPr lang="en-US" altLang="zh-TW" dirty="0" err="1"/>
              <a:t>srv_file_name.h</a:t>
            </a:r>
            <a:r>
              <a:rPr lang="en-US" altLang="zh-TW" dirty="0"/>
              <a:t>&gt;</a:t>
            </a:r>
          </a:p>
          <a:p>
            <a:pPr>
              <a:defRPr/>
            </a:pPr>
            <a:endParaRPr lang="en-US" altLang="zh-TW" dirty="0"/>
          </a:p>
          <a:p>
            <a:pPr>
              <a:defRPr/>
            </a:pPr>
            <a:r>
              <a:rPr lang="en-US" altLang="zh-TW" dirty="0"/>
              <a:t>Step2.</a:t>
            </a:r>
            <a:r>
              <a:rPr lang="zh-TW" altLang="en-US" dirty="0"/>
              <a:t>建立</a:t>
            </a:r>
            <a:r>
              <a:rPr lang="en-US" altLang="zh-TW" dirty="0"/>
              <a:t>service</a:t>
            </a:r>
            <a:r>
              <a:rPr lang="zh-TW" altLang="en-US" dirty="0"/>
              <a:t>的</a:t>
            </a:r>
            <a:r>
              <a:rPr lang="en-US" altLang="zh-TW" dirty="0"/>
              <a:t>server</a:t>
            </a:r>
          </a:p>
          <a:p>
            <a:pPr>
              <a:defRPr/>
            </a:pPr>
            <a:endParaRPr lang="en-US" altLang="zh-TW" dirty="0"/>
          </a:p>
          <a:p>
            <a:pPr>
              <a:defRPr/>
            </a:pPr>
            <a:endParaRPr lang="en-US" altLang="zh-TW" dirty="0"/>
          </a:p>
          <a:p>
            <a:pPr>
              <a:defRPr/>
            </a:pPr>
            <a:endParaRPr lang="en-US" altLang="zh-TW" dirty="0"/>
          </a:p>
          <a:p>
            <a:pPr>
              <a:defRPr/>
            </a:pPr>
            <a:r>
              <a:rPr lang="zh-TW" altLang="en-US" dirty="0"/>
              <a:t>註</a:t>
            </a:r>
            <a:r>
              <a:rPr lang="en-US" altLang="zh-TW" dirty="0"/>
              <a:t>:</a:t>
            </a:r>
          </a:p>
          <a:p>
            <a:pPr lvl="1">
              <a:defRPr/>
            </a:pPr>
            <a:r>
              <a:rPr lang="zh-TW" altLang="en-US" dirty="0"/>
              <a:t>只針對</a:t>
            </a:r>
            <a:r>
              <a:rPr lang="en-US" altLang="zh-TW" dirty="0"/>
              <a:t>service-server</a:t>
            </a:r>
            <a:r>
              <a:rPr lang="zh-TW" altLang="en-US" dirty="0"/>
              <a:t>建立步驟說明</a:t>
            </a:r>
            <a:endParaRPr lang="en-US" altLang="zh-TW" dirty="0"/>
          </a:p>
          <a:p>
            <a:pPr lvl="1">
              <a:defRPr/>
            </a:pPr>
            <a:r>
              <a:rPr lang="en-US" altLang="zh-TW" dirty="0" err="1"/>
              <a:t>Ros,node</a:t>
            </a:r>
            <a:r>
              <a:rPr lang="zh-TW" altLang="en-US" dirty="0"/>
              <a:t>初始化等步驟略過</a:t>
            </a: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p:txBody>
      </p:sp>
      <p:pic>
        <p:nvPicPr>
          <p:cNvPr id="4" name="圖片 3">
            <a:extLst>
              <a:ext uri="{FF2B5EF4-FFF2-40B4-BE49-F238E27FC236}">
                <a16:creationId xmlns:a16="http://schemas.microsoft.com/office/drawing/2014/main" id="{36818C08-4FB3-ECFA-1111-9982E9FA7BD6}"/>
              </a:ext>
            </a:extLst>
          </p:cNvPr>
          <p:cNvPicPr>
            <a:picLocks noChangeAspect="1"/>
          </p:cNvPicPr>
          <p:nvPr/>
        </p:nvPicPr>
        <p:blipFill>
          <a:blip r:embed="rId2"/>
          <a:stretch>
            <a:fillRect/>
          </a:stretch>
        </p:blipFill>
        <p:spPr>
          <a:xfrm>
            <a:off x="1026383" y="3024530"/>
            <a:ext cx="5715798" cy="247685"/>
          </a:xfrm>
          <a:prstGeom prst="rect">
            <a:avLst/>
          </a:prstGeom>
        </p:spPr>
      </p:pic>
      <p:sp>
        <p:nvSpPr>
          <p:cNvPr id="5" name="文字方塊 4">
            <a:extLst>
              <a:ext uri="{FF2B5EF4-FFF2-40B4-BE49-F238E27FC236}">
                <a16:creationId xmlns:a16="http://schemas.microsoft.com/office/drawing/2014/main" id="{72F6A144-7A37-8FE1-9213-109C337ECE79}"/>
              </a:ext>
            </a:extLst>
          </p:cNvPr>
          <p:cNvSpPr txBox="1"/>
          <p:nvPr/>
        </p:nvSpPr>
        <p:spPr>
          <a:xfrm>
            <a:off x="3884282" y="3265165"/>
            <a:ext cx="4505211" cy="369332"/>
          </a:xfrm>
          <a:prstGeom prst="rect">
            <a:avLst/>
          </a:prstGeom>
          <a:noFill/>
        </p:spPr>
        <p:txBody>
          <a:bodyPr wrap="square" rtlCol="0">
            <a:spAutoFit/>
          </a:bodyPr>
          <a:lstStyle/>
          <a:p>
            <a:r>
              <a:rPr lang="en-US" altLang="zh-TW" dirty="0" err="1">
                <a:solidFill>
                  <a:srgbClr val="FF0000"/>
                </a:solidFill>
                <a:latin typeface="+mn-lt"/>
              </a:rPr>
              <a:t>Service_name</a:t>
            </a:r>
            <a:r>
              <a:rPr lang="en-US" altLang="zh-TW" dirty="0">
                <a:solidFill>
                  <a:srgbClr val="FF0000"/>
                </a:solidFill>
                <a:latin typeface="+mn-lt"/>
              </a:rPr>
              <a:t>   </a:t>
            </a:r>
            <a:r>
              <a:rPr lang="en-US" altLang="zh-TW" dirty="0" err="1">
                <a:solidFill>
                  <a:srgbClr val="FF0000"/>
                </a:solidFill>
                <a:latin typeface="+mn-lt"/>
              </a:rPr>
              <a:t>callback_function</a:t>
            </a:r>
            <a:endParaRPr lang="zh-TW" altLang="en-US" dirty="0">
              <a:solidFill>
                <a:srgbClr val="FF0000"/>
              </a:solidFill>
              <a:latin typeface="+mn-lt"/>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CB5793-8855-ABB0-1D9B-27D36928216F}"/>
              </a:ext>
            </a:extLst>
          </p:cNvPr>
          <p:cNvSpPr>
            <a:spLocks noGrp="1"/>
          </p:cNvSpPr>
          <p:nvPr>
            <p:ph type="title"/>
          </p:nvPr>
        </p:nvSpPr>
        <p:spPr/>
        <p:txBody>
          <a:bodyPr/>
          <a:lstStyle/>
          <a:p>
            <a:r>
              <a:rPr lang="zh-TW" altLang="en-US" spc="-1" dirty="0">
                <a:latin typeface="+mn-lt"/>
              </a:rPr>
              <a:t>撰寫</a:t>
            </a:r>
            <a:r>
              <a:rPr lang="en-US" altLang="zh-TW" spc="-1" dirty="0">
                <a:latin typeface="+mn-lt"/>
              </a:rPr>
              <a:t>service-server</a:t>
            </a:r>
            <a:r>
              <a:rPr lang="zh-TW" altLang="en-US" spc="-1" dirty="0">
                <a:latin typeface="+mn-lt"/>
              </a:rPr>
              <a:t>程式</a:t>
            </a:r>
            <a:r>
              <a:rPr lang="en-US" altLang="zh-TW" spc="-1" dirty="0">
                <a:latin typeface="+mn-lt"/>
              </a:rPr>
              <a:t>(2/2)</a:t>
            </a:r>
            <a:endParaRPr lang="zh-TW" altLang="en-US" dirty="0"/>
          </a:p>
        </p:txBody>
      </p:sp>
      <p:sp>
        <p:nvSpPr>
          <p:cNvPr id="3" name="內容版面配置區 2">
            <a:extLst>
              <a:ext uri="{FF2B5EF4-FFF2-40B4-BE49-F238E27FC236}">
                <a16:creationId xmlns:a16="http://schemas.microsoft.com/office/drawing/2014/main" id="{76EF4F10-D3B3-CAD6-2768-C83C80F78858}"/>
              </a:ext>
            </a:extLst>
          </p:cNvPr>
          <p:cNvSpPr>
            <a:spLocks noGrp="1"/>
          </p:cNvSpPr>
          <p:nvPr>
            <p:ph idx="1"/>
          </p:nvPr>
        </p:nvSpPr>
        <p:spPr/>
        <p:txBody>
          <a:bodyPr/>
          <a:lstStyle/>
          <a:p>
            <a:r>
              <a:rPr lang="en-US" altLang="zh-TW" dirty="0"/>
              <a:t>Step3.</a:t>
            </a:r>
            <a:r>
              <a:rPr lang="zh-TW" altLang="en-US" dirty="0"/>
              <a:t>撰寫</a:t>
            </a:r>
            <a:r>
              <a:rPr lang="en-US" altLang="zh-TW" dirty="0"/>
              <a:t>callback</a:t>
            </a:r>
            <a:r>
              <a:rPr lang="zh-TW" altLang="en-US" dirty="0"/>
              <a:t> </a:t>
            </a:r>
            <a:r>
              <a:rPr lang="en-US" altLang="zh-TW" dirty="0"/>
              <a:t>function</a:t>
            </a:r>
          </a:p>
          <a:p>
            <a:pPr lvl="1"/>
            <a:r>
              <a:rPr lang="zh-TW" altLang="en-US" dirty="0"/>
              <a:t>函式輸入</a:t>
            </a:r>
            <a:r>
              <a:rPr lang="en-US" altLang="zh-TW" dirty="0"/>
              <a:t>:request</a:t>
            </a:r>
            <a:r>
              <a:rPr lang="zh-TW" altLang="en-US" dirty="0"/>
              <a:t>、</a:t>
            </a:r>
            <a:r>
              <a:rPr lang="en-US" altLang="zh-TW" dirty="0"/>
              <a:t>response</a:t>
            </a:r>
          </a:p>
          <a:p>
            <a:pPr lvl="1"/>
            <a:r>
              <a:rPr lang="zh-TW" altLang="en-US" dirty="0"/>
              <a:t>範例</a:t>
            </a:r>
            <a:endParaRPr lang="en-US" altLang="zh-TW" dirty="0"/>
          </a:p>
          <a:p>
            <a:endParaRPr lang="en-US" altLang="zh-TW" dirty="0"/>
          </a:p>
          <a:p>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3"/>
            <a:endParaRPr lang="zh-TW" altLang="en-US" dirty="0"/>
          </a:p>
        </p:txBody>
      </p:sp>
      <p:pic>
        <p:nvPicPr>
          <p:cNvPr id="6" name="圖片 5">
            <a:extLst>
              <a:ext uri="{FF2B5EF4-FFF2-40B4-BE49-F238E27FC236}">
                <a16:creationId xmlns:a16="http://schemas.microsoft.com/office/drawing/2014/main" id="{C05448E1-3D19-4B08-E88F-258278D5E4A1}"/>
              </a:ext>
            </a:extLst>
          </p:cNvPr>
          <p:cNvPicPr>
            <a:picLocks noChangeAspect="1"/>
          </p:cNvPicPr>
          <p:nvPr/>
        </p:nvPicPr>
        <p:blipFill>
          <a:blip r:embed="rId2"/>
          <a:stretch>
            <a:fillRect/>
          </a:stretch>
        </p:blipFill>
        <p:spPr>
          <a:xfrm>
            <a:off x="990105" y="2996952"/>
            <a:ext cx="7087589" cy="2219635"/>
          </a:xfrm>
          <a:prstGeom prst="rect">
            <a:avLst/>
          </a:prstGeom>
        </p:spPr>
      </p:pic>
    </p:spTree>
    <p:extLst>
      <p:ext uri="{BB962C8B-B14F-4D97-AF65-F5344CB8AC3E}">
        <p14:creationId xmlns:p14="http://schemas.microsoft.com/office/powerpoint/2010/main" val="4703150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id="{57910E04-47B0-8C59-D09A-E8BA8B29A6C0}"/>
              </a:ext>
            </a:extLst>
          </p:cNvPr>
          <p:cNvSpPr>
            <a:spLocks noGrp="1"/>
          </p:cNvSpPr>
          <p:nvPr>
            <p:ph type="title"/>
          </p:nvPr>
        </p:nvSpPr>
        <p:spPr/>
        <p:txBody>
          <a:bodyPr/>
          <a:lstStyle/>
          <a:p>
            <a:pPr>
              <a:tabLst>
                <a:tab pos="0" algn="l"/>
              </a:tabLst>
              <a:defRPr/>
            </a:pPr>
            <a:r>
              <a:rPr lang="zh-TW" altLang="en-US" spc="-1" dirty="0">
                <a:latin typeface="+mn-lt"/>
              </a:rPr>
              <a:t>撰寫</a:t>
            </a:r>
            <a:r>
              <a:rPr lang="en-US" altLang="zh-TW" spc="-1" dirty="0">
                <a:latin typeface="+mn-lt"/>
              </a:rPr>
              <a:t>service-client</a:t>
            </a:r>
            <a:r>
              <a:rPr lang="zh-TW" altLang="en-US" spc="-1" dirty="0">
                <a:latin typeface="+mn-lt"/>
              </a:rPr>
              <a:t>程式</a:t>
            </a:r>
            <a:r>
              <a:rPr lang="en-US" altLang="zh-TW" spc="-1" dirty="0">
                <a:latin typeface="+mn-lt"/>
              </a:rPr>
              <a:t>(1/2)</a:t>
            </a:r>
            <a:endParaRPr lang="en-US" altLang="zh-TW" spc="-1" dirty="0">
              <a:latin typeface="Arial"/>
            </a:endParaRPr>
          </a:p>
        </p:txBody>
      </p:sp>
      <p:sp>
        <p:nvSpPr>
          <p:cNvPr id="23555" name="內容版面配置區 2">
            <a:extLst>
              <a:ext uri="{FF2B5EF4-FFF2-40B4-BE49-F238E27FC236}">
                <a16:creationId xmlns:a16="http://schemas.microsoft.com/office/drawing/2014/main" id="{58D500F7-3AD5-CF59-15D2-BE4ADBE4E90D}"/>
              </a:ext>
            </a:extLst>
          </p:cNvPr>
          <p:cNvSpPr>
            <a:spLocks noGrp="1"/>
          </p:cNvSpPr>
          <p:nvPr>
            <p:ph idx="1"/>
          </p:nvPr>
        </p:nvSpPr>
        <p:spPr/>
        <p:txBody>
          <a:bodyPr/>
          <a:lstStyle/>
          <a:p>
            <a:r>
              <a:rPr lang="en-US" altLang="zh-TW" dirty="0">
                <a:solidFill>
                  <a:srgbClr val="000000"/>
                </a:solidFill>
                <a:cs typeface="Times New Roman" panose="02020603050405020304" pitchFamily="18" charset="0"/>
              </a:rPr>
              <a:t>Step1.include </a:t>
            </a:r>
            <a:r>
              <a:rPr lang="en-US" altLang="zh-TW" dirty="0" err="1">
                <a:solidFill>
                  <a:srgbClr val="000000"/>
                </a:solidFill>
                <a:cs typeface="Times New Roman" panose="02020603050405020304" pitchFamily="18" charset="0"/>
              </a:rPr>
              <a:t>srv</a:t>
            </a:r>
            <a:r>
              <a:rPr lang="en-US" altLang="zh-TW" dirty="0">
                <a:solidFill>
                  <a:srgbClr val="000000"/>
                </a:solidFill>
                <a:cs typeface="Times New Roman" panose="02020603050405020304" pitchFamily="18" charset="0"/>
              </a:rPr>
              <a:t> </a:t>
            </a:r>
            <a:r>
              <a:rPr lang="zh-TW" altLang="en-US" dirty="0">
                <a:solidFill>
                  <a:srgbClr val="000000"/>
                </a:solidFill>
                <a:cs typeface="Times New Roman" panose="02020603050405020304" pitchFamily="18" charset="0"/>
              </a:rPr>
              <a:t>函式庫</a:t>
            </a:r>
            <a:endParaRPr lang="en-US" altLang="zh-TW" dirty="0">
              <a:solidFill>
                <a:srgbClr val="000000"/>
              </a:solidFill>
              <a:cs typeface="Times New Roman" panose="02020603050405020304" pitchFamily="18" charset="0"/>
            </a:endParaRPr>
          </a:p>
          <a:p>
            <a:pPr lvl="1"/>
            <a:r>
              <a:rPr lang="zh-TW" altLang="en-US" dirty="0">
                <a:solidFill>
                  <a:srgbClr val="000000"/>
                </a:solidFill>
                <a:cs typeface="Times New Roman" panose="02020603050405020304" pitchFamily="18" charset="0"/>
              </a:rPr>
              <a:t> </a:t>
            </a:r>
            <a:endParaRPr lang="en-US" altLang="zh-TW" dirty="0">
              <a:solidFill>
                <a:srgbClr val="000000"/>
              </a:solidFill>
              <a:cs typeface="Times New Roman" panose="02020603050405020304" pitchFamily="18" charset="0"/>
            </a:endParaRPr>
          </a:p>
          <a:p>
            <a:pPr lvl="2"/>
            <a:r>
              <a:rPr lang="zh-TW" altLang="en-US" dirty="0">
                <a:solidFill>
                  <a:srgbClr val="000000"/>
                </a:solidFill>
                <a:cs typeface="Times New Roman" panose="02020603050405020304" pitchFamily="18" charset="0"/>
              </a:rPr>
              <a:t>格式</a:t>
            </a:r>
            <a:r>
              <a:rPr lang="en-US" altLang="zh-TW" dirty="0">
                <a:solidFill>
                  <a:srgbClr val="000000"/>
                </a:solidFill>
                <a:cs typeface="Times New Roman" panose="02020603050405020304" pitchFamily="18" charset="0"/>
              </a:rPr>
              <a:t>:#include &lt;</a:t>
            </a:r>
            <a:r>
              <a:rPr lang="en-US" altLang="zh-TW" dirty="0" err="1">
                <a:solidFill>
                  <a:srgbClr val="000000"/>
                </a:solidFill>
                <a:cs typeface="Times New Roman" panose="02020603050405020304" pitchFamily="18" charset="0"/>
              </a:rPr>
              <a:t>package_name</a:t>
            </a:r>
            <a:r>
              <a:rPr lang="en-US" altLang="zh-TW" dirty="0">
                <a:solidFill>
                  <a:srgbClr val="000000"/>
                </a:solidFill>
                <a:cs typeface="Times New Roman" panose="02020603050405020304" pitchFamily="18" charset="0"/>
              </a:rPr>
              <a:t>/</a:t>
            </a:r>
            <a:r>
              <a:rPr lang="en-US" altLang="zh-TW" dirty="0" err="1">
                <a:solidFill>
                  <a:srgbClr val="000000"/>
                </a:solidFill>
                <a:cs typeface="Times New Roman" panose="02020603050405020304" pitchFamily="18" charset="0"/>
              </a:rPr>
              <a:t>srv_file_name.h</a:t>
            </a:r>
            <a:r>
              <a:rPr lang="en-US" altLang="zh-TW" dirty="0">
                <a:solidFill>
                  <a:srgbClr val="000000"/>
                </a:solidFill>
                <a:cs typeface="Times New Roman" panose="02020603050405020304" pitchFamily="18" charset="0"/>
              </a:rPr>
              <a:t>&gt;</a:t>
            </a:r>
          </a:p>
          <a:p>
            <a:pPr lvl="1"/>
            <a:endParaRPr lang="en-US" altLang="zh-TW" dirty="0">
              <a:solidFill>
                <a:srgbClr val="000000"/>
              </a:solidFill>
              <a:cs typeface="Times New Roman" panose="02020603050405020304" pitchFamily="18" charset="0"/>
            </a:endParaRPr>
          </a:p>
          <a:p>
            <a:r>
              <a:rPr lang="en-US" altLang="zh-TW" dirty="0">
                <a:solidFill>
                  <a:srgbClr val="000000"/>
                </a:solidFill>
                <a:cs typeface="Times New Roman" panose="02020603050405020304" pitchFamily="18" charset="0"/>
              </a:rPr>
              <a:t>Step.2</a:t>
            </a:r>
            <a:r>
              <a:rPr lang="zh-TW" altLang="en-US" dirty="0">
                <a:solidFill>
                  <a:srgbClr val="000000"/>
                </a:solidFill>
                <a:cs typeface="Times New Roman" panose="02020603050405020304" pitchFamily="18" charset="0"/>
              </a:rPr>
              <a:t>建立</a:t>
            </a:r>
            <a:r>
              <a:rPr lang="en-US" altLang="zh-TW" dirty="0" err="1">
                <a:solidFill>
                  <a:srgbClr val="000000"/>
                </a:solidFill>
                <a:cs typeface="Times New Roman" panose="02020603050405020304" pitchFamily="18" charset="0"/>
              </a:rPr>
              <a:t>servic</a:t>
            </a:r>
            <a:r>
              <a:rPr lang="zh-TW" altLang="en-US" dirty="0">
                <a:solidFill>
                  <a:srgbClr val="000000"/>
                </a:solidFill>
                <a:cs typeface="Times New Roman" panose="02020603050405020304" pitchFamily="18" charset="0"/>
              </a:rPr>
              <a:t>的</a:t>
            </a:r>
            <a:r>
              <a:rPr lang="en-US" altLang="zh-TW" dirty="0">
                <a:solidFill>
                  <a:srgbClr val="000000"/>
                </a:solidFill>
                <a:cs typeface="Times New Roman" panose="02020603050405020304" pitchFamily="18" charset="0"/>
              </a:rPr>
              <a:t>client</a:t>
            </a:r>
          </a:p>
          <a:p>
            <a:pPr lvl="1"/>
            <a:r>
              <a:rPr lang="en-US" altLang="zh-TW" dirty="0">
                <a:solidFill>
                  <a:srgbClr val="000000"/>
                </a:solidFill>
                <a:cs typeface="Times New Roman" panose="02020603050405020304" pitchFamily="18" charset="0"/>
              </a:rPr>
              <a:t> </a:t>
            </a:r>
          </a:p>
          <a:p>
            <a:pPr lvl="1"/>
            <a:r>
              <a:rPr lang="en-US" altLang="zh-TW" dirty="0">
                <a:solidFill>
                  <a:srgbClr val="000000"/>
                </a:solidFill>
                <a:cs typeface="Times New Roman" panose="02020603050405020304" pitchFamily="18" charset="0"/>
              </a:rPr>
              <a:t> &lt;</a:t>
            </a:r>
            <a:r>
              <a:rPr lang="en-US" altLang="zh-TW" dirty="0" err="1">
                <a:solidFill>
                  <a:srgbClr val="000000"/>
                </a:solidFill>
                <a:cs typeface="Times New Roman" panose="02020603050405020304" pitchFamily="18" charset="0"/>
              </a:rPr>
              <a:t>turtle_control</a:t>
            </a:r>
            <a:r>
              <a:rPr lang="en-US" altLang="zh-TW" dirty="0">
                <a:solidFill>
                  <a:srgbClr val="000000"/>
                </a:solidFill>
                <a:cs typeface="Times New Roman" panose="02020603050405020304" pitchFamily="18" charset="0"/>
              </a:rPr>
              <a:t>::first&gt;</a:t>
            </a:r>
          </a:p>
          <a:p>
            <a:pPr lvl="2"/>
            <a:r>
              <a:rPr lang="en-US" altLang="zh-TW" dirty="0" err="1">
                <a:solidFill>
                  <a:srgbClr val="0070C0"/>
                </a:solidFill>
                <a:cs typeface="Times New Roman" panose="02020603050405020304" pitchFamily="18" charset="0"/>
              </a:rPr>
              <a:t>serverClient</a:t>
            </a:r>
            <a:r>
              <a:rPr lang="zh-TW" altLang="en-US" dirty="0">
                <a:solidFill>
                  <a:srgbClr val="0070C0"/>
                </a:solidFill>
                <a:cs typeface="Times New Roman" panose="02020603050405020304" pitchFamily="18" charset="0"/>
              </a:rPr>
              <a:t>容器內的物件型態</a:t>
            </a:r>
            <a:endParaRPr lang="en-US" altLang="zh-TW" dirty="0">
              <a:solidFill>
                <a:srgbClr val="0070C0"/>
              </a:solidFill>
              <a:cs typeface="Times New Roman" panose="02020603050405020304" pitchFamily="18" charset="0"/>
            </a:endParaRPr>
          </a:p>
          <a:p>
            <a:pPr lvl="1"/>
            <a:r>
              <a:rPr lang="en-US" altLang="zh-TW" dirty="0">
                <a:solidFill>
                  <a:srgbClr val="000000"/>
                </a:solidFill>
                <a:cs typeface="Times New Roman" panose="02020603050405020304" pitchFamily="18" charset="0"/>
              </a:rPr>
              <a:t>“</a:t>
            </a:r>
            <a:r>
              <a:rPr lang="en-US" altLang="zh-TW" dirty="0" err="1">
                <a:solidFill>
                  <a:srgbClr val="000000"/>
                </a:solidFill>
                <a:cs typeface="Times New Roman" panose="02020603050405020304" pitchFamily="18" charset="0"/>
              </a:rPr>
              <a:t>pow_service</a:t>
            </a:r>
            <a:r>
              <a:rPr lang="en-US" altLang="zh-TW" dirty="0">
                <a:solidFill>
                  <a:srgbClr val="000000"/>
                </a:solidFill>
                <a:cs typeface="Times New Roman" panose="02020603050405020304" pitchFamily="18" charset="0"/>
              </a:rPr>
              <a:t>”</a:t>
            </a:r>
          </a:p>
          <a:p>
            <a:pPr lvl="2"/>
            <a:r>
              <a:rPr lang="en-US" altLang="zh-TW" dirty="0" err="1">
                <a:solidFill>
                  <a:srgbClr val="0070C0"/>
                </a:solidFill>
                <a:cs typeface="Times New Roman" panose="02020603050405020304" pitchFamily="18" charset="0"/>
              </a:rPr>
              <a:t>Service_name</a:t>
            </a:r>
            <a:endParaRPr lang="en-US" altLang="zh-TW" dirty="0">
              <a:solidFill>
                <a:srgbClr val="0070C0"/>
              </a:solidFill>
              <a:cs typeface="Times New Roman" panose="02020603050405020304" pitchFamily="18" charset="0"/>
            </a:endParaRPr>
          </a:p>
          <a:p>
            <a:pPr>
              <a:defRPr/>
            </a:pPr>
            <a:r>
              <a:rPr lang="zh-TW" altLang="en-US" dirty="0"/>
              <a:t>註</a:t>
            </a:r>
            <a:r>
              <a:rPr lang="en-US" altLang="zh-TW" dirty="0"/>
              <a:t>:</a:t>
            </a:r>
          </a:p>
          <a:p>
            <a:pPr lvl="1">
              <a:defRPr/>
            </a:pPr>
            <a:r>
              <a:rPr lang="zh-TW" altLang="en-US" dirty="0"/>
              <a:t>只針對</a:t>
            </a:r>
            <a:r>
              <a:rPr lang="en-US" altLang="zh-TW" dirty="0"/>
              <a:t>service-server</a:t>
            </a:r>
            <a:r>
              <a:rPr lang="zh-TW" altLang="en-US" dirty="0"/>
              <a:t>建立步驟說明</a:t>
            </a:r>
            <a:endParaRPr lang="en-US" altLang="zh-TW" dirty="0"/>
          </a:p>
          <a:p>
            <a:pPr lvl="1">
              <a:defRPr/>
            </a:pPr>
            <a:r>
              <a:rPr lang="en-US" altLang="zh-TW" dirty="0" err="1"/>
              <a:t>Ros,node</a:t>
            </a:r>
            <a:r>
              <a:rPr lang="zh-TW" altLang="en-US" dirty="0"/>
              <a:t>初始化等步驟略過</a:t>
            </a:r>
            <a:endParaRPr lang="en-US" altLang="zh-TW" dirty="0"/>
          </a:p>
          <a:p>
            <a:endParaRPr lang="en-US" altLang="zh-TW" dirty="0">
              <a:solidFill>
                <a:srgbClr val="000000"/>
              </a:solidFill>
              <a:cs typeface="Times New Roman" panose="02020603050405020304" pitchFamily="18" charset="0"/>
            </a:endParaRPr>
          </a:p>
          <a:p>
            <a:endParaRPr lang="en-US" altLang="zh-TW" dirty="0">
              <a:solidFill>
                <a:srgbClr val="000000"/>
              </a:solidFill>
              <a:cs typeface="Times New Roman" panose="02020603050405020304" pitchFamily="18" charset="0"/>
            </a:endParaRPr>
          </a:p>
          <a:p>
            <a:endParaRPr lang="zh-TW" altLang="en-US" dirty="0"/>
          </a:p>
        </p:txBody>
      </p:sp>
      <p:pic>
        <p:nvPicPr>
          <p:cNvPr id="3" name="圖片 2">
            <a:extLst>
              <a:ext uri="{FF2B5EF4-FFF2-40B4-BE49-F238E27FC236}">
                <a16:creationId xmlns:a16="http://schemas.microsoft.com/office/drawing/2014/main" id="{8F51ECE1-30C7-11FD-EF0D-6F573827DF9A}"/>
              </a:ext>
            </a:extLst>
          </p:cNvPr>
          <p:cNvPicPr>
            <a:picLocks noChangeAspect="1"/>
          </p:cNvPicPr>
          <p:nvPr/>
        </p:nvPicPr>
        <p:blipFill>
          <a:blip r:embed="rId2"/>
          <a:stretch>
            <a:fillRect/>
          </a:stretch>
        </p:blipFill>
        <p:spPr>
          <a:xfrm>
            <a:off x="971600" y="1748310"/>
            <a:ext cx="2695951" cy="247685"/>
          </a:xfrm>
          <a:prstGeom prst="rect">
            <a:avLst/>
          </a:prstGeom>
        </p:spPr>
      </p:pic>
      <p:pic>
        <p:nvPicPr>
          <p:cNvPr id="5" name="圖片 4">
            <a:extLst>
              <a:ext uri="{FF2B5EF4-FFF2-40B4-BE49-F238E27FC236}">
                <a16:creationId xmlns:a16="http://schemas.microsoft.com/office/drawing/2014/main" id="{32F4346F-7709-45F4-F5C1-CB4E729BC6FA}"/>
              </a:ext>
            </a:extLst>
          </p:cNvPr>
          <p:cNvPicPr>
            <a:picLocks noChangeAspect="1"/>
          </p:cNvPicPr>
          <p:nvPr/>
        </p:nvPicPr>
        <p:blipFill>
          <a:blip r:embed="rId3"/>
          <a:stretch>
            <a:fillRect/>
          </a:stretch>
        </p:blipFill>
        <p:spPr>
          <a:xfrm>
            <a:off x="1043608" y="3212976"/>
            <a:ext cx="6382641" cy="285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a:extLst>
              <a:ext uri="{FF2B5EF4-FFF2-40B4-BE49-F238E27FC236}">
                <a16:creationId xmlns:a16="http://schemas.microsoft.com/office/drawing/2014/main" id="{30288771-0AB4-CC2B-D601-CC23D3676DF5}"/>
              </a:ext>
            </a:extLst>
          </p:cNvPr>
          <p:cNvSpPr>
            <a:spLocks noGrp="1"/>
          </p:cNvSpPr>
          <p:nvPr>
            <p:ph type="title"/>
          </p:nvPr>
        </p:nvSpPr>
        <p:spPr/>
        <p:txBody>
          <a:bodyPr/>
          <a:lstStyle/>
          <a:p>
            <a:pPr>
              <a:tabLst>
                <a:tab pos="0" algn="l"/>
              </a:tabLst>
              <a:defRPr/>
            </a:pPr>
            <a:r>
              <a:rPr lang="zh-TW" altLang="en-US" spc="-1" dirty="0">
                <a:latin typeface="+mn-lt"/>
              </a:rPr>
              <a:t>撰寫</a:t>
            </a:r>
            <a:r>
              <a:rPr lang="en-US" altLang="zh-TW" spc="-1" dirty="0">
                <a:latin typeface="+mn-lt"/>
              </a:rPr>
              <a:t>service-client</a:t>
            </a:r>
            <a:r>
              <a:rPr lang="zh-TW" altLang="en-US" spc="-1" dirty="0">
                <a:latin typeface="+mn-lt"/>
              </a:rPr>
              <a:t>程式</a:t>
            </a:r>
            <a:r>
              <a:rPr lang="en-US" altLang="zh-TW" spc="-1" dirty="0">
                <a:latin typeface="+mn-lt"/>
              </a:rPr>
              <a:t>(2/2)</a:t>
            </a:r>
            <a:endParaRPr lang="en-US" altLang="zh-TW" spc="-1" dirty="0">
              <a:latin typeface="+mj-ea"/>
            </a:endParaRPr>
          </a:p>
        </p:txBody>
      </p:sp>
      <p:sp>
        <p:nvSpPr>
          <p:cNvPr id="3" name="內容版面配置區 2">
            <a:extLst>
              <a:ext uri="{FF2B5EF4-FFF2-40B4-BE49-F238E27FC236}">
                <a16:creationId xmlns:a16="http://schemas.microsoft.com/office/drawing/2014/main" id="{607BE0FD-7AB4-BFDB-B979-EA2A280E18B1}"/>
              </a:ext>
            </a:extLst>
          </p:cNvPr>
          <p:cNvSpPr>
            <a:spLocks noGrp="1"/>
          </p:cNvSpPr>
          <p:nvPr>
            <p:ph idx="1"/>
          </p:nvPr>
        </p:nvSpPr>
        <p:spPr/>
        <p:txBody>
          <a:bodyPr/>
          <a:lstStyle/>
          <a:p>
            <a:r>
              <a:rPr lang="zh-TW" altLang="en-US" dirty="0">
                <a:cs typeface="Times New Roman" panose="02020603050405020304" pitchFamily="18" charset="0"/>
                <a:sym typeface="Times New Roman" panose="02020603050405020304" pitchFamily="18" charset="0"/>
              </a:rPr>
              <a:t>範例</a:t>
            </a:r>
            <a:endParaRPr lang="en-US" altLang="zh-TW" sz="2400" dirty="0">
              <a:cs typeface="Times New Roman" panose="02020603050405020304" pitchFamily="18" charset="0"/>
              <a:sym typeface="Times New Roman" panose="02020603050405020304" pitchFamily="18" charset="0"/>
            </a:endParaRPr>
          </a:p>
        </p:txBody>
      </p:sp>
      <p:pic>
        <p:nvPicPr>
          <p:cNvPr id="7" name="圖片 6">
            <a:extLst>
              <a:ext uri="{FF2B5EF4-FFF2-40B4-BE49-F238E27FC236}">
                <a16:creationId xmlns:a16="http://schemas.microsoft.com/office/drawing/2014/main" id="{D9E7C549-1FBA-2162-408A-55C50E785B40}"/>
              </a:ext>
            </a:extLst>
          </p:cNvPr>
          <p:cNvPicPr>
            <a:picLocks noChangeAspect="1"/>
          </p:cNvPicPr>
          <p:nvPr/>
        </p:nvPicPr>
        <p:blipFill>
          <a:blip r:embed="rId2"/>
          <a:stretch>
            <a:fillRect/>
          </a:stretch>
        </p:blipFill>
        <p:spPr>
          <a:xfrm>
            <a:off x="838392" y="1988840"/>
            <a:ext cx="7468642" cy="3553321"/>
          </a:xfrm>
          <a:prstGeom prst="rect">
            <a:avLst/>
          </a:prstGeom>
        </p:spPr>
      </p:pic>
      <p:sp>
        <p:nvSpPr>
          <p:cNvPr id="8" name="文字方塊 7">
            <a:extLst>
              <a:ext uri="{FF2B5EF4-FFF2-40B4-BE49-F238E27FC236}">
                <a16:creationId xmlns:a16="http://schemas.microsoft.com/office/drawing/2014/main" id="{EF157CC3-1EB7-FA1E-1A01-F824F288ACDB}"/>
              </a:ext>
            </a:extLst>
          </p:cNvPr>
          <p:cNvSpPr txBox="1"/>
          <p:nvPr/>
        </p:nvSpPr>
        <p:spPr>
          <a:xfrm>
            <a:off x="6001353" y="3329027"/>
            <a:ext cx="2304255" cy="369332"/>
          </a:xfrm>
          <a:prstGeom prst="rect">
            <a:avLst/>
          </a:prstGeom>
          <a:noFill/>
        </p:spPr>
        <p:txBody>
          <a:bodyPr wrap="square" rtlCol="0">
            <a:spAutoFit/>
          </a:bodyPr>
          <a:lstStyle/>
          <a:p>
            <a:r>
              <a:rPr lang="zh-TW" altLang="en-US" dirty="0">
                <a:solidFill>
                  <a:srgbClr val="FF0000"/>
                </a:solidFill>
                <a:latin typeface="標楷體" panose="03000509000000000000" pitchFamily="65" charset="-120"/>
                <a:ea typeface="標楷體" panose="03000509000000000000" pitchFamily="65" charset="-120"/>
              </a:rPr>
              <a:t>字串轉成長整數型態</a:t>
            </a:r>
          </a:p>
        </p:txBody>
      </p:sp>
      <p:cxnSp>
        <p:nvCxnSpPr>
          <p:cNvPr id="11" name="直線單箭頭接點 10">
            <a:extLst>
              <a:ext uri="{FF2B5EF4-FFF2-40B4-BE49-F238E27FC236}">
                <a16:creationId xmlns:a16="http://schemas.microsoft.com/office/drawing/2014/main" id="{FB6C9022-4B9B-8A86-EFE8-A75628FAA7F2}"/>
              </a:ext>
            </a:extLst>
          </p:cNvPr>
          <p:cNvCxnSpPr/>
          <p:nvPr/>
        </p:nvCxnSpPr>
        <p:spPr>
          <a:xfrm>
            <a:off x="3707904" y="3513693"/>
            <a:ext cx="229344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1E470C0D-E946-0BDB-D1D4-DC5DA4785978}"/>
              </a:ext>
            </a:extLst>
          </p:cNvPr>
          <p:cNvSpPr>
            <a:spLocks noGrp="1"/>
          </p:cNvSpPr>
          <p:nvPr>
            <p:ph type="title"/>
          </p:nvPr>
        </p:nvSpPr>
        <p:spPr/>
        <p:txBody>
          <a:bodyPr/>
          <a:lstStyle/>
          <a:p>
            <a:pPr>
              <a:tabLst>
                <a:tab pos="0" algn="l"/>
              </a:tabLst>
              <a:defRPr/>
            </a:pPr>
            <a:r>
              <a:rPr lang="zh-TW" altLang="en-US" dirty="0">
                <a:latin typeface="+mn-lt"/>
                <a:cs typeface="Times New Roman"/>
                <a:sym typeface="Times New Roman"/>
              </a:rPr>
              <a:t>修改</a:t>
            </a:r>
            <a:r>
              <a:rPr lang="en-US" altLang="zh-TW" dirty="0">
                <a:latin typeface="+mn-lt"/>
                <a:cs typeface="Times New Roman"/>
                <a:sym typeface="Times New Roman"/>
              </a:rPr>
              <a:t>CMakeList.txt</a:t>
            </a:r>
            <a:endParaRPr lang="en-US" altLang="zh-TW" spc="-1" dirty="0">
              <a:latin typeface="+mn-lt"/>
            </a:endParaRPr>
          </a:p>
        </p:txBody>
      </p:sp>
      <p:sp>
        <p:nvSpPr>
          <p:cNvPr id="25603" name="內容版面配置區 2">
            <a:extLst>
              <a:ext uri="{FF2B5EF4-FFF2-40B4-BE49-F238E27FC236}">
                <a16:creationId xmlns:a16="http://schemas.microsoft.com/office/drawing/2014/main" id="{9EB5E44C-491D-CEE7-9167-EDEB524E593B}"/>
              </a:ext>
            </a:extLst>
          </p:cNvPr>
          <p:cNvSpPr>
            <a:spLocks noGrp="1"/>
          </p:cNvSpPr>
          <p:nvPr>
            <p:ph idx="1"/>
          </p:nvPr>
        </p:nvSpPr>
        <p:spPr/>
        <p:txBody>
          <a:bodyPr/>
          <a:lstStyle/>
          <a:p>
            <a:r>
              <a:rPr lang="en-US" altLang="zh-TW" dirty="0">
                <a:solidFill>
                  <a:srgbClr val="FF0000"/>
                </a:solidFill>
                <a:cs typeface="Times New Roman" panose="02020603050405020304" pitchFamily="18" charset="0"/>
              </a:rPr>
              <a:t>Step3.</a:t>
            </a:r>
            <a:r>
              <a:rPr lang="zh-TW" altLang="en-US" dirty="0">
                <a:solidFill>
                  <a:srgbClr val="FF0000"/>
                </a:solidFill>
                <a:cs typeface="Times New Roman" panose="02020603050405020304" pitchFamily="18" charset="0"/>
              </a:rPr>
              <a:t>設定依賴檔、告訴</a:t>
            </a:r>
            <a:r>
              <a:rPr lang="en-US" altLang="zh-TW" dirty="0">
                <a:solidFill>
                  <a:srgbClr val="FF0000"/>
                </a:solidFill>
                <a:cs typeface="Times New Roman" panose="02020603050405020304" pitchFamily="18" charset="0"/>
              </a:rPr>
              <a:t>catkin</a:t>
            </a:r>
            <a:r>
              <a:rPr lang="zh-TW" altLang="en-US" dirty="0">
                <a:solidFill>
                  <a:srgbClr val="FF0000"/>
                </a:solidFill>
                <a:cs typeface="Times New Roman" panose="02020603050405020304" pitchFamily="18" charset="0"/>
              </a:rPr>
              <a:t>要編譯</a:t>
            </a:r>
            <a:r>
              <a:rPr lang="en-US" altLang="zh-TW" dirty="0" err="1">
                <a:solidFill>
                  <a:srgbClr val="FF0000"/>
                </a:solidFill>
                <a:cs typeface="Times New Roman" panose="02020603050405020304" pitchFamily="18" charset="0"/>
              </a:rPr>
              <a:t>cpp</a:t>
            </a:r>
            <a:r>
              <a:rPr lang="zh-TW" altLang="en-US" dirty="0">
                <a:solidFill>
                  <a:srgbClr val="FF0000"/>
                </a:solidFill>
                <a:cs typeface="Times New Roman" panose="02020603050405020304" pitchFamily="18" charset="0"/>
              </a:rPr>
              <a:t>檔</a:t>
            </a:r>
            <a:endParaRPr lang="en-US" altLang="zh-TW"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endParaRPr lang="en-US" altLang="zh-TW"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endParaRPr>
          </a:p>
        </p:txBody>
      </p:sp>
      <p:sp>
        <p:nvSpPr>
          <p:cNvPr id="2" name="Google Shape;255;p23">
            <a:extLst>
              <a:ext uri="{FF2B5EF4-FFF2-40B4-BE49-F238E27FC236}">
                <a16:creationId xmlns:a16="http://schemas.microsoft.com/office/drawing/2014/main" id="{DDF02148-D715-FB94-F0BF-745322DDCA92}"/>
              </a:ext>
            </a:extLst>
          </p:cNvPr>
          <p:cNvSpPr txBox="1"/>
          <p:nvPr/>
        </p:nvSpPr>
        <p:spPr>
          <a:xfrm>
            <a:off x="5756178" y="3151187"/>
            <a:ext cx="1216025" cy="3683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DFKai-SB"/>
              <a:buNone/>
            </a:pPr>
            <a:r>
              <a:rPr lang="en-US" sz="1800" b="1" i="0" u="none">
                <a:solidFill>
                  <a:srgbClr val="FF0000"/>
                </a:solidFill>
                <a:latin typeface="DFKai-SB"/>
                <a:ea typeface="DFKai-SB"/>
                <a:cs typeface="DFKai-SB"/>
                <a:sym typeface="DFKai-SB"/>
              </a:rPr>
              <a:t>還記得嗎?</a:t>
            </a:r>
            <a:endParaRPr/>
          </a:p>
        </p:txBody>
      </p:sp>
      <p:pic>
        <p:nvPicPr>
          <p:cNvPr id="4" name="Google Shape;256;p23">
            <a:extLst>
              <a:ext uri="{FF2B5EF4-FFF2-40B4-BE49-F238E27FC236}">
                <a16:creationId xmlns:a16="http://schemas.microsoft.com/office/drawing/2014/main" id="{C4B576D2-6D6F-3A85-50C1-E3C203BEF5DB}"/>
              </a:ext>
            </a:extLst>
          </p:cNvPr>
          <p:cNvPicPr preferRelativeResize="0"/>
          <p:nvPr/>
        </p:nvPicPr>
        <p:blipFill rotWithShape="1">
          <a:blip r:embed="rId2">
            <a:alphaModFix/>
          </a:blip>
          <a:srcRect/>
          <a:stretch/>
        </p:blipFill>
        <p:spPr>
          <a:xfrm>
            <a:off x="931765" y="1973262"/>
            <a:ext cx="4313237" cy="29114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人形機器人靜態平衡_長</Template>
  <TotalTime>40440</TotalTime>
  <Words>7512</Words>
  <Application>Microsoft Office PowerPoint</Application>
  <PresentationFormat>如螢幕大小 (4:3)</PresentationFormat>
  <Paragraphs>1290</Paragraphs>
  <Slides>117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117</vt:i4>
      </vt:variant>
    </vt:vector>
  </HeadingPairs>
  <TitlesOfParts>
    <vt:vector size="125" baseType="lpstr">
      <vt:lpstr>Noto Sans Symbols</vt:lpstr>
      <vt:lpstr>標楷體</vt:lpstr>
      <vt:lpstr>標楷體</vt:lpstr>
      <vt:lpstr>Arial</vt:lpstr>
      <vt:lpstr>Tahoma</vt:lpstr>
      <vt:lpstr>Times New Roman</vt:lpstr>
      <vt:lpstr>Wingdings</vt:lpstr>
      <vt:lpstr>1_自訂設計</vt:lpstr>
      <vt:lpstr>ROS教學</vt:lpstr>
      <vt:lpstr>ROS安裝與驗證 </vt:lpstr>
      <vt:lpstr>ROS是什麼?  </vt:lpstr>
      <vt:lpstr>ROS 工作區(Workspace)初步介紹</vt:lpstr>
      <vt:lpstr>ROS package與node初步介紹(1/2)</vt:lpstr>
      <vt:lpstr>ROS package與node初步介紹(2/2)</vt:lpstr>
      <vt:lpstr>節點管理器(roscore)</vt:lpstr>
      <vt:lpstr>ROS 的node與rosrun</vt:lpstr>
      <vt:lpstr>ROS 的node與rosrun</vt:lpstr>
      <vt:lpstr>ROS的node與rosrun</vt:lpstr>
      <vt:lpstr>ROS程式間的溝通機制與原理</vt:lpstr>
      <vt:lpstr>topic 與message</vt:lpstr>
      <vt:lpstr>topic 與message</vt:lpstr>
      <vt:lpstr>topic 與message</vt:lpstr>
      <vt:lpstr>topic 與message</vt:lpstr>
      <vt:lpstr>topic 與message</vt:lpstr>
      <vt:lpstr>topic 與message</vt:lpstr>
      <vt:lpstr>topic 與message</vt:lpstr>
      <vt:lpstr>topic 與message</vt:lpstr>
      <vt:lpstr>topic 與message</vt:lpstr>
      <vt:lpstr>topic 與message</vt:lpstr>
      <vt:lpstr>topic 與message</vt:lpstr>
      <vt:lpstr>ROS實作</vt:lpstr>
      <vt:lpstr>前情提要</vt:lpstr>
      <vt:lpstr>建立專案-創建工作區(1/4)</vt:lpstr>
      <vt:lpstr>建立專案-創建工作區 (2/4)</vt:lpstr>
      <vt:lpstr>建立專案-創建工作區 (3/4)</vt:lpstr>
      <vt:lpstr>建立專案-創建工作區 (4/4)</vt:lpstr>
      <vt:lpstr>建立專案-創建package (1/2)</vt:lpstr>
      <vt:lpstr>建立專案-創建package (2/2)</vt:lpstr>
      <vt:lpstr>建立專案-建立node (1/3)</vt:lpstr>
      <vt:lpstr>建立專案-建立node (2/3)</vt:lpstr>
      <vt:lpstr>建立專案-建立node (3/3)</vt:lpstr>
      <vt:lpstr>程式碼解釋</vt:lpstr>
      <vt:lpstr>建立專案來發布/接收消息</vt:lpstr>
      <vt:lpstr>建立專案來發布/接收消息</vt:lpstr>
      <vt:lpstr>創建Publisher主要步驟</vt:lpstr>
      <vt:lpstr>Publisher程式解釋</vt:lpstr>
      <vt:lpstr>Publisher程式解釋</vt:lpstr>
      <vt:lpstr>發佈消息控制烏龜</vt:lpstr>
      <vt:lpstr>接收烏龜狀態</vt:lpstr>
      <vt:lpstr>創建subcriber的主要步驟</vt:lpstr>
      <vt:lpstr>Subscriber程式解釋</vt:lpstr>
      <vt:lpstr>Spin與spinOnce</vt:lpstr>
      <vt:lpstr>Spin與spinOnce</vt:lpstr>
      <vt:lpstr>練習</vt:lpstr>
      <vt:lpstr>ROS教學</vt:lpstr>
      <vt:lpstr>目標 </vt:lpstr>
      <vt:lpstr>計算圖源命名與命名空間 </vt:lpstr>
      <vt:lpstr>命名空間的用處(1/5)</vt:lpstr>
      <vt:lpstr>命名空間的用處(2/5)</vt:lpstr>
      <vt:lpstr>命名空間的用處(3/5)</vt:lpstr>
      <vt:lpstr>命名空間的用處(4/5)</vt:lpstr>
      <vt:lpstr>命名空間的用處(5/5)</vt:lpstr>
      <vt:lpstr>命名空間的種類</vt:lpstr>
      <vt:lpstr>命名空間的種類-全域名稱</vt:lpstr>
      <vt:lpstr>命名空間的種類-相對名稱(1/3)</vt:lpstr>
      <vt:lpstr>命名空間的種類-相對名稱(2/3)</vt:lpstr>
      <vt:lpstr>命名空間的種類-相對名稱(3/3)</vt:lpstr>
      <vt:lpstr>命名空間的種類-匿名名稱</vt:lpstr>
      <vt:lpstr>重映射(remap)</vt:lpstr>
      <vt:lpstr>重映射(remap)</vt:lpstr>
      <vt:lpstr>ROS教學</vt:lpstr>
      <vt:lpstr>目標</vt:lpstr>
      <vt:lpstr>Launch file(1/2)</vt:lpstr>
      <vt:lpstr>Launch file(2/2)</vt:lpstr>
      <vt:lpstr>Launch file 格式 (1/2)</vt:lpstr>
      <vt:lpstr>Launch file 格式 (2/2)</vt:lpstr>
      <vt:lpstr>基本launch範例</vt:lpstr>
      <vt:lpstr>Launch中，node的其他屬性設定</vt:lpstr>
      <vt:lpstr>用launch做remap設定</vt:lpstr>
      <vt:lpstr>Launch file的參數(1/2)</vt:lpstr>
      <vt:lpstr>Launch file的參數(2/2)</vt:lpstr>
      <vt:lpstr>Launch的include file (1/2)</vt:lpstr>
      <vt:lpstr>Launch的include file (2/2)</vt:lpstr>
      <vt:lpstr>Launch的group</vt:lpstr>
      <vt:lpstr>ROS教學</vt:lpstr>
      <vt:lpstr>目標</vt:lpstr>
      <vt:lpstr>msg複習(1/2)</vt:lpstr>
      <vt:lpstr>msg複習(2/2)</vt:lpstr>
      <vt:lpstr>創建自定義的msg(1/3)</vt:lpstr>
      <vt:lpstr>創建自定義的msg(2/3)</vt:lpstr>
      <vt:lpstr>創建自定義的msg(3/3)</vt:lpstr>
      <vt:lpstr>練習</vt:lpstr>
      <vt:lpstr>service簡介(1/4)</vt:lpstr>
      <vt:lpstr>service簡介(2/4)</vt:lpstr>
      <vt:lpstr>service簡介(3/4)</vt:lpstr>
      <vt:lpstr>service簡介(4/4)</vt:lpstr>
      <vt:lpstr>創建service(1/2)</vt:lpstr>
      <vt:lpstr>創建service(2/2)</vt:lpstr>
      <vt:lpstr>使用service(1/3)</vt:lpstr>
      <vt:lpstr>使用service(2/3)</vt:lpstr>
      <vt:lpstr>使用service(3/3)</vt:lpstr>
      <vt:lpstr>撰寫service程式</vt:lpstr>
      <vt:lpstr>撰寫service-server程式(1/2)</vt:lpstr>
      <vt:lpstr>撰寫service-server程式(2/2)</vt:lpstr>
      <vt:lpstr>撰寫service-client程式(1/2)</vt:lpstr>
      <vt:lpstr>撰寫service-client程式(2/2)</vt:lpstr>
      <vt:lpstr>修改CMakeList.txt</vt:lpstr>
      <vt:lpstr>輸出結果</vt:lpstr>
      <vt:lpstr>練習</vt:lpstr>
      <vt:lpstr>ROS教學</vt:lpstr>
      <vt:lpstr>目標 </vt:lpstr>
      <vt:lpstr>何謂ros的parameter</vt:lpstr>
      <vt:lpstr>為什麼要用parameter</vt:lpstr>
      <vt:lpstr>rosparam相關指令</vt:lpstr>
      <vt:lpstr>rosparam的set與get (1/2)</vt:lpstr>
      <vt:lpstr>rosparam的set與get (2/2)</vt:lpstr>
      <vt:lpstr>rosparam 與 yaml檔</vt:lpstr>
      <vt:lpstr>使用node操作parameter</vt:lpstr>
      <vt:lpstr>使用node操作parameter</vt:lpstr>
      <vt:lpstr>global parameter與local parameter </vt:lpstr>
      <vt:lpstr>透過launch設定global parameter</vt:lpstr>
      <vt:lpstr>透過launch設定local parameter</vt:lpstr>
      <vt:lpstr>透過launch讀取yaml檔中的參數(1/2)</vt:lpstr>
      <vt:lpstr>透過launch讀取yaml檔中的參數(2/2)</vt:lpstr>
      <vt:lpstr>謝 謝 指 教</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機器人專論期末報告</dc:title>
  <dc:creator>tkuEagle</dc:creator>
  <cp:lastModifiedBy>俊安 葉</cp:lastModifiedBy>
  <cp:revision>1794</cp:revision>
  <cp:lastPrinted>2016-07-08T07:48:45Z</cp:lastPrinted>
  <dcterms:created xsi:type="dcterms:W3CDTF">2009-12-19T06:15:07Z</dcterms:created>
  <dcterms:modified xsi:type="dcterms:W3CDTF">2023-02-03T09:20:11Z</dcterms:modified>
</cp:coreProperties>
</file>