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8862" r:id="rId1"/>
  </p:sldMasterIdLst>
  <p:notesMasterIdLst>
    <p:notesMasterId r:id="rId64"/>
  </p:notesMasterIdLst>
  <p:handoutMasterIdLst>
    <p:handoutMasterId r:id="rId65"/>
  </p:handoutMasterIdLst>
  <p:sldIdLst>
    <p:sldId id="354" r:id="rId2"/>
    <p:sldId id="422" r:id="rId3"/>
    <p:sldId id="355" r:id="rId4"/>
    <p:sldId id="415" r:id="rId5"/>
    <p:sldId id="416" r:id="rId6"/>
    <p:sldId id="418" r:id="rId7"/>
    <p:sldId id="419" r:id="rId8"/>
    <p:sldId id="417" r:id="rId9"/>
    <p:sldId id="420" r:id="rId10"/>
    <p:sldId id="423" r:id="rId11"/>
    <p:sldId id="365" r:id="rId12"/>
    <p:sldId id="373" r:id="rId13"/>
    <p:sldId id="366" r:id="rId14"/>
    <p:sldId id="374" r:id="rId15"/>
    <p:sldId id="367" r:id="rId16"/>
    <p:sldId id="368" r:id="rId17"/>
    <p:sldId id="369" r:id="rId18"/>
    <p:sldId id="370" r:id="rId19"/>
    <p:sldId id="371" r:id="rId20"/>
    <p:sldId id="372" r:id="rId21"/>
    <p:sldId id="408" r:id="rId22"/>
    <p:sldId id="409" r:id="rId23"/>
    <p:sldId id="411" r:id="rId24"/>
    <p:sldId id="410" r:id="rId25"/>
    <p:sldId id="356" r:id="rId26"/>
    <p:sldId id="375" r:id="rId27"/>
    <p:sldId id="376" r:id="rId28"/>
    <p:sldId id="387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57" r:id="rId40"/>
    <p:sldId id="388" r:id="rId41"/>
    <p:sldId id="358" r:id="rId42"/>
    <p:sldId id="389" r:id="rId43"/>
    <p:sldId id="390" r:id="rId44"/>
    <p:sldId id="392" r:id="rId45"/>
    <p:sldId id="393" r:id="rId46"/>
    <p:sldId id="394" r:id="rId47"/>
    <p:sldId id="395" r:id="rId48"/>
    <p:sldId id="396" r:id="rId49"/>
    <p:sldId id="397" r:id="rId50"/>
    <p:sldId id="412" r:id="rId51"/>
    <p:sldId id="413" r:id="rId52"/>
    <p:sldId id="414" r:id="rId53"/>
    <p:sldId id="402" r:id="rId54"/>
    <p:sldId id="406" r:id="rId55"/>
    <p:sldId id="403" r:id="rId56"/>
    <p:sldId id="404" r:id="rId57"/>
    <p:sldId id="405" r:id="rId58"/>
    <p:sldId id="398" r:id="rId59"/>
    <p:sldId id="421" r:id="rId60"/>
    <p:sldId id="424" r:id="rId61"/>
    <p:sldId id="399" r:id="rId62"/>
    <p:sldId id="311" r:id="rId63"/>
  </p:sldIdLst>
  <p:sldSz cx="9144000" cy="6858000" type="screen4x3"/>
  <p:notesSz cx="6761163" cy="98821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3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  <a:srgbClr val="ED664B"/>
    <a:srgbClr val="6E14C8"/>
    <a:srgbClr val="FFD700"/>
    <a:srgbClr val="CC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5902" autoAdjust="0"/>
  </p:normalViewPr>
  <p:slideViewPr>
    <p:cSldViewPr>
      <p:cViewPr varScale="1">
        <p:scale>
          <a:sx n="110" d="100"/>
          <a:sy n="110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24" y="-114"/>
      </p:cViewPr>
      <p:guideLst>
        <p:guide orient="horz" pos="3113"/>
        <p:guide pos="21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FA310A0-01E0-4267-8A43-4561CF496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938" cy="495300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C71864-11BD-4EED-8287-076BD86AC2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30638" y="0"/>
            <a:ext cx="2928937" cy="495300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074DF97-5F31-4D33-B04B-C899E8EDEED2}" type="datetimeFigureOut">
              <a:rPr lang="zh-TW" altLang="en-US"/>
              <a:pPr>
                <a:defRPr/>
              </a:pPr>
              <a:t>2022/10/26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31331C-C0FB-4A17-83DF-5915DDE11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85300"/>
            <a:ext cx="2928938" cy="495300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0B324D-7927-4D79-8C55-BCC5DD2E1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30638" y="9385300"/>
            <a:ext cx="2928937" cy="495300"/>
          </a:xfrm>
          <a:prstGeom prst="rect">
            <a:avLst/>
          </a:prstGeom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02B315-0BBD-4B9D-ADB4-944C50D382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30177EE-13AA-412C-B464-C92944F84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9645C0C-71B8-4CEF-94BC-AF156F7AC4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B708AF3-C213-49B5-BCCE-8D338050EC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F3259E53-B660-45B4-9ED6-9E4185D599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57484172-245A-4EA1-A215-CD2B4FB870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AB0B63D7-A6B9-4C44-8DD3-F0E3916C5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73E256-A3EF-40D2-8EC3-76BC150149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>
            <a:extLst>
              <a:ext uri="{FF2B5EF4-FFF2-40B4-BE49-F238E27FC236}">
                <a16:creationId xmlns:a16="http://schemas.microsoft.com/office/drawing/2014/main" id="{AB2BBB3B-8D79-49C4-9265-65193629C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>
            <a:extLst>
              <a:ext uri="{FF2B5EF4-FFF2-40B4-BE49-F238E27FC236}">
                <a16:creationId xmlns:a16="http://schemas.microsoft.com/office/drawing/2014/main" id="{721055DC-A40F-44FA-8708-5D288B99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4" name="投影片編號版面配置區 3">
            <a:extLst>
              <a:ext uri="{FF2B5EF4-FFF2-40B4-BE49-F238E27FC236}">
                <a16:creationId xmlns:a16="http://schemas.microsoft.com/office/drawing/2014/main" id="{9BB29C84-F9D8-47DE-8206-90DBD7685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6F626B5-E969-495C-A7D8-6316BD3D364A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>
            <a:extLst>
              <a:ext uri="{FF2B5EF4-FFF2-40B4-BE49-F238E27FC236}">
                <a16:creationId xmlns:a16="http://schemas.microsoft.com/office/drawing/2014/main" id="{A74E4457-ADD6-4EBF-9494-A26043F5A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>
            <a:extLst>
              <a:ext uri="{FF2B5EF4-FFF2-40B4-BE49-F238E27FC236}">
                <a16:creationId xmlns:a16="http://schemas.microsoft.com/office/drawing/2014/main" id="{F5C56FAE-DFD4-4272-BB4F-33A89510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3">
            <a:extLst>
              <a:ext uri="{FF2B5EF4-FFF2-40B4-BE49-F238E27FC236}">
                <a16:creationId xmlns:a16="http://schemas.microsoft.com/office/drawing/2014/main" id="{199E6C3F-3979-4F2E-9C94-57DB8C171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A574699-0AAA-4493-8941-F2D2D9191BC3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>
            <a:extLst>
              <a:ext uri="{FF2B5EF4-FFF2-40B4-BE49-F238E27FC236}">
                <a16:creationId xmlns:a16="http://schemas.microsoft.com/office/drawing/2014/main" id="{F73F8689-0736-4DC0-B0DE-5197FCC0F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>
            <a:extLst>
              <a:ext uri="{FF2B5EF4-FFF2-40B4-BE49-F238E27FC236}">
                <a16:creationId xmlns:a16="http://schemas.microsoft.com/office/drawing/2014/main" id="{A198D5A3-D44B-4BD4-A18A-7B440C56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9700" name="投影片編號版面配置區 3">
            <a:extLst>
              <a:ext uri="{FF2B5EF4-FFF2-40B4-BE49-F238E27FC236}">
                <a16:creationId xmlns:a16="http://schemas.microsoft.com/office/drawing/2014/main" id="{712AA885-B974-47DD-8185-7C424190D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65B083-69A2-4334-9621-0CD99BDE43CB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>
            <a:extLst>
              <a:ext uri="{FF2B5EF4-FFF2-40B4-BE49-F238E27FC236}">
                <a16:creationId xmlns:a16="http://schemas.microsoft.com/office/drawing/2014/main" id="{9F7DDD23-BBFD-472F-9900-252CDF01ED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>
            <a:extLst>
              <a:ext uri="{FF2B5EF4-FFF2-40B4-BE49-F238E27FC236}">
                <a16:creationId xmlns:a16="http://schemas.microsoft.com/office/drawing/2014/main" id="{7989135B-3194-4E93-AFD5-AD1DCC13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1748" name="投影片編號版面配置區 3">
            <a:extLst>
              <a:ext uri="{FF2B5EF4-FFF2-40B4-BE49-F238E27FC236}">
                <a16:creationId xmlns:a16="http://schemas.microsoft.com/office/drawing/2014/main" id="{4F1236D6-705C-4306-B610-E42BEEE0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8C957C6-D95A-4F89-BF4F-DE7D62B6341A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>
            <a:extLst>
              <a:ext uri="{FF2B5EF4-FFF2-40B4-BE49-F238E27FC236}">
                <a16:creationId xmlns:a16="http://schemas.microsoft.com/office/drawing/2014/main" id="{A4EB4872-79D8-4B5C-9C53-AE78603AB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>
            <a:extLst>
              <a:ext uri="{FF2B5EF4-FFF2-40B4-BE49-F238E27FC236}">
                <a16:creationId xmlns:a16="http://schemas.microsoft.com/office/drawing/2014/main" id="{F5D8158C-B8B9-4BC2-9C19-D59419A7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61444" name="投影片編號版面配置區 3">
            <a:extLst>
              <a:ext uri="{FF2B5EF4-FFF2-40B4-BE49-F238E27FC236}">
                <a16:creationId xmlns:a16="http://schemas.microsoft.com/office/drawing/2014/main" id="{A6BCD8C9-19B6-42BD-8A54-A8640FFBC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6B3A7AE-7FA6-4C6E-91F3-6095292D2424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>
            <a:extLst>
              <a:ext uri="{FF2B5EF4-FFF2-40B4-BE49-F238E27FC236}">
                <a16:creationId xmlns:a16="http://schemas.microsoft.com/office/drawing/2014/main" id="{B06AE919-BD67-4339-BF12-E62BD5621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備忘稿版面配置區 2">
            <a:extLst>
              <a:ext uri="{FF2B5EF4-FFF2-40B4-BE49-F238E27FC236}">
                <a16:creationId xmlns:a16="http://schemas.microsoft.com/office/drawing/2014/main" id="{D797EDB1-1EB0-4225-AAD2-07BEFFC8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5780" name="投影片編號版面配置區 3">
            <a:extLst>
              <a:ext uri="{FF2B5EF4-FFF2-40B4-BE49-F238E27FC236}">
                <a16:creationId xmlns:a16="http://schemas.microsoft.com/office/drawing/2014/main" id="{854B09A4-F19D-48D3-99A2-D1234A512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696142-C028-4531-A42E-3682D312270F}" type="slidenum">
              <a:rPr lang="en-US" altLang="zh-TW" smtClean="0"/>
              <a:pPr/>
              <a:t>61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>
            <a:extLst>
              <a:ext uri="{FF2B5EF4-FFF2-40B4-BE49-F238E27FC236}">
                <a16:creationId xmlns:a16="http://schemas.microsoft.com/office/drawing/2014/main" id="{0A5BC0DB-5E0E-40A5-A866-C728E63063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1B690-3629-4BF4-A3CD-CA65E0EF2F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0E64D5-8478-42C7-8AB8-D5B3DCF6B7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6" name="圖片 30" descr="TKUICLAB02.bmp">
            <a:extLst>
              <a:ext uri="{FF2B5EF4-FFF2-40B4-BE49-F238E27FC236}">
                <a16:creationId xmlns:a16="http://schemas.microsoft.com/office/drawing/2014/main" id="{1A17B39B-E250-40DF-B03B-2AD670F7D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11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iclab\Desktop\未命名-1.png">
            <a:extLst>
              <a:ext uri="{FF2B5EF4-FFF2-40B4-BE49-F238E27FC236}">
                <a16:creationId xmlns:a16="http://schemas.microsoft.com/office/drawing/2014/main" id="{7327FB1D-7B3C-4A1F-A680-8711F1C563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>
            <a:fillRect/>
          </a:stretch>
        </p:blipFill>
        <p:spPr bwMode="auto">
          <a:xfrm>
            <a:off x="5181600" y="341313"/>
            <a:ext cx="3810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31">
            <a:extLst>
              <a:ext uri="{FF2B5EF4-FFF2-40B4-BE49-F238E27FC236}">
                <a16:creationId xmlns:a16="http://schemas.microsoft.com/office/drawing/2014/main" id="{C4D46715-516C-4916-AB09-14BB8CB5CF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22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1">
            <a:extLst>
              <a:ext uri="{FF2B5EF4-FFF2-40B4-BE49-F238E27FC236}">
                <a16:creationId xmlns:a16="http://schemas.microsoft.com/office/drawing/2014/main" id="{CD91E36C-A7A2-4FD4-93D6-77356517C48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574086" y="1537385"/>
            <a:ext cx="5995827" cy="646331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8913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321A79E2-DD62-487C-983E-8B4ECFF51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8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6D3595A6-730D-46D1-8289-BF5550C23412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7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參考文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C639648-CDC3-4B91-9767-19F7BCA84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-3175"/>
            <a:ext cx="1892300" cy="523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D923AD-63C3-44BF-8DB6-93A63FF2A0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23220"/>
            <a:ext cx="9144000" cy="6334780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5E49A49B-E25E-4BCF-ACAA-B6B93E6A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2822F-76EB-49CD-A03C-0CB9954313CB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14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F5A8D4-18FF-4C96-9E3F-B122BACABC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2609850" cy="523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中英文對照表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TW" altLang="en-US" noProof="0" dirty="0"/>
          </a:p>
        </p:txBody>
      </p:sp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E71232AC-0BC4-4605-8B87-8B18D393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53500-36F1-481D-A81E-B77ED181C26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1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符號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05A615-93B0-4721-90D8-DA45815408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2251075" cy="523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符號對照表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TW" altLang="en-US" noProof="0" dirty="0"/>
          </a:p>
        </p:txBody>
      </p:sp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5B4AE4F8-564F-4765-9226-96FF326E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C6BA7-F8EE-421F-8CBA-B1CF75F2FF3B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0CA7BE-5573-4492-A554-EC3921C92E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zh-TW"/>
              <a:t>P-</a:t>
            </a:r>
            <a:fld id="{068BE09A-44F9-4BE0-A89D-2D06BDA02BB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1236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97AAF66-875B-479B-A1CE-B17A7867C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09600"/>
            <a:ext cx="8763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563BBA-8087-4B75-A605-657DAB7F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3888" y="6321425"/>
            <a:ext cx="900112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C5F21490-466B-483A-9BC0-FF293F7B6FE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/5</a:t>
            </a:r>
            <a:endParaRPr lang="zh-TW" altLang="en-US" dirty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FB3988C1-3DF3-488D-BBAE-EAB308732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764088" cy="5238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96" r:id="rId1"/>
    <p:sldLayoutId id="2147488997" r:id="rId2"/>
    <p:sldLayoutId id="2147488998" r:id="rId3"/>
    <p:sldLayoutId id="2147488999" r:id="rId4"/>
    <p:sldLayoutId id="2147489000" r:id="rId5"/>
    <p:sldLayoutId id="2147489001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mailto:611470070@o365.tku.edu.tw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zh-t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552FCF89-A9F3-497E-82E4-8AED98FA0B5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012825" y="1371600"/>
            <a:ext cx="7239000" cy="15240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eaLnBrk="1" hangingPunct="1"/>
            <a:r>
              <a:rPr lang="zh-TW" altLang="en-US" sz="4000"/>
              <a:t>手臂組教學課程</a:t>
            </a:r>
            <a:endParaRPr lang="en-US" altLang="zh-TW" sz="40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7E5402-74AE-4E22-84A2-F0F5EB6C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432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altLang="zh-TW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EF3157-3588-469D-A04B-3B84807A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7800" y="3124200"/>
            <a:ext cx="11452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000" kern="0" dirty="0">
                <a:solidFill>
                  <a:schemeClr val="tx2"/>
                </a:solidFill>
                <a:latin typeface="+mn-lt"/>
                <a:ea typeface="+mn-ea"/>
                <a:cs typeface="+mj-cs"/>
              </a:rPr>
              <a:t>C++</a:t>
            </a:r>
            <a:r>
              <a:rPr lang="zh-TW" altLang="en-US" sz="4000" kern="0" dirty="0">
                <a:solidFill>
                  <a:schemeClr val="tx2"/>
                </a:solidFill>
                <a:latin typeface="+mn-lt"/>
                <a:ea typeface="+mn-ea"/>
                <a:cs typeface="+mj-cs"/>
              </a:rPr>
              <a:t>教學</a:t>
            </a:r>
            <a:endParaRPr lang="en-US" altLang="zh-TW" sz="4000" kern="0" dirty="0">
              <a:solidFill>
                <a:schemeClr val="tx2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5" name="副標題 5">
            <a:extLst>
              <a:ext uri="{FF2B5EF4-FFF2-40B4-BE49-F238E27FC236}">
                <a16:creationId xmlns:a16="http://schemas.microsoft.com/office/drawing/2014/main" id="{2B953306-52FA-4305-B5FA-6B598C84DECB}"/>
              </a:ext>
            </a:extLst>
          </p:cNvPr>
          <p:cNvSpPr txBox="1">
            <a:spLocks/>
          </p:cNvSpPr>
          <p:nvPr/>
        </p:nvSpPr>
        <p:spPr bwMode="auto">
          <a:xfrm>
            <a:off x="2914650" y="4799013"/>
            <a:ext cx="35290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TW" altLang="en-US" sz="2400" kern="0" spc="1250" dirty="0">
                <a:latin typeface="+mj-ea"/>
                <a:ea typeface="+mj-ea"/>
              </a:rPr>
              <a:t>報告</a:t>
            </a:r>
            <a:r>
              <a:rPr lang="zh-TW" altLang="en-US" sz="2400" kern="0" dirty="0">
                <a:latin typeface="+mj-ea"/>
                <a:ea typeface="+mj-ea"/>
              </a:rPr>
              <a:t>人：歐燦坤</a:t>
            </a:r>
            <a:endParaRPr lang="en-US" altLang="zh-TW" sz="2400" kern="0" dirty="0">
              <a:latin typeface="+mj-ea"/>
              <a:ea typeface="+mj-ea"/>
            </a:endParaRPr>
          </a:p>
          <a:p>
            <a:pPr algn="just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TW" altLang="en-US" sz="2400" kern="0" spc="5000" dirty="0">
                <a:latin typeface="+mj-ea"/>
                <a:ea typeface="+mj-ea"/>
              </a:rPr>
              <a:t>日</a:t>
            </a:r>
            <a:r>
              <a:rPr lang="zh-TW" altLang="en-US" sz="2400" kern="0" dirty="0">
                <a:latin typeface="+mj-ea"/>
                <a:ea typeface="+mj-ea"/>
              </a:rPr>
              <a:t>期：</a:t>
            </a:r>
            <a:r>
              <a:rPr lang="en-US" altLang="zh-TW" sz="2400" kern="0" dirty="0">
                <a:latin typeface="+mj-lt"/>
                <a:ea typeface="+mj-ea"/>
              </a:rPr>
              <a:t>2022/10/26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27888-D7EE-4556-B4E2-959A544B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"/>
            <a:ext cx="2591048" cy="523220"/>
          </a:xfrm>
        </p:spPr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(7/7)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D87CD-0065-4B80-8B02-601E0915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  <a:endParaRPr lang="en-US" altLang="zh-TW" dirty="0"/>
          </a:p>
          <a:p>
            <a:r>
              <a:rPr lang="en-US" altLang="zh-TW" dirty="0" err="1"/>
              <a:t>iclab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include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 err="1"/>
              <a:t>add.h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build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dirty="0"/>
              <a:t>生成的檔案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err="1"/>
              <a:t>src</a:t>
            </a:r>
            <a:endParaRPr lang="en-US" altLang="zh-TW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/>
              <a:t>add.cpp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/>
              <a:t>main.cpp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3CD38-9C31-4C26-B60A-447C28D65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068BE09A-44F9-4BE0-A89D-2D06BDA02BB4}" type="slidenum">
              <a:rPr lang="en-US" altLang="zh-TW" smtClean="0"/>
              <a:pPr>
                <a:defRPr/>
              </a:pPr>
              <a:t>10</a:t>
            </a:fld>
            <a:r>
              <a:rPr lang="en-US" altLang="zh-TW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71607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2">
            <a:extLst>
              <a:ext uri="{FF2B5EF4-FFF2-40B4-BE49-F238E27FC236}">
                <a16:creationId xmlns:a16="http://schemas.microsoft.com/office/drawing/2014/main" id="{5AB21AEE-C399-46D3-AD72-702DACF51597}"/>
              </a:ext>
            </a:extLst>
          </p:cNvPr>
          <p:cNvSpPr txBox="1">
            <a:spLocks/>
          </p:cNvSpPr>
          <p:nvPr/>
        </p:nvSpPr>
        <p:spPr bwMode="auto">
          <a:xfrm>
            <a:off x="152400" y="1219200"/>
            <a:ext cx="8763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zh-TW" altLang="en-US" sz="2800"/>
              <a:t>常用類型</a:t>
            </a:r>
            <a:endParaRPr lang="en-US" altLang="zh-TW" sz="2800"/>
          </a:p>
        </p:txBody>
      </p:sp>
      <p:sp>
        <p:nvSpPr>
          <p:cNvPr id="19459" name="標題 1">
            <a:extLst>
              <a:ext uri="{FF2B5EF4-FFF2-40B4-BE49-F238E27FC236}">
                <a16:creationId xmlns:a16="http://schemas.microsoft.com/office/drawing/2014/main" id="{D5058A5B-FA2B-428D-ACFE-9791E6A02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資料型態 </a:t>
            </a:r>
            <a:r>
              <a:rPr lang="en-US" altLang="zh-TW"/>
              <a:t>(1/2)</a:t>
            </a:r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67A42BB-E303-447B-9E3D-353DA4BBF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" y="1981200"/>
          <a:ext cx="89916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類型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內容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大小</a:t>
                      </a:r>
                      <a:r>
                        <a:rPr lang="en-US" altLang="zh-TW" sz="1800" dirty="0"/>
                        <a:t>(byte)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範圍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char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字元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-128 ~ 127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bool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布林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1(bit)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r>
                        <a:rPr lang="en-US" altLang="zh-TW" sz="1800" baseline="0" dirty="0"/>
                        <a:t> or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/>
                        <a:t>1</a:t>
                      </a:r>
                      <a:endParaRPr lang="zh-TW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int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整數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-2147483648 ~ 2147483647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Short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短整數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 (char</a:t>
                      </a:r>
                      <a:r>
                        <a:rPr lang="zh-TW" altLang="en-US" sz="1800" dirty="0">
                          <a:latin typeface="+mn-lt"/>
                        </a:rPr>
                        <a:t>≦</a:t>
                      </a:r>
                      <a:r>
                        <a:rPr lang="en-US" altLang="zh-TW" sz="1800" dirty="0"/>
                        <a:t>short</a:t>
                      </a:r>
                      <a:r>
                        <a:rPr lang="zh-TW" altLang="en-US" sz="1800" dirty="0">
                          <a:latin typeface="+mn-lt"/>
                        </a:rPr>
                        <a:t>≦</a:t>
                      </a:r>
                      <a:r>
                        <a:rPr lang="en-US" altLang="zh-TW" sz="1800" dirty="0" err="1"/>
                        <a:t>int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-32768 ~ 32767</a:t>
                      </a:r>
                      <a:endParaRPr lang="zh-TW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long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長整數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 (</a:t>
                      </a:r>
                      <a:r>
                        <a:rPr lang="en-US" altLang="zh-TW" sz="1800" dirty="0" err="1">
                          <a:latin typeface="+mn-lt"/>
                        </a:rPr>
                        <a:t>int</a:t>
                      </a:r>
                      <a:r>
                        <a:rPr lang="zh-TW" altLang="en-US" sz="1800" dirty="0">
                          <a:latin typeface="+mn-lt"/>
                        </a:rPr>
                        <a:t>≦</a:t>
                      </a:r>
                      <a:r>
                        <a:rPr lang="en-US" altLang="zh-TW" sz="1800" dirty="0">
                          <a:latin typeface="+mn-lt"/>
                        </a:rPr>
                        <a:t>long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-2147483648 ~ 2147483647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float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單精度浮點數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±3.4×10-38 ~ ±3.4×1038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double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雙精度浮點數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±1.7×10-308 ~ ±1.7×10308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07" name="投影片編號版面配置區 3">
            <a:extLst>
              <a:ext uri="{FF2B5EF4-FFF2-40B4-BE49-F238E27FC236}">
                <a16:creationId xmlns:a16="http://schemas.microsoft.com/office/drawing/2014/main" id="{4F06669E-2C52-4A50-88AA-3E31795C6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3AF4BC5E-D65D-4051-9A55-C1FCCAFFF636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211000BB-70B5-4A0E-B8FB-8A1CCAE27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資料型態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6603AFBF-151A-434A-AF7C-B661574D3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1D301C"/>
                </a:solidFill>
                <a:cs typeface="Times New Roman" panose="02020603050405020304" pitchFamily="18" charset="0"/>
              </a:rPr>
              <a:t>「</a:t>
            </a:r>
            <a:r>
              <a:rPr lang="zh-TW" altLang="zh-TW">
                <a:solidFill>
                  <a:srgbClr val="1D301C"/>
                </a:solidFill>
              </a:rPr>
              <a:t>\</a:t>
            </a:r>
            <a:r>
              <a:rPr lang="zh-TW" altLang="en-US">
                <a:solidFill>
                  <a:srgbClr val="1D301C"/>
                </a:solidFill>
                <a:cs typeface="Times New Roman" panose="02020603050405020304" pitchFamily="18" charset="0"/>
              </a:rPr>
              <a:t>」是</a:t>
            </a:r>
            <a:r>
              <a:rPr lang="zh-TW" altLang="en-US"/>
              <a:t>跳脫字元</a:t>
            </a:r>
            <a:r>
              <a:rPr lang="zh-TW" altLang="zh-TW">
                <a:solidFill>
                  <a:srgbClr val="1D301C"/>
                </a:solidFill>
                <a:cs typeface="Times New Roman" panose="02020603050405020304" pitchFamily="18" charset="0"/>
              </a:rPr>
              <a:t>(escape character)，用來輸出一些不可見字元，或是特殊字元。</a:t>
            </a:r>
            <a:r>
              <a:rPr lang="zh-TW" altLang="zh-TW"/>
              <a:t> </a:t>
            </a:r>
            <a:endParaRPr lang="zh-TW" altLang="en-US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A64618E7-2DCD-4A1D-847E-0A0C04995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EAD9A130-12CD-4FB4-8470-CB06D4A8F8B3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graphicFrame>
        <p:nvGraphicFramePr>
          <p:cNvPr id="21509" name="物件 4">
            <a:extLst>
              <a:ext uri="{FF2B5EF4-FFF2-40B4-BE49-F238E27FC236}">
                <a16:creationId xmlns:a16="http://schemas.microsoft.com/office/drawing/2014/main" id="{1397E11E-0B7D-4F9E-B898-5DA9D4032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87600"/>
          <a:ext cx="6172200" cy="454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4" imgW="7876147" imgH="5793638" progId="Word.Document.8">
                  <p:embed/>
                </p:oleObj>
              </mc:Choice>
              <mc:Fallback>
                <p:oleObj name="Document" r:id="rId4" imgW="7876147" imgH="5793638" progId="Word.Document.8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87600"/>
                        <a:ext cx="6172200" cy="454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22E2DC2E-EA43-4679-8CC5-343A3E1A1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 </a:t>
            </a:r>
            <a:r>
              <a:rPr lang="en-US" altLang="zh-TW"/>
              <a:t>(1/2)</a:t>
            </a:r>
            <a:endParaRPr lang="zh-TW" altLang="en-US"/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340371AA-3AB9-4A56-86B4-0F79C06F6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</a:t>
            </a:r>
            <a:r>
              <a:rPr lang="zh-TW" altLang="en-US"/>
              <a:t>語言變數宣告的語法為</a:t>
            </a:r>
            <a:endParaRPr lang="en-US" altLang="zh-TW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資料型態 變數名稱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/>
              <a:t>宣告格式使用資料型態開頭，後面跟著變數名稱，這列程式碼的目的是「宣告資料型態的變數且配置其記憶體空間」。</a:t>
            </a:r>
            <a:endParaRPr lang="en-US" altLang="zh-TW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/>
              <a:t>C</a:t>
            </a:r>
            <a:r>
              <a:rPr lang="zh-TW" altLang="en-US"/>
              <a:t>語言擁有基本資料型態：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float</a:t>
            </a:r>
            <a:r>
              <a:rPr lang="zh-TW" altLang="en-US"/>
              <a:t>和</a:t>
            </a:r>
            <a:r>
              <a:rPr lang="en-US" altLang="zh-TW"/>
              <a:t>double</a:t>
            </a:r>
            <a:r>
              <a:rPr lang="zh-TW" altLang="en-US"/>
              <a:t>。</a:t>
            </a:r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zh-TW" altLang="en-US"/>
              <a:t>例如：一個整數變數宣告的範例，如下所示：</a:t>
            </a:r>
            <a:endParaRPr lang="zh-TW" altLang="en-US">
              <a:solidFill>
                <a:schemeClr val="hlink"/>
              </a:solidFill>
            </a:endParaRP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int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en-US" altLang="zh-TW"/>
              <a:t>Number;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double</a:t>
            </a:r>
            <a:r>
              <a:rPr lang="en-US" altLang="zh-TW"/>
              <a:t> Length;</a:t>
            </a:r>
            <a:endParaRPr lang="zh-TW" altLang="en-US"/>
          </a:p>
        </p:txBody>
      </p:sp>
      <p:sp>
        <p:nvSpPr>
          <p:cNvPr id="23556" name="投影片編號版面配置區 3">
            <a:extLst>
              <a:ext uri="{FF2B5EF4-FFF2-40B4-BE49-F238E27FC236}">
                <a16:creationId xmlns:a16="http://schemas.microsoft.com/office/drawing/2014/main" id="{7D5727F4-D210-4EA7-ADAB-0AA999AB7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7157D1C9-4E2C-4C09-B187-E91AD848701F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23557" name="圖片 1">
            <a:extLst>
              <a:ext uri="{FF2B5EF4-FFF2-40B4-BE49-F238E27FC236}">
                <a16:creationId xmlns:a16="http://schemas.microsoft.com/office/drawing/2014/main" id="{E17F9FAD-D143-4097-AD54-E47FF58A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29125"/>
            <a:ext cx="2114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6F805C-A0A5-466C-A425-3949EFDEA936}"/>
              </a:ext>
            </a:extLst>
          </p:cNvPr>
          <p:cNvSpPr/>
          <p:nvPr/>
        </p:nvSpPr>
        <p:spPr>
          <a:xfrm>
            <a:off x="5454650" y="5029200"/>
            <a:ext cx="132715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0AE44AAF-2832-4081-9BD7-99B6185D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 </a:t>
            </a:r>
            <a:r>
              <a:rPr lang="en-US" altLang="zh-TW"/>
              <a:t>(2/2)</a:t>
            </a:r>
            <a:endParaRPr lang="zh-TW" altLang="en-US"/>
          </a:p>
        </p:txBody>
      </p:sp>
      <p:sp>
        <p:nvSpPr>
          <p:cNvPr id="24579" name="內容版面配置區 2">
            <a:extLst>
              <a:ext uri="{FF2B5EF4-FFF2-40B4-BE49-F238E27FC236}">
                <a16:creationId xmlns:a16="http://schemas.microsoft.com/office/drawing/2014/main" id="{6075ACEA-2F2A-4660-AFE4-CE627E960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在宣告好變數後，其目的是為了儲存資料，變數儲存的資料可以在宣告時同時指定初始值，或使用指定敘述設定變數值。在</a:t>
            </a:r>
            <a:r>
              <a:rPr lang="en-US" altLang="zh-TW"/>
              <a:t>C</a:t>
            </a:r>
            <a:r>
              <a:rPr lang="zh-TW" altLang="en-US"/>
              <a:t>語言宣告變數且指定初值，只需使用「</a:t>
            </a:r>
            <a:r>
              <a:rPr lang="en-US" altLang="zh-TW"/>
              <a:t>=</a:t>
            </a:r>
            <a:r>
              <a:rPr lang="zh-TW" altLang="en-US"/>
              <a:t>」等號，如下所示：</a:t>
            </a:r>
            <a:endParaRPr lang="zh-TW" altLang="en-US">
              <a:solidFill>
                <a:schemeClr val="hlink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int </a:t>
            </a:r>
            <a:r>
              <a:rPr lang="en-US" altLang="zh-TW"/>
              <a:t>Number = 123;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double</a:t>
            </a:r>
            <a:r>
              <a:rPr lang="en-US" altLang="zh-TW"/>
              <a:t> Length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45.67;</a:t>
            </a:r>
          </a:p>
          <a:p>
            <a:pPr eaLnBrk="1" hangingPunct="1"/>
            <a:r>
              <a:rPr lang="zh-TW" altLang="en-US"/>
              <a:t>「指定敘述」（</a:t>
            </a:r>
            <a:r>
              <a:rPr lang="en-US" altLang="zh-TW"/>
              <a:t>Assignment Statements</a:t>
            </a:r>
            <a:r>
              <a:rPr lang="zh-TW" altLang="en-US"/>
              <a:t>）是在程式執行中存取變數值，如果宣告變數時沒有指定初值，我們可以使用指定敘述即「</a:t>
            </a:r>
            <a:r>
              <a:rPr lang="en-US" altLang="zh-TW"/>
              <a:t>=</a:t>
            </a:r>
            <a:r>
              <a:rPr lang="zh-TW" altLang="en-US"/>
              <a:t>」等號指定變數值或更改變數值，其語法如下所示：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FF0000"/>
                </a:solidFill>
              </a:rPr>
              <a:t>變數 </a:t>
            </a:r>
            <a:r>
              <a:rPr lang="en-US" altLang="zh-TW">
                <a:solidFill>
                  <a:srgbClr val="FF0000"/>
                </a:solidFill>
              </a:rPr>
              <a:t>= </a:t>
            </a:r>
            <a:r>
              <a:rPr lang="zh-TW" altLang="en-US">
                <a:solidFill>
                  <a:srgbClr val="FF0000"/>
                </a:solidFill>
              </a:rPr>
              <a:t>運算式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zh-TW" altLang="en-US"/>
              <a:t>指定敘述的範例，如下所示：</a:t>
            </a:r>
            <a:endParaRPr lang="zh-TW" altLang="en-US">
              <a:solidFill>
                <a:schemeClr val="hlink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</a:rPr>
              <a:t>int</a:t>
            </a:r>
            <a:r>
              <a:rPr lang="en-US" altLang="zh-TW">
                <a:solidFill>
                  <a:srgbClr val="002060"/>
                </a:solidFill>
              </a:rPr>
              <a:t> </a:t>
            </a:r>
            <a:r>
              <a:rPr lang="en-US" altLang="zh-TW"/>
              <a:t>size, size1, size2;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/>
              <a:t>size = 35;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/>
              <a:t>size1 = 57;</a:t>
            </a:r>
          </a:p>
          <a:p>
            <a:endParaRPr lang="zh-TW" altLang="en-US"/>
          </a:p>
        </p:txBody>
      </p:sp>
      <p:sp>
        <p:nvSpPr>
          <p:cNvPr id="24580" name="投影片編號版面配置區 3">
            <a:extLst>
              <a:ext uri="{FF2B5EF4-FFF2-40B4-BE49-F238E27FC236}">
                <a16:creationId xmlns:a16="http://schemas.microsoft.com/office/drawing/2014/main" id="{A820BABB-0E58-44D3-A3A6-4D11040FA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15C59F65-8A15-47F1-9352-69C98DDB6790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24581" name="圖片 1">
            <a:extLst>
              <a:ext uri="{FF2B5EF4-FFF2-40B4-BE49-F238E27FC236}">
                <a16:creationId xmlns:a16="http://schemas.microsoft.com/office/drawing/2014/main" id="{872B5494-7A35-4DB2-A460-92AE7F3E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t="30864" r="4379" b="46173"/>
          <a:stretch>
            <a:fillRect/>
          </a:stretch>
        </p:blipFill>
        <p:spPr bwMode="auto">
          <a:xfrm>
            <a:off x="3238500" y="179705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2">
            <a:extLst>
              <a:ext uri="{FF2B5EF4-FFF2-40B4-BE49-F238E27FC236}">
                <a16:creationId xmlns:a16="http://schemas.microsoft.com/office/drawing/2014/main" id="{9E3580E5-32AB-46DA-AB93-BC973233E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2" t="33913" r="-774" b="39037"/>
          <a:stretch>
            <a:fillRect/>
          </a:stretch>
        </p:blipFill>
        <p:spPr bwMode="auto">
          <a:xfrm>
            <a:off x="3240088" y="4648200"/>
            <a:ext cx="34290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圖片 7">
            <a:extLst>
              <a:ext uri="{FF2B5EF4-FFF2-40B4-BE49-F238E27FC236}">
                <a16:creationId xmlns:a16="http://schemas.microsoft.com/office/drawing/2014/main" id="{2CD98243-4650-4EC9-8748-B2DD3D88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613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標題 1">
            <a:extLst>
              <a:ext uri="{FF2B5EF4-FFF2-40B4-BE49-F238E27FC236}">
                <a16:creationId xmlns:a16="http://schemas.microsoft.com/office/drawing/2014/main" id="{00EB0787-8D6A-47BC-8779-73731F43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基本輸入輸出 </a:t>
            </a:r>
            <a:r>
              <a:rPr lang="en-US" altLang="zh-TW"/>
              <a:t>(1/6)</a:t>
            </a:r>
            <a:endParaRPr lang="zh-TW" altLang="en-US"/>
          </a:p>
        </p:txBody>
      </p:sp>
      <p:sp>
        <p:nvSpPr>
          <p:cNvPr id="25604" name="內容版面配置區 2">
            <a:extLst>
              <a:ext uri="{FF2B5EF4-FFF2-40B4-BE49-F238E27FC236}">
                <a16:creationId xmlns:a16="http://schemas.microsoft.com/office/drawing/2014/main" id="{B8F4A683-8A8A-4781-ACD5-0821C8DB3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輸出函式 </a:t>
            </a:r>
            <a:r>
              <a:rPr lang="en-US" altLang="zh-TW"/>
              <a:t>printf()</a:t>
            </a:r>
          </a:p>
          <a:p>
            <a:pPr lvl="1"/>
            <a:r>
              <a:rPr lang="zh-TW" altLang="en-US"/>
              <a:t>語法一：</a:t>
            </a:r>
            <a:r>
              <a:rPr lang="en-US" altLang="zh-TW"/>
              <a:t> printf(</a:t>
            </a:r>
            <a:r>
              <a:rPr lang="en-US" altLang="zh-TW">
                <a:solidFill>
                  <a:srgbClr val="C00000"/>
                </a:solidFill>
              </a:rPr>
              <a:t>"</a:t>
            </a:r>
            <a:r>
              <a:rPr lang="zh-TW" altLang="en-US">
                <a:solidFill>
                  <a:srgbClr val="C00000"/>
                </a:solidFill>
              </a:rPr>
              <a:t>普通字元</a:t>
            </a:r>
            <a:r>
              <a:rPr lang="en-US" altLang="zh-TW">
                <a:solidFill>
                  <a:srgbClr val="C00000"/>
                </a:solidFill>
              </a:rPr>
              <a:t>"</a:t>
            </a:r>
            <a:r>
              <a:rPr lang="en-US" altLang="zh-TW"/>
              <a:t>) 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zh-TW" altLang="en-US"/>
              <a:t>語法二：</a:t>
            </a:r>
            <a:r>
              <a:rPr lang="en-US" altLang="zh-TW"/>
              <a:t> printf(</a:t>
            </a:r>
            <a:r>
              <a:rPr lang="en-US" altLang="zh-TW">
                <a:solidFill>
                  <a:srgbClr val="C00000"/>
                </a:solidFill>
              </a:rPr>
              <a:t>"</a:t>
            </a:r>
            <a:r>
              <a:rPr lang="zh-TW" altLang="en-US">
                <a:solidFill>
                  <a:srgbClr val="C00000"/>
                </a:solidFill>
              </a:rPr>
              <a:t>普通字元 </a:t>
            </a:r>
            <a:r>
              <a:rPr lang="en-US" altLang="zh-TW">
                <a:solidFill>
                  <a:srgbClr val="C00000"/>
                </a:solidFill>
              </a:rPr>
              <a:t>%</a:t>
            </a:r>
            <a:r>
              <a:rPr lang="zh-TW" altLang="en-US">
                <a:solidFill>
                  <a:srgbClr val="C00000"/>
                </a:solidFill>
              </a:rPr>
              <a:t>控制字元</a:t>
            </a:r>
            <a:r>
              <a:rPr lang="en-US" altLang="zh-TW">
                <a:solidFill>
                  <a:srgbClr val="C00000"/>
                </a:solidFill>
              </a:rPr>
              <a:t>1 "</a:t>
            </a:r>
            <a:r>
              <a:rPr lang="en-US" altLang="zh-TW"/>
              <a:t>, </a:t>
            </a:r>
            <a:r>
              <a:rPr lang="zh-TW" altLang="en-US"/>
              <a:t>變數</a:t>
            </a:r>
            <a:r>
              <a:rPr lang="en-US" altLang="zh-TW"/>
              <a:t>1) ;</a:t>
            </a:r>
          </a:p>
          <a:p>
            <a:pPr lvl="1"/>
            <a:endParaRPr lang="zh-TW" altLang="en-US"/>
          </a:p>
        </p:txBody>
      </p:sp>
      <p:sp>
        <p:nvSpPr>
          <p:cNvPr id="25605" name="投影片編號版面配置區 3">
            <a:extLst>
              <a:ext uri="{FF2B5EF4-FFF2-40B4-BE49-F238E27FC236}">
                <a16:creationId xmlns:a16="http://schemas.microsoft.com/office/drawing/2014/main" id="{F9E9E9E4-27E2-40CC-94F8-BCFC4C7B1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0FBDD737-8BAD-4AAA-AC6C-C6AC34853710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25606" name="圖片 2">
            <a:extLst>
              <a:ext uri="{FF2B5EF4-FFF2-40B4-BE49-F238E27FC236}">
                <a16:creationId xmlns:a16="http://schemas.microsoft.com/office/drawing/2014/main" id="{A6C0AAF3-9E9B-4A68-987E-EC1C44A4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59238"/>
            <a:ext cx="861377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圖片 3">
            <a:extLst>
              <a:ext uri="{FF2B5EF4-FFF2-40B4-BE49-F238E27FC236}">
                <a16:creationId xmlns:a16="http://schemas.microsoft.com/office/drawing/2014/main" id="{3CDF3DA3-C7BF-40C1-ABEE-D22A2F19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428750"/>
            <a:ext cx="389572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A8B941-DCE3-4C92-834E-192316BA4E79}"/>
              </a:ext>
            </a:extLst>
          </p:cNvPr>
          <p:cNvSpPr/>
          <p:nvPr/>
        </p:nvSpPr>
        <p:spPr>
          <a:xfrm>
            <a:off x="769938" y="5638800"/>
            <a:ext cx="3268662" cy="2857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6A739-BC14-47D7-A476-98C00A67AF7D}"/>
              </a:ext>
            </a:extLst>
          </p:cNvPr>
          <p:cNvSpPr/>
          <p:nvPr/>
        </p:nvSpPr>
        <p:spPr>
          <a:xfrm>
            <a:off x="533400" y="2457450"/>
            <a:ext cx="2354263" cy="2857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C0F8834C-65BB-4A2C-8175-F22641DDA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基本輸入輸出 </a:t>
            </a:r>
            <a:r>
              <a:rPr lang="en-US" altLang="zh-TW"/>
              <a:t>(2/6)</a:t>
            </a:r>
            <a:endParaRPr lang="zh-TW" altLang="en-US"/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6981702-8C61-4C3C-8550-49A19BD28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輸出函式 </a:t>
            </a:r>
            <a:r>
              <a:rPr lang="en-US" altLang="zh-TW" dirty="0" err="1"/>
              <a:t>printf</a:t>
            </a:r>
            <a:r>
              <a:rPr lang="en-US" altLang="zh-TW" dirty="0"/>
              <a:t>()</a:t>
            </a:r>
          </a:p>
          <a:p>
            <a:pPr lvl="1">
              <a:defRPr/>
            </a:pPr>
            <a:r>
              <a:rPr lang="en-US" altLang="zh-TW" dirty="0" err="1"/>
              <a:t>printf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00000"/>
                </a:solidFill>
              </a:rPr>
              <a:t>“</a:t>
            </a:r>
            <a:r>
              <a:rPr lang="zh-TW" altLang="en-US" dirty="0">
                <a:solidFill>
                  <a:srgbClr val="C00000"/>
                </a:solidFill>
              </a:rPr>
              <a:t>普通字元 </a:t>
            </a:r>
            <a:r>
              <a:rPr lang="en-US" altLang="zh-TW" dirty="0">
                <a:solidFill>
                  <a:srgbClr val="C00000"/>
                </a:solidFill>
              </a:rPr>
              <a:t>%[</a:t>
            </a:r>
            <a:r>
              <a:rPr lang="zh-TW" altLang="en-US" dirty="0">
                <a:solidFill>
                  <a:srgbClr val="C00000"/>
                </a:solidFill>
              </a:rPr>
              <a:t>寬度</a:t>
            </a:r>
            <a:r>
              <a:rPr lang="en-US" altLang="zh-TW" dirty="0">
                <a:solidFill>
                  <a:srgbClr val="C00000"/>
                </a:solidFill>
              </a:rPr>
              <a:t>]</a:t>
            </a:r>
            <a:r>
              <a:rPr lang="zh-TW" altLang="en-US" dirty="0">
                <a:solidFill>
                  <a:srgbClr val="C00000"/>
                </a:solidFill>
              </a:rPr>
              <a:t>控制字元</a:t>
            </a:r>
            <a:r>
              <a:rPr lang="en-US" altLang="zh-TW" dirty="0">
                <a:solidFill>
                  <a:srgbClr val="C00000"/>
                </a:solidFill>
              </a:rPr>
              <a:t>1 "</a:t>
            </a:r>
            <a:r>
              <a:rPr lang="en-US" altLang="zh-TW" dirty="0"/>
              <a:t>, </a:t>
            </a:r>
            <a:r>
              <a:rPr lang="zh-TW" altLang="en-US" dirty="0"/>
              <a:t>變數</a:t>
            </a:r>
            <a:r>
              <a:rPr lang="en-US" altLang="zh-TW" dirty="0"/>
              <a:t>1) ;</a:t>
            </a: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 err="1"/>
              <a:t>printf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00000"/>
                </a:solidFill>
              </a:rPr>
              <a:t>“</a:t>
            </a:r>
            <a:r>
              <a:rPr lang="zh-TW" altLang="en-US" dirty="0">
                <a:solidFill>
                  <a:srgbClr val="C00000"/>
                </a:solidFill>
              </a:rPr>
              <a:t>普通字元 </a:t>
            </a:r>
            <a:r>
              <a:rPr lang="en-US" altLang="zh-TW" dirty="0">
                <a:solidFill>
                  <a:srgbClr val="C00000"/>
                </a:solidFill>
              </a:rPr>
              <a:t>%.[</a:t>
            </a:r>
            <a:r>
              <a:rPr lang="zh-TW" altLang="en-US" dirty="0">
                <a:solidFill>
                  <a:srgbClr val="C00000"/>
                </a:solidFill>
              </a:rPr>
              <a:t>位數</a:t>
            </a:r>
            <a:r>
              <a:rPr lang="en-US" altLang="zh-TW" dirty="0">
                <a:solidFill>
                  <a:srgbClr val="C00000"/>
                </a:solidFill>
              </a:rPr>
              <a:t>]</a:t>
            </a:r>
            <a:r>
              <a:rPr lang="zh-TW" altLang="en-US" dirty="0">
                <a:solidFill>
                  <a:srgbClr val="C00000"/>
                </a:solidFill>
              </a:rPr>
              <a:t>控制字元</a:t>
            </a:r>
            <a:r>
              <a:rPr lang="en-US" altLang="zh-TW" dirty="0">
                <a:solidFill>
                  <a:srgbClr val="C00000"/>
                </a:solidFill>
              </a:rPr>
              <a:t>1 "</a:t>
            </a:r>
            <a:r>
              <a:rPr lang="en-US" altLang="zh-TW" dirty="0"/>
              <a:t>, </a:t>
            </a:r>
            <a:r>
              <a:rPr lang="zh-TW" altLang="en-US" dirty="0"/>
              <a:t>變數</a:t>
            </a:r>
            <a:r>
              <a:rPr lang="en-US" altLang="zh-TW" dirty="0"/>
              <a:t>1) ;</a:t>
            </a:r>
          </a:p>
          <a:p>
            <a:pPr lvl="1">
              <a:defRPr/>
            </a:pP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zh-TW" altLang="en-US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投影片編號版面配置區 3">
            <a:extLst>
              <a:ext uri="{FF2B5EF4-FFF2-40B4-BE49-F238E27FC236}">
                <a16:creationId xmlns:a16="http://schemas.microsoft.com/office/drawing/2014/main" id="{BC66BF9B-3D13-4C26-A0F8-DE3F54262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713ACC9D-DB25-41DF-91C9-A91C4A78BD5B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26629" name="圖片 2">
            <a:extLst>
              <a:ext uri="{FF2B5EF4-FFF2-40B4-BE49-F238E27FC236}">
                <a16:creationId xmlns:a16="http://schemas.microsoft.com/office/drawing/2014/main" id="{16197467-3618-45C4-BB6E-9FBED3F1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463675"/>
            <a:ext cx="351313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圖片 4">
            <a:extLst>
              <a:ext uri="{FF2B5EF4-FFF2-40B4-BE49-F238E27FC236}">
                <a16:creationId xmlns:a16="http://schemas.microsoft.com/office/drawing/2014/main" id="{0EBECCED-BCE9-4929-94F4-380DD05B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976438"/>
            <a:ext cx="4000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圖片 8">
            <a:extLst>
              <a:ext uri="{FF2B5EF4-FFF2-40B4-BE49-F238E27FC236}">
                <a16:creationId xmlns:a16="http://schemas.microsoft.com/office/drawing/2014/main" id="{EE05C537-4630-425D-B93C-75542CAA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4953000"/>
            <a:ext cx="3590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圖片 16">
            <a:extLst>
              <a:ext uri="{FF2B5EF4-FFF2-40B4-BE49-F238E27FC236}">
                <a16:creationId xmlns:a16="http://schemas.microsoft.com/office/drawing/2014/main" id="{84EDE51E-A262-44D0-BA27-9A77B0F1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000500"/>
            <a:ext cx="4191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29E6CFBD-F39F-4713-9856-A1710AA55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基本輸入輸出 </a:t>
            </a:r>
            <a:r>
              <a:rPr lang="en-US" altLang="zh-TW"/>
              <a:t>(3/6)</a:t>
            </a:r>
            <a:endParaRPr lang="zh-TW" altLang="en-US"/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9FCFEB8E-B5F2-4289-A501-7B3115101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如果在使用</a:t>
            </a:r>
            <a:r>
              <a:rPr lang="en-US" altLang="zh-TW"/>
              <a:t>printf()</a:t>
            </a:r>
            <a:r>
              <a:rPr lang="zh-TW" altLang="en-US"/>
              <a:t>時要指定整數、浮點數、字元等進行顯示，則要配合格式指定字，以下列出幾個可用的格式指定碼：</a:t>
            </a:r>
          </a:p>
          <a:p>
            <a:endParaRPr lang="zh-TW" altLang="en-US"/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:a16="http://schemas.microsoft.com/office/drawing/2014/main" id="{BF2A2467-BD45-4F41-BFD0-375B9F1D2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1895FB33-AA8E-4D82-AA17-96D1D76017D1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8A7046-F1EC-4443-9B24-2DE87BF24CE1}"/>
              </a:ext>
            </a:extLst>
          </p:cNvPr>
          <p:cNvGraphicFramePr>
            <a:graphicFrameLocks noGrp="1"/>
          </p:cNvGraphicFramePr>
          <p:nvPr/>
        </p:nvGraphicFramePr>
        <p:xfrm>
          <a:off x="866775" y="1676400"/>
          <a:ext cx="7334250" cy="3946526"/>
        </p:xfrm>
        <a:graphic>
          <a:graphicData uri="http://schemas.openxmlformats.org/drawingml/2006/table">
            <a:tbl>
              <a:tblPr/>
              <a:tblGrid>
                <a:gridCol w="10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%c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以字元 方式輸出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%d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10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進位整數輸出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%o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以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8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進 位整數方式輸出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%u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無號整數輸出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%x, %X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將整 數以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16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進位方式輸出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%f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浮點 數輸出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%e, %E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使用科學記號顯示浮點數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%g, %G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浮點數輸出，取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%f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或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%e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（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%f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或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%E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），看哪個表示精簡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%%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顯示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5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%s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+mj-ea"/>
                        </a:rPr>
                        <a:t>字串輸出</a:t>
                      </a:r>
                    </a:p>
                  </a:txBody>
                  <a:tcPr marL="9526" marR="9526" marT="95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2">
            <a:extLst>
              <a:ext uri="{FF2B5EF4-FFF2-40B4-BE49-F238E27FC236}">
                <a16:creationId xmlns:a16="http://schemas.microsoft.com/office/drawing/2014/main" id="{F85E14E5-6D68-405F-B253-32C54976A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363" y="609600"/>
            <a:ext cx="8763000" cy="5937250"/>
          </a:xfrm>
        </p:spPr>
        <p:txBody>
          <a:bodyPr/>
          <a:lstStyle/>
          <a:p>
            <a:r>
              <a:rPr lang="zh-TW" altLang="en-US"/>
              <a:t>輸出函式 </a:t>
            </a:r>
            <a:r>
              <a:rPr lang="en-US" altLang="zh-TW"/>
              <a:t>cout</a:t>
            </a:r>
          </a:p>
          <a:p>
            <a:pPr lvl="1"/>
            <a:r>
              <a:rPr lang="en-US" altLang="zh-TW"/>
              <a:t>cout &lt;&lt; </a:t>
            </a:r>
            <a:r>
              <a:rPr lang="zh-TW" altLang="en-US"/>
              <a:t>內容 </a:t>
            </a:r>
            <a:r>
              <a:rPr lang="en-US" altLang="zh-TW"/>
              <a:t>&lt;&lt; …</a:t>
            </a:r>
            <a:r>
              <a:rPr lang="zh-TW" altLang="en-US"/>
              <a:t> </a:t>
            </a:r>
            <a:r>
              <a:rPr lang="en-US" altLang="zh-TW"/>
              <a:t>&lt;&lt; </a:t>
            </a:r>
            <a:r>
              <a:rPr lang="en-US" altLang="zh-TW">
                <a:solidFill>
                  <a:srgbClr val="FF0000"/>
                </a:solidFill>
              </a:rPr>
              <a:t>endl</a:t>
            </a:r>
            <a:r>
              <a:rPr lang="en-US" altLang="zh-TW"/>
              <a:t>;(&lt;&lt; </a:t>
            </a:r>
            <a:r>
              <a:rPr lang="en-US" altLang="zh-TW">
                <a:solidFill>
                  <a:srgbClr val="FF0000"/>
                </a:solidFill>
              </a:rPr>
              <a:t>endl</a:t>
            </a:r>
            <a:r>
              <a:rPr lang="en-US" altLang="zh-TW"/>
              <a:t> </a:t>
            </a:r>
            <a:r>
              <a:rPr lang="zh-TW" altLang="en-US"/>
              <a:t>換行用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28675" name="圖片 2">
            <a:extLst>
              <a:ext uri="{FF2B5EF4-FFF2-40B4-BE49-F238E27FC236}">
                <a16:creationId xmlns:a16="http://schemas.microsoft.com/office/drawing/2014/main" id="{5E68AFEF-9CE9-4C75-98BF-AA08CA2C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9075"/>
            <a:ext cx="6096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標題 1">
            <a:extLst>
              <a:ext uri="{FF2B5EF4-FFF2-40B4-BE49-F238E27FC236}">
                <a16:creationId xmlns:a16="http://schemas.microsoft.com/office/drawing/2014/main" id="{37856291-BCAB-477C-8435-08E3FB063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基本輸入輸出 </a:t>
            </a:r>
            <a:r>
              <a:rPr lang="en-US" altLang="zh-TW"/>
              <a:t>(4/6)</a:t>
            </a:r>
            <a:endParaRPr lang="zh-TW" altLang="en-US"/>
          </a:p>
        </p:txBody>
      </p:sp>
      <p:sp>
        <p:nvSpPr>
          <p:cNvPr id="28677" name="投影片編號版面配置區 3">
            <a:extLst>
              <a:ext uri="{FF2B5EF4-FFF2-40B4-BE49-F238E27FC236}">
                <a16:creationId xmlns:a16="http://schemas.microsoft.com/office/drawing/2014/main" id="{65E14689-B878-41F5-84C8-747D46801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46913327-E0DC-483A-A282-2AD322A38062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A83872-132B-4444-9D7D-3806C9CAC1F8}"/>
              </a:ext>
            </a:extLst>
          </p:cNvPr>
          <p:cNvSpPr/>
          <p:nvPr/>
        </p:nvSpPr>
        <p:spPr>
          <a:xfrm>
            <a:off x="1371600" y="3962400"/>
            <a:ext cx="5029200" cy="2857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8679" name="圖片 4">
            <a:extLst>
              <a:ext uri="{FF2B5EF4-FFF2-40B4-BE49-F238E27FC236}">
                <a16:creationId xmlns:a16="http://schemas.microsoft.com/office/drawing/2014/main" id="{25EF3FF0-8E42-4394-90FB-81111D2E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68900"/>
            <a:ext cx="65897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AF0DD042-F41A-4A41-873D-2F806AF55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基本輸入輸出 </a:t>
            </a:r>
            <a:r>
              <a:rPr lang="en-US" altLang="zh-TW"/>
              <a:t>(5/6)</a:t>
            </a:r>
            <a:endParaRPr lang="zh-TW" altLang="en-US"/>
          </a:p>
        </p:txBody>
      </p:sp>
      <p:sp>
        <p:nvSpPr>
          <p:cNvPr id="30723" name="內容版面配置區 2">
            <a:extLst>
              <a:ext uri="{FF2B5EF4-FFF2-40B4-BE49-F238E27FC236}">
                <a16:creationId xmlns:a16="http://schemas.microsoft.com/office/drawing/2014/main" id="{8D493280-A586-4D7A-874A-D2D6EB7A69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輸入函式 </a:t>
            </a:r>
            <a:r>
              <a:rPr lang="en-US" altLang="zh-TW"/>
              <a:t>scanf()</a:t>
            </a:r>
          </a:p>
          <a:p>
            <a:pPr lvl="1"/>
            <a:r>
              <a:rPr lang="en-US" altLang="zh-TW"/>
              <a:t>scanf(</a:t>
            </a:r>
            <a:r>
              <a:rPr lang="en-US" altLang="zh-TW">
                <a:solidFill>
                  <a:srgbClr val="C00000"/>
                </a:solidFill>
              </a:rPr>
              <a:t>“</a:t>
            </a:r>
            <a:r>
              <a:rPr lang="zh-TW" altLang="en-US">
                <a:solidFill>
                  <a:srgbClr val="C00000"/>
                </a:solidFill>
              </a:rPr>
              <a:t>普通字元 </a:t>
            </a:r>
            <a:r>
              <a:rPr lang="en-US" altLang="zh-TW">
                <a:solidFill>
                  <a:srgbClr val="C00000"/>
                </a:solidFill>
              </a:rPr>
              <a:t>%</a:t>
            </a:r>
            <a:r>
              <a:rPr lang="zh-TW" altLang="en-US">
                <a:solidFill>
                  <a:srgbClr val="C00000"/>
                </a:solidFill>
              </a:rPr>
              <a:t>控制字元</a:t>
            </a:r>
            <a:r>
              <a:rPr lang="en-US" altLang="zh-TW">
                <a:solidFill>
                  <a:srgbClr val="C00000"/>
                </a:solidFill>
              </a:rPr>
              <a:t>1 ”</a:t>
            </a:r>
            <a:r>
              <a:rPr lang="en-US" altLang="zh-TW"/>
              <a:t>, </a:t>
            </a:r>
            <a:r>
              <a:rPr lang="zh-TW" altLang="en-US"/>
              <a:t> </a:t>
            </a:r>
            <a:r>
              <a:rPr lang="en-US" altLang="zh-TW"/>
              <a:t>&amp;</a:t>
            </a:r>
            <a:r>
              <a:rPr lang="zh-TW" altLang="en-US"/>
              <a:t>變數</a:t>
            </a:r>
            <a:r>
              <a:rPr lang="en-US" altLang="zh-TW"/>
              <a:t>1) ;</a:t>
            </a:r>
          </a:p>
          <a:p>
            <a:pPr lvl="1"/>
            <a:endParaRPr lang="zh-TW" altLang="en-US"/>
          </a:p>
        </p:txBody>
      </p:sp>
      <p:sp>
        <p:nvSpPr>
          <p:cNvPr id="30724" name="投影片編號版面配置區 3">
            <a:extLst>
              <a:ext uri="{FF2B5EF4-FFF2-40B4-BE49-F238E27FC236}">
                <a16:creationId xmlns:a16="http://schemas.microsoft.com/office/drawing/2014/main" id="{9D11C09E-60BB-4442-A91C-EBE1E56B6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BEEEB67A-E19A-4006-AE80-224366EE9C91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30725" name="圖片 1">
            <a:extLst>
              <a:ext uri="{FF2B5EF4-FFF2-40B4-BE49-F238E27FC236}">
                <a16:creationId xmlns:a16="http://schemas.microsoft.com/office/drawing/2014/main" id="{82BEC8CF-B424-468E-B406-8651DC60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2150"/>
            <a:ext cx="47244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91DFEF-9463-4722-AE65-7EA680179E1B}"/>
              </a:ext>
            </a:extLst>
          </p:cNvPr>
          <p:cNvSpPr/>
          <p:nvPr/>
        </p:nvSpPr>
        <p:spPr>
          <a:xfrm>
            <a:off x="1524000" y="3657600"/>
            <a:ext cx="2362200" cy="23653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0727" name="圖片 20">
            <a:extLst>
              <a:ext uri="{FF2B5EF4-FFF2-40B4-BE49-F238E27FC236}">
                <a16:creationId xmlns:a16="http://schemas.microsoft.com/office/drawing/2014/main" id="{A4D959D2-57BC-4595-BA1E-81F22B65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73650"/>
            <a:ext cx="4724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1">
            <a:extLst>
              <a:ext uri="{FF2B5EF4-FFF2-40B4-BE49-F238E27FC236}">
                <a16:creationId xmlns:a16="http://schemas.microsoft.com/office/drawing/2014/main" id="{6259B3E4-F330-4667-BB22-4E8B37CD3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chemeClr val="tx2"/>
                </a:solidFill>
              </a:rPr>
              <a:t>Ubuntu</a:t>
            </a:r>
          </a:p>
          <a:p>
            <a:pPr algn="l"/>
            <a:endParaRPr lang="en-US" altLang="zh-TW" dirty="0">
              <a:solidFill>
                <a:schemeClr val="tx2"/>
              </a:solidFill>
            </a:endParaRPr>
          </a:p>
          <a:p>
            <a:pPr algn="l"/>
            <a:r>
              <a:rPr lang="zh-TW" altLang="en-US" dirty="0">
                <a:solidFill>
                  <a:schemeClr val="tx2"/>
                </a:solidFill>
              </a:rPr>
              <a:t>投影片網址</a:t>
            </a:r>
            <a:r>
              <a:rPr lang="en-US" altLang="zh-TW" dirty="0">
                <a:solidFill>
                  <a:schemeClr val="tx2"/>
                </a:solidFill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2"/>
                </a:solidFill>
              </a:rPr>
              <a:t>https://drive.google.com/drive/folders/17VfkwJdd9-DxNdI3O6PvNN6gAf8uf7wy</a:t>
            </a:r>
          </a:p>
        </p:txBody>
      </p:sp>
      <p:sp>
        <p:nvSpPr>
          <p:cNvPr id="11267" name="標題 2">
            <a:extLst>
              <a:ext uri="{FF2B5EF4-FFF2-40B4-BE49-F238E27FC236}">
                <a16:creationId xmlns:a16="http://schemas.microsoft.com/office/drawing/2014/main" id="{270A4A72-8FEE-4862-B889-095A1B9A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251075" cy="523875"/>
          </a:xfrm>
        </p:spPr>
        <p:txBody>
          <a:bodyPr/>
          <a:lstStyle/>
          <a:p>
            <a:r>
              <a:rPr lang="zh-TW" altLang="en-US"/>
              <a:t>投影片網址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25DB5E-5B5A-4383-94CF-31E795AD4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15B8-E914-4544-A870-28E6C6029F37}" type="slidenum">
              <a:rPr lang="zh-TW" altLang="en-US" smtClean="0"/>
              <a:pPr>
                <a:defRPr/>
              </a:pPr>
              <a:t>2</a:t>
            </a:fld>
            <a:r>
              <a:rPr lang="en-US" altLang="zh-TW" dirty="0"/>
              <a:t>/52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>
            <a:extLst>
              <a:ext uri="{FF2B5EF4-FFF2-40B4-BE49-F238E27FC236}">
                <a16:creationId xmlns:a16="http://schemas.microsoft.com/office/drawing/2014/main" id="{7EA286FB-7210-4187-A61E-087546D76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基本輸入輸出 </a:t>
            </a:r>
            <a:r>
              <a:rPr lang="en-US" altLang="zh-TW"/>
              <a:t>(6/6)</a:t>
            </a:r>
            <a:endParaRPr lang="zh-TW" altLang="en-US"/>
          </a:p>
        </p:txBody>
      </p:sp>
      <p:sp>
        <p:nvSpPr>
          <p:cNvPr id="32771" name="內容版面配置區 2">
            <a:extLst>
              <a:ext uri="{FF2B5EF4-FFF2-40B4-BE49-F238E27FC236}">
                <a16:creationId xmlns:a16="http://schemas.microsoft.com/office/drawing/2014/main" id="{73DE7FE2-0FBF-4994-9FC5-556BCE7BD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輸入函式 </a:t>
            </a:r>
            <a:r>
              <a:rPr lang="en-US" altLang="zh-TW"/>
              <a:t>cin</a:t>
            </a:r>
          </a:p>
          <a:p>
            <a:pPr lvl="1"/>
            <a:r>
              <a:rPr lang="en-US" altLang="zh-TW"/>
              <a:t>cin&gt;&gt;</a:t>
            </a:r>
            <a:r>
              <a:rPr lang="zh-TW" altLang="en-US"/>
              <a:t>變數</a:t>
            </a:r>
            <a:r>
              <a:rPr lang="en-US" altLang="zh-TW"/>
              <a:t>1;</a:t>
            </a:r>
            <a:endParaRPr lang="zh-TW" altLang="en-US"/>
          </a:p>
        </p:txBody>
      </p:sp>
      <p:sp>
        <p:nvSpPr>
          <p:cNvPr id="32772" name="投影片編號版面配置區 3">
            <a:extLst>
              <a:ext uri="{FF2B5EF4-FFF2-40B4-BE49-F238E27FC236}">
                <a16:creationId xmlns:a16="http://schemas.microsoft.com/office/drawing/2014/main" id="{86FDB796-0E0E-458F-BAE4-80489964F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12897036-6304-4CE2-B27A-34B3385365FD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32773" name="圖片 7">
            <a:extLst>
              <a:ext uri="{FF2B5EF4-FFF2-40B4-BE49-F238E27FC236}">
                <a16:creationId xmlns:a16="http://schemas.microsoft.com/office/drawing/2014/main" id="{E4F537A4-2D71-478A-8224-2DE165FC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525963"/>
            <a:ext cx="4724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圖片 8">
            <a:extLst>
              <a:ext uri="{FF2B5EF4-FFF2-40B4-BE49-F238E27FC236}">
                <a16:creationId xmlns:a16="http://schemas.microsoft.com/office/drawing/2014/main" id="{38BE8739-0F3F-44E5-8CE1-5383C60F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66863"/>
            <a:ext cx="526415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609E0B-DC02-47AF-8DD6-25B0CF9FCAED}"/>
              </a:ext>
            </a:extLst>
          </p:cNvPr>
          <p:cNvSpPr/>
          <p:nvPr/>
        </p:nvSpPr>
        <p:spPr>
          <a:xfrm>
            <a:off x="1524000" y="3314700"/>
            <a:ext cx="990600" cy="2222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>
            <a:extLst>
              <a:ext uri="{FF2B5EF4-FFF2-40B4-BE49-F238E27FC236}">
                <a16:creationId xmlns:a16="http://schemas.microsoft.com/office/drawing/2014/main" id="{7E137BBD-83FB-4441-B745-DA36A6F1D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251075" cy="523875"/>
          </a:xfrm>
        </p:spPr>
        <p:txBody>
          <a:bodyPr/>
          <a:lstStyle/>
          <a:p>
            <a:r>
              <a:rPr lang="zh-TW" altLang="en-US"/>
              <a:t>算術運算子</a:t>
            </a:r>
          </a:p>
        </p:txBody>
      </p:sp>
      <p:sp>
        <p:nvSpPr>
          <p:cNvPr id="33795" name="內容版面配置區 2">
            <a:extLst>
              <a:ext uri="{FF2B5EF4-FFF2-40B4-BE49-F238E27FC236}">
                <a16:creationId xmlns:a16="http://schemas.microsoft.com/office/drawing/2014/main" id="{9C83BD70-D202-4988-8609-856054CEC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</a:t>
            </a:r>
            <a:r>
              <a:rPr lang="zh-TW" altLang="en-US"/>
              <a:t>語言裏除了提供了算術中常用的四則運算符號以外，也額外提供了一些方便於程式撰寫的運算符號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2DE92F-7AE8-47C6-869B-AC16EC49E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172200"/>
            <a:ext cx="1066800" cy="6889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P-</a:t>
            </a:r>
            <a:fld id="{38214EA9-B5D1-4308-94B6-56E492C3E6B3}" type="slidenum">
              <a:rPr lang="en-US" altLang="zh-TW" smtClean="0"/>
              <a:pPr>
                <a:defRPr/>
              </a:pPr>
              <a:t>21</a:t>
            </a:fld>
            <a:r>
              <a:rPr lang="en-US" altLang="zh-TW" dirty="0"/>
              <a:t>/53</a:t>
            </a:r>
          </a:p>
        </p:txBody>
      </p:sp>
      <p:pic>
        <p:nvPicPr>
          <p:cNvPr id="33797" name="圖片 5">
            <a:extLst>
              <a:ext uri="{FF2B5EF4-FFF2-40B4-BE49-F238E27FC236}">
                <a16:creationId xmlns:a16="http://schemas.microsoft.com/office/drawing/2014/main" id="{78827279-06EE-417B-88A8-F838B472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09800"/>
            <a:ext cx="86582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>
            <a:extLst>
              <a:ext uri="{FF2B5EF4-FFF2-40B4-BE49-F238E27FC236}">
                <a16:creationId xmlns:a16="http://schemas.microsoft.com/office/drawing/2014/main" id="{3F458C2E-F869-4CFA-9A23-BEC0C185E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251075" cy="523875"/>
          </a:xfrm>
        </p:spPr>
        <p:txBody>
          <a:bodyPr/>
          <a:lstStyle/>
          <a:p>
            <a:r>
              <a:rPr lang="zh-TW" altLang="en-US"/>
              <a:t>邏輯運算子</a:t>
            </a:r>
          </a:p>
        </p:txBody>
      </p:sp>
      <p:sp>
        <p:nvSpPr>
          <p:cNvPr id="34819" name="內容版面配置區 2">
            <a:extLst>
              <a:ext uri="{FF2B5EF4-FFF2-40B4-BE49-F238E27FC236}">
                <a16:creationId xmlns:a16="http://schemas.microsoft.com/office/drawing/2014/main" id="{661C7572-CA46-45FD-866A-CFFBBA14F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/>
              <a:t>邏輯符號對照表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7FDACE-93E8-45F8-971A-798A37D17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5F807D06-9C20-4192-9EC0-B82B07AE1892}" type="slidenum">
              <a:rPr lang="en-US" altLang="zh-TW" smtClean="0"/>
              <a:pPr>
                <a:defRPr/>
              </a:pPr>
              <a:t>22</a:t>
            </a:fld>
            <a:r>
              <a:rPr lang="en-US" altLang="zh-TW"/>
              <a:t>/53</a:t>
            </a:r>
          </a:p>
        </p:txBody>
      </p:sp>
      <p:pic>
        <p:nvPicPr>
          <p:cNvPr id="34821" name="圖片 4">
            <a:extLst>
              <a:ext uri="{FF2B5EF4-FFF2-40B4-BE49-F238E27FC236}">
                <a16:creationId xmlns:a16="http://schemas.microsoft.com/office/drawing/2014/main" id="{E985F091-0FD4-4927-9945-0C9EE301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748213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7752DAA0-E831-44DD-92C1-8C53333DE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609850" cy="523875"/>
          </a:xfrm>
        </p:spPr>
        <p:txBody>
          <a:bodyPr/>
          <a:lstStyle/>
          <a:p>
            <a:r>
              <a:rPr lang="zh-TW" altLang="en-US"/>
              <a:t>運算子優先序</a:t>
            </a:r>
          </a:p>
        </p:txBody>
      </p:sp>
      <p:pic>
        <p:nvPicPr>
          <p:cNvPr id="35843" name="內容版面配置區 4">
            <a:extLst>
              <a:ext uri="{FF2B5EF4-FFF2-40B4-BE49-F238E27FC236}">
                <a16:creationId xmlns:a16="http://schemas.microsoft.com/office/drawing/2014/main" id="{0B68F829-A722-492F-8293-421209099F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7427913" cy="41910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B39949-BC3C-4729-A697-CD73E759D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77200" y="6324600"/>
            <a:ext cx="1066800" cy="5365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P-</a:t>
            </a:r>
            <a:fld id="{845A5ECD-1AE4-46D3-84DC-B316EF30EE10}" type="slidenum">
              <a:rPr lang="en-US" altLang="zh-TW" smtClean="0"/>
              <a:pPr>
                <a:defRPr/>
              </a:pPr>
              <a:t>23</a:t>
            </a:fld>
            <a:r>
              <a:rPr lang="en-US" altLang="zh-TW" dirty="0"/>
              <a:t>/53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22F420FD-EDB8-4300-9295-9D01C1561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74750" cy="523875"/>
          </a:xfrm>
        </p:spPr>
        <p:txBody>
          <a:bodyPr/>
          <a:lstStyle/>
          <a:p>
            <a:r>
              <a:rPr lang="zh-TW" altLang="en-US"/>
              <a:t>練習</a:t>
            </a:r>
          </a:p>
        </p:txBody>
      </p:sp>
      <p:sp>
        <p:nvSpPr>
          <p:cNvPr id="36867" name="內容版面配置區 2">
            <a:extLst>
              <a:ext uri="{FF2B5EF4-FFF2-40B4-BE49-F238E27FC236}">
                <a16:creationId xmlns:a16="http://schemas.microsoft.com/office/drawing/2014/main" id="{3482A482-BFD9-4620-8ED5-98E2DC1D9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印出運算後結果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3665D8-17C0-4520-A0C5-FA9A9221D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A0B99D9C-6F90-411B-8CE1-BF1173948D24}" type="slidenum">
              <a:rPr lang="en-US" altLang="zh-TW" smtClean="0"/>
              <a:pPr>
                <a:defRPr/>
              </a:pPr>
              <a:t>24</a:t>
            </a:fld>
            <a:r>
              <a:rPr lang="en-US" altLang="zh-TW"/>
              <a:t>/53</a:t>
            </a:r>
          </a:p>
        </p:txBody>
      </p:sp>
      <p:pic>
        <p:nvPicPr>
          <p:cNvPr id="36869" name="圖片 4">
            <a:extLst>
              <a:ext uri="{FF2B5EF4-FFF2-40B4-BE49-F238E27FC236}">
                <a16:creationId xmlns:a16="http://schemas.microsoft.com/office/drawing/2014/main" id="{FB30BD3A-467B-4334-9713-6055FCE3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9763"/>
            <a:ext cx="51816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圖片 2">
            <a:extLst>
              <a:ext uri="{FF2B5EF4-FFF2-40B4-BE49-F238E27FC236}">
                <a16:creationId xmlns:a16="http://schemas.microsoft.com/office/drawing/2014/main" id="{81D9EF92-FE42-4E91-BE32-A7A85CB4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57213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95C93550-DF09-4C17-B473-282E43106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(1/6)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FA315-A9E1-450C-8AC7-5D97A22D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陣列是結構化的資料型態，主要是將相同型態的變數集合起來</a:t>
            </a:r>
          </a:p>
          <a:p>
            <a:pPr>
              <a:defRPr/>
            </a:pPr>
            <a:endParaRPr lang="zh-TW" altLang="en-US" dirty="0"/>
          </a:p>
          <a:p>
            <a:pPr>
              <a:defRPr/>
            </a:pPr>
            <a:r>
              <a:rPr lang="zh-TW" altLang="en-US" dirty="0"/>
              <a:t>陣列的使用與變數一樣，使用前一定要先宣告</a:t>
            </a:r>
          </a:p>
          <a:p>
            <a:pPr lvl="1">
              <a:defRPr/>
            </a:pPr>
            <a:r>
              <a:rPr lang="zh-TW" altLang="en-US" dirty="0"/>
              <a:t>宣告格式</a:t>
            </a:r>
            <a:r>
              <a:rPr lang="en-US" altLang="zh-TW" dirty="0"/>
              <a:t>: </a:t>
            </a:r>
            <a:r>
              <a:rPr lang="zh-TW" altLang="en-US" dirty="0"/>
              <a:t>資料型態 變數名稱 </a:t>
            </a:r>
            <a:r>
              <a:rPr lang="en-US" altLang="zh-TW" dirty="0"/>
              <a:t>[ </a:t>
            </a:r>
            <a:r>
              <a:rPr lang="zh-TW" altLang="en-US" dirty="0"/>
              <a:t>長度 </a:t>
            </a:r>
            <a:r>
              <a:rPr lang="en-US" altLang="zh-TW" dirty="0"/>
              <a:t>];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存取陣列資料值時，則以陣列的索引值指示所要存取之資料</a:t>
            </a:r>
          </a:p>
          <a:p>
            <a:pPr lvl="1">
              <a:defRPr/>
            </a:pPr>
            <a:r>
              <a:rPr lang="en-US" altLang="zh-TW" dirty="0"/>
              <a:t>Ex : value = a[5];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			</a:t>
            </a:r>
            <a:r>
              <a:rPr lang="zh-TW" altLang="en-US" dirty="0"/>
              <a:t>索引值</a:t>
            </a: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投影片編號版面配置區 3">
            <a:extLst>
              <a:ext uri="{FF2B5EF4-FFF2-40B4-BE49-F238E27FC236}">
                <a16:creationId xmlns:a16="http://schemas.microsoft.com/office/drawing/2014/main" id="{1D83C87E-DFF3-4454-87CE-CD3DAAA31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4D7A386A-A45C-4AFA-86CC-2CDFAF3DCC69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sp>
        <p:nvSpPr>
          <p:cNvPr id="7" name="右彎箭號 6">
            <a:extLst>
              <a:ext uri="{FF2B5EF4-FFF2-40B4-BE49-F238E27FC236}">
                <a16:creationId xmlns:a16="http://schemas.microsoft.com/office/drawing/2014/main" id="{2286BC1D-ED3C-46CC-A9EE-0D443856B8CD}"/>
              </a:ext>
            </a:extLst>
          </p:cNvPr>
          <p:cNvSpPr/>
          <p:nvPr/>
        </p:nvSpPr>
        <p:spPr>
          <a:xfrm rot="16200000">
            <a:off x="2914650" y="3181350"/>
            <a:ext cx="266700" cy="106680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4DC1BD75-5E21-4145-8D83-7814FCD40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(2/6) –</a:t>
            </a:r>
            <a:r>
              <a:rPr lang="zh-TW" altLang="en-US"/>
              <a:t> 一維陣列</a:t>
            </a:r>
          </a:p>
        </p:txBody>
      </p:sp>
      <p:sp>
        <p:nvSpPr>
          <p:cNvPr id="38915" name="內容版面配置區 2">
            <a:extLst>
              <a:ext uri="{FF2B5EF4-FFF2-40B4-BE49-F238E27FC236}">
                <a16:creationId xmlns:a16="http://schemas.microsoft.com/office/drawing/2014/main" id="{B61FC65D-B98F-4D8E-9010-617ED2FB8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靜態宣告</a:t>
            </a:r>
          </a:p>
          <a:p>
            <a:pPr lvl="1"/>
            <a:r>
              <a:rPr lang="zh-TW" altLang="en-US"/>
              <a:t>無初始值宣告：</a:t>
            </a:r>
            <a:endParaRPr lang="en-US" altLang="zh-TW"/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int</a:t>
            </a:r>
            <a:r>
              <a:rPr lang="en-US" altLang="zh-TW"/>
              <a:t> a[7];  // </a:t>
            </a:r>
            <a:r>
              <a:rPr lang="zh-TW" altLang="en-US"/>
              <a:t>宣告</a:t>
            </a:r>
            <a:r>
              <a:rPr lang="en-US" altLang="zh-TW"/>
              <a:t>Array</a:t>
            </a:r>
            <a:r>
              <a:rPr lang="zh-TW" altLang="en-US"/>
              <a:t>裡面含有</a:t>
            </a:r>
            <a:r>
              <a:rPr lang="en-US" altLang="zh-TW"/>
              <a:t>7</a:t>
            </a:r>
            <a:r>
              <a:rPr lang="zh-TW" altLang="en-US"/>
              <a:t>個整數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double</a:t>
            </a:r>
            <a:r>
              <a:rPr lang="en-US" altLang="zh-TW"/>
              <a:t> a[7];  //</a:t>
            </a:r>
            <a:r>
              <a:rPr lang="zh-TW" altLang="en-US"/>
              <a:t>宣告</a:t>
            </a:r>
            <a:r>
              <a:rPr lang="en-US" altLang="zh-TW"/>
              <a:t>Array</a:t>
            </a:r>
            <a:r>
              <a:rPr lang="zh-TW" altLang="en-US"/>
              <a:t>裡面含有</a:t>
            </a:r>
            <a:r>
              <a:rPr lang="en-US" altLang="zh-TW"/>
              <a:t>7</a:t>
            </a:r>
            <a:r>
              <a:rPr lang="zh-TW" altLang="en-US"/>
              <a:t>個浮點數</a:t>
            </a:r>
          </a:p>
          <a:p>
            <a:pPr lvl="1"/>
            <a:r>
              <a:rPr lang="zh-TW" altLang="en-US"/>
              <a:t>有初始值宣告：</a:t>
            </a:r>
            <a:endParaRPr lang="en-US" altLang="zh-TW"/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int</a:t>
            </a:r>
            <a:r>
              <a:rPr lang="en-US" altLang="zh-TW"/>
              <a:t> a[7] = {0};</a:t>
            </a:r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double </a:t>
            </a:r>
            <a:r>
              <a:rPr lang="en-US" altLang="zh-TW"/>
              <a:t>a[7] = { '\0' };   //</a:t>
            </a:r>
            <a:r>
              <a:rPr lang="zh-TW" altLang="en-US"/>
              <a:t>終止字元</a:t>
            </a:r>
          </a:p>
          <a:p>
            <a:pPr lvl="1"/>
            <a:r>
              <a:rPr lang="zh-TW" altLang="en-US"/>
              <a:t>部分初始宣告：</a:t>
            </a:r>
            <a:endParaRPr lang="en-US" altLang="zh-TW"/>
          </a:p>
          <a:p>
            <a:pPr lvl="2"/>
            <a:r>
              <a:rPr lang="en-US" altLang="zh-TW">
                <a:solidFill>
                  <a:srgbClr val="0000FF"/>
                </a:solidFill>
              </a:rPr>
              <a:t>int</a:t>
            </a:r>
            <a:r>
              <a:rPr lang="en-US" altLang="zh-TW"/>
              <a:t> a[7] = { 0 , 5 , 3 };</a:t>
            </a:r>
          </a:p>
          <a:p>
            <a:r>
              <a:rPr lang="zh-TW" altLang="en-US"/>
              <a:t>動態宣告</a:t>
            </a:r>
          </a:p>
          <a:p>
            <a:pPr lvl="1"/>
            <a:r>
              <a:rPr lang="en-US" altLang="zh-TW">
                <a:solidFill>
                  <a:srgbClr val="0000FF"/>
                </a:solidFill>
              </a:rPr>
              <a:t>int</a:t>
            </a:r>
            <a:r>
              <a:rPr lang="en-US" altLang="zh-TW"/>
              <a:t> a[ ] = { 0 , 1 , 2 , 3 , 4 };</a:t>
            </a:r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38916" name="投影片編號版面配置區 3">
            <a:extLst>
              <a:ext uri="{FF2B5EF4-FFF2-40B4-BE49-F238E27FC236}">
                <a16:creationId xmlns:a16="http://schemas.microsoft.com/office/drawing/2014/main" id="{07193A43-17F7-4917-8728-AAC819A8D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2DE1C7F9-9B05-4584-AA91-59AB7A43B175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>
            <a:extLst>
              <a:ext uri="{FF2B5EF4-FFF2-40B4-BE49-F238E27FC236}">
                <a16:creationId xmlns:a16="http://schemas.microsoft.com/office/drawing/2014/main" id="{2355F5AF-56FF-4870-AAE8-ED5AE2FA3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(3/6) –</a:t>
            </a:r>
            <a:r>
              <a:rPr lang="zh-TW" altLang="en-US"/>
              <a:t> 一維陣列</a:t>
            </a:r>
          </a:p>
        </p:txBody>
      </p:sp>
      <p:sp>
        <p:nvSpPr>
          <p:cNvPr id="39939" name="內容版面配置區 2">
            <a:extLst>
              <a:ext uri="{FF2B5EF4-FFF2-40B4-BE49-F238E27FC236}">
                <a16:creationId xmlns:a16="http://schemas.microsoft.com/office/drawing/2014/main" id="{759BA477-0AD7-4883-BCC9-48192789F8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陣列第一個元素之索引值一定為</a:t>
            </a:r>
            <a:r>
              <a:rPr lang="en-US" altLang="zh-TW"/>
              <a:t>0</a:t>
            </a:r>
          </a:p>
          <a:p>
            <a:r>
              <a:rPr lang="en-US" altLang="zh-TW"/>
              <a:t>m</a:t>
            </a:r>
            <a:r>
              <a:rPr lang="zh-TW" altLang="en-US"/>
              <a:t>與</a:t>
            </a:r>
            <a:r>
              <a:rPr lang="en-US" altLang="zh-TW"/>
              <a:t>n</a:t>
            </a:r>
            <a:r>
              <a:rPr lang="zh-TW" altLang="en-US"/>
              <a:t>代表陣列第一個元素之位址</a:t>
            </a:r>
            <a:endParaRPr lang="en-US" altLang="zh-TW"/>
          </a:p>
        </p:txBody>
      </p:sp>
      <p:sp>
        <p:nvSpPr>
          <p:cNvPr id="39940" name="投影片編號版面配置區 3">
            <a:extLst>
              <a:ext uri="{FF2B5EF4-FFF2-40B4-BE49-F238E27FC236}">
                <a16:creationId xmlns:a16="http://schemas.microsoft.com/office/drawing/2014/main" id="{9CBEE1BD-FFE0-4D39-99D6-9CD584B54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7F03DA31-E067-4B1E-B800-AB9330DF93C4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graphicFrame>
        <p:nvGraphicFramePr>
          <p:cNvPr id="39941" name="內容版面配置區 3">
            <a:extLst>
              <a:ext uri="{FF2B5EF4-FFF2-40B4-BE49-F238E27FC236}">
                <a16:creationId xmlns:a16="http://schemas.microsoft.com/office/drawing/2014/main" id="{221116CF-5919-4BF5-B97B-C72B89730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2852738"/>
          <a:ext cx="3063875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Visio" r:id="rId3" imgW="2745632" imgH="2933251" progId="Visio.Drawing.11">
                  <p:embed/>
                </p:oleObj>
              </mc:Choice>
              <mc:Fallback>
                <p:oleObj name="Visio" r:id="rId3" imgW="2745632" imgH="2933251" progId="Visio.Drawing.11">
                  <p:embed/>
                  <p:pic>
                    <p:nvPicPr>
                      <p:cNvPr id="0" name="內容版面配置區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852738"/>
                        <a:ext cx="3063875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6E4A23D-4299-4A6F-99AF-AD0B2C88B3C1}"/>
              </a:ext>
            </a:extLst>
          </p:cNvPr>
          <p:cNvSpPr txBox="1"/>
          <p:nvPr/>
        </p:nvSpPr>
        <p:spPr>
          <a:xfrm>
            <a:off x="1690688" y="6080125"/>
            <a:ext cx="1368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dirty="0">
                <a:latin typeface="+mn-ea"/>
                <a:ea typeface="+mn-ea"/>
              </a:rPr>
              <a:t>記憶體位置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FD670E-E6CB-4A94-B1BD-35451376492B}"/>
              </a:ext>
            </a:extLst>
          </p:cNvPr>
          <p:cNvSpPr txBox="1"/>
          <p:nvPr/>
        </p:nvSpPr>
        <p:spPr>
          <a:xfrm>
            <a:off x="6186488" y="6067425"/>
            <a:ext cx="1368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dirty="0">
                <a:latin typeface="+mn-ea"/>
                <a:ea typeface="+mn-ea"/>
              </a:rPr>
              <a:t>記憶體位置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4AF618-AB3F-4930-8668-2D6437C5EFBA}"/>
              </a:ext>
            </a:extLst>
          </p:cNvPr>
          <p:cNvSpPr txBox="1"/>
          <p:nvPr/>
        </p:nvSpPr>
        <p:spPr>
          <a:xfrm>
            <a:off x="1547813" y="2427288"/>
            <a:ext cx="15113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dirty="0">
                <a:latin typeface="+mn-lt"/>
              </a:rPr>
              <a:t> a[7] = { 0 } </a:t>
            </a:r>
            <a:endParaRPr lang="zh-TW" altLang="en-US" dirty="0"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213B3F-AA26-4BF5-8F33-470F599F006B}"/>
              </a:ext>
            </a:extLst>
          </p:cNvPr>
          <p:cNvSpPr txBox="1"/>
          <p:nvPr/>
        </p:nvSpPr>
        <p:spPr>
          <a:xfrm>
            <a:off x="5862638" y="2427288"/>
            <a:ext cx="20161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  <a:latin typeface="+mn-lt"/>
              </a:rPr>
              <a:t>double</a:t>
            </a:r>
            <a:r>
              <a:rPr lang="en-US" altLang="zh-TW" dirty="0">
                <a:latin typeface="+mn-lt"/>
              </a:rPr>
              <a:t> b[7] = { 0 } 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9946" name="物件 8">
            <a:extLst>
              <a:ext uri="{FF2B5EF4-FFF2-40B4-BE49-F238E27FC236}">
                <a16:creationId xmlns:a16="http://schemas.microsoft.com/office/drawing/2014/main" id="{607EDD64-8D2D-48E0-BD82-90F65FD63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852738"/>
          <a:ext cx="3208338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Visio" r:id="rId5" imgW="2842909" imgH="2933251" progId="Visio.Drawing.11">
                  <p:embed/>
                </p:oleObj>
              </mc:Choice>
              <mc:Fallback>
                <p:oleObj name="Visio" r:id="rId5" imgW="2842909" imgH="2933251" progId="Visio.Drawing.11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852738"/>
                        <a:ext cx="3208338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6D7C3B39-9372-4955-BA00-71F5194FF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(4/6) –</a:t>
            </a:r>
            <a:r>
              <a:rPr lang="zh-TW" altLang="en-US"/>
              <a:t> 一維陣列</a:t>
            </a:r>
          </a:p>
        </p:txBody>
      </p:sp>
      <p:sp>
        <p:nvSpPr>
          <p:cNvPr id="40963" name="內容版面配置區 2">
            <a:extLst>
              <a:ext uri="{FF2B5EF4-FFF2-40B4-BE49-F238E27FC236}">
                <a16:creationId xmlns:a16="http://schemas.microsoft.com/office/drawing/2014/main" id="{04D8C637-96D7-475A-846F-B72D2AADF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可藉由索引直取得陣列內容</a:t>
            </a:r>
          </a:p>
        </p:txBody>
      </p:sp>
      <p:sp>
        <p:nvSpPr>
          <p:cNvPr id="40964" name="投影片編號版面配置區 3">
            <a:extLst>
              <a:ext uri="{FF2B5EF4-FFF2-40B4-BE49-F238E27FC236}">
                <a16:creationId xmlns:a16="http://schemas.microsoft.com/office/drawing/2014/main" id="{B974401D-D94C-4456-9141-6F21F7A23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49C460B1-D00C-4AC2-9468-3FA26D43D3C1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40965" name="圖片 2">
            <a:extLst>
              <a:ext uri="{FF2B5EF4-FFF2-40B4-BE49-F238E27FC236}">
                <a16:creationId xmlns:a16="http://schemas.microsoft.com/office/drawing/2014/main" id="{B679A71A-9096-4354-AFBB-83449C63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4006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A521F5-6F43-44F9-992D-CF7DE2C03CB4}"/>
              </a:ext>
            </a:extLst>
          </p:cNvPr>
          <p:cNvSpPr/>
          <p:nvPr/>
        </p:nvSpPr>
        <p:spPr>
          <a:xfrm>
            <a:off x="4419600" y="3829050"/>
            <a:ext cx="914400" cy="2857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>
            <a:extLst>
              <a:ext uri="{FF2B5EF4-FFF2-40B4-BE49-F238E27FC236}">
                <a16:creationId xmlns:a16="http://schemas.microsoft.com/office/drawing/2014/main" id="{95C012F2-CBB7-4C79-B094-EC16EDEBC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(5/6) –</a:t>
            </a:r>
            <a:r>
              <a:rPr lang="zh-TW" altLang="en-US"/>
              <a:t> 二維陣列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9407A-F49D-44FA-B0E5-90953110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宣告格式：</a:t>
            </a:r>
            <a:r>
              <a:rPr lang="en-US" altLang="zh-TW" dirty="0"/>
              <a:t> </a:t>
            </a:r>
            <a:r>
              <a:rPr lang="zh-TW" altLang="en-US" dirty="0"/>
              <a:t>資料型態 變數名稱 </a:t>
            </a:r>
            <a:r>
              <a:rPr lang="en-US" altLang="zh-TW" dirty="0"/>
              <a:t>[</a:t>
            </a:r>
            <a:r>
              <a:rPr lang="zh-TW" altLang="en-US" dirty="0"/>
              <a:t>列長度</a:t>
            </a:r>
            <a:r>
              <a:rPr lang="en-US" altLang="zh-TW" dirty="0"/>
              <a:t>] [</a:t>
            </a:r>
            <a:r>
              <a:rPr lang="zh-TW" altLang="en-US" dirty="0"/>
              <a:t>行長度</a:t>
            </a:r>
            <a:r>
              <a:rPr lang="en-US" altLang="zh-TW" dirty="0"/>
              <a:t>]</a:t>
            </a:r>
          </a:p>
          <a:p>
            <a:pPr>
              <a:defRPr/>
            </a:pPr>
            <a:r>
              <a:rPr lang="zh-TW" altLang="en-US" dirty="0"/>
              <a:t>靜態宣告：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無初始值宣告方式：</a:t>
            </a:r>
            <a:endParaRPr lang="en-US" altLang="zh-TW" dirty="0"/>
          </a:p>
          <a:p>
            <a:pPr lvl="2">
              <a:defRPr/>
            </a:pPr>
            <a:r>
              <a:rPr lang="en-US" altLang="zh-TW" dirty="0"/>
              <a:t>Ex : </a:t>
            </a:r>
            <a:r>
              <a:rPr lang="en-US" altLang="zh-TW" dirty="0" err="1"/>
              <a:t>int</a:t>
            </a:r>
            <a:r>
              <a:rPr lang="en-US" altLang="zh-TW" dirty="0"/>
              <a:t> a[3] [3];</a:t>
            </a:r>
          </a:p>
          <a:p>
            <a:pPr lvl="1">
              <a:defRPr/>
            </a:pPr>
            <a:r>
              <a:rPr lang="zh-TW" altLang="en-US" dirty="0"/>
              <a:t>有初始值宣告方式：</a:t>
            </a:r>
            <a:endParaRPr lang="en-US" altLang="zh-TW" dirty="0"/>
          </a:p>
          <a:p>
            <a:pPr lvl="2">
              <a:defRPr/>
            </a:pPr>
            <a:r>
              <a:rPr lang="en-US" altLang="zh-TW" dirty="0" err="1"/>
              <a:t>int</a:t>
            </a:r>
            <a:r>
              <a:rPr lang="en-US" altLang="zh-TW" dirty="0"/>
              <a:t> a [ 2 ][ 4 ] = {{ 30 , 35 , 26 , 32 } , { 33 , 34 , 30 , 29 }}</a:t>
            </a: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		</a:t>
            </a:r>
            <a:r>
              <a:rPr lang="zh-TW" altLang="en-US" dirty="0"/>
              <a:t>        一維陣列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動態宣告：</a:t>
            </a:r>
            <a:endParaRPr lang="en-US" altLang="zh-TW" dirty="0"/>
          </a:p>
          <a:p>
            <a:pPr lvl="1">
              <a:defRPr/>
            </a:pPr>
            <a:r>
              <a:rPr lang="en-US" altLang="zh-TW" dirty="0" err="1"/>
              <a:t>int</a:t>
            </a:r>
            <a:r>
              <a:rPr lang="en-US" altLang="zh-TW" dirty="0"/>
              <a:t> a [  ][ 4 ] = {{ 30 , 35 , 26 , 32 } , { 33 , 34 , 30 , 29 }}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只能省略列之索引值，其餘皆要填寫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41988" name="投影片編號版面配置區 3">
            <a:extLst>
              <a:ext uri="{FF2B5EF4-FFF2-40B4-BE49-F238E27FC236}">
                <a16:creationId xmlns:a16="http://schemas.microsoft.com/office/drawing/2014/main" id="{6468FB21-06B6-4730-AB36-1903D5732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579D90DB-85E8-4C14-BD7F-C74190D180C9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sp>
        <p:nvSpPr>
          <p:cNvPr id="5" name="右彎箭號 4">
            <a:extLst>
              <a:ext uri="{FF2B5EF4-FFF2-40B4-BE49-F238E27FC236}">
                <a16:creationId xmlns:a16="http://schemas.microsoft.com/office/drawing/2014/main" id="{DCAAE78E-47BF-4274-91D9-A6FC1568F7EE}"/>
              </a:ext>
            </a:extLst>
          </p:cNvPr>
          <p:cNvSpPr/>
          <p:nvPr/>
        </p:nvSpPr>
        <p:spPr>
          <a:xfrm rot="16200000">
            <a:off x="3952875" y="2828925"/>
            <a:ext cx="133350" cy="41910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04D2F0-8835-47CF-BB90-151044A2E2DA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676400"/>
          <a:ext cx="3810000" cy="7413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040279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0333919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6574347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667062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35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32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589319878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33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29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3507782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8383FECD-F2BC-4BB4-B61D-2B5B1702A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大綱</a:t>
            </a:r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5F167156-233A-440C-B5F8-4B53D08D6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環境建置</a:t>
            </a:r>
            <a:endParaRPr lang="en-US" altLang="zh-TW"/>
          </a:p>
          <a:p>
            <a:r>
              <a:rPr lang="zh-TW" altLang="en-US"/>
              <a:t>資料型態</a:t>
            </a:r>
            <a:endParaRPr lang="en-US" altLang="zh-TW"/>
          </a:p>
          <a:p>
            <a:r>
              <a:rPr lang="zh-TW" altLang="en-US"/>
              <a:t>變數</a:t>
            </a:r>
            <a:endParaRPr lang="en-US" altLang="zh-TW"/>
          </a:p>
          <a:p>
            <a:r>
              <a:rPr lang="zh-TW" altLang="en-US"/>
              <a:t>基本輸入輸出</a:t>
            </a:r>
            <a:endParaRPr lang="en-US" altLang="zh-TW"/>
          </a:p>
          <a:p>
            <a:r>
              <a:rPr lang="zh-TW" altLang="en-US"/>
              <a:t>陣列</a:t>
            </a:r>
            <a:endParaRPr lang="en-US" altLang="zh-TW"/>
          </a:p>
          <a:p>
            <a:r>
              <a:rPr lang="zh-TW" altLang="en-US"/>
              <a:t>條件判斷式</a:t>
            </a:r>
            <a:endParaRPr lang="en-US" altLang="zh-TW"/>
          </a:p>
          <a:p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/>
              <a:t>函式</a:t>
            </a:r>
            <a:endParaRPr lang="en-US" altLang="zh-TW"/>
          </a:p>
          <a:p>
            <a:r>
              <a:rPr lang="zh-TW" altLang="en-US"/>
              <a:t>定義與列舉</a:t>
            </a:r>
            <a:endParaRPr lang="en-US" altLang="zh-TW"/>
          </a:p>
          <a:p>
            <a:endParaRPr lang="en-US" altLang="zh-TW"/>
          </a:p>
        </p:txBody>
      </p:sp>
      <p:sp>
        <p:nvSpPr>
          <p:cNvPr id="12292" name="投影片編號版面配置區 3">
            <a:extLst>
              <a:ext uri="{FF2B5EF4-FFF2-40B4-BE49-F238E27FC236}">
                <a16:creationId xmlns:a16="http://schemas.microsoft.com/office/drawing/2014/main" id="{46F97816-EA04-4E85-A24D-CD19DE1E0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P-2/52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>
            <a:extLst>
              <a:ext uri="{FF2B5EF4-FFF2-40B4-BE49-F238E27FC236}">
                <a16:creationId xmlns:a16="http://schemas.microsoft.com/office/drawing/2014/main" id="{28F389A6-9AA9-4F1F-B8C0-122F628CD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 </a:t>
            </a:r>
            <a:r>
              <a:rPr lang="en-US" altLang="zh-TW"/>
              <a:t>(6/6) –</a:t>
            </a:r>
            <a:r>
              <a:rPr lang="zh-TW" altLang="en-US"/>
              <a:t> 二維陣列</a:t>
            </a:r>
          </a:p>
        </p:txBody>
      </p:sp>
      <p:sp>
        <p:nvSpPr>
          <p:cNvPr id="43011" name="內容版面配置區 2">
            <a:extLst>
              <a:ext uri="{FF2B5EF4-FFF2-40B4-BE49-F238E27FC236}">
                <a16:creationId xmlns:a16="http://schemas.microsoft.com/office/drawing/2014/main" id="{3453ADE8-9E3E-4716-9DFD-DE7D5C0BF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double</a:t>
            </a:r>
            <a:r>
              <a:rPr lang="en-US" altLang="zh-TW"/>
              <a:t> a</a:t>
            </a:r>
            <a:r>
              <a:rPr lang="zh-TW" altLang="en-US"/>
              <a:t> </a:t>
            </a:r>
            <a:r>
              <a:rPr lang="en-US" altLang="zh-TW"/>
              <a:t>[</a:t>
            </a:r>
            <a:r>
              <a:rPr lang="zh-TW" altLang="en-US"/>
              <a:t> </a:t>
            </a:r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] [</a:t>
            </a:r>
            <a:r>
              <a:rPr lang="zh-TW" altLang="en-US"/>
              <a:t> </a:t>
            </a:r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]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{ { 1 , 2 , 3 } , { 4 , 5 , 6 } , { 7 , 8 , 9 }};</a:t>
            </a:r>
          </a:p>
          <a:p>
            <a:r>
              <a:rPr lang="en-US" altLang="zh-TW"/>
              <a:t>n</a:t>
            </a:r>
            <a:r>
              <a:rPr lang="zh-TW" altLang="en-US"/>
              <a:t>為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[</a:t>
            </a:r>
            <a:r>
              <a:rPr lang="zh-TW" altLang="en-US"/>
              <a:t>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]</a:t>
            </a:r>
            <a:r>
              <a:rPr lang="zh-TW" altLang="en-US"/>
              <a:t> </a:t>
            </a:r>
            <a:r>
              <a:rPr lang="en-US" altLang="zh-TW"/>
              <a:t>[</a:t>
            </a:r>
            <a:r>
              <a:rPr lang="zh-TW" altLang="en-US"/>
              <a:t>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]</a:t>
            </a:r>
            <a:r>
              <a:rPr lang="zh-TW" altLang="en-US"/>
              <a:t>之位址</a:t>
            </a:r>
          </a:p>
          <a:p>
            <a:endParaRPr lang="zh-TW" altLang="en-US"/>
          </a:p>
        </p:txBody>
      </p:sp>
      <p:sp>
        <p:nvSpPr>
          <p:cNvPr id="43012" name="投影片編號版面配置區 3">
            <a:extLst>
              <a:ext uri="{FF2B5EF4-FFF2-40B4-BE49-F238E27FC236}">
                <a16:creationId xmlns:a16="http://schemas.microsoft.com/office/drawing/2014/main" id="{3CA8D4BC-FA6A-44DC-AB30-C8A6E8182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F60B268A-E6C6-460D-B3A7-4AEFB9D854D1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30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A6072E-A825-4928-BCEC-3C9E450B178E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500438"/>
          <a:ext cx="4105275" cy="216217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[ 0 , 0 ]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[ 0 , 1 ]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[ 0 , 2 ]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[ 1 , 0 ]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[ 1 , 1 ]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[ 1 , 2 ]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[ 2 , 0 ]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[ 2 , 1 ]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新細明體" pitchFamily="18" charset="-120"/>
                        </a:rPr>
                        <a:t>[ 2 , 2 ]</a:t>
                      </a: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8594" marR="685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7837FF-E3DA-43E7-955A-F9BFB052BB49}"/>
              </a:ext>
            </a:extLst>
          </p:cNvPr>
          <p:cNvSpPr/>
          <p:nvPr/>
        </p:nvSpPr>
        <p:spPr>
          <a:xfrm>
            <a:off x="6327775" y="611981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dirty="0">
                <a:latin typeface="+mn-ea"/>
                <a:ea typeface="+mn-ea"/>
              </a:rPr>
              <a:t>記憶體位置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0915DE-C73B-42CE-A324-55ED32185302}"/>
              </a:ext>
            </a:extLst>
          </p:cNvPr>
          <p:cNvSpPr txBox="1"/>
          <p:nvPr/>
        </p:nvSpPr>
        <p:spPr>
          <a:xfrm>
            <a:off x="2827338" y="2951163"/>
            <a:ext cx="468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dirty="0">
                <a:latin typeface="+mn-ea"/>
                <a:ea typeface="+mn-ea"/>
              </a:rPr>
              <a:t>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A241C1-13E7-412F-A0BA-C08085B59362}"/>
              </a:ext>
            </a:extLst>
          </p:cNvPr>
          <p:cNvSpPr txBox="1"/>
          <p:nvPr/>
        </p:nvSpPr>
        <p:spPr>
          <a:xfrm>
            <a:off x="323850" y="4437063"/>
            <a:ext cx="4683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dirty="0">
                <a:latin typeface="+mn-ea"/>
                <a:ea typeface="+mn-ea"/>
              </a:rPr>
              <a:t>列</a:t>
            </a:r>
          </a:p>
        </p:txBody>
      </p:sp>
      <p:graphicFrame>
        <p:nvGraphicFramePr>
          <p:cNvPr id="43034" name="物件 2">
            <a:extLst>
              <a:ext uri="{FF2B5EF4-FFF2-40B4-BE49-F238E27FC236}">
                <a16:creationId xmlns:a16="http://schemas.microsoft.com/office/drawing/2014/main" id="{8735FF12-6FC8-4137-85CB-AFFDA8533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808163"/>
          <a:ext cx="3614738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Visio" r:id="rId3" imgW="3149060" imgH="3923132" progId="Visio.Drawing.11">
                  <p:embed/>
                </p:oleObj>
              </mc:Choice>
              <mc:Fallback>
                <p:oleObj name="Visio" r:id="rId3" imgW="3149060" imgH="3923132" progId="Visio.Drawing.11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808163"/>
                        <a:ext cx="3614738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>
            <a:extLst>
              <a:ext uri="{FF2B5EF4-FFF2-40B4-BE49-F238E27FC236}">
                <a16:creationId xmlns:a16="http://schemas.microsoft.com/office/drawing/2014/main" id="{B49BFF4F-FDB5-4948-8EA5-959BD5B5A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條件判斷式 </a:t>
            </a:r>
            <a:r>
              <a:rPr lang="en-US" altLang="zh-TW"/>
              <a:t>(1/3)</a:t>
            </a:r>
            <a:endParaRPr lang="zh-TW" altLang="en-US"/>
          </a:p>
        </p:txBody>
      </p:sp>
      <p:sp>
        <p:nvSpPr>
          <p:cNvPr id="40963" name="內容版面配置區 2">
            <a:extLst>
              <a:ext uri="{FF2B5EF4-FFF2-40B4-BE49-F238E27FC236}">
                <a16:creationId xmlns:a16="http://schemas.microsoft.com/office/drawing/2014/main" id="{D4FF44C3-2AEB-4BA4-A88D-2FC7764F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條件判斷式：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如果□□成立就做▽▽事情</a:t>
            </a:r>
            <a:endParaRPr lang="en-US" altLang="zh-TW" dirty="0"/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  <a:cs typeface="+mn-cs"/>
              </a:rPr>
              <a:t>if else</a:t>
            </a:r>
          </a:p>
          <a:p>
            <a:pPr lvl="2">
              <a:defRPr/>
            </a:pPr>
            <a:r>
              <a:rPr lang="zh-TW" altLang="en-US" dirty="0"/>
              <a:t>使用時機</a:t>
            </a:r>
            <a:r>
              <a:rPr lang="en-US" altLang="zh-TW" dirty="0"/>
              <a:t>: </a:t>
            </a:r>
            <a:r>
              <a:rPr lang="zh-TW" altLang="en-US" dirty="0"/>
              <a:t>條件判斷後結果種類少，多判斷式與變數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  <a:cs typeface="+mn-cs"/>
              </a:rPr>
              <a:t>switch</a:t>
            </a:r>
          </a:p>
          <a:p>
            <a:pPr lvl="2">
              <a:defRPr/>
            </a:pPr>
            <a:r>
              <a:rPr lang="zh-TW" altLang="en-US" dirty="0"/>
              <a:t>使用時機</a:t>
            </a:r>
            <a:r>
              <a:rPr lang="en-US" altLang="zh-TW" dirty="0"/>
              <a:t>: </a:t>
            </a:r>
            <a:r>
              <a:rPr lang="zh-TW" altLang="en-US" dirty="0"/>
              <a:t>條件判斷後結果種類多，單判斷式與變數</a:t>
            </a:r>
          </a:p>
          <a:p>
            <a:pPr>
              <a:defRPr/>
            </a:pPr>
            <a:r>
              <a:rPr lang="zh-TW" altLang="en-US" dirty="0"/>
              <a:t>迴圈：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一直做某件事情，直到□□不成立</a:t>
            </a:r>
            <a:endParaRPr lang="en-US" altLang="zh-TW" dirty="0"/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  <a:cs typeface="+mn-cs"/>
              </a:rPr>
              <a:t>for</a:t>
            </a:r>
          </a:p>
          <a:p>
            <a:pPr lvl="2">
              <a:defRPr/>
            </a:pPr>
            <a:r>
              <a:rPr lang="zh-TW" altLang="en-US" dirty="0"/>
              <a:t>使用時機</a:t>
            </a:r>
            <a:r>
              <a:rPr lang="en-US" altLang="zh-TW" dirty="0"/>
              <a:t>: </a:t>
            </a:r>
            <a:r>
              <a:rPr lang="zh-TW" altLang="en-US" dirty="0"/>
              <a:t>確定迴圈的次數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  <a:cs typeface="+mn-cs"/>
              </a:rPr>
              <a:t>while</a:t>
            </a:r>
          </a:p>
          <a:p>
            <a:pPr lvl="2">
              <a:defRPr/>
            </a:pPr>
            <a:r>
              <a:rPr lang="zh-TW" altLang="en-US" dirty="0"/>
              <a:t>使用時機</a:t>
            </a:r>
            <a:r>
              <a:rPr lang="en-US" altLang="zh-TW" dirty="0"/>
              <a:t>: </a:t>
            </a:r>
            <a:r>
              <a:rPr lang="zh-TW" altLang="en-US" dirty="0"/>
              <a:t>不確定迴圈的次數</a:t>
            </a:r>
          </a:p>
          <a:p>
            <a:pPr>
              <a:defRPr/>
            </a:pPr>
            <a:endParaRPr lang="zh-TW" altLang="en-US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4036" name="投影片編號版面配置區 3">
            <a:extLst>
              <a:ext uri="{FF2B5EF4-FFF2-40B4-BE49-F238E27FC236}">
                <a16:creationId xmlns:a16="http://schemas.microsoft.com/office/drawing/2014/main" id="{5079CA79-8EA9-4CD5-BCA4-36F1F73A7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41C35F02-C7A4-47BC-B367-4B0D5CC05815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31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>
            <a:extLst>
              <a:ext uri="{FF2B5EF4-FFF2-40B4-BE49-F238E27FC236}">
                <a16:creationId xmlns:a16="http://schemas.microsoft.com/office/drawing/2014/main" id="{30556435-AB34-4C6D-8336-E447265E1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條件判斷式 </a:t>
            </a:r>
            <a:r>
              <a:rPr lang="en-US" altLang="zh-TW"/>
              <a:t>(2/3)</a:t>
            </a:r>
            <a:endParaRPr lang="zh-TW" altLang="en-US"/>
          </a:p>
        </p:txBody>
      </p:sp>
      <p:sp>
        <p:nvSpPr>
          <p:cNvPr id="41987" name="內容版面配置區 2">
            <a:extLst>
              <a:ext uri="{FF2B5EF4-FFF2-40B4-BE49-F238E27FC236}">
                <a16:creationId xmlns:a16="http://schemas.microsoft.com/office/drawing/2014/main" id="{DE441B3C-62CF-4A8C-8020-16B78D20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if else</a:t>
            </a:r>
            <a:r>
              <a:rPr lang="zh-TW" altLang="en-US" dirty="0"/>
              <a:t> 架構：</a:t>
            </a:r>
            <a:endParaRPr lang="en-US" altLang="zh-TW" dirty="0"/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	if</a:t>
            </a:r>
            <a:r>
              <a:rPr lang="en-US" altLang="zh-TW" sz="2000" dirty="0"/>
              <a:t> ( test-condition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)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{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statement(s);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}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0000FF"/>
                </a:solidFill>
              </a:rPr>
              <a:t>else if</a:t>
            </a:r>
            <a:r>
              <a:rPr lang="en-US" altLang="zh-TW" sz="2000" dirty="0"/>
              <a:t> ( test-condition</a:t>
            </a:r>
            <a:r>
              <a:rPr lang="zh-TW" altLang="en-US" sz="2000" dirty="0"/>
              <a:t> </a:t>
            </a:r>
            <a:r>
              <a:rPr lang="en-US" altLang="zh-TW" sz="2000" dirty="0"/>
              <a:t>2 )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{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statement(s);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}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0000FF"/>
                </a:solidFill>
              </a:rPr>
              <a:t>else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{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statement(s);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}	</a:t>
            </a:r>
            <a:endParaRPr lang="zh-TW" altLang="en-US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5060" name="投影片編號版面配置區 3">
            <a:extLst>
              <a:ext uri="{FF2B5EF4-FFF2-40B4-BE49-F238E27FC236}">
                <a16:creationId xmlns:a16="http://schemas.microsoft.com/office/drawing/2014/main" id="{AA1413C5-C60D-41D1-A0B1-1EC6C49C2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7061B058-E9A0-4BCF-9AF2-C2AC4D1AFE2E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45061" name="圖片 2">
            <a:extLst>
              <a:ext uri="{FF2B5EF4-FFF2-40B4-BE49-F238E27FC236}">
                <a16:creationId xmlns:a16="http://schemas.microsoft.com/office/drawing/2014/main" id="{079AF768-886A-4F6F-A515-28825715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244600"/>
            <a:ext cx="43624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214C27-337C-418C-A898-17519DFD8903}"/>
              </a:ext>
            </a:extLst>
          </p:cNvPr>
          <p:cNvSpPr/>
          <p:nvPr/>
        </p:nvSpPr>
        <p:spPr>
          <a:xfrm>
            <a:off x="5410200" y="2743200"/>
            <a:ext cx="3352800" cy="13716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5063" name="圖片 6">
            <a:extLst>
              <a:ext uri="{FF2B5EF4-FFF2-40B4-BE49-F238E27FC236}">
                <a16:creationId xmlns:a16="http://schemas.microsoft.com/office/drawing/2014/main" id="{E2FBC634-172C-485F-819E-19713F4B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4902200"/>
            <a:ext cx="51847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704FDFC7-D553-4BE8-9F87-7C430E709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條件判斷式 </a:t>
            </a:r>
            <a:r>
              <a:rPr lang="en-US" altLang="zh-TW"/>
              <a:t>(3/3)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BF6124-4230-47C0-AF13-9D636607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switch case </a:t>
            </a:r>
            <a:r>
              <a:rPr lang="zh-TW" altLang="en-US" dirty="0"/>
              <a:t>架構： 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solidFill>
                  <a:srgbClr val="0000FF"/>
                </a:solidFill>
              </a:rPr>
              <a:t>	switch</a:t>
            </a:r>
            <a:r>
              <a:rPr lang="en-US" altLang="zh-TW" sz="1600" dirty="0"/>
              <a:t> ( state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{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0000FF"/>
                </a:solidFill>
              </a:rPr>
              <a:t>case</a:t>
            </a:r>
            <a:r>
              <a:rPr lang="en-US" altLang="zh-TW" sz="1600" dirty="0"/>
              <a:t> 0: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</a:t>
            </a:r>
            <a:r>
              <a:rPr lang="zh-TW" altLang="en-US" sz="1600" dirty="0"/>
              <a:t>內容</a:t>
            </a:r>
            <a:r>
              <a:rPr lang="en-US" altLang="zh-TW" sz="16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statement;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</a:t>
            </a:r>
            <a:r>
              <a:rPr lang="en-US" altLang="zh-TW" sz="1600" dirty="0">
                <a:solidFill>
                  <a:srgbClr val="0000FF"/>
                </a:solidFill>
              </a:rPr>
              <a:t>break;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0000FF"/>
                </a:solidFill>
              </a:rPr>
              <a:t>case</a:t>
            </a:r>
            <a:r>
              <a:rPr lang="en-US" altLang="zh-TW" sz="1600" dirty="0"/>
              <a:t> 1: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</a:t>
            </a:r>
            <a:r>
              <a:rPr lang="zh-TW" altLang="en-US" sz="1600" dirty="0"/>
              <a:t>內容</a:t>
            </a:r>
            <a:r>
              <a:rPr lang="en-US" altLang="zh-TW" sz="16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statement;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</a:t>
            </a:r>
            <a:r>
              <a:rPr lang="en-US" altLang="zh-TW" sz="1600" dirty="0">
                <a:solidFill>
                  <a:srgbClr val="0000FF"/>
                </a:solidFill>
              </a:rPr>
              <a:t>break;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0000FF"/>
                </a:solidFill>
              </a:rPr>
              <a:t>default</a:t>
            </a:r>
            <a:r>
              <a:rPr lang="en-US" altLang="zh-TW" sz="16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</a:t>
            </a:r>
            <a:r>
              <a:rPr lang="zh-TW" altLang="en-US" sz="1600" dirty="0"/>
              <a:t>內容</a:t>
            </a:r>
            <a:r>
              <a:rPr lang="en-US" altLang="zh-TW" sz="16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statement;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		</a:t>
            </a:r>
            <a:r>
              <a:rPr lang="en-US" altLang="zh-TW" sz="1600" dirty="0">
                <a:solidFill>
                  <a:srgbClr val="0000FF"/>
                </a:solidFill>
              </a:rPr>
              <a:t>break;</a:t>
            </a:r>
            <a:endParaRPr lang="en-US" altLang="zh-TW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	}</a:t>
            </a:r>
            <a:endParaRPr lang="zh-TW" altLang="en-US" sz="16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sp>
        <p:nvSpPr>
          <p:cNvPr id="46084" name="投影片編號版面配置區 3">
            <a:extLst>
              <a:ext uri="{FF2B5EF4-FFF2-40B4-BE49-F238E27FC236}">
                <a16:creationId xmlns:a16="http://schemas.microsoft.com/office/drawing/2014/main" id="{F1CED458-7567-4F16-B320-115A9965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6BB587FC-C4E9-4577-ABA9-6FB91BEB1DAA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46085" name="圖片 3">
            <a:extLst>
              <a:ext uri="{FF2B5EF4-FFF2-40B4-BE49-F238E27FC236}">
                <a16:creationId xmlns:a16="http://schemas.microsoft.com/office/drawing/2014/main" id="{89CC84D3-9505-42DD-AE8D-14C3DAD7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7563"/>
            <a:ext cx="3794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BCA595D-B19A-4C02-A36D-3D20D68F828D}"/>
              </a:ext>
            </a:extLst>
          </p:cNvPr>
          <p:cNvSpPr/>
          <p:nvPr/>
        </p:nvSpPr>
        <p:spPr>
          <a:xfrm>
            <a:off x="5638800" y="2362200"/>
            <a:ext cx="2209800" cy="2133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6087" name="圖片 5">
            <a:extLst>
              <a:ext uri="{FF2B5EF4-FFF2-40B4-BE49-F238E27FC236}">
                <a16:creationId xmlns:a16="http://schemas.microsoft.com/office/drawing/2014/main" id="{430D2C1B-86E2-49AC-BD06-99F9BF84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140325"/>
            <a:ext cx="4203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C756C-5805-4E02-A6C4-40B6E513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for </a:t>
            </a:r>
            <a:r>
              <a:rPr lang="zh-TW" altLang="en-US" dirty="0"/>
              <a:t>架構：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altLang="zh-TW" sz="1800" dirty="0">
                <a:solidFill>
                  <a:srgbClr val="0000FF"/>
                </a:solidFill>
              </a:rPr>
              <a:t>	</a:t>
            </a:r>
            <a:r>
              <a:rPr lang="nn-NO" altLang="zh-TW" sz="2000" dirty="0">
                <a:solidFill>
                  <a:srgbClr val="0000FF"/>
                </a:solidFill>
              </a:rPr>
              <a:t>for</a:t>
            </a:r>
            <a:r>
              <a:rPr lang="nn-NO" altLang="zh-TW" sz="2000" dirty="0"/>
              <a:t> ( 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-expression</a:t>
            </a:r>
            <a:r>
              <a:rPr lang="nn-NO" altLang="zh-TW" sz="2000" dirty="0"/>
              <a:t>; </a:t>
            </a:r>
            <a:r>
              <a:rPr lang="en-US" altLang="zh-TW" sz="2000" dirty="0"/>
              <a:t>test-expression</a:t>
            </a:r>
            <a:r>
              <a:rPr lang="nn-NO" altLang="zh-TW" sz="2000" dirty="0"/>
              <a:t> ; </a:t>
            </a:r>
            <a:r>
              <a:rPr lang="en-US" altLang="zh-TW" sz="2000" dirty="0"/>
              <a:t>update-expression</a:t>
            </a:r>
            <a:r>
              <a:rPr lang="zh-TW" altLang="en-US" sz="2000" dirty="0"/>
              <a:t> </a:t>
            </a:r>
            <a:r>
              <a:rPr lang="nn-NO" altLang="zh-TW" sz="20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}</a:t>
            </a:r>
            <a:endParaRPr lang="zh-TW" altLang="en-US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7107" name="標題 1">
            <a:extLst>
              <a:ext uri="{FF2B5EF4-FFF2-40B4-BE49-F238E27FC236}">
                <a16:creationId xmlns:a16="http://schemas.microsoft.com/office/drawing/2014/main" id="{CB0247F5-20C5-43F7-8207-6FE7D8F03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 </a:t>
            </a:r>
            <a:r>
              <a:rPr lang="en-US" altLang="zh-TW"/>
              <a:t>(1/5)</a:t>
            </a:r>
            <a:endParaRPr lang="zh-TW" altLang="en-US"/>
          </a:p>
        </p:txBody>
      </p:sp>
      <p:sp>
        <p:nvSpPr>
          <p:cNvPr id="47108" name="投影片編號版面配置區 3">
            <a:extLst>
              <a:ext uri="{FF2B5EF4-FFF2-40B4-BE49-F238E27FC236}">
                <a16:creationId xmlns:a16="http://schemas.microsoft.com/office/drawing/2014/main" id="{DBD52066-5779-4DBC-8053-B694CA5D9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C4D8AC78-CE4B-48AA-9BDD-6EC43204DB4F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47109" name="圖片 4">
            <a:extLst>
              <a:ext uri="{FF2B5EF4-FFF2-40B4-BE49-F238E27FC236}">
                <a16:creationId xmlns:a16="http://schemas.microsoft.com/office/drawing/2014/main" id="{C868C1F3-119A-4FAA-AF17-06350AB9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92450"/>
            <a:ext cx="53435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64E32E8-32D1-4767-901A-B9CDE2738840}"/>
              </a:ext>
            </a:extLst>
          </p:cNvPr>
          <p:cNvSpPr/>
          <p:nvPr/>
        </p:nvSpPr>
        <p:spPr>
          <a:xfrm>
            <a:off x="2190750" y="4876800"/>
            <a:ext cx="443865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47111" name="圖片 5">
            <a:extLst>
              <a:ext uri="{FF2B5EF4-FFF2-40B4-BE49-F238E27FC236}">
                <a16:creationId xmlns:a16="http://schemas.microsoft.com/office/drawing/2014/main" id="{150DB19B-2149-4D71-BC29-42C8D644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524000"/>
            <a:ext cx="3848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>
            <a:extLst>
              <a:ext uri="{FF2B5EF4-FFF2-40B4-BE49-F238E27FC236}">
                <a16:creationId xmlns:a16="http://schemas.microsoft.com/office/drawing/2014/main" id="{5FCFE220-2DC7-4CC1-A520-B1510B3A9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 </a:t>
            </a:r>
            <a:r>
              <a:rPr lang="en-US" altLang="zh-TW"/>
              <a:t>(2/5)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185B5-641A-411E-829A-2BD6DE76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while </a:t>
            </a:r>
            <a:r>
              <a:rPr lang="zh-TW" altLang="en-US" dirty="0"/>
              <a:t>架構：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solidFill>
                  <a:srgbClr val="0000FF"/>
                </a:solidFill>
              </a:rPr>
              <a:t>	while</a:t>
            </a:r>
            <a:r>
              <a:rPr lang="en-US" altLang="zh-TW" sz="1800" dirty="0"/>
              <a:t> (</a:t>
            </a:r>
            <a:r>
              <a:rPr lang="zh-TW" altLang="en-US" sz="1800" dirty="0"/>
              <a:t> </a:t>
            </a:r>
            <a:r>
              <a:rPr lang="en-US" altLang="zh-TW" sz="1800" dirty="0"/>
              <a:t>test-condition</a:t>
            </a:r>
            <a:r>
              <a:rPr lang="zh-TW" altLang="en-US" sz="1800" dirty="0"/>
              <a:t> </a:t>
            </a:r>
            <a:r>
              <a:rPr lang="en-US" altLang="zh-TW" sz="18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	statement(s);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}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sp>
        <p:nvSpPr>
          <p:cNvPr id="48132" name="投影片編號版面配置區 3">
            <a:extLst>
              <a:ext uri="{FF2B5EF4-FFF2-40B4-BE49-F238E27FC236}">
                <a16:creationId xmlns:a16="http://schemas.microsoft.com/office/drawing/2014/main" id="{C2EE790B-9F7B-406A-BF77-C466FB4A1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748AD771-BF29-418B-BFE7-7778808FF419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48133" name="圖片 3">
            <a:extLst>
              <a:ext uri="{FF2B5EF4-FFF2-40B4-BE49-F238E27FC236}">
                <a16:creationId xmlns:a16="http://schemas.microsoft.com/office/drawing/2014/main" id="{9D365A2F-4323-444B-A978-5E06F276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71600"/>
            <a:ext cx="512445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圖片 5">
            <a:extLst>
              <a:ext uri="{FF2B5EF4-FFF2-40B4-BE49-F238E27FC236}">
                <a16:creationId xmlns:a16="http://schemas.microsoft.com/office/drawing/2014/main" id="{23AB0A88-3615-4B06-8D53-AFF48F3F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667250"/>
            <a:ext cx="3695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685442-E0D5-4A95-8E87-A99DA93C9165}"/>
              </a:ext>
            </a:extLst>
          </p:cNvPr>
          <p:cNvSpPr/>
          <p:nvPr/>
        </p:nvSpPr>
        <p:spPr>
          <a:xfrm>
            <a:off x="4419600" y="2984500"/>
            <a:ext cx="4038600" cy="9779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D628D674-259A-428D-B3F2-7C9EB72C6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 </a:t>
            </a:r>
            <a:r>
              <a:rPr lang="en-US" altLang="zh-TW"/>
              <a:t>(3/5)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D61D8-4A3B-4DE5-93C2-A7F7D95C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for </a:t>
            </a:r>
            <a:r>
              <a:rPr lang="zh-TW" altLang="en-US" dirty="0"/>
              <a:t>與 </a:t>
            </a:r>
            <a:r>
              <a:rPr lang="en-US" altLang="zh-TW" dirty="0"/>
              <a:t>while</a:t>
            </a:r>
          </a:p>
          <a:p>
            <a:pPr lvl="1">
              <a:defRPr/>
            </a:pPr>
            <a:r>
              <a:rPr lang="zh-TW" altLang="en-US" dirty="0"/>
              <a:t>在</a:t>
            </a:r>
            <a:r>
              <a:rPr lang="en-US" altLang="zh-TW" dirty="0"/>
              <a:t>C++</a:t>
            </a:r>
            <a:r>
              <a:rPr lang="zh-TW" altLang="en-US" dirty="0"/>
              <a:t>中，</a:t>
            </a:r>
            <a:r>
              <a:rPr lang="en-US" altLang="zh-TW" dirty="0"/>
              <a:t>for </a:t>
            </a:r>
            <a:r>
              <a:rPr lang="zh-TW" altLang="en-US" dirty="0"/>
              <a:t>和 </a:t>
            </a:r>
            <a:r>
              <a:rPr lang="en-US" altLang="zh-TW" dirty="0"/>
              <a:t>while</a:t>
            </a:r>
            <a:r>
              <a:rPr lang="zh-TW" altLang="en-US" dirty="0"/>
              <a:t> 迴圈基本上是相同的。如 </a:t>
            </a:r>
            <a:r>
              <a:rPr lang="en-US" altLang="zh-TW" dirty="0"/>
              <a:t>for</a:t>
            </a:r>
            <a:r>
              <a:rPr lang="zh-TW" altLang="en-US" dirty="0"/>
              <a:t> 迴圈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  <a:r>
              <a:rPr lang="nn-NO" altLang="zh-TW" sz="1800" dirty="0">
                <a:solidFill>
                  <a:srgbClr val="0000FF"/>
                </a:solidFill>
              </a:rPr>
              <a:t>for</a:t>
            </a:r>
            <a:r>
              <a:rPr lang="nn-NO" altLang="zh-TW" sz="1800" dirty="0"/>
              <a:t> ( </a:t>
            </a:r>
            <a:r>
              <a:rPr lang="en-US" altLang="zh-TW" sz="1800" dirty="0" err="1"/>
              <a:t>init</a:t>
            </a:r>
            <a:r>
              <a:rPr lang="en-US" altLang="zh-TW" sz="1800" dirty="0"/>
              <a:t>-expression</a:t>
            </a:r>
            <a:r>
              <a:rPr lang="nn-NO" altLang="zh-TW" sz="1800" dirty="0"/>
              <a:t>; </a:t>
            </a:r>
            <a:r>
              <a:rPr lang="en-US" altLang="zh-TW" sz="1800" dirty="0"/>
              <a:t>test-expression</a:t>
            </a:r>
            <a:r>
              <a:rPr lang="nn-NO" altLang="zh-TW" sz="1800" dirty="0"/>
              <a:t> ; </a:t>
            </a:r>
            <a:r>
              <a:rPr lang="en-US" altLang="zh-TW" sz="1800" dirty="0"/>
              <a:t>update-expression</a:t>
            </a:r>
            <a:r>
              <a:rPr lang="zh-TW" altLang="en-US" sz="1800" dirty="0"/>
              <a:t> </a:t>
            </a:r>
            <a:r>
              <a:rPr lang="nn-NO" altLang="zh-TW" sz="18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	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}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可寫成：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altLang="zh-TW" sz="2000" dirty="0">
                <a:solidFill>
                  <a:srgbClr val="0000FF"/>
                </a:solidFill>
              </a:rPr>
              <a:t>	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init</a:t>
            </a:r>
            <a:r>
              <a:rPr lang="en-US" altLang="zh-TW" sz="1800" dirty="0"/>
              <a:t>-expression;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</a:t>
            </a:r>
            <a:r>
              <a:rPr lang="en-US" altLang="zh-TW" sz="1800" dirty="0">
                <a:solidFill>
                  <a:srgbClr val="0000FF"/>
                </a:solidFill>
              </a:rPr>
              <a:t>while</a:t>
            </a:r>
            <a:r>
              <a:rPr lang="en-US" altLang="zh-TW" sz="1800" dirty="0"/>
              <a:t> 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	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	update-expression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}</a:t>
            </a:r>
            <a:endParaRPr lang="zh-TW" altLang="en-US" sz="1800" dirty="0"/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49156" name="投影片編號版面配置區 3">
            <a:extLst>
              <a:ext uri="{FF2B5EF4-FFF2-40B4-BE49-F238E27FC236}">
                <a16:creationId xmlns:a16="http://schemas.microsoft.com/office/drawing/2014/main" id="{D3D88E11-9390-42D5-A46C-745F8C86C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C6293553-06BE-48D6-8B74-4F3D869CA1FF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>
            <a:extLst>
              <a:ext uri="{FF2B5EF4-FFF2-40B4-BE49-F238E27FC236}">
                <a16:creationId xmlns:a16="http://schemas.microsoft.com/office/drawing/2014/main" id="{C1DF969E-A192-4466-89DF-69ADF4481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 </a:t>
            </a:r>
            <a:r>
              <a:rPr lang="en-US" altLang="zh-TW"/>
              <a:t>(4/5)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D8C57-BD46-4DF7-B45F-4E6946C4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for </a:t>
            </a:r>
            <a:r>
              <a:rPr lang="zh-TW" altLang="en-US" dirty="0"/>
              <a:t>與 </a:t>
            </a:r>
            <a:r>
              <a:rPr lang="en-US" altLang="zh-TW" dirty="0"/>
              <a:t>while</a:t>
            </a:r>
          </a:p>
          <a:p>
            <a:pPr lvl="1">
              <a:defRPr/>
            </a:pPr>
            <a:r>
              <a:rPr lang="zh-TW" altLang="en-US" dirty="0"/>
              <a:t>同樣的，</a:t>
            </a:r>
            <a:r>
              <a:rPr lang="en-US" altLang="zh-TW" dirty="0"/>
              <a:t>while</a:t>
            </a:r>
            <a:r>
              <a:rPr lang="zh-TW" altLang="en-US" dirty="0"/>
              <a:t> 迴圈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solidFill>
                  <a:srgbClr val="0000FF"/>
                </a:solidFill>
              </a:rPr>
              <a:t>	</a:t>
            </a:r>
            <a:r>
              <a:rPr lang="zh-TW" altLang="en-US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while</a:t>
            </a:r>
            <a:r>
              <a:rPr lang="en-US" altLang="zh-TW" sz="1800" dirty="0"/>
              <a:t> (</a:t>
            </a:r>
            <a:r>
              <a:rPr lang="zh-TW" altLang="en-US" sz="1800" dirty="0"/>
              <a:t> </a:t>
            </a:r>
            <a:r>
              <a:rPr lang="en-US" altLang="zh-TW" sz="1800" dirty="0"/>
              <a:t>test-expression</a:t>
            </a:r>
            <a:r>
              <a:rPr lang="zh-TW" altLang="en-US" sz="1800" dirty="0"/>
              <a:t> </a:t>
            </a:r>
            <a:r>
              <a:rPr lang="en-US" altLang="zh-TW" sz="18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	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}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可改寫成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solidFill>
                  <a:srgbClr val="0000FF"/>
                </a:solidFill>
              </a:rPr>
              <a:t>	</a:t>
            </a:r>
            <a:r>
              <a:rPr lang="zh-TW" altLang="en-US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for</a:t>
            </a:r>
            <a:r>
              <a:rPr lang="en-US" altLang="zh-TW" sz="1800" dirty="0"/>
              <a:t> (</a:t>
            </a:r>
            <a:r>
              <a:rPr lang="zh-TW" altLang="en-US" sz="1800" dirty="0"/>
              <a:t> </a:t>
            </a:r>
            <a:r>
              <a:rPr lang="en-US" altLang="zh-TW" sz="1800" dirty="0"/>
              <a:t>;test-expression;</a:t>
            </a:r>
            <a:r>
              <a:rPr lang="zh-TW" altLang="en-US" sz="1800" dirty="0"/>
              <a:t> </a:t>
            </a:r>
            <a:r>
              <a:rPr lang="en-US" altLang="zh-TW" sz="18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	statement(s)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 }</a:t>
            </a:r>
          </a:p>
          <a:p>
            <a:pPr lvl="1">
              <a:defRPr/>
            </a:pPr>
            <a:r>
              <a:rPr lang="zh-TW" altLang="en-US" dirty="0"/>
              <a:t>因為 </a:t>
            </a:r>
            <a:r>
              <a:rPr lang="en-US" altLang="zh-TW" dirty="0"/>
              <a:t>for</a:t>
            </a:r>
            <a:r>
              <a:rPr lang="zh-TW" altLang="en-US" dirty="0"/>
              <a:t> 迴圈和 </a:t>
            </a:r>
            <a:r>
              <a:rPr lang="en-US" altLang="zh-TW" dirty="0"/>
              <a:t>while</a:t>
            </a:r>
            <a:r>
              <a:rPr lang="zh-TW" altLang="en-US" dirty="0"/>
              <a:t> 迴圈兩者幾乎相同，所以使用何者只是風格問題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	</a:t>
            </a:r>
          </a:p>
        </p:txBody>
      </p:sp>
      <p:sp>
        <p:nvSpPr>
          <p:cNvPr id="50180" name="投影片編號版面配置區 3">
            <a:extLst>
              <a:ext uri="{FF2B5EF4-FFF2-40B4-BE49-F238E27FC236}">
                <a16:creationId xmlns:a16="http://schemas.microsoft.com/office/drawing/2014/main" id="{21655889-B4AC-44EB-8AEC-01B811DAA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8C84A0D7-6276-4E34-AD4C-2EC60204A111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內容版面配置區 2">
            <a:extLst>
              <a:ext uri="{FF2B5EF4-FFF2-40B4-BE49-F238E27FC236}">
                <a16:creationId xmlns:a16="http://schemas.microsoft.com/office/drawing/2014/main" id="{1BF50594-DC83-402F-B840-565B22969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題目：</a:t>
            </a:r>
            <a:endParaRPr lang="en-US" altLang="zh-TW"/>
          </a:p>
          <a:p>
            <a:pPr lvl="1"/>
            <a:r>
              <a:rPr lang="zh-TW" altLang="en-US"/>
              <a:t>將以下程式碼之 </a:t>
            </a:r>
            <a:r>
              <a:rPr lang="en-US" altLang="zh-TW"/>
              <a:t>for</a:t>
            </a:r>
            <a:r>
              <a:rPr lang="zh-TW" altLang="en-US"/>
              <a:t> 迴圈改寫成 </a:t>
            </a:r>
            <a:r>
              <a:rPr lang="en-US" altLang="zh-TW"/>
              <a:t>while</a:t>
            </a:r>
            <a:r>
              <a:rPr lang="zh-TW" altLang="en-US"/>
              <a:t> 迴圈</a:t>
            </a:r>
          </a:p>
        </p:txBody>
      </p:sp>
      <p:sp>
        <p:nvSpPr>
          <p:cNvPr id="51203" name="標題 1">
            <a:extLst>
              <a:ext uri="{FF2B5EF4-FFF2-40B4-BE49-F238E27FC236}">
                <a16:creationId xmlns:a16="http://schemas.microsoft.com/office/drawing/2014/main" id="{BBC168A6-4431-4D6A-B453-74015B7FF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迴圈 </a:t>
            </a:r>
            <a:r>
              <a:rPr lang="en-US" altLang="zh-TW"/>
              <a:t>(5/5)</a:t>
            </a:r>
            <a:endParaRPr lang="zh-TW" altLang="en-US"/>
          </a:p>
        </p:txBody>
      </p:sp>
      <p:sp>
        <p:nvSpPr>
          <p:cNvPr id="51204" name="投影片編號版面配置區 3">
            <a:extLst>
              <a:ext uri="{FF2B5EF4-FFF2-40B4-BE49-F238E27FC236}">
                <a16:creationId xmlns:a16="http://schemas.microsoft.com/office/drawing/2014/main" id="{F06077A5-A3EE-4DA2-A8F5-7846CE6E4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C6ED0012-508C-4B64-BBEE-5C81CF13BBDD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51205" name="圖片 4">
            <a:extLst>
              <a:ext uri="{FF2B5EF4-FFF2-40B4-BE49-F238E27FC236}">
                <a16:creationId xmlns:a16="http://schemas.microsoft.com/office/drawing/2014/main" id="{DF803BB2-99C7-4835-BCAF-9BD49E2D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15000"/>
            <a:ext cx="5867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圖片 1">
            <a:extLst>
              <a:ext uri="{FF2B5EF4-FFF2-40B4-BE49-F238E27FC236}">
                <a16:creationId xmlns:a16="http://schemas.microsoft.com/office/drawing/2014/main" id="{14B333AE-FC8D-4978-88BB-57CB87671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1338"/>
            <a:ext cx="4830763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6563D2-EE31-4BF6-B521-7818D888B0CD}"/>
              </a:ext>
            </a:extLst>
          </p:cNvPr>
          <p:cNvSpPr/>
          <p:nvPr/>
        </p:nvSpPr>
        <p:spPr>
          <a:xfrm>
            <a:off x="1600200" y="3657600"/>
            <a:ext cx="2819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>
            <a:extLst>
              <a:ext uri="{FF2B5EF4-FFF2-40B4-BE49-F238E27FC236}">
                <a16:creationId xmlns:a16="http://schemas.microsoft.com/office/drawing/2014/main" id="{CE2A74E3-D395-4433-AE00-48ACC47A1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 </a:t>
            </a:r>
            <a:r>
              <a:rPr lang="en-US" altLang="zh-TW"/>
              <a:t>(1/5)</a:t>
            </a:r>
            <a:endParaRPr lang="zh-TW" altLang="en-US"/>
          </a:p>
        </p:txBody>
      </p:sp>
      <p:sp>
        <p:nvSpPr>
          <p:cNvPr id="52227" name="內容版面配置區 2">
            <a:extLst>
              <a:ext uri="{FF2B5EF4-FFF2-40B4-BE49-F238E27FC236}">
                <a16:creationId xmlns:a16="http://schemas.microsoft.com/office/drawing/2014/main" id="{D70D584C-B0B0-4527-BA4E-0F34A39C6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由一群具有獨立性質及多次使用的程式碼組合而成</a:t>
            </a:r>
          </a:p>
          <a:p>
            <a:r>
              <a:rPr lang="zh-TW" altLang="en-US"/>
              <a:t>主要分成副函式</a:t>
            </a:r>
            <a:r>
              <a:rPr lang="en-US" altLang="zh-TW"/>
              <a:t>(Sub)</a:t>
            </a:r>
            <a:r>
              <a:rPr lang="zh-TW" altLang="en-US"/>
              <a:t>及主函式</a:t>
            </a:r>
            <a:r>
              <a:rPr lang="en-US" altLang="zh-TW"/>
              <a:t>(Function)</a:t>
            </a:r>
          </a:p>
          <a:p>
            <a:r>
              <a:rPr lang="zh-TW" altLang="en-US"/>
              <a:t>意義：</a:t>
            </a:r>
            <a:endParaRPr lang="en-US" altLang="zh-TW"/>
          </a:p>
          <a:p>
            <a:pPr lvl="1"/>
            <a:r>
              <a:rPr lang="zh-TW" altLang="en-US"/>
              <a:t>當程式越寫越大，就就會出現許多必須重覆執行的程式區塊，把這些程式區塊定義出規格，每次使用時只要呼叫這份規格，修改時也只要針對這份規格，維護時較為容易。</a:t>
            </a:r>
          </a:p>
          <a:p>
            <a:r>
              <a:rPr lang="zh-TW" altLang="en-US"/>
              <a:t>使用函式的優點</a:t>
            </a:r>
          </a:p>
          <a:p>
            <a:pPr lvl="1"/>
            <a:r>
              <a:rPr lang="zh-TW" altLang="en-US"/>
              <a:t>節省程式碼的撰寫</a:t>
            </a:r>
          </a:p>
          <a:p>
            <a:pPr lvl="1"/>
            <a:r>
              <a:rPr lang="zh-TW" altLang="en-US"/>
              <a:t>程式碼元件化，提高程式的可再用性</a:t>
            </a:r>
          </a:p>
          <a:p>
            <a:pPr lvl="1"/>
            <a:r>
              <a:rPr lang="zh-TW" altLang="en-US"/>
              <a:t> 增加程式的閱讀性</a:t>
            </a:r>
          </a:p>
          <a:p>
            <a:endParaRPr lang="zh-TW" altLang="en-US"/>
          </a:p>
        </p:txBody>
      </p:sp>
      <p:sp>
        <p:nvSpPr>
          <p:cNvPr id="52228" name="投影片編號版面配置區 3">
            <a:extLst>
              <a:ext uri="{FF2B5EF4-FFF2-40B4-BE49-F238E27FC236}">
                <a16:creationId xmlns:a16="http://schemas.microsoft.com/office/drawing/2014/main" id="{223B57F3-E3C2-436C-884B-BB2FBB981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42CDB5E5-8C76-4E44-996E-58C76C2AA04D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39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D7D24FDA-E516-4032-9D4D-87AED6145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7"/>
            <a:ext cx="2680817" cy="523220"/>
          </a:xfrm>
        </p:spPr>
        <p:txBody>
          <a:bodyPr/>
          <a:lstStyle/>
          <a:p>
            <a:r>
              <a:rPr lang="zh-TW" altLang="en-US" dirty="0"/>
              <a:t>環境建置 </a:t>
            </a:r>
            <a:r>
              <a:rPr lang="en-US" altLang="zh-TW" dirty="0"/>
              <a:t>(1/7)</a:t>
            </a:r>
            <a:endParaRPr lang="zh-TW" altLang="en-US" dirty="0"/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B4C97CDA-DC2F-4FE8-B873-6DFA0B31F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Ctrl+Alt+t</a:t>
            </a:r>
            <a:r>
              <a:rPr lang="en-US" altLang="zh-TW" dirty="0"/>
              <a:t> </a:t>
            </a:r>
            <a:r>
              <a:rPr lang="zh-TW" altLang="en-US" dirty="0"/>
              <a:t>開啟終端機</a:t>
            </a:r>
            <a:endParaRPr lang="en-US" altLang="zh-TW" dirty="0"/>
          </a:p>
          <a:p>
            <a:r>
              <a:rPr lang="zh-TW" altLang="en-US" dirty="0"/>
              <a:t>輸入 </a:t>
            </a: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pPr lvl="1"/>
            <a:r>
              <a:rPr lang="zh-TW" altLang="en-US" dirty="0"/>
              <a:t>輸入密碼</a:t>
            </a:r>
            <a:endParaRPr lang="en-US" altLang="zh-TW" dirty="0"/>
          </a:p>
          <a:p>
            <a:r>
              <a:rPr lang="zh-TW" altLang="en-US" dirty="0"/>
              <a:t>輸入 </a:t>
            </a:r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err="1"/>
              <a:t>cmake</a:t>
            </a:r>
            <a:r>
              <a:rPr lang="zh-TW" altLang="en-US" dirty="0"/>
              <a:t> </a:t>
            </a:r>
            <a:r>
              <a:rPr lang="en-US" altLang="zh-TW" dirty="0"/>
              <a:t>-y</a:t>
            </a:r>
          </a:p>
          <a:p>
            <a:r>
              <a:rPr lang="zh-TW" altLang="en-US" dirty="0"/>
              <a:t>輸入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build-essential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終端機 快捷鍵</a:t>
            </a:r>
            <a:endParaRPr lang="en-US" altLang="zh-TW" dirty="0"/>
          </a:p>
          <a:p>
            <a:pPr lvl="1"/>
            <a:r>
              <a:rPr lang="en-US" altLang="zh-TW" dirty="0" err="1"/>
              <a:t>Ctrl+Shift+C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lvl="1"/>
            <a:r>
              <a:rPr lang="en-US" altLang="zh-TW" dirty="0" err="1"/>
              <a:t>Ctrl+Shift+V</a:t>
            </a:r>
            <a:r>
              <a:rPr lang="en-US" altLang="zh-TW" dirty="0"/>
              <a:t> </a:t>
            </a:r>
            <a:r>
              <a:rPr lang="zh-TW" altLang="en-US" dirty="0"/>
              <a:t>貼上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26F25-7A76-475F-8DAB-23E32D0504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C7CFEA86-F1D6-4308-9F41-E6D3452BD7F0}" type="slidenum">
              <a:rPr lang="en-US" altLang="zh-TW" smtClean="0"/>
              <a:pPr>
                <a:defRPr/>
              </a:pPr>
              <a:t>4</a:t>
            </a:fld>
            <a:r>
              <a:rPr lang="en-US" altLang="zh-TW"/>
              <a:t>/53</a:t>
            </a:r>
          </a:p>
        </p:txBody>
      </p:sp>
      <p:pic>
        <p:nvPicPr>
          <p:cNvPr id="13317" name="圖片 2">
            <a:extLst>
              <a:ext uri="{FF2B5EF4-FFF2-40B4-BE49-F238E27FC236}">
                <a16:creationId xmlns:a16="http://schemas.microsoft.com/office/drawing/2014/main" id="{EA610924-91F3-45CE-9035-C0D338D6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1524000"/>
            <a:ext cx="430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>
            <a:extLst>
              <a:ext uri="{FF2B5EF4-FFF2-40B4-BE49-F238E27FC236}">
                <a16:creationId xmlns:a16="http://schemas.microsoft.com/office/drawing/2014/main" id="{7AD4AFA3-74B8-4A9A-BD14-E69596929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 </a:t>
            </a:r>
            <a:r>
              <a:rPr lang="en-US" altLang="zh-TW"/>
              <a:t>(2/5)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501CC-A87F-4CC4-96FC-3AD96528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函式架構</a:t>
            </a:r>
          </a:p>
          <a:p>
            <a:pPr lvl="1">
              <a:defRPr/>
            </a:pPr>
            <a:r>
              <a:rPr lang="zh-TW" altLang="en-US" dirty="0"/>
              <a:t>函式原型</a:t>
            </a:r>
          </a:p>
          <a:p>
            <a:pPr lvl="1">
              <a:defRPr/>
            </a:pPr>
            <a:r>
              <a:rPr lang="zh-TW" altLang="en-US" dirty="0"/>
              <a:t>函式宣告</a:t>
            </a:r>
          </a:p>
          <a:p>
            <a:pPr lvl="1">
              <a:defRPr/>
            </a:pPr>
            <a:r>
              <a:rPr lang="zh-TW" altLang="en-US" dirty="0"/>
              <a:t>函式呼叫</a:t>
            </a:r>
          </a:p>
          <a:p>
            <a:pPr>
              <a:defRPr/>
            </a:pPr>
            <a:r>
              <a:rPr lang="zh-TW" altLang="en-US" dirty="0"/>
              <a:t>函式原型</a:t>
            </a:r>
          </a:p>
          <a:p>
            <a:pPr lvl="1">
              <a:defRPr/>
            </a:pPr>
            <a:r>
              <a:rPr lang="zh-TW" altLang="en-US" dirty="0"/>
              <a:t>在主程式使用到函式之前，必須先宣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告該函式的原型。</a:t>
            </a:r>
          </a:p>
          <a:p>
            <a:pPr lvl="1">
              <a:defRPr/>
            </a:pPr>
            <a:r>
              <a:rPr lang="zh-TW" altLang="en-US" dirty="0"/>
              <a:t>宣告函式原型的規格如下：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/>
              <a:t>函式型態　函式名稱　</a:t>
            </a:r>
            <a:r>
              <a:rPr lang="en-US" altLang="zh-TW" sz="2000" dirty="0"/>
              <a:t>(</a:t>
            </a:r>
            <a:r>
              <a:rPr lang="zh-TW" altLang="en-US" sz="2000" dirty="0"/>
              <a:t>引數１型態</a:t>
            </a:r>
            <a:r>
              <a:rPr lang="en-US" altLang="zh-TW" sz="2000" dirty="0"/>
              <a:t>, ...)</a:t>
            </a:r>
            <a:r>
              <a:rPr lang="zh-TW" altLang="en-US" sz="2000" dirty="0"/>
              <a:t>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1800" dirty="0">
                <a:solidFill>
                  <a:srgbClr val="0000FF"/>
                </a:solidFill>
              </a:rPr>
              <a:t>     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1800" dirty="0">
                <a:solidFill>
                  <a:srgbClr val="0000FF"/>
                </a:solidFill>
              </a:rPr>
              <a:t>             </a:t>
            </a:r>
            <a:r>
              <a:rPr lang="en-US" altLang="zh-TW" sz="2000" dirty="0"/>
              <a:t>pow2               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/>
              <a:t>, …)</a:t>
            </a:r>
            <a:r>
              <a:rPr lang="zh-TW" altLang="en-US" sz="2000" dirty="0"/>
              <a:t>；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3252" name="投影片編號版面配置區 3">
            <a:extLst>
              <a:ext uri="{FF2B5EF4-FFF2-40B4-BE49-F238E27FC236}">
                <a16:creationId xmlns:a16="http://schemas.microsoft.com/office/drawing/2014/main" id="{E9952F97-7643-47C1-95F2-81CDC87F9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7798F579-26BF-462A-BDE7-8DD869FD51FC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40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53253" name="圖片 3">
            <a:extLst>
              <a:ext uri="{FF2B5EF4-FFF2-40B4-BE49-F238E27FC236}">
                <a16:creationId xmlns:a16="http://schemas.microsoft.com/office/drawing/2014/main" id="{89255DFF-F74C-4C30-8B15-22CFCA2A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819150"/>
            <a:ext cx="33369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2BB2AF4-C60C-487E-AA91-8183F7BAF62D}"/>
              </a:ext>
            </a:extLst>
          </p:cNvPr>
          <p:cNvSpPr/>
          <p:nvPr/>
        </p:nvSpPr>
        <p:spPr>
          <a:xfrm>
            <a:off x="6324600" y="1524000"/>
            <a:ext cx="20574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>
            <a:extLst>
              <a:ext uri="{FF2B5EF4-FFF2-40B4-BE49-F238E27FC236}">
                <a16:creationId xmlns:a16="http://schemas.microsoft.com/office/drawing/2014/main" id="{9B879D2D-C4E1-435C-AA79-29D184D16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 </a:t>
            </a:r>
            <a:r>
              <a:rPr lang="en-US" altLang="zh-TW"/>
              <a:t>(3/5)</a:t>
            </a:r>
            <a:endParaRPr lang="zh-TW" altLang="en-US"/>
          </a:p>
        </p:txBody>
      </p:sp>
      <p:sp>
        <p:nvSpPr>
          <p:cNvPr id="44035" name="內容版面配置區 2">
            <a:extLst>
              <a:ext uri="{FF2B5EF4-FFF2-40B4-BE49-F238E27FC236}">
                <a16:creationId xmlns:a16="http://schemas.microsoft.com/office/drawing/2014/main" id="{3D298E0B-1369-40B7-8E84-26C1FDDC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函式宣告</a:t>
            </a:r>
          </a:p>
          <a:p>
            <a:pPr lvl="1">
              <a:defRPr/>
            </a:pPr>
            <a:r>
              <a:rPr lang="zh-TW" altLang="en-US" dirty="0"/>
              <a:t>函式的內容通常會宣告在主程式結束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之後的地方，是獨立於主程式之外的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程式碼。</a:t>
            </a:r>
          </a:p>
          <a:p>
            <a:pPr lvl="1">
              <a:defRPr/>
            </a:pPr>
            <a:r>
              <a:rPr lang="zh-TW" altLang="en-US" dirty="0"/>
              <a:t>在程式執行到呼叫該函式的時候，會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跳到函式內容開始執行，結束後回到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呼叫的下一行繼續。</a:t>
            </a:r>
          </a:p>
          <a:p>
            <a:pPr lvl="1">
              <a:defRPr/>
            </a:pPr>
            <a:r>
              <a:rPr lang="zh-TW" altLang="en-US" dirty="0"/>
              <a:t>宣告函式的規格如下：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/>
              <a:t>函式型態　函式名稱　 </a:t>
            </a:r>
            <a:r>
              <a:rPr lang="en-US" altLang="zh-TW" sz="2000" dirty="0"/>
              <a:t>(</a:t>
            </a:r>
            <a:r>
              <a:rPr lang="zh-TW" altLang="en-US" sz="2000" dirty="0"/>
              <a:t>引數</a:t>
            </a:r>
            <a:r>
              <a:rPr lang="en-US" altLang="zh-TW" sz="2000" dirty="0"/>
              <a:t>1</a:t>
            </a:r>
            <a:r>
              <a:rPr lang="zh-TW" altLang="en-US" sz="2000" dirty="0"/>
              <a:t>型態</a:t>
            </a:r>
            <a:r>
              <a:rPr lang="en-US" altLang="zh-TW" sz="2000" dirty="0"/>
              <a:t>, ...)     {</a:t>
            </a:r>
            <a:r>
              <a:rPr lang="zh-TW" altLang="en-US" sz="2000" dirty="0"/>
              <a:t>程式區塊</a:t>
            </a:r>
            <a:r>
              <a:rPr lang="en-US" altLang="zh-TW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/>
              <a:t>    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/>
              <a:t>              pow2            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, …)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/>
              <a:t>      </a:t>
            </a:r>
            <a:r>
              <a:rPr lang="en-US" altLang="zh-TW" sz="2000" dirty="0"/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return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*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/>
              <a:t>      </a:t>
            </a:r>
            <a:r>
              <a:rPr lang="en-US" altLang="zh-TW" sz="2000" dirty="0"/>
              <a:t>}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4276" name="投影片編號版面配置區 3">
            <a:extLst>
              <a:ext uri="{FF2B5EF4-FFF2-40B4-BE49-F238E27FC236}">
                <a16:creationId xmlns:a16="http://schemas.microsoft.com/office/drawing/2014/main" id="{59032E42-7524-4B7A-B170-B6C4122AD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2CD2366C-2721-4AAB-B798-6A31D933726B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41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54277" name="圖片 8">
            <a:extLst>
              <a:ext uri="{FF2B5EF4-FFF2-40B4-BE49-F238E27FC236}">
                <a16:creationId xmlns:a16="http://schemas.microsoft.com/office/drawing/2014/main" id="{E4E1D3DB-553A-43FD-BB54-6056CC95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819150"/>
            <a:ext cx="32686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C9787A-AAC0-4458-B8EB-8BF8669B8D07}"/>
              </a:ext>
            </a:extLst>
          </p:cNvPr>
          <p:cNvSpPr/>
          <p:nvPr/>
        </p:nvSpPr>
        <p:spPr>
          <a:xfrm>
            <a:off x="6248400" y="3378200"/>
            <a:ext cx="2187575" cy="10414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>
            <a:extLst>
              <a:ext uri="{FF2B5EF4-FFF2-40B4-BE49-F238E27FC236}">
                <a16:creationId xmlns:a16="http://schemas.microsoft.com/office/drawing/2014/main" id="{076A0C25-B62E-47A3-8FD1-B1FC21EB9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 </a:t>
            </a:r>
            <a:r>
              <a:rPr lang="en-US" altLang="zh-TW"/>
              <a:t>(4/5)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6F660-258B-4398-90D8-B4B5916A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函式呼叫</a:t>
            </a:r>
          </a:p>
          <a:p>
            <a:pPr lvl="1">
              <a:defRPr/>
            </a:pPr>
            <a:r>
              <a:rPr lang="zh-TW" altLang="en-US" dirty="0"/>
              <a:t>任何程式呼叫到函式的時候，必須依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照該函式的規格，給定正確的變數型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態與數量。</a:t>
            </a:r>
          </a:p>
          <a:p>
            <a:pPr lvl="1">
              <a:defRPr/>
            </a:pPr>
            <a:r>
              <a:rPr lang="zh-TW" altLang="en-US" dirty="0"/>
              <a:t>呼叫函式的規格如下：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  <a:r>
              <a:rPr lang="zh-TW" altLang="en-US" sz="2000" dirty="0"/>
              <a:t>輸出變數　</a:t>
            </a:r>
            <a:r>
              <a:rPr lang="en-US" altLang="zh-TW" sz="2000" dirty="0"/>
              <a:t>=</a:t>
            </a:r>
            <a:r>
              <a:rPr lang="zh-TW" altLang="en-US" sz="2000" dirty="0"/>
              <a:t>    函式名稱　 </a:t>
            </a:r>
            <a:r>
              <a:rPr lang="en-US" altLang="zh-TW" sz="2000" dirty="0"/>
              <a:t>(</a:t>
            </a:r>
            <a:r>
              <a:rPr lang="zh-TW" altLang="en-US" sz="2000" dirty="0"/>
              <a:t>輸入變數</a:t>
            </a:r>
            <a:r>
              <a:rPr lang="en-US" altLang="zh-TW" sz="2000" dirty="0"/>
              <a:t>1, ...)</a:t>
            </a:r>
            <a:r>
              <a:rPr lang="zh-TW" altLang="en-US" sz="2000" dirty="0"/>
              <a:t>；  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/>
              <a:t>       </a:t>
            </a:r>
            <a:r>
              <a:rPr lang="en-US" altLang="zh-TW" sz="2000" dirty="0"/>
              <a:t>x       </a:t>
            </a:r>
            <a:r>
              <a:rPr lang="zh-TW" altLang="en-US" sz="2000" dirty="0"/>
              <a:t>    </a:t>
            </a:r>
            <a:r>
              <a:rPr lang="en-US" altLang="zh-TW" sz="2000" dirty="0"/>
              <a:t>=     </a:t>
            </a:r>
            <a:r>
              <a:rPr lang="zh-TW" altLang="en-US" sz="2000" dirty="0"/>
              <a:t>   </a:t>
            </a:r>
            <a:r>
              <a:rPr lang="en-US" altLang="zh-TW" sz="2000" dirty="0"/>
              <a:t>pow2             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, …)</a:t>
            </a:r>
            <a:r>
              <a:rPr lang="zh-TW" altLang="en-US" sz="2000" dirty="0"/>
              <a:t>；</a:t>
            </a:r>
          </a:p>
          <a:p>
            <a:pPr>
              <a:defRPr/>
            </a:pPr>
            <a:r>
              <a:rPr lang="zh-TW" altLang="en-US" dirty="0"/>
              <a:t>引數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呼叫函式時所傳遞的値，分為傳值、傳址</a:t>
            </a:r>
            <a:r>
              <a:rPr lang="en-US" altLang="zh-TW" dirty="0"/>
              <a:t>2</a:t>
            </a:r>
            <a:r>
              <a:rPr lang="zh-TW" altLang="en-US" dirty="0"/>
              <a:t>種，引數型態為</a:t>
            </a:r>
            <a:r>
              <a:rPr lang="en-US" altLang="zh-TW" dirty="0"/>
              <a:t>void</a:t>
            </a:r>
            <a:r>
              <a:rPr lang="zh-TW" altLang="en-US" dirty="0"/>
              <a:t>時，可寫</a:t>
            </a:r>
            <a:r>
              <a:rPr lang="en-US" altLang="zh-TW" dirty="0"/>
              <a:t>void</a:t>
            </a:r>
            <a:r>
              <a:rPr lang="zh-TW" altLang="en-US" dirty="0"/>
              <a:t>或空白。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C</a:t>
            </a:r>
            <a:r>
              <a:rPr lang="zh-TW" altLang="en-US" dirty="0"/>
              <a:t>語言中，傳遞到函式的，並非引數本身，而是儲存在內的値。</a:t>
            </a:r>
            <a:endParaRPr lang="en-US" altLang="zh-TW" dirty="0"/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:a16="http://schemas.microsoft.com/office/drawing/2014/main" id="{C3E4C022-9278-48F5-BE4B-4413AB081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FDC0EEBC-9B6D-4167-AA26-C7346A389BAF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42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55301" name="圖片 7">
            <a:extLst>
              <a:ext uri="{FF2B5EF4-FFF2-40B4-BE49-F238E27FC236}">
                <a16:creationId xmlns:a16="http://schemas.microsoft.com/office/drawing/2014/main" id="{A8643DC8-A215-4BDC-98ED-EF4D574E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33400"/>
            <a:ext cx="2743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BC8300CA-9E29-4B5D-955C-8D636012BC62}"/>
              </a:ext>
            </a:extLst>
          </p:cNvPr>
          <p:cNvSpPr/>
          <p:nvPr/>
        </p:nvSpPr>
        <p:spPr>
          <a:xfrm>
            <a:off x="7959725" y="1885950"/>
            <a:ext cx="571500" cy="3429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A06EE5-0EA7-4783-91F2-2D894DFF7C71}"/>
              </a:ext>
            </a:extLst>
          </p:cNvPr>
          <p:cNvSpPr/>
          <p:nvPr/>
        </p:nvSpPr>
        <p:spPr>
          <a:xfrm>
            <a:off x="6929438" y="1943100"/>
            <a:ext cx="1757362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>
            <a:extLst>
              <a:ext uri="{FF2B5EF4-FFF2-40B4-BE49-F238E27FC236}">
                <a16:creationId xmlns:a16="http://schemas.microsoft.com/office/drawing/2014/main" id="{B2C1857B-DF7C-46E7-AA0F-31A485706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 </a:t>
            </a:r>
            <a:r>
              <a:rPr lang="en-US" altLang="zh-TW"/>
              <a:t>(5/5)</a:t>
            </a:r>
            <a:endParaRPr lang="zh-TW" altLang="en-US"/>
          </a:p>
        </p:txBody>
      </p:sp>
      <p:sp>
        <p:nvSpPr>
          <p:cNvPr id="56323" name="內容版面配置區 2">
            <a:extLst>
              <a:ext uri="{FF2B5EF4-FFF2-40B4-BE49-F238E27FC236}">
                <a16:creationId xmlns:a16="http://schemas.microsoft.com/office/drawing/2014/main" id="{23007F88-731B-423A-A56C-07B47CB50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函式其實很簡單</a:t>
            </a:r>
            <a:endParaRPr lang="en-US" altLang="zh-TW"/>
          </a:p>
          <a:p>
            <a:pPr lvl="1"/>
            <a:r>
              <a:rPr lang="zh-TW" altLang="en-US"/>
              <a:t>高中生眼中的函式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zh-TW" altLang="en-US"/>
              <a:t>工科學生眼中的函式</a:t>
            </a:r>
          </a:p>
        </p:txBody>
      </p:sp>
      <p:sp>
        <p:nvSpPr>
          <p:cNvPr id="56324" name="投影片編號版面配置區 3">
            <a:extLst>
              <a:ext uri="{FF2B5EF4-FFF2-40B4-BE49-F238E27FC236}">
                <a16:creationId xmlns:a16="http://schemas.microsoft.com/office/drawing/2014/main" id="{E643A744-A9D5-4508-B82C-BC311202CC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3C29C61E-18E9-4913-AEB6-A741FB903C7D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43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graphicFrame>
        <p:nvGraphicFramePr>
          <p:cNvPr id="56325" name="物件 7">
            <a:extLst>
              <a:ext uri="{FF2B5EF4-FFF2-40B4-BE49-F238E27FC236}">
                <a16:creationId xmlns:a16="http://schemas.microsoft.com/office/drawing/2014/main" id="{68FB02F1-9F73-4051-94EA-3EC631495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33940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方程式" r:id="rId3" imgW="1676400" imgH="482600" progId="Equation.3">
                  <p:embed/>
                </p:oleObj>
              </mc:Choice>
              <mc:Fallback>
                <p:oleObj name="方程式" r:id="rId3" imgW="1676400" imgH="4826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33940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圖片 2">
            <a:extLst>
              <a:ext uri="{FF2B5EF4-FFF2-40B4-BE49-F238E27FC236}">
                <a16:creationId xmlns:a16="http://schemas.microsoft.com/office/drawing/2014/main" id="{17A26BC2-03AD-4A48-8C91-A7F57B3E5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947988"/>
            <a:ext cx="35956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圖片 4">
            <a:extLst>
              <a:ext uri="{FF2B5EF4-FFF2-40B4-BE49-F238E27FC236}">
                <a16:creationId xmlns:a16="http://schemas.microsoft.com/office/drawing/2014/main" id="{12934663-B56F-45D1-9556-5A7F6B34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98462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>
            <a:extLst>
              <a:ext uri="{FF2B5EF4-FFF2-40B4-BE49-F238E27FC236}">
                <a16:creationId xmlns:a16="http://schemas.microsoft.com/office/drawing/2014/main" id="{42088CA5-05AA-4036-BAC9-551CB386C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定義與列舉 </a:t>
            </a:r>
            <a:r>
              <a:rPr lang="en-US" altLang="zh-TW"/>
              <a:t>(1/6)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FF15A-554A-458B-BB9E-FD52A69B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define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定義</a:t>
            </a:r>
            <a:r>
              <a:rPr lang="en-US" altLang="zh-TW" dirty="0"/>
              <a:t>)</a:t>
            </a:r>
            <a:r>
              <a:rPr lang="zh-TW" altLang="en-US" dirty="0"/>
              <a:t> 用法：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#define </a:t>
            </a:r>
            <a:r>
              <a:rPr lang="zh-TW" altLang="en-US" dirty="0"/>
              <a:t>指示詞會讓編譯器以 </a:t>
            </a:r>
            <a:r>
              <a:rPr lang="en-US" altLang="zh-TW" dirty="0"/>
              <a:t>token-string </a:t>
            </a:r>
            <a:r>
              <a:rPr lang="zh-TW" altLang="en-US" dirty="0"/>
              <a:t>替代原始程式檔中出現的每個 </a:t>
            </a:r>
            <a:r>
              <a:rPr lang="en-US" altLang="zh-TW" dirty="0"/>
              <a:t>identifier </a:t>
            </a:r>
            <a:r>
              <a:rPr lang="zh-TW" altLang="en-US" dirty="0"/>
              <a:t>，但若 </a:t>
            </a:r>
            <a:r>
              <a:rPr lang="en-US" altLang="zh-TW" dirty="0"/>
              <a:t>identifier </a:t>
            </a:r>
            <a:r>
              <a:rPr lang="zh-TW" altLang="en-US" dirty="0"/>
              <a:t>出現在註解、字串中，就不會將它取代。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	#define </a:t>
            </a:r>
            <a:r>
              <a:rPr lang="en-US" altLang="zh-TW" dirty="0">
                <a:solidFill>
                  <a:srgbClr val="FF0000"/>
                </a:solidFill>
              </a:rPr>
              <a:t>identifier</a:t>
            </a:r>
            <a:r>
              <a:rPr lang="en-US" altLang="zh-TW" dirty="0"/>
              <a:t> token-string</a:t>
            </a:r>
          </a:p>
          <a:p>
            <a:pPr lvl="1">
              <a:defRPr/>
            </a:pP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	</a:t>
            </a:r>
            <a:endParaRPr lang="zh-TW" altLang="en-US" dirty="0"/>
          </a:p>
        </p:txBody>
      </p:sp>
      <p:sp>
        <p:nvSpPr>
          <p:cNvPr id="57348" name="投影片編號版面配置區 3">
            <a:extLst>
              <a:ext uri="{FF2B5EF4-FFF2-40B4-BE49-F238E27FC236}">
                <a16:creationId xmlns:a16="http://schemas.microsoft.com/office/drawing/2014/main" id="{46E19993-F93E-49FE-B81A-734F77FCC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B4F95189-8F72-4E22-A19D-94F6EFD61051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44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57349" name="圖片 3">
            <a:extLst>
              <a:ext uri="{FF2B5EF4-FFF2-40B4-BE49-F238E27FC236}">
                <a16:creationId xmlns:a16="http://schemas.microsoft.com/office/drawing/2014/main" id="{C0E50647-2E68-4BA6-8B1F-D7ECFEE8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17925"/>
            <a:ext cx="26622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圖片 5">
            <a:extLst>
              <a:ext uri="{FF2B5EF4-FFF2-40B4-BE49-F238E27FC236}">
                <a16:creationId xmlns:a16="http://schemas.microsoft.com/office/drawing/2014/main" id="{A05EFEB6-4509-4EF1-A805-618ECA17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3787775"/>
            <a:ext cx="32781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圖片 8">
            <a:extLst>
              <a:ext uri="{FF2B5EF4-FFF2-40B4-BE49-F238E27FC236}">
                <a16:creationId xmlns:a16="http://schemas.microsoft.com/office/drawing/2014/main" id="{CD57B458-421A-49CE-BA05-EE72CFCF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3125788"/>
            <a:ext cx="274637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弧形 30">
            <a:extLst>
              <a:ext uri="{FF2B5EF4-FFF2-40B4-BE49-F238E27FC236}">
                <a16:creationId xmlns:a16="http://schemas.microsoft.com/office/drawing/2014/main" id="{D53F15AF-A0DF-4A35-AE22-B24469C4B118}"/>
              </a:ext>
            </a:extLst>
          </p:cNvPr>
          <p:cNvSpPr/>
          <p:nvPr/>
        </p:nvSpPr>
        <p:spPr>
          <a:xfrm>
            <a:off x="4700588" y="4129088"/>
            <a:ext cx="2895600" cy="685800"/>
          </a:xfrm>
          <a:prstGeom prst="arc">
            <a:avLst>
              <a:gd name="adj1" fmla="val 11278840"/>
              <a:gd name="adj2" fmla="val 2116148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7F134-A52D-499F-B967-788D93CBA0E0}"/>
              </a:ext>
            </a:extLst>
          </p:cNvPr>
          <p:cNvSpPr/>
          <p:nvPr/>
        </p:nvSpPr>
        <p:spPr>
          <a:xfrm>
            <a:off x="685800" y="4322763"/>
            <a:ext cx="1676400" cy="177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E7D200-5779-40EB-85EB-5CF2B4473761}"/>
              </a:ext>
            </a:extLst>
          </p:cNvPr>
          <p:cNvSpPr/>
          <p:nvPr/>
        </p:nvSpPr>
        <p:spPr>
          <a:xfrm>
            <a:off x="4287838" y="4808538"/>
            <a:ext cx="817562" cy="23336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4B6C5F-B24A-4D4F-A10A-C3C352A8C0E8}"/>
              </a:ext>
            </a:extLst>
          </p:cNvPr>
          <p:cNvSpPr/>
          <p:nvPr/>
        </p:nvSpPr>
        <p:spPr>
          <a:xfrm>
            <a:off x="7439025" y="4344988"/>
            <a:ext cx="381000" cy="23336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29C311-8B51-4579-AC6B-F9E17DC63088}"/>
              </a:ext>
            </a:extLst>
          </p:cNvPr>
          <p:cNvSpPr/>
          <p:nvPr/>
        </p:nvSpPr>
        <p:spPr>
          <a:xfrm>
            <a:off x="3503613" y="4352925"/>
            <a:ext cx="1677987" cy="23336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>
            <a:extLst>
              <a:ext uri="{FF2B5EF4-FFF2-40B4-BE49-F238E27FC236}">
                <a16:creationId xmlns:a16="http://schemas.microsoft.com/office/drawing/2014/main" id="{EE78CBE2-4F87-45A7-AC62-B79965DCF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定義與列舉 </a:t>
            </a:r>
            <a:r>
              <a:rPr lang="en-US" altLang="zh-TW"/>
              <a:t>(2/6)</a:t>
            </a: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48599773-DA01-4C20-814E-27EBF6699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define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定義</a:t>
            </a:r>
            <a:r>
              <a:rPr lang="en-US" altLang="zh-TW"/>
              <a:t>)</a:t>
            </a:r>
            <a:r>
              <a:rPr lang="zh-TW" altLang="en-US"/>
              <a:t> 用法：</a:t>
            </a:r>
            <a:endParaRPr lang="en-US" altLang="zh-TW"/>
          </a:p>
          <a:p>
            <a:pPr lvl="1"/>
            <a:r>
              <a:rPr lang="zh-TW" altLang="en-US"/>
              <a:t>其實 </a:t>
            </a:r>
            <a:r>
              <a:rPr lang="en-US" altLang="zh-TW"/>
              <a:t>define</a:t>
            </a:r>
            <a:r>
              <a:rPr lang="zh-TW" altLang="en-US"/>
              <a:t> 就像是「取代」的概念 </a:t>
            </a:r>
            <a:r>
              <a:rPr lang="en-US" altLang="zh-TW"/>
              <a:t>(</a:t>
            </a:r>
            <a:r>
              <a:rPr lang="zh-TW" altLang="en-US"/>
              <a:t>複製並貼上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所以某些情況下 </a:t>
            </a:r>
            <a:r>
              <a:rPr lang="en-US" altLang="zh-TW"/>
              <a:t>define </a:t>
            </a:r>
            <a:r>
              <a:rPr lang="zh-TW" altLang="en-US"/>
              <a:t>存在著隱患，例子如下 </a:t>
            </a:r>
            <a:r>
              <a:rPr lang="en-US" altLang="zh-TW"/>
              <a:t>:</a:t>
            </a:r>
          </a:p>
          <a:p>
            <a:endParaRPr lang="zh-TW" altLang="en-US"/>
          </a:p>
        </p:txBody>
      </p:sp>
      <p:sp>
        <p:nvSpPr>
          <p:cNvPr id="58372" name="投影片編號版面配置區 3">
            <a:extLst>
              <a:ext uri="{FF2B5EF4-FFF2-40B4-BE49-F238E27FC236}">
                <a16:creationId xmlns:a16="http://schemas.microsoft.com/office/drawing/2014/main" id="{94A66E9E-A096-4138-953A-BA891AE6A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154EF17F-3678-4684-AA6C-1E2A14E29C12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45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58373" name="圖片 2">
            <a:extLst>
              <a:ext uri="{FF2B5EF4-FFF2-40B4-BE49-F238E27FC236}">
                <a16:creationId xmlns:a16="http://schemas.microsoft.com/office/drawing/2014/main" id="{145E18F6-2FD7-4EAF-95EE-A46E0263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613025"/>
            <a:ext cx="4424362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圖片 4">
            <a:extLst>
              <a:ext uri="{FF2B5EF4-FFF2-40B4-BE49-F238E27FC236}">
                <a16:creationId xmlns:a16="http://schemas.microsoft.com/office/drawing/2014/main" id="{C0921F56-E190-468F-AEA2-BB70CFBD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2484438"/>
            <a:ext cx="50387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F52C54-B3EC-4F14-9A9D-28DA588DA569}"/>
              </a:ext>
            </a:extLst>
          </p:cNvPr>
          <p:cNvSpPr/>
          <p:nvPr/>
        </p:nvSpPr>
        <p:spPr>
          <a:xfrm>
            <a:off x="2119313" y="3954463"/>
            <a:ext cx="1076325" cy="23336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B74268-7E7B-4EA5-B996-2C381D0A9C3A}"/>
              </a:ext>
            </a:extLst>
          </p:cNvPr>
          <p:cNvSpPr/>
          <p:nvPr/>
        </p:nvSpPr>
        <p:spPr>
          <a:xfrm>
            <a:off x="757238" y="3368675"/>
            <a:ext cx="2062162" cy="23336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1BEC8EC-9932-4A11-BDD2-C9EC46ADA029}"/>
              </a:ext>
            </a:extLst>
          </p:cNvPr>
          <p:cNvSpPr/>
          <p:nvPr/>
        </p:nvSpPr>
        <p:spPr>
          <a:xfrm>
            <a:off x="2770188" y="3763963"/>
            <a:ext cx="4114800" cy="614362"/>
          </a:xfrm>
          <a:prstGeom prst="arc">
            <a:avLst>
              <a:gd name="adj1" fmla="val 11082409"/>
              <a:gd name="adj2" fmla="val 2130077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61E06A-DC05-4AC0-BF3F-738F959FE1C1}"/>
              </a:ext>
            </a:extLst>
          </p:cNvPr>
          <p:cNvSpPr/>
          <p:nvPr/>
        </p:nvSpPr>
        <p:spPr>
          <a:xfrm>
            <a:off x="6705600" y="3954463"/>
            <a:ext cx="522288" cy="22066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>
            <a:extLst>
              <a:ext uri="{FF2B5EF4-FFF2-40B4-BE49-F238E27FC236}">
                <a16:creationId xmlns:a16="http://schemas.microsoft.com/office/drawing/2014/main" id="{7A819479-1CF3-40FE-A8BF-E1383D136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定義與列舉 </a:t>
            </a:r>
            <a:r>
              <a:rPr lang="en-US" altLang="zh-TW"/>
              <a:t>(3/6)</a:t>
            </a:r>
          </a:p>
        </p:txBody>
      </p:sp>
      <p:sp>
        <p:nvSpPr>
          <p:cNvPr id="59395" name="內容版面配置區 2">
            <a:extLst>
              <a:ext uri="{FF2B5EF4-FFF2-40B4-BE49-F238E27FC236}">
                <a16:creationId xmlns:a16="http://schemas.microsoft.com/office/drawing/2014/main" id="{9E666CEC-E935-4DA3-A889-EDFA18246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define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定義</a:t>
            </a:r>
            <a:r>
              <a:rPr lang="en-US" altLang="zh-TW"/>
              <a:t>)</a:t>
            </a:r>
            <a:r>
              <a:rPr lang="zh-TW" altLang="en-US"/>
              <a:t> 用法：</a:t>
            </a:r>
            <a:endParaRPr lang="en-US" altLang="zh-TW"/>
          </a:p>
          <a:p>
            <a:pPr lvl="1"/>
            <a:r>
              <a:rPr lang="zh-TW" altLang="en-US"/>
              <a:t>為了避免「取代」造成的隱患，所以應該要在敘述</a:t>
            </a:r>
            <a:r>
              <a:rPr lang="en-US" altLang="zh-TW"/>
              <a:t>token-string</a:t>
            </a:r>
            <a:r>
              <a:rPr lang="zh-TW" altLang="en-US"/>
              <a:t>時加上「</a:t>
            </a:r>
            <a:r>
              <a:rPr lang="en-US" altLang="zh-TW"/>
              <a:t>()</a:t>
            </a:r>
            <a:r>
              <a:rPr lang="zh-TW" altLang="en-US"/>
              <a:t>」保護 </a:t>
            </a:r>
          </a:p>
        </p:txBody>
      </p:sp>
      <p:sp>
        <p:nvSpPr>
          <p:cNvPr id="59396" name="投影片編號版面配置區 3">
            <a:extLst>
              <a:ext uri="{FF2B5EF4-FFF2-40B4-BE49-F238E27FC236}">
                <a16:creationId xmlns:a16="http://schemas.microsoft.com/office/drawing/2014/main" id="{3B3A8C40-5A04-4615-A938-37F6A6932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EB3EBA2F-7E83-4192-A9C5-093076743A8F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46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59397" name="圖片 2">
            <a:extLst>
              <a:ext uri="{FF2B5EF4-FFF2-40B4-BE49-F238E27FC236}">
                <a16:creationId xmlns:a16="http://schemas.microsoft.com/office/drawing/2014/main" id="{0AA5BD4A-1D98-4501-A269-60FE712C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673350"/>
            <a:ext cx="4333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圖片 4">
            <a:extLst>
              <a:ext uri="{FF2B5EF4-FFF2-40B4-BE49-F238E27FC236}">
                <a16:creationId xmlns:a16="http://schemas.microsoft.com/office/drawing/2014/main" id="{5923A123-141A-4419-8F72-5A4EAC2C8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673350"/>
            <a:ext cx="3897313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FCC684-C542-4F50-85EF-F49ECC1A67F1}"/>
              </a:ext>
            </a:extLst>
          </p:cNvPr>
          <p:cNvSpPr/>
          <p:nvPr/>
        </p:nvSpPr>
        <p:spPr>
          <a:xfrm>
            <a:off x="1128713" y="3276600"/>
            <a:ext cx="1957387" cy="23336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798B49-CB86-4414-AA86-89C413297BBE}"/>
              </a:ext>
            </a:extLst>
          </p:cNvPr>
          <p:cNvSpPr/>
          <p:nvPr/>
        </p:nvSpPr>
        <p:spPr>
          <a:xfrm>
            <a:off x="2144713" y="3821113"/>
            <a:ext cx="1665287" cy="23336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9B15DC0B-FF31-4B3E-B1E5-AE984612EE63}"/>
              </a:ext>
            </a:extLst>
          </p:cNvPr>
          <p:cNvSpPr/>
          <p:nvPr/>
        </p:nvSpPr>
        <p:spPr>
          <a:xfrm>
            <a:off x="3086100" y="3525838"/>
            <a:ext cx="4114800" cy="909637"/>
          </a:xfrm>
          <a:prstGeom prst="arc">
            <a:avLst>
              <a:gd name="adj1" fmla="val 11082409"/>
              <a:gd name="adj2" fmla="val 2130077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F0D723-5F73-4C82-99B8-2BB289AA365D}"/>
              </a:ext>
            </a:extLst>
          </p:cNvPr>
          <p:cNvSpPr/>
          <p:nvPr/>
        </p:nvSpPr>
        <p:spPr>
          <a:xfrm>
            <a:off x="6600825" y="3821113"/>
            <a:ext cx="1323975" cy="23336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>
            <a:extLst>
              <a:ext uri="{FF2B5EF4-FFF2-40B4-BE49-F238E27FC236}">
                <a16:creationId xmlns:a16="http://schemas.microsoft.com/office/drawing/2014/main" id="{96E58793-AC81-4904-A697-DDB1CD476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定義與列舉 </a:t>
            </a:r>
            <a:r>
              <a:rPr lang="en-US" altLang="zh-TW"/>
              <a:t>(4/6)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F02E9-1590-46A5-BCA9-CFF28D80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enum</a:t>
            </a:r>
            <a:r>
              <a:rPr lang="en-US" altLang="zh-TW" dirty="0"/>
              <a:t> (</a:t>
            </a:r>
            <a:r>
              <a:rPr lang="zh-TW" altLang="en-US" dirty="0"/>
              <a:t>列舉</a:t>
            </a:r>
            <a:r>
              <a:rPr lang="en-US" altLang="zh-TW" dirty="0"/>
              <a:t>) </a:t>
            </a:r>
            <a:r>
              <a:rPr lang="zh-TW" altLang="en-US" dirty="0"/>
              <a:t>用法：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在</a:t>
            </a:r>
            <a:r>
              <a:rPr lang="en-US" altLang="zh-TW" dirty="0"/>
              <a:t>C++</a:t>
            </a:r>
            <a:r>
              <a:rPr lang="zh-TW" altLang="en-US" dirty="0"/>
              <a:t>中所謂列舉（</a:t>
            </a:r>
            <a:r>
              <a:rPr lang="en-US" altLang="zh-TW" dirty="0"/>
              <a:t>Enumeration</a:t>
            </a:r>
            <a:r>
              <a:rPr lang="zh-TW" altLang="en-US" dirty="0"/>
              <a:t>）型別，就是以關鍵字</a:t>
            </a:r>
            <a:r>
              <a:rPr lang="en-US" altLang="zh-TW" dirty="0" err="1"/>
              <a:t>enum</a:t>
            </a:r>
            <a:r>
              <a:rPr lang="zh-TW" altLang="en-US" dirty="0"/>
              <a:t>開始加上一個列舉名稱，並以大括號括住要群組管理的常數，例如：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0000FF"/>
                </a:solidFill>
              </a:rPr>
              <a:t>		</a:t>
            </a:r>
            <a:r>
              <a:rPr lang="en-US" altLang="zh-TW" dirty="0" err="1">
                <a:solidFill>
                  <a:srgbClr val="0000FF"/>
                </a:solidFill>
              </a:rPr>
              <a:t>enum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Action{ </a:t>
            </a:r>
            <a:r>
              <a:rPr lang="en-US" altLang="zh-TW" dirty="0">
                <a:solidFill>
                  <a:srgbClr val="C00000"/>
                </a:solidFill>
              </a:rPr>
              <a:t>stop</a:t>
            </a:r>
            <a:r>
              <a:rPr lang="en-US" altLang="zh-TW" dirty="0"/>
              <a:t>,  </a:t>
            </a:r>
            <a:r>
              <a:rPr lang="en-US" altLang="zh-TW" dirty="0">
                <a:solidFill>
                  <a:srgbClr val="C00000"/>
                </a:solidFill>
              </a:rPr>
              <a:t>sit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stand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walk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run </a:t>
            </a:r>
            <a:r>
              <a:rPr lang="en-US" altLang="zh-TW" dirty="0"/>
              <a:t>};</a:t>
            </a:r>
          </a:p>
          <a:p>
            <a:pPr lvl="1">
              <a:defRPr/>
            </a:pPr>
            <a:r>
              <a:rPr lang="zh-TW" altLang="en-US" dirty="0"/>
              <a:t>大括號中每一個元素稱為列舉元（</a:t>
            </a:r>
            <a:r>
              <a:rPr lang="en-US" altLang="zh-TW" dirty="0"/>
              <a:t>enumerator</a:t>
            </a:r>
            <a:r>
              <a:rPr lang="zh-TW" altLang="en-US" dirty="0"/>
              <a:t>），預設上列舉元從第一個開始的實際數值是</a:t>
            </a:r>
            <a:r>
              <a:rPr lang="en-US" altLang="zh-TW" dirty="0"/>
              <a:t>0</a:t>
            </a:r>
            <a:r>
              <a:rPr lang="zh-TW" altLang="en-US" dirty="0"/>
              <a:t>，然後依次遞增為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2…</a:t>
            </a: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00FF"/>
                </a:solidFill>
                <a:cs typeface="+mn-cs"/>
              </a:rPr>
              <a:t>	</a:t>
            </a:r>
            <a:endParaRPr lang="zh-TW" altLang="en-US" dirty="0"/>
          </a:p>
        </p:txBody>
      </p:sp>
      <p:sp>
        <p:nvSpPr>
          <p:cNvPr id="60420" name="投影片編號版面配置區 3">
            <a:extLst>
              <a:ext uri="{FF2B5EF4-FFF2-40B4-BE49-F238E27FC236}">
                <a16:creationId xmlns:a16="http://schemas.microsoft.com/office/drawing/2014/main" id="{5E0A7A38-6F74-4FC4-A057-770449212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824101CD-7F2C-4D50-A5A5-50A1E906270D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60421" name="圖片 3">
            <a:extLst>
              <a:ext uri="{FF2B5EF4-FFF2-40B4-BE49-F238E27FC236}">
                <a16:creationId xmlns:a16="http://schemas.microsoft.com/office/drawing/2014/main" id="{11832BB7-1520-45D3-9DA9-1B434952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581400"/>
            <a:ext cx="4260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圖片 5">
            <a:extLst>
              <a:ext uri="{FF2B5EF4-FFF2-40B4-BE49-F238E27FC236}">
                <a16:creationId xmlns:a16="http://schemas.microsoft.com/office/drawing/2014/main" id="{EF307A37-4D4E-48FA-A0B4-ED53BE35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781550"/>
            <a:ext cx="36480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C59640-ED45-4781-8AFE-B550E75899AE}"/>
              </a:ext>
            </a:extLst>
          </p:cNvPr>
          <p:cNvSpPr/>
          <p:nvPr/>
        </p:nvSpPr>
        <p:spPr>
          <a:xfrm>
            <a:off x="1066800" y="4343400"/>
            <a:ext cx="3505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>
            <a:extLst>
              <a:ext uri="{FF2B5EF4-FFF2-40B4-BE49-F238E27FC236}">
                <a16:creationId xmlns:a16="http://schemas.microsoft.com/office/drawing/2014/main" id="{28217068-33B7-4965-88A5-C39F7788F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定義與列舉 </a:t>
            </a:r>
            <a:r>
              <a:rPr lang="en-US" altLang="zh-TW"/>
              <a:t>(5/6)</a:t>
            </a:r>
            <a:endParaRPr lang="zh-TW" altLang="en-US"/>
          </a:p>
        </p:txBody>
      </p:sp>
      <p:sp>
        <p:nvSpPr>
          <p:cNvPr id="62467" name="內容版面配置區 2">
            <a:extLst>
              <a:ext uri="{FF2B5EF4-FFF2-40B4-BE49-F238E27FC236}">
                <a16:creationId xmlns:a16="http://schemas.microsoft.com/office/drawing/2014/main" id="{0F780B2A-FE93-4377-8196-42716170C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enum (</a:t>
            </a:r>
            <a:r>
              <a:rPr lang="zh-TW" altLang="en-US"/>
              <a:t>列舉</a:t>
            </a:r>
            <a:r>
              <a:rPr lang="en-US" altLang="zh-TW"/>
              <a:t>) </a:t>
            </a:r>
            <a:r>
              <a:rPr lang="zh-TW" altLang="en-US"/>
              <a:t>用法：</a:t>
            </a:r>
            <a:endParaRPr lang="en-US" altLang="zh-TW"/>
          </a:p>
          <a:p>
            <a:pPr lvl="1"/>
            <a:r>
              <a:rPr lang="zh-TW" altLang="en-US"/>
              <a:t>當然也可以自行為列舉元設定數值，例如：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zh-TW" altLang="en-US"/>
              <a:t>列舉的常數值不需獨一無二，不同常數可有相同值</a:t>
            </a:r>
            <a:endParaRPr lang="en-US" altLang="zh-TW"/>
          </a:p>
          <a:p>
            <a:endParaRPr lang="zh-TW" altLang="en-US"/>
          </a:p>
        </p:txBody>
      </p:sp>
      <p:sp>
        <p:nvSpPr>
          <p:cNvPr id="62468" name="投影片編號版面配置區 3">
            <a:extLst>
              <a:ext uri="{FF2B5EF4-FFF2-40B4-BE49-F238E27FC236}">
                <a16:creationId xmlns:a16="http://schemas.microsoft.com/office/drawing/2014/main" id="{1BB7D4FD-2A55-4DE0-9F56-324EE2720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9E472849-A9BA-4CCF-B045-78D76FF83375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48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62469" name="圖片 2">
            <a:extLst>
              <a:ext uri="{FF2B5EF4-FFF2-40B4-BE49-F238E27FC236}">
                <a16:creationId xmlns:a16="http://schemas.microsoft.com/office/drawing/2014/main" id="{25DCAE69-9619-48FE-B637-EAB49026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397000"/>
            <a:ext cx="35052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圖片 4">
            <a:extLst>
              <a:ext uri="{FF2B5EF4-FFF2-40B4-BE49-F238E27FC236}">
                <a16:creationId xmlns:a16="http://schemas.microsoft.com/office/drawing/2014/main" id="{8ACC5854-7808-49C6-9C16-54D639FE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386263"/>
            <a:ext cx="3695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2EA53C1-A625-452D-A6DB-5CBA44804F85}"/>
              </a:ext>
            </a:extLst>
          </p:cNvPr>
          <p:cNvSpPr/>
          <p:nvPr/>
        </p:nvSpPr>
        <p:spPr>
          <a:xfrm>
            <a:off x="1271588" y="1895475"/>
            <a:ext cx="3505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>
            <a:extLst>
              <a:ext uri="{FF2B5EF4-FFF2-40B4-BE49-F238E27FC236}">
                <a16:creationId xmlns:a16="http://schemas.microsoft.com/office/drawing/2014/main" id="{D7A15EB0-3E43-413D-B0AF-5A7538A4A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定義與列舉 </a:t>
            </a:r>
            <a:r>
              <a:rPr lang="en-US" altLang="zh-TW"/>
              <a:t>(6/6)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E767C-C2A5-4C07-9C83-C3C3390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enum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列舉</a:t>
            </a:r>
            <a:r>
              <a:rPr lang="en-US" altLang="zh-TW" dirty="0"/>
              <a:t>) </a:t>
            </a:r>
            <a:r>
              <a:rPr lang="zh-TW" altLang="en-US" dirty="0"/>
              <a:t>用法：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宣告列舉之後，可以用它來宣告列舉變數，例如：</a:t>
            </a:r>
            <a:endParaRPr lang="en-US" altLang="zh-TW" dirty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 </a:t>
            </a:r>
            <a:r>
              <a:rPr lang="en-US" altLang="zh-TW" dirty="0" err="1"/>
              <a:t>EasonAct</a:t>
            </a:r>
            <a:r>
              <a:rPr lang="en-US" altLang="zh-TW" dirty="0"/>
              <a:t>  =  stop;</a:t>
            </a:r>
          </a:p>
          <a:p>
            <a:pPr lvl="1">
              <a:defRPr/>
            </a:pPr>
            <a:r>
              <a:rPr lang="zh-TW" altLang="en-US" dirty="0"/>
              <a:t>上例中 </a:t>
            </a:r>
            <a:r>
              <a:rPr lang="en-US" altLang="zh-TW" dirty="0" err="1"/>
              <a:t>EasonAct</a:t>
            </a:r>
            <a:r>
              <a:rPr lang="zh-TW" altLang="en-US" dirty="0"/>
              <a:t> 只接受來自</a:t>
            </a:r>
            <a:r>
              <a:rPr lang="en-US" altLang="zh-TW" dirty="0"/>
              <a:t>Action</a:t>
            </a:r>
            <a:r>
              <a:rPr lang="zh-TW" altLang="en-US" dirty="0"/>
              <a:t>中規定的列舉元，雖然實際上列舉元對應一個數值，但不行這麼指定數值給列舉</a:t>
            </a:r>
            <a:endParaRPr lang="en-US" altLang="zh-TW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	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en-US" altLang="zh-TW" dirty="0"/>
              <a:t> </a:t>
            </a:r>
            <a:r>
              <a:rPr lang="en-US" altLang="zh-TW" dirty="0" err="1"/>
              <a:t>EasonAct</a:t>
            </a:r>
            <a:r>
              <a:rPr lang="en-US" altLang="zh-TW" dirty="0"/>
              <a:t>  =  2;</a:t>
            </a:r>
            <a:r>
              <a:rPr lang="zh-TW" altLang="en-US" dirty="0"/>
              <a:t>  </a:t>
            </a:r>
            <a:r>
              <a:rPr lang="zh-TW" altLang="en-US" b="1" dirty="0">
                <a:solidFill>
                  <a:srgbClr val="FF0000"/>
                </a:solidFill>
              </a:rPr>
              <a:t>將導致編譯錯誤</a:t>
            </a:r>
            <a:r>
              <a:rPr lang="en-US" altLang="zh-TW" b="1" dirty="0">
                <a:solidFill>
                  <a:srgbClr val="FF0000"/>
                </a:solidFill>
              </a:rPr>
              <a:t>!!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所以使用列舉變數能有效的保護數值的安全性</a:t>
            </a:r>
          </a:p>
        </p:txBody>
      </p:sp>
      <p:sp>
        <p:nvSpPr>
          <p:cNvPr id="63492" name="投影片編號版面配置區 3">
            <a:extLst>
              <a:ext uri="{FF2B5EF4-FFF2-40B4-BE49-F238E27FC236}">
                <a16:creationId xmlns:a16="http://schemas.microsoft.com/office/drawing/2014/main" id="{3F3B7FF7-23AB-4683-AC65-895506D14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4325A9ED-3899-4D7F-849B-C889F6F4811B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49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4BC10C-4066-4E36-8215-2D4AF8AB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9"/>
          <a:stretch>
            <a:fillRect/>
          </a:stretch>
        </p:blipFill>
        <p:spPr bwMode="auto">
          <a:xfrm>
            <a:off x="484188" y="4322763"/>
            <a:ext cx="85232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5D005D6-B5AE-41EB-B8F4-F65338A14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18"/>
          <a:stretch>
            <a:fillRect/>
          </a:stretch>
        </p:blipFill>
        <p:spPr bwMode="auto">
          <a:xfrm>
            <a:off x="473075" y="4322763"/>
            <a:ext cx="8542338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8D7876-A7D8-4B1E-9C55-A1C039B49B49}"/>
              </a:ext>
            </a:extLst>
          </p:cNvPr>
          <p:cNvSpPr/>
          <p:nvPr/>
        </p:nvSpPr>
        <p:spPr>
          <a:xfrm>
            <a:off x="1219200" y="5241925"/>
            <a:ext cx="1143000" cy="244475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77F039-5289-4A0D-B6CE-196D92ED4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"/>
          <a:stretch>
            <a:fillRect/>
          </a:stretch>
        </p:blipFill>
        <p:spPr bwMode="auto">
          <a:xfrm>
            <a:off x="468313" y="4754563"/>
            <a:ext cx="85232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2462BE-C162-4D87-9237-81C39862F2B9}"/>
              </a:ext>
            </a:extLst>
          </p:cNvPr>
          <p:cNvSpPr/>
          <p:nvPr/>
        </p:nvSpPr>
        <p:spPr>
          <a:xfrm>
            <a:off x="4648200" y="5146675"/>
            <a:ext cx="1685925" cy="244475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A439CCD-AA70-4FC2-9643-624CB5046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7"/>
            <a:ext cx="2680817" cy="523220"/>
          </a:xfrm>
        </p:spPr>
        <p:txBody>
          <a:bodyPr/>
          <a:lstStyle/>
          <a:p>
            <a:r>
              <a:rPr lang="zh-TW" altLang="en-US" dirty="0"/>
              <a:t>環境建置 </a:t>
            </a:r>
            <a:r>
              <a:rPr lang="en-US" altLang="zh-TW" dirty="0"/>
              <a:t>(2/7)</a:t>
            </a:r>
            <a:endParaRPr lang="zh-TW" altLang="en-US" dirty="0"/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1FE820AB-8E7F-46E7-8E74-AE91A01FE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iclab</a:t>
            </a:r>
            <a:r>
              <a:rPr lang="en-US" altLang="zh-TW" dirty="0"/>
              <a:t>  </a:t>
            </a:r>
          </a:p>
          <a:p>
            <a:pPr lvl="1"/>
            <a:r>
              <a:rPr lang="zh-TW" altLang="en-US" dirty="0"/>
              <a:t>創建資料夾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iclab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進入</a:t>
            </a:r>
            <a:r>
              <a:rPr lang="en-US" altLang="zh-TW" dirty="0" err="1"/>
              <a:t>iclab</a:t>
            </a:r>
            <a:endParaRPr lang="en-US" altLang="zh-TW" dirty="0"/>
          </a:p>
          <a:p>
            <a:r>
              <a:rPr lang="en-US" altLang="zh-TW" dirty="0"/>
              <a:t>code .</a:t>
            </a:r>
          </a:p>
          <a:p>
            <a:pPr lvl="1"/>
            <a:r>
              <a:rPr lang="en-US" altLang="zh-TW" dirty="0"/>
              <a:t>VS Code</a:t>
            </a:r>
            <a:r>
              <a:rPr lang="zh-TW" altLang="en-US" dirty="0"/>
              <a:t>開啟當前資料夾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3162FF-DA6C-4D30-AC23-BAB77B846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319BFC7D-3F16-4D78-A47E-AF6C0C5430AD}" type="slidenum">
              <a:rPr lang="en-US" altLang="zh-TW" smtClean="0"/>
              <a:pPr>
                <a:defRPr/>
              </a:pPr>
              <a:t>5</a:t>
            </a:fld>
            <a:r>
              <a:rPr lang="en-US" altLang="zh-TW"/>
              <a:t>/53</a:t>
            </a:r>
          </a:p>
        </p:txBody>
      </p:sp>
      <p:pic>
        <p:nvPicPr>
          <p:cNvPr id="14341" name="圖片 2">
            <a:extLst>
              <a:ext uri="{FF2B5EF4-FFF2-40B4-BE49-F238E27FC236}">
                <a16:creationId xmlns:a16="http://schemas.microsoft.com/office/drawing/2014/main" id="{2149F588-AFC5-46B1-BBFD-AD996AF0C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523875"/>
            <a:ext cx="43195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圖片 7">
            <a:extLst>
              <a:ext uri="{FF2B5EF4-FFF2-40B4-BE49-F238E27FC236}">
                <a16:creationId xmlns:a16="http://schemas.microsoft.com/office/drawing/2014/main" id="{1583E3D4-08D1-4AB1-B52E-7CFC8D44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1349375"/>
            <a:ext cx="428307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圖片 9">
            <a:extLst>
              <a:ext uri="{FF2B5EF4-FFF2-40B4-BE49-F238E27FC236}">
                <a16:creationId xmlns:a16="http://schemas.microsoft.com/office/drawing/2014/main" id="{DF17DB98-4D21-4630-94AB-FAA4D786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3660775"/>
            <a:ext cx="5043487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>
            <a:extLst>
              <a:ext uri="{FF2B5EF4-FFF2-40B4-BE49-F238E27FC236}">
                <a16:creationId xmlns:a16="http://schemas.microsoft.com/office/drawing/2014/main" id="{86DAB0C0-D0F0-41B2-B328-26DCB21ED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01295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</a:t>
            </a:r>
            <a:r>
              <a:rPr lang="zh-TW" altLang="en-US"/>
              <a:t>迴圈</a:t>
            </a:r>
          </a:p>
        </p:txBody>
      </p:sp>
      <p:sp>
        <p:nvSpPr>
          <p:cNvPr id="64515" name="內容版面配置區 2">
            <a:extLst>
              <a:ext uri="{FF2B5EF4-FFF2-40B4-BE49-F238E27FC236}">
                <a16:creationId xmlns:a16="http://schemas.microsoft.com/office/drawing/2014/main" id="{00C346EF-520A-48B9-B002-F1B84CFC9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560388"/>
            <a:ext cx="8763000" cy="5937250"/>
          </a:xfrm>
        </p:spPr>
        <p:txBody>
          <a:bodyPr/>
          <a:lstStyle/>
          <a:p>
            <a:r>
              <a:rPr lang="zh-TW" altLang="en-US"/>
              <a:t>輸入正整數</a:t>
            </a:r>
            <a:endParaRPr lang="en-US" altLang="zh-TW"/>
          </a:p>
          <a:p>
            <a:r>
              <a:rPr lang="zh-TW" altLang="en-US"/>
              <a:t>顯示該整數層數的九九乘法表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10B1E3-66FC-4553-A36D-B98D2ABF1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3400" y="6248400"/>
            <a:ext cx="990600" cy="6127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P-</a:t>
            </a:r>
            <a:fld id="{1834F2AF-18EB-4CCB-9ECC-712DCF396B34}" type="slidenum">
              <a:rPr lang="en-US" altLang="zh-TW" smtClean="0"/>
              <a:pPr>
                <a:defRPr/>
              </a:pPr>
              <a:t>50</a:t>
            </a:fld>
            <a:r>
              <a:rPr lang="en-US" altLang="zh-TW" dirty="0"/>
              <a:t>/53</a:t>
            </a:r>
          </a:p>
        </p:txBody>
      </p:sp>
      <p:pic>
        <p:nvPicPr>
          <p:cNvPr id="64517" name="圖片 2">
            <a:extLst>
              <a:ext uri="{FF2B5EF4-FFF2-40B4-BE49-F238E27FC236}">
                <a16:creationId xmlns:a16="http://schemas.microsoft.com/office/drawing/2014/main" id="{81228544-FD3C-465C-8E4A-A4908945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24088"/>
            <a:ext cx="7518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>
            <a:extLst>
              <a:ext uri="{FF2B5EF4-FFF2-40B4-BE49-F238E27FC236}">
                <a16:creationId xmlns:a16="http://schemas.microsoft.com/office/drawing/2014/main" id="{0577DED3-B1E2-4A90-8D2F-7A7FC3FCC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73050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</a:t>
            </a:r>
            <a:r>
              <a:rPr lang="zh-TW" altLang="en-US"/>
              <a:t>矩陣相乘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59BD6-93AA-4049-BFEF-1A654C124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904"/>
            </a:stretch>
          </a:blipFill>
          <a:extLst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>
              <a:noFill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7BC78F-68EA-4600-B9C8-734F84A79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A41F5D5B-6E31-4EAF-99D6-E0A167CDD6ED}" type="slidenum">
              <a:rPr lang="en-US" altLang="zh-TW" smtClean="0"/>
              <a:pPr>
                <a:defRPr/>
              </a:pPr>
              <a:t>51</a:t>
            </a:fld>
            <a:r>
              <a:rPr lang="en-US" altLang="zh-TW"/>
              <a:t>/53</a:t>
            </a:r>
          </a:p>
        </p:txBody>
      </p:sp>
      <p:pic>
        <p:nvPicPr>
          <p:cNvPr id="65543" name="圖片 4">
            <a:extLst>
              <a:ext uri="{FF2B5EF4-FFF2-40B4-BE49-F238E27FC236}">
                <a16:creationId xmlns:a16="http://schemas.microsoft.com/office/drawing/2014/main" id="{603A3F0A-CFB5-49C5-B86D-9F9FE622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016000"/>
            <a:ext cx="3730625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>
            <a:extLst>
              <a:ext uri="{FF2B5EF4-FFF2-40B4-BE49-F238E27FC236}">
                <a16:creationId xmlns:a16="http://schemas.microsoft.com/office/drawing/2014/main" id="{503BE656-E376-43EA-A4EF-05F042D4A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689225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-biglottery</a:t>
            </a:r>
            <a:endParaRPr lang="zh-TW" altLang="en-US"/>
          </a:p>
        </p:txBody>
      </p:sp>
      <p:sp>
        <p:nvSpPr>
          <p:cNvPr id="66563" name="內容版面配置區 2">
            <a:extLst>
              <a:ext uri="{FF2B5EF4-FFF2-40B4-BE49-F238E27FC236}">
                <a16:creationId xmlns:a16="http://schemas.microsoft.com/office/drawing/2014/main" id="{B4E6289B-9A73-46A4-ABA1-FC3097B14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以亂數的方式顯示</a:t>
            </a:r>
            <a:r>
              <a:rPr lang="en-US" altLang="zh-TW"/>
              <a:t>1~49</a:t>
            </a:r>
            <a:r>
              <a:rPr lang="zh-TW" altLang="en-US"/>
              <a:t>之間七個</a:t>
            </a:r>
            <a:r>
              <a:rPr lang="zh-TW" altLang="en-US">
                <a:solidFill>
                  <a:srgbClr val="FF0000"/>
                </a:solidFill>
              </a:rPr>
              <a:t>不重複</a:t>
            </a:r>
            <a:r>
              <a:rPr lang="zh-TW" altLang="en-US"/>
              <a:t>的大樂透號碼</a:t>
            </a:r>
            <a:endParaRPr lang="en-US" altLang="zh-TW"/>
          </a:p>
          <a:p>
            <a:r>
              <a:rPr lang="en-US" altLang="zh-TW"/>
              <a:t>srand((unsigned)time(NULL));</a:t>
            </a:r>
          </a:p>
          <a:p>
            <a:r>
              <a:rPr lang="en-US" altLang="zh-TW"/>
              <a:t>choice = rand()%</a:t>
            </a:r>
            <a:r>
              <a:rPr lang="zh-TW" altLang="en-US"/>
              <a:t>整數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C08477-7CBB-4E1E-89D8-6111E98B9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03CD6F70-E42B-43EC-8358-272D8D9C8CCD}" type="slidenum">
              <a:rPr lang="en-US" altLang="zh-TW" smtClean="0"/>
              <a:pPr>
                <a:defRPr/>
              </a:pPr>
              <a:t>52</a:t>
            </a:fld>
            <a:r>
              <a:rPr lang="en-US" altLang="zh-TW"/>
              <a:t>/53</a:t>
            </a:r>
          </a:p>
        </p:txBody>
      </p:sp>
      <p:pic>
        <p:nvPicPr>
          <p:cNvPr id="66565" name="圖片 2">
            <a:extLst>
              <a:ext uri="{FF2B5EF4-FFF2-40B4-BE49-F238E27FC236}">
                <a16:creationId xmlns:a16="http://schemas.microsoft.com/office/drawing/2014/main" id="{4B4206CF-04D1-49E7-B424-4CF1A202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057400"/>
            <a:ext cx="5630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>
            <a:extLst>
              <a:ext uri="{FF2B5EF4-FFF2-40B4-BE49-F238E27FC236}">
                <a16:creationId xmlns:a16="http://schemas.microsoft.com/office/drawing/2014/main" id="{276A1D62-186A-4021-AFC7-6714460F6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65760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-Bubblesort</a:t>
            </a:r>
            <a:r>
              <a:rPr lang="zh-TW" altLang="en-US"/>
              <a:t> </a:t>
            </a:r>
            <a:r>
              <a:rPr lang="en-US" altLang="zh-TW"/>
              <a:t>(1/6)</a:t>
            </a:r>
            <a:endParaRPr lang="zh-TW" altLang="en-US"/>
          </a:p>
        </p:txBody>
      </p:sp>
      <p:sp>
        <p:nvSpPr>
          <p:cNvPr id="67587" name="內容版面配置區 2">
            <a:extLst>
              <a:ext uri="{FF2B5EF4-FFF2-40B4-BE49-F238E27FC236}">
                <a16:creationId xmlns:a16="http://schemas.microsoft.com/office/drawing/2014/main" id="{051B83CC-AA37-43A6-AC47-DF4A16608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氣泡排序法 </a:t>
            </a:r>
            <a:r>
              <a:rPr lang="en-US" altLang="zh-TW"/>
              <a:t>( BubbleSort )</a:t>
            </a:r>
          </a:p>
          <a:p>
            <a:pPr lvl="1"/>
            <a:r>
              <a:rPr lang="zh-TW" altLang="en-US"/>
              <a:t>實現想法</a:t>
            </a:r>
            <a:endParaRPr lang="en-US" altLang="zh-TW"/>
          </a:p>
          <a:p>
            <a:pPr lvl="2"/>
            <a:r>
              <a:rPr lang="zh-TW" altLang="en-US"/>
              <a:t>陣列元素間兩兩比較</a:t>
            </a:r>
            <a:endParaRPr lang="en-US" altLang="zh-TW"/>
          </a:p>
          <a:p>
            <a:pPr lvl="2"/>
            <a:r>
              <a:rPr lang="zh-TW" altLang="en-US"/>
              <a:t>較小的元素向前移一位</a:t>
            </a:r>
            <a:endParaRPr lang="en-US" altLang="zh-TW"/>
          </a:p>
          <a:p>
            <a:pPr lvl="2"/>
            <a:r>
              <a:rPr lang="zh-TW" altLang="en-US"/>
              <a:t>較大的元素向後移一位</a:t>
            </a:r>
            <a:endParaRPr lang="en-US" altLang="zh-TW"/>
          </a:p>
          <a:p>
            <a:pPr lvl="1"/>
            <a:r>
              <a:rPr lang="zh-TW" altLang="en-US"/>
              <a:t>實現方法</a:t>
            </a:r>
            <a:endParaRPr lang="en-US" altLang="zh-TW"/>
          </a:p>
          <a:p>
            <a:pPr lvl="2"/>
            <a:r>
              <a:rPr lang="zh-TW" altLang="en-US"/>
              <a:t>第 </a:t>
            </a:r>
            <a:r>
              <a:rPr lang="en-US" altLang="zh-TW"/>
              <a:t>j </a:t>
            </a:r>
            <a:r>
              <a:rPr lang="zh-TW" altLang="en-US"/>
              <a:t>位元素與第 </a:t>
            </a:r>
            <a:r>
              <a:rPr lang="en-US" altLang="zh-TW"/>
              <a:t>j +1</a:t>
            </a:r>
            <a:r>
              <a:rPr lang="zh-TW" altLang="en-US"/>
              <a:t>位做比較</a:t>
            </a:r>
            <a:endParaRPr lang="en-US" altLang="zh-TW"/>
          </a:p>
          <a:p>
            <a:pPr lvl="2"/>
            <a:r>
              <a:rPr lang="zh-TW" altLang="en-US"/>
              <a:t>如果第</a:t>
            </a:r>
            <a:r>
              <a:rPr lang="en-US" altLang="zh-TW"/>
              <a:t>j</a:t>
            </a:r>
            <a:r>
              <a:rPr lang="zh-TW" altLang="en-US"/>
              <a:t>位元素比第 </a:t>
            </a:r>
            <a:r>
              <a:rPr lang="en-US" altLang="zh-TW"/>
              <a:t>j +1</a:t>
            </a:r>
            <a:r>
              <a:rPr lang="zh-TW" altLang="en-US"/>
              <a:t>位元素大</a:t>
            </a:r>
            <a:endParaRPr lang="en-US" altLang="zh-TW"/>
          </a:p>
          <a:p>
            <a:pPr lvl="3"/>
            <a:r>
              <a:rPr lang="zh-TW" altLang="en-US"/>
              <a:t>第 </a:t>
            </a:r>
            <a:r>
              <a:rPr lang="en-US" altLang="zh-TW"/>
              <a:t>j </a:t>
            </a:r>
            <a:r>
              <a:rPr lang="zh-TW" altLang="en-US"/>
              <a:t>位元素與第 </a:t>
            </a:r>
            <a:r>
              <a:rPr lang="en-US" altLang="zh-TW"/>
              <a:t>j +1</a:t>
            </a:r>
            <a:r>
              <a:rPr lang="zh-TW" altLang="en-US"/>
              <a:t>位元素位置互換</a:t>
            </a:r>
            <a:endParaRPr lang="en-US" altLang="zh-TW"/>
          </a:p>
          <a:p>
            <a:pPr lvl="2"/>
            <a:r>
              <a:rPr lang="zh-TW" altLang="en-US"/>
              <a:t>如果第 </a:t>
            </a:r>
            <a:r>
              <a:rPr lang="en-US" altLang="zh-TW"/>
              <a:t>j </a:t>
            </a:r>
            <a:r>
              <a:rPr lang="zh-TW" altLang="en-US"/>
              <a:t>位元素比第 </a:t>
            </a:r>
            <a:r>
              <a:rPr lang="en-US" altLang="zh-TW"/>
              <a:t>j +1</a:t>
            </a:r>
            <a:r>
              <a:rPr lang="zh-TW" altLang="en-US"/>
              <a:t>位元素小或相同</a:t>
            </a:r>
            <a:endParaRPr lang="en-US" altLang="zh-TW"/>
          </a:p>
          <a:p>
            <a:pPr lvl="3"/>
            <a:r>
              <a:rPr lang="zh-TW" altLang="en-US"/>
              <a:t>第 </a:t>
            </a:r>
            <a:r>
              <a:rPr lang="en-US" altLang="zh-TW"/>
              <a:t>j </a:t>
            </a:r>
            <a:r>
              <a:rPr lang="zh-TW" altLang="en-US"/>
              <a:t>位元素與第 </a:t>
            </a:r>
            <a:r>
              <a:rPr lang="en-US" altLang="zh-TW"/>
              <a:t>j +1</a:t>
            </a:r>
            <a:r>
              <a:rPr lang="zh-TW" altLang="en-US"/>
              <a:t>位元素位置不變</a:t>
            </a:r>
            <a:endParaRPr lang="en-US" altLang="zh-TW"/>
          </a:p>
        </p:txBody>
      </p:sp>
      <p:sp>
        <p:nvSpPr>
          <p:cNvPr id="67588" name="投影片編號版面配置區 3">
            <a:extLst>
              <a:ext uri="{FF2B5EF4-FFF2-40B4-BE49-F238E27FC236}">
                <a16:creationId xmlns:a16="http://schemas.microsoft.com/office/drawing/2014/main" id="{85DC0C1A-40A6-43ED-A71B-D06872BF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E4737A0B-4C61-45E3-A9CB-4DCC614DD373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53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>
            <a:extLst>
              <a:ext uri="{FF2B5EF4-FFF2-40B4-BE49-F238E27FC236}">
                <a16:creationId xmlns:a16="http://schemas.microsoft.com/office/drawing/2014/main" id="{64A84C0C-44CF-47EB-842F-D16FAAACB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65760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-Bubblesort</a:t>
            </a:r>
            <a:r>
              <a:rPr lang="zh-TW" altLang="en-US"/>
              <a:t> </a:t>
            </a:r>
            <a:r>
              <a:rPr lang="en-US" altLang="zh-TW"/>
              <a:t>(2/6)</a:t>
            </a:r>
            <a:endParaRPr lang="zh-TW" altLang="en-US"/>
          </a:p>
        </p:txBody>
      </p:sp>
      <p:sp>
        <p:nvSpPr>
          <p:cNvPr id="68611" name="內容版面配置區 2">
            <a:extLst>
              <a:ext uri="{FF2B5EF4-FFF2-40B4-BE49-F238E27FC236}">
                <a16:creationId xmlns:a16="http://schemas.microsoft.com/office/drawing/2014/main" id="{8A10E2CD-A11A-4B17-8710-C45F2150F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氣泡排序法 </a:t>
            </a:r>
            <a:r>
              <a:rPr lang="en-US" altLang="zh-TW"/>
              <a:t>( BubbleSort )</a:t>
            </a:r>
          </a:p>
          <a:p>
            <a:pPr lvl="1"/>
            <a:r>
              <a:rPr lang="zh-TW" altLang="en-US"/>
              <a:t>流程圖：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68612" name="投影片編號版面配置區 3">
            <a:extLst>
              <a:ext uri="{FF2B5EF4-FFF2-40B4-BE49-F238E27FC236}">
                <a16:creationId xmlns:a16="http://schemas.microsoft.com/office/drawing/2014/main" id="{19D0125F-7DC6-4081-B9AF-4322B6033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109FB02E-6FB4-462D-84A5-F65A673BDBCC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54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68613" name="Picture 2">
            <a:extLst>
              <a:ext uri="{FF2B5EF4-FFF2-40B4-BE49-F238E27FC236}">
                <a16:creationId xmlns:a16="http://schemas.microsoft.com/office/drawing/2014/main" id="{66DCC8A1-298D-4702-9984-1A577947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39243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>
            <a:extLst>
              <a:ext uri="{FF2B5EF4-FFF2-40B4-BE49-F238E27FC236}">
                <a16:creationId xmlns:a16="http://schemas.microsoft.com/office/drawing/2014/main" id="{81652287-9A29-4B16-85F7-8CE3F2F4C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65760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-Bubblesort</a:t>
            </a:r>
            <a:r>
              <a:rPr lang="zh-TW" altLang="en-US"/>
              <a:t> </a:t>
            </a:r>
            <a:r>
              <a:rPr lang="en-US" altLang="zh-TW"/>
              <a:t>(3/6)</a:t>
            </a:r>
            <a:endParaRPr lang="zh-TW" altLang="en-US"/>
          </a:p>
        </p:txBody>
      </p:sp>
      <p:sp>
        <p:nvSpPr>
          <p:cNvPr id="69635" name="內容版面配置區 2">
            <a:extLst>
              <a:ext uri="{FF2B5EF4-FFF2-40B4-BE49-F238E27FC236}">
                <a16:creationId xmlns:a16="http://schemas.microsoft.com/office/drawing/2014/main" id="{2A5E5B33-1F73-4CF1-A251-4423F0027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氣泡排序法 </a:t>
            </a:r>
            <a:r>
              <a:rPr lang="en-US" altLang="zh-TW"/>
              <a:t>( BubbleSort )</a:t>
            </a:r>
          </a:p>
          <a:p>
            <a:pPr lvl="1"/>
            <a:r>
              <a:rPr lang="zh-TW" altLang="en-US"/>
              <a:t>範例：</a:t>
            </a:r>
            <a:r>
              <a:rPr lang="en-US" altLang="zh-TW"/>
              <a:t>Array[4] = { 5, 3, 1, 4};</a:t>
            </a:r>
          </a:p>
          <a:p>
            <a:pPr lvl="2"/>
            <a:r>
              <a:rPr lang="en-US" altLang="zh-TW"/>
              <a:t>Step </a:t>
            </a:r>
            <a:r>
              <a:rPr lang="en-US" altLang="zh-TW" b="1"/>
              <a:t>1.</a:t>
            </a:r>
            <a:r>
              <a:rPr lang="en-US" altLang="zh-TW" sz="1600"/>
              <a:t>1</a:t>
            </a:r>
            <a:r>
              <a:rPr lang="en-US" altLang="zh-TW"/>
              <a:t> : Array[0]  &gt; Array[1] ? Yes! </a:t>
            </a:r>
          </a:p>
          <a:p>
            <a:pPr lvl="3"/>
            <a:r>
              <a:rPr lang="en-US" altLang="zh-TW"/>
              <a:t>Array[0] = 3; Array[1] = 5;</a:t>
            </a:r>
          </a:p>
          <a:p>
            <a:pPr lvl="3"/>
            <a:endParaRPr lang="en-US" altLang="zh-TW"/>
          </a:p>
          <a:p>
            <a:pPr lvl="2"/>
            <a:r>
              <a:rPr lang="en-US" altLang="zh-TW"/>
              <a:t>Step </a:t>
            </a:r>
            <a:r>
              <a:rPr lang="en-US" altLang="zh-TW" b="1"/>
              <a:t>1.</a:t>
            </a:r>
            <a:r>
              <a:rPr lang="en-US" altLang="zh-TW" sz="1600"/>
              <a:t>2</a:t>
            </a:r>
            <a:r>
              <a:rPr lang="en-US" altLang="zh-TW"/>
              <a:t> :  Array[1]  &gt; Array[2] ? Yes! </a:t>
            </a:r>
          </a:p>
          <a:p>
            <a:pPr lvl="3"/>
            <a:r>
              <a:rPr lang="en-US" altLang="zh-TW"/>
              <a:t>Array[1] = 1; Array[2] = 5;</a:t>
            </a:r>
          </a:p>
          <a:p>
            <a:pPr lvl="3"/>
            <a:endParaRPr lang="en-US" altLang="zh-TW"/>
          </a:p>
          <a:p>
            <a:pPr lvl="2"/>
            <a:r>
              <a:rPr lang="en-US" altLang="zh-TW"/>
              <a:t>Step </a:t>
            </a:r>
            <a:r>
              <a:rPr lang="en-US" altLang="zh-TW" b="1"/>
              <a:t>1.</a:t>
            </a:r>
            <a:r>
              <a:rPr lang="en-US" altLang="zh-TW" sz="1600"/>
              <a:t>3</a:t>
            </a:r>
            <a:r>
              <a:rPr lang="en-US" altLang="zh-TW"/>
              <a:t> : Array[2]  &gt; Array[3] ? Yes! </a:t>
            </a:r>
          </a:p>
          <a:p>
            <a:pPr lvl="3"/>
            <a:r>
              <a:rPr lang="en-US" altLang="zh-TW"/>
              <a:t>Array[2] = 4; Array[3] = 5;</a:t>
            </a:r>
          </a:p>
          <a:p>
            <a:pPr lvl="2"/>
            <a:endParaRPr lang="en-US" altLang="zh-TW"/>
          </a:p>
          <a:p>
            <a:pPr lvl="3"/>
            <a:endParaRPr lang="en-US" altLang="zh-TW"/>
          </a:p>
          <a:p>
            <a:pPr lvl="2"/>
            <a:endParaRPr lang="en-US" altLang="zh-TW"/>
          </a:p>
        </p:txBody>
      </p:sp>
      <p:sp>
        <p:nvSpPr>
          <p:cNvPr id="69636" name="投影片編號版面配置區 3">
            <a:extLst>
              <a:ext uri="{FF2B5EF4-FFF2-40B4-BE49-F238E27FC236}">
                <a16:creationId xmlns:a16="http://schemas.microsoft.com/office/drawing/2014/main" id="{D269F012-03EA-4224-81C3-18E1343DAC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8AEFADB0-F436-4FD2-97C6-77DF02A688FD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55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sp>
        <p:nvSpPr>
          <p:cNvPr id="69637" name="內容版面配置區 2">
            <a:extLst>
              <a:ext uri="{FF2B5EF4-FFF2-40B4-BE49-F238E27FC236}">
                <a16:creationId xmlns:a16="http://schemas.microsoft.com/office/drawing/2014/main" id="{D8FF1998-6B51-460C-94EE-58C354A9BC9D}"/>
              </a:ext>
            </a:extLst>
          </p:cNvPr>
          <p:cNvSpPr txBox="1">
            <a:spLocks/>
          </p:cNvSpPr>
          <p:nvPr/>
        </p:nvSpPr>
        <p:spPr bwMode="auto">
          <a:xfrm>
            <a:off x="6096000" y="1371600"/>
            <a:ext cx="3124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/>
              <a:t>1.Array[4]={ </a:t>
            </a:r>
            <a:r>
              <a:rPr lang="en-US" altLang="zh-TW" sz="2000" b="1">
                <a:solidFill>
                  <a:srgbClr val="0070C0"/>
                </a:solidFill>
              </a:rPr>
              <a:t>3, 5</a:t>
            </a:r>
            <a:r>
              <a:rPr lang="en-US" altLang="zh-TW" sz="2000" b="1"/>
              <a:t>, 1, 4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/>
              <a:t>2.Array[4]={ 3, </a:t>
            </a:r>
            <a:r>
              <a:rPr lang="en-US" altLang="zh-TW" sz="2000" b="1">
                <a:solidFill>
                  <a:srgbClr val="0070C0"/>
                </a:solidFill>
              </a:rPr>
              <a:t>1, 5</a:t>
            </a:r>
            <a:r>
              <a:rPr lang="en-US" altLang="zh-TW" sz="2000" b="1"/>
              <a:t>, 4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/>
              <a:t>3.Array[4]={ 3, 1, </a:t>
            </a:r>
            <a:r>
              <a:rPr lang="en-US" altLang="zh-TW" sz="2000" b="1">
                <a:solidFill>
                  <a:srgbClr val="0070C0"/>
                </a:solidFill>
              </a:rPr>
              <a:t>4</a:t>
            </a:r>
            <a:r>
              <a:rPr lang="en-US" altLang="zh-TW" sz="2000" b="1"/>
              <a:t>, </a:t>
            </a:r>
            <a:r>
              <a:rPr lang="en-US" altLang="zh-TW" sz="2000" b="1">
                <a:solidFill>
                  <a:srgbClr val="0070C0"/>
                </a:solidFill>
              </a:rPr>
              <a:t>5</a:t>
            </a:r>
            <a:r>
              <a:rPr lang="en-US" altLang="zh-TW" sz="2000" b="1"/>
              <a:t>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 lvl="3"/>
            <a:endParaRPr lang="en-US" altLang="zh-TW" sz="2000"/>
          </a:p>
          <a:p>
            <a:pPr lvl="2"/>
            <a:endParaRPr lang="en-US" altLang="zh-TW"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>
            <a:extLst>
              <a:ext uri="{FF2B5EF4-FFF2-40B4-BE49-F238E27FC236}">
                <a16:creationId xmlns:a16="http://schemas.microsoft.com/office/drawing/2014/main" id="{E8549AE9-E823-483E-B25E-31F147EE1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65760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-Bubblesort</a:t>
            </a:r>
            <a:r>
              <a:rPr lang="zh-TW" altLang="en-US"/>
              <a:t> </a:t>
            </a:r>
            <a:r>
              <a:rPr lang="en-US" altLang="zh-TW"/>
              <a:t>(4/6)</a:t>
            </a:r>
            <a:endParaRPr lang="zh-TW" altLang="en-US"/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1BC11A9-FC1F-48A9-A9AE-F6C261C5E0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氣泡排序法 </a:t>
            </a:r>
            <a:r>
              <a:rPr lang="en-US" altLang="zh-TW"/>
              <a:t>( BubbleSort )</a:t>
            </a:r>
          </a:p>
          <a:p>
            <a:pPr lvl="1"/>
            <a:r>
              <a:rPr lang="zh-TW" altLang="en-US"/>
              <a:t>範例：</a:t>
            </a:r>
            <a:r>
              <a:rPr lang="en-US" altLang="zh-TW"/>
              <a:t>Array[4] = { 5, 3, 1, 4};</a:t>
            </a:r>
          </a:p>
          <a:p>
            <a:pPr lvl="2"/>
            <a:r>
              <a:rPr lang="en-US" altLang="zh-TW"/>
              <a:t>Step </a:t>
            </a:r>
            <a:r>
              <a:rPr lang="en-US" altLang="zh-TW" b="1"/>
              <a:t>2.</a:t>
            </a:r>
            <a:r>
              <a:rPr lang="en-US" altLang="zh-TW" sz="1600"/>
              <a:t>1</a:t>
            </a:r>
            <a:r>
              <a:rPr lang="en-US" altLang="zh-TW"/>
              <a:t> : Array[0]  &gt; Array[1] ? Yes! </a:t>
            </a:r>
          </a:p>
          <a:p>
            <a:pPr lvl="3"/>
            <a:r>
              <a:rPr lang="en-US" altLang="zh-TW"/>
              <a:t>Array[0] = 1; Array[1] = 3;</a:t>
            </a:r>
          </a:p>
          <a:p>
            <a:pPr lvl="3"/>
            <a:endParaRPr lang="en-US" altLang="zh-TW"/>
          </a:p>
          <a:p>
            <a:pPr lvl="2"/>
            <a:r>
              <a:rPr lang="en-US" altLang="zh-TW"/>
              <a:t>Step </a:t>
            </a:r>
            <a:r>
              <a:rPr lang="en-US" altLang="zh-TW" b="1"/>
              <a:t>2.</a:t>
            </a:r>
            <a:r>
              <a:rPr lang="en-US" altLang="zh-TW" sz="1600"/>
              <a:t>2</a:t>
            </a:r>
            <a:r>
              <a:rPr lang="en-US" altLang="zh-TW"/>
              <a:t> : Array[1]  &gt; Array[2] ? No! </a:t>
            </a:r>
          </a:p>
          <a:p>
            <a:pPr lvl="3"/>
            <a:r>
              <a:rPr lang="en-US" altLang="zh-TW"/>
              <a:t>Array[1] = 3; Array[2] = 4;</a:t>
            </a:r>
          </a:p>
          <a:p>
            <a:pPr lvl="2"/>
            <a:endParaRPr lang="en-US" altLang="zh-TW"/>
          </a:p>
        </p:txBody>
      </p:sp>
      <p:sp>
        <p:nvSpPr>
          <p:cNvPr id="70660" name="投影片編號版面配置區 3">
            <a:extLst>
              <a:ext uri="{FF2B5EF4-FFF2-40B4-BE49-F238E27FC236}">
                <a16:creationId xmlns:a16="http://schemas.microsoft.com/office/drawing/2014/main" id="{E479B626-76C5-4B49-B9E4-1F26E600B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572A33FB-7DD7-40D5-B7A8-18E1A2E4D899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56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sp>
        <p:nvSpPr>
          <p:cNvPr id="70661" name="內容版面配置區 2">
            <a:extLst>
              <a:ext uri="{FF2B5EF4-FFF2-40B4-BE49-F238E27FC236}">
                <a16:creationId xmlns:a16="http://schemas.microsoft.com/office/drawing/2014/main" id="{F4EF3AF8-8182-4FC2-99D4-58FB1843FFAE}"/>
              </a:ext>
            </a:extLst>
          </p:cNvPr>
          <p:cNvSpPr txBox="1">
            <a:spLocks/>
          </p:cNvSpPr>
          <p:nvPr/>
        </p:nvSpPr>
        <p:spPr bwMode="auto">
          <a:xfrm>
            <a:off x="6096000" y="1371600"/>
            <a:ext cx="3124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2000"/>
              <a:t>  </a:t>
            </a:r>
            <a:r>
              <a:rPr lang="en-US" altLang="zh-TW" sz="2000" i="1"/>
              <a:t>Array[4]={ 3, 1, 4, </a:t>
            </a:r>
            <a:r>
              <a:rPr lang="en-US" altLang="zh-TW" sz="2000" i="1">
                <a:solidFill>
                  <a:srgbClr val="00B050"/>
                </a:solidFill>
              </a:rPr>
              <a:t>5</a:t>
            </a:r>
            <a:r>
              <a:rPr lang="en-US" altLang="zh-TW" sz="2000" i="1"/>
              <a:t>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/>
              <a:t>4.Array[4]={ </a:t>
            </a:r>
            <a:r>
              <a:rPr lang="en-US" altLang="zh-TW" sz="2000" b="1">
                <a:solidFill>
                  <a:srgbClr val="0070C0"/>
                </a:solidFill>
              </a:rPr>
              <a:t>1, 3</a:t>
            </a:r>
            <a:r>
              <a:rPr lang="en-US" altLang="zh-TW" sz="2000" b="1"/>
              <a:t>, 4, </a:t>
            </a:r>
            <a:r>
              <a:rPr lang="en-US" altLang="zh-TW" sz="2000" b="1">
                <a:solidFill>
                  <a:srgbClr val="00B050"/>
                </a:solidFill>
              </a:rPr>
              <a:t>5</a:t>
            </a:r>
            <a:r>
              <a:rPr lang="en-US" altLang="zh-TW" sz="2000" b="1"/>
              <a:t>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/>
              <a:t>5.Array[4]={ 1, </a:t>
            </a:r>
            <a:r>
              <a:rPr lang="en-US" altLang="zh-TW" sz="2000" b="1">
                <a:solidFill>
                  <a:srgbClr val="0070C0"/>
                </a:solidFill>
              </a:rPr>
              <a:t>3, 4</a:t>
            </a:r>
            <a:r>
              <a:rPr lang="en-US" altLang="zh-TW" sz="2000" b="1"/>
              <a:t>, </a:t>
            </a:r>
            <a:r>
              <a:rPr lang="en-US" altLang="zh-TW" sz="2000" b="1">
                <a:solidFill>
                  <a:srgbClr val="00B050"/>
                </a:solidFill>
              </a:rPr>
              <a:t>5</a:t>
            </a:r>
            <a:r>
              <a:rPr lang="en-US" altLang="zh-TW" sz="2000" b="1"/>
              <a:t>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 lvl="3"/>
            <a:endParaRPr lang="en-US" altLang="zh-TW" sz="2000"/>
          </a:p>
          <a:p>
            <a:pPr lvl="2"/>
            <a:endParaRPr lang="en-US" altLang="zh-TW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>
            <a:extLst>
              <a:ext uri="{FF2B5EF4-FFF2-40B4-BE49-F238E27FC236}">
                <a16:creationId xmlns:a16="http://schemas.microsoft.com/office/drawing/2014/main" id="{6BC257F1-2E45-41E5-A98B-4A496011F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65760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-Bubblesort</a:t>
            </a:r>
            <a:r>
              <a:rPr lang="zh-TW" altLang="en-US"/>
              <a:t> </a:t>
            </a:r>
            <a:r>
              <a:rPr lang="en-US" altLang="zh-TW"/>
              <a:t>(5/6)</a:t>
            </a:r>
            <a:endParaRPr lang="zh-TW" altLang="en-US"/>
          </a:p>
        </p:txBody>
      </p:sp>
      <p:sp>
        <p:nvSpPr>
          <p:cNvPr id="71683" name="內容版面配置區 2">
            <a:extLst>
              <a:ext uri="{FF2B5EF4-FFF2-40B4-BE49-F238E27FC236}">
                <a16:creationId xmlns:a16="http://schemas.microsoft.com/office/drawing/2014/main" id="{D2A7EF8E-694C-49BC-B943-F61686379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氣泡排序法 </a:t>
            </a:r>
            <a:r>
              <a:rPr lang="en-US" altLang="zh-TW"/>
              <a:t>( BubbleSort )</a:t>
            </a:r>
          </a:p>
          <a:p>
            <a:pPr lvl="1"/>
            <a:r>
              <a:rPr lang="zh-TW" altLang="en-US"/>
              <a:t>範例：</a:t>
            </a:r>
            <a:r>
              <a:rPr lang="en-US" altLang="zh-TW"/>
              <a:t>Array[4] = { 5, 3, 1, 4};</a:t>
            </a:r>
          </a:p>
          <a:p>
            <a:pPr lvl="2"/>
            <a:r>
              <a:rPr lang="en-US" altLang="zh-TW"/>
              <a:t>Step </a:t>
            </a:r>
            <a:r>
              <a:rPr lang="en-US" altLang="zh-TW" b="1"/>
              <a:t>3.</a:t>
            </a:r>
            <a:r>
              <a:rPr lang="en-US" altLang="zh-TW"/>
              <a:t>1 : Array[0]  &gt; Array[1] ? No! </a:t>
            </a:r>
          </a:p>
          <a:p>
            <a:pPr lvl="3"/>
            <a:r>
              <a:rPr lang="en-US" altLang="zh-TW"/>
              <a:t>Array[0] = 1; Array[3] = 3;</a:t>
            </a:r>
          </a:p>
          <a:p>
            <a:pPr lvl="2"/>
            <a:endParaRPr lang="en-US" altLang="zh-TW"/>
          </a:p>
          <a:p>
            <a:pPr lvl="2"/>
            <a:r>
              <a:rPr lang="en-US" altLang="zh-TW" b="1"/>
              <a:t>Done </a:t>
            </a:r>
            <a:r>
              <a:rPr lang="en-US" altLang="zh-TW"/>
              <a:t>: </a:t>
            </a:r>
          </a:p>
          <a:p>
            <a:pPr lvl="3"/>
            <a:r>
              <a:rPr lang="en-US" altLang="zh-TW"/>
              <a:t>Array[4]={ 1, 3, 4, 5 }</a:t>
            </a:r>
          </a:p>
          <a:p>
            <a:pPr lvl="3"/>
            <a:endParaRPr lang="en-US" altLang="zh-TW"/>
          </a:p>
          <a:p>
            <a:pPr lvl="2"/>
            <a:endParaRPr lang="en-US" altLang="zh-TW"/>
          </a:p>
        </p:txBody>
      </p:sp>
      <p:sp>
        <p:nvSpPr>
          <p:cNvPr id="71684" name="投影片編號版面配置區 3">
            <a:extLst>
              <a:ext uri="{FF2B5EF4-FFF2-40B4-BE49-F238E27FC236}">
                <a16:creationId xmlns:a16="http://schemas.microsoft.com/office/drawing/2014/main" id="{823075E9-0E12-4509-90B5-DB7081515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047B7C3E-2511-4CBE-AEFF-69C84C57FB9A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57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sp>
        <p:nvSpPr>
          <p:cNvPr id="71685" name="內容版面配置區 2">
            <a:extLst>
              <a:ext uri="{FF2B5EF4-FFF2-40B4-BE49-F238E27FC236}">
                <a16:creationId xmlns:a16="http://schemas.microsoft.com/office/drawing/2014/main" id="{18F610C1-D577-40C1-A947-D8540C88EFD8}"/>
              </a:ext>
            </a:extLst>
          </p:cNvPr>
          <p:cNvSpPr txBox="1">
            <a:spLocks/>
          </p:cNvSpPr>
          <p:nvPr/>
        </p:nvSpPr>
        <p:spPr bwMode="auto">
          <a:xfrm>
            <a:off x="6096000" y="1371600"/>
            <a:ext cx="3124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2000"/>
              <a:t>  </a:t>
            </a:r>
            <a:r>
              <a:rPr lang="en-US" altLang="zh-TW" sz="2000" i="1"/>
              <a:t>Array[4]={ 3, 1, </a:t>
            </a:r>
            <a:r>
              <a:rPr lang="en-US" altLang="zh-TW" sz="2000" i="1">
                <a:solidFill>
                  <a:srgbClr val="00B050"/>
                </a:solidFill>
              </a:rPr>
              <a:t>4</a:t>
            </a:r>
            <a:r>
              <a:rPr lang="en-US" altLang="zh-TW" sz="2000" i="1"/>
              <a:t>, </a:t>
            </a:r>
            <a:r>
              <a:rPr lang="en-US" altLang="zh-TW" sz="2000" i="1">
                <a:solidFill>
                  <a:srgbClr val="00B050"/>
                </a:solidFill>
              </a:rPr>
              <a:t>5</a:t>
            </a:r>
            <a:r>
              <a:rPr lang="en-US" altLang="zh-TW" sz="2000" i="1"/>
              <a:t>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/>
              <a:t>6.Array[4]={ </a:t>
            </a:r>
            <a:r>
              <a:rPr lang="en-US" altLang="zh-TW" sz="2000" b="1">
                <a:solidFill>
                  <a:srgbClr val="0070C0"/>
                </a:solidFill>
              </a:rPr>
              <a:t>1, 3</a:t>
            </a:r>
            <a:r>
              <a:rPr lang="en-US" altLang="zh-TW" sz="2000" b="1"/>
              <a:t>, </a:t>
            </a:r>
            <a:r>
              <a:rPr lang="en-US" altLang="zh-TW" sz="2000" b="1">
                <a:solidFill>
                  <a:srgbClr val="00B050"/>
                </a:solidFill>
              </a:rPr>
              <a:t>4</a:t>
            </a:r>
            <a:r>
              <a:rPr lang="en-US" altLang="zh-TW" sz="2000" b="1"/>
              <a:t>, </a:t>
            </a:r>
            <a:r>
              <a:rPr lang="en-US" altLang="zh-TW" sz="2000" b="1">
                <a:solidFill>
                  <a:srgbClr val="00B050"/>
                </a:solidFill>
              </a:rPr>
              <a:t>5</a:t>
            </a:r>
            <a:r>
              <a:rPr lang="en-US" altLang="zh-TW" sz="2000" b="1"/>
              <a:t>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/>
              <a:t>  </a:t>
            </a:r>
            <a:r>
              <a:rPr lang="en-US" altLang="zh-TW" sz="2000" i="1"/>
              <a:t>Array[4]={ </a:t>
            </a:r>
            <a:r>
              <a:rPr lang="en-US" altLang="zh-TW" sz="2000" i="1">
                <a:solidFill>
                  <a:srgbClr val="00B050"/>
                </a:solidFill>
              </a:rPr>
              <a:t>1</a:t>
            </a:r>
            <a:r>
              <a:rPr lang="en-US" altLang="zh-TW" sz="2000" i="1"/>
              <a:t>, </a:t>
            </a:r>
            <a:r>
              <a:rPr lang="en-US" altLang="zh-TW" sz="2000" i="1">
                <a:solidFill>
                  <a:srgbClr val="00B050"/>
                </a:solidFill>
              </a:rPr>
              <a:t>3</a:t>
            </a:r>
            <a:r>
              <a:rPr lang="en-US" altLang="zh-TW" sz="2000" i="1">
                <a:solidFill>
                  <a:srgbClr val="0070C0"/>
                </a:solidFill>
              </a:rPr>
              <a:t>, </a:t>
            </a:r>
            <a:r>
              <a:rPr lang="en-US" altLang="zh-TW" sz="2000" i="1">
                <a:solidFill>
                  <a:srgbClr val="00B050"/>
                </a:solidFill>
              </a:rPr>
              <a:t>4</a:t>
            </a:r>
            <a:r>
              <a:rPr lang="en-US" altLang="zh-TW" sz="2000" i="1"/>
              <a:t>, </a:t>
            </a:r>
            <a:r>
              <a:rPr lang="en-US" altLang="zh-TW" sz="2000" i="1">
                <a:solidFill>
                  <a:srgbClr val="00B050"/>
                </a:solidFill>
              </a:rPr>
              <a:t>5</a:t>
            </a:r>
            <a:r>
              <a:rPr lang="en-US" altLang="zh-TW" sz="2000" i="1"/>
              <a:t> 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 lvl="3"/>
            <a:endParaRPr lang="en-US" altLang="zh-TW" sz="2000"/>
          </a:p>
          <a:p>
            <a:pPr lvl="2"/>
            <a:endParaRPr lang="en-US" altLang="zh-TW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>
            <a:extLst>
              <a:ext uri="{FF2B5EF4-FFF2-40B4-BE49-F238E27FC236}">
                <a16:creationId xmlns:a16="http://schemas.microsoft.com/office/drawing/2014/main" id="{01116B5B-AD7D-4F55-A1B6-81503B69C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657600" cy="523875"/>
          </a:xfrm>
        </p:spPr>
        <p:txBody>
          <a:bodyPr/>
          <a:lstStyle/>
          <a:p>
            <a:r>
              <a:rPr lang="zh-TW" altLang="en-US"/>
              <a:t>練習</a:t>
            </a:r>
            <a:r>
              <a:rPr lang="en-US" altLang="zh-TW"/>
              <a:t>-Bubblesort</a:t>
            </a:r>
            <a:r>
              <a:rPr lang="zh-TW" altLang="en-US"/>
              <a:t> </a:t>
            </a:r>
            <a:r>
              <a:rPr lang="en-US" altLang="zh-TW"/>
              <a:t>(6/6)</a:t>
            </a:r>
            <a:endParaRPr lang="zh-TW" altLang="en-US"/>
          </a:p>
        </p:txBody>
      </p:sp>
      <p:sp>
        <p:nvSpPr>
          <p:cNvPr id="72707" name="內容版面配置區 2">
            <a:extLst>
              <a:ext uri="{FF2B5EF4-FFF2-40B4-BE49-F238E27FC236}">
                <a16:creationId xmlns:a16="http://schemas.microsoft.com/office/drawing/2014/main" id="{AA14C696-1456-4486-A8C2-4F145309E7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628650"/>
            <a:ext cx="8763000" cy="5937250"/>
          </a:xfrm>
        </p:spPr>
        <p:txBody>
          <a:bodyPr/>
          <a:lstStyle/>
          <a:p>
            <a:r>
              <a:rPr lang="zh-TW" altLang="en-US"/>
              <a:t>題目：</a:t>
            </a:r>
            <a:endParaRPr lang="en-US" altLang="zh-TW"/>
          </a:p>
          <a:p>
            <a:pPr lvl="1"/>
            <a:r>
              <a:rPr lang="zh-TW" altLang="en-US"/>
              <a:t>氣泡排序法 </a:t>
            </a:r>
            <a:r>
              <a:rPr lang="en-US" altLang="zh-TW"/>
              <a:t>( BubbleSort )</a:t>
            </a:r>
          </a:p>
          <a:p>
            <a:r>
              <a:rPr lang="zh-TW" altLang="en-US"/>
              <a:t>內容：</a:t>
            </a:r>
            <a:endParaRPr lang="en-US" altLang="zh-TW"/>
          </a:p>
          <a:p>
            <a:pPr lvl="1"/>
            <a:r>
              <a:rPr lang="zh-TW" altLang="en-US"/>
              <a:t>使用以下函數產生長度為</a:t>
            </a:r>
            <a:r>
              <a:rPr lang="en-US" altLang="zh-TW"/>
              <a:t>5</a:t>
            </a:r>
            <a:r>
              <a:rPr lang="zh-TW" altLang="en-US"/>
              <a:t>的隨機數列</a:t>
            </a:r>
            <a:r>
              <a:rPr lang="en-US" altLang="zh-TW"/>
              <a:t>(0~50)</a:t>
            </a:r>
          </a:p>
          <a:p>
            <a:pPr lvl="2"/>
            <a:r>
              <a:rPr lang="en-US" altLang="zh-TW"/>
              <a:t>srand((unsigned)time(NULL));</a:t>
            </a:r>
          </a:p>
          <a:p>
            <a:pPr lvl="2"/>
            <a:r>
              <a:rPr lang="en-US" altLang="zh-TW"/>
              <a:t>rand();</a:t>
            </a:r>
          </a:p>
          <a:p>
            <a:pPr lvl="1"/>
            <a:r>
              <a:rPr lang="zh-TW" altLang="en-US"/>
              <a:t>目標是將其陣列由小至大排列</a:t>
            </a:r>
            <a:endParaRPr lang="en-US" altLang="zh-TW"/>
          </a:p>
        </p:txBody>
      </p:sp>
      <p:sp>
        <p:nvSpPr>
          <p:cNvPr id="72708" name="投影片編號版面配置區 3">
            <a:extLst>
              <a:ext uri="{FF2B5EF4-FFF2-40B4-BE49-F238E27FC236}">
                <a16:creationId xmlns:a16="http://schemas.microsoft.com/office/drawing/2014/main" id="{E67779A0-9C61-45F0-9143-68641C9A1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A7AB3479-C46C-46D9-92EA-D1BA53814B95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58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  <p:pic>
        <p:nvPicPr>
          <p:cNvPr id="72709" name="圖片 1">
            <a:extLst>
              <a:ext uri="{FF2B5EF4-FFF2-40B4-BE49-F238E27FC236}">
                <a16:creationId xmlns:a16="http://schemas.microsoft.com/office/drawing/2014/main" id="{875A51DD-2827-4022-8FEB-340349EC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233613"/>
            <a:ext cx="3132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圖片 9">
            <a:extLst>
              <a:ext uri="{FF2B5EF4-FFF2-40B4-BE49-F238E27FC236}">
                <a16:creationId xmlns:a16="http://schemas.microsoft.com/office/drawing/2014/main" id="{98A44CF4-7AA4-4BD5-A0BD-FE9F99552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2609850"/>
            <a:ext cx="22256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圖片 4">
            <a:extLst>
              <a:ext uri="{FF2B5EF4-FFF2-40B4-BE49-F238E27FC236}">
                <a16:creationId xmlns:a16="http://schemas.microsoft.com/office/drawing/2014/main" id="{E9B6B3F1-CEFA-47A4-961E-B89DA218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365500"/>
            <a:ext cx="44942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>
            <a:extLst>
              <a:ext uri="{FF2B5EF4-FFF2-40B4-BE49-F238E27FC236}">
                <a16:creationId xmlns:a16="http://schemas.microsoft.com/office/drawing/2014/main" id="{9FDE7428-610D-42AB-93E6-F8CA74239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341563" cy="523875"/>
          </a:xfrm>
        </p:spPr>
        <p:txBody>
          <a:bodyPr/>
          <a:lstStyle/>
          <a:p>
            <a:r>
              <a:rPr lang="zh-TW" altLang="en-US"/>
              <a:t>練習 副函式</a:t>
            </a:r>
          </a:p>
        </p:txBody>
      </p:sp>
      <p:sp>
        <p:nvSpPr>
          <p:cNvPr id="73731" name="內容版面配置區 2">
            <a:extLst>
              <a:ext uri="{FF2B5EF4-FFF2-40B4-BE49-F238E27FC236}">
                <a16:creationId xmlns:a16="http://schemas.microsoft.com/office/drawing/2014/main" id="{BB2AE5ED-D6E3-4E53-BAB0-0D996C804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將所有練習改寫成副函示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矩陣相乘的副函式需輸入兩個引數，分別為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陣列</a:t>
            </a:r>
            <a:endParaRPr lang="en-US" altLang="zh-TW" dirty="0"/>
          </a:p>
          <a:p>
            <a:r>
              <a:rPr lang="en-US" altLang="zh-TW" dirty="0" err="1"/>
              <a:t>big_lottery</a:t>
            </a:r>
            <a:r>
              <a:rPr lang="en-US" altLang="zh-TW" dirty="0"/>
              <a:t> </a:t>
            </a:r>
            <a:r>
              <a:rPr lang="zh-TW" altLang="en-US" dirty="0"/>
              <a:t>需要回傳特別號到</a:t>
            </a:r>
            <a:r>
              <a:rPr lang="en-US" altLang="zh-TW" dirty="0" err="1"/>
              <a:t>spec_num</a:t>
            </a:r>
            <a:r>
              <a:rPr lang="zh-TW" altLang="en-US" dirty="0"/>
              <a:t>並顯示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C8E28-BB62-463F-8E69-C12B46F27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0DD15648-987D-46BD-A5B0-4704089B48B9}" type="slidenum">
              <a:rPr lang="en-US" altLang="zh-TW" smtClean="0"/>
              <a:pPr>
                <a:defRPr/>
              </a:pPr>
              <a:t>59</a:t>
            </a:fld>
            <a:r>
              <a:rPr lang="en-US" altLang="zh-TW"/>
              <a:t>/53</a:t>
            </a:r>
          </a:p>
        </p:txBody>
      </p:sp>
      <p:pic>
        <p:nvPicPr>
          <p:cNvPr id="73733" name="圖片 5">
            <a:extLst>
              <a:ext uri="{FF2B5EF4-FFF2-40B4-BE49-F238E27FC236}">
                <a16:creationId xmlns:a16="http://schemas.microsoft.com/office/drawing/2014/main" id="{CF3D3F5F-CEF3-468D-9256-91EF0314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532313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286CE8F8-6423-4BC6-A3FF-377FD2196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7"/>
            <a:ext cx="2680817" cy="523220"/>
          </a:xfrm>
        </p:spPr>
        <p:txBody>
          <a:bodyPr/>
          <a:lstStyle/>
          <a:p>
            <a:r>
              <a:rPr lang="zh-TW" altLang="en-US" dirty="0"/>
              <a:t>環境建置 </a:t>
            </a:r>
            <a:r>
              <a:rPr lang="en-US" altLang="zh-TW" dirty="0"/>
              <a:t>(3/7)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7A3BC898-AB9A-4F1D-8069-357A63FBF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新增檔案 </a:t>
            </a:r>
            <a:endParaRPr lang="en-US" altLang="zh-TW"/>
          </a:p>
          <a:p>
            <a:pPr lvl="1"/>
            <a:r>
              <a:rPr lang="en-US" altLang="zh-TW"/>
              <a:t>CMakeLists.txt</a:t>
            </a:r>
          </a:p>
          <a:p>
            <a:pPr lvl="1"/>
            <a:r>
              <a:rPr lang="en-US" altLang="zh-TW"/>
              <a:t>main.cpp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0D5D34-5329-47E4-BCAC-0FBD3338F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1B369B76-9CDF-4FFB-8632-315ED6E7ECEB}" type="slidenum">
              <a:rPr lang="en-US" altLang="zh-TW" smtClean="0"/>
              <a:pPr>
                <a:defRPr/>
              </a:pPr>
              <a:t>6</a:t>
            </a:fld>
            <a:r>
              <a:rPr lang="en-US" altLang="zh-TW"/>
              <a:t>/53</a:t>
            </a:r>
          </a:p>
        </p:txBody>
      </p:sp>
      <p:pic>
        <p:nvPicPr>
          <p:cNvPr id="15365" name="圖片 9">
            <a:extLst>
              <a:ext uri="{FF2B5EF4-FFF2-40B4-BE49-F238E27FC236}">
                <a16:creationId xmlns:a16="http://schemas.microsoft.com/office/drawing/2014/main" id="{EF46F18D-3F57-4BEB-8706-3390394B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3144838"/>
            <a:ext cx="701040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圖片 16">
            <a:extLst>
              <a:ext uri="{FF2B5EF4-FFF2-40B4-BE49-F238E27FC236}">
                <a16:creationId xmlns:a16="http://schemas.microsoft.com/office/drawing/2014/main" id="{9CB43326-6C20-46F6-8EB4-0709624B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612775"/>
            <a:ext cx="3868738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2BEB1AE-948B-4D3C-BC08-BB0134652F28}"/>
              </a:ext>
            </a:extLst>
          </p:cNvPr>
          <p:cNvSpPr/>
          <p:nvPr/>
        </p:nvSpPr>
        <p:spPr>
          <a:xfrm>
            <a:off x="5791200" y="1295400"/>
            <a:ext cx="304800" cy="3048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C91C2EA-C1D3-4038-ACDC-BB0C001B310E}"/>
              </a:ext>
            </a:extLst>
          </p:cNvPr>
          <p:cNvSpPr txBox="1"/>
          <p:nvPr/>
        </p:nvSpPr>
        <p:spPr>
          <a:xfrm>
            <a:off x="5143500" y="196850"/>
            <a:ext cx="1600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  <a:latin typeface="+mn-ea"/>
                <a:ea typeface="+mn-ea"/>
              </a:rPr>
              <a:t>點擊新增檔案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0F3FD-2506-4046-BF94-D9C0F76C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"/>
            <a:ext cx="1892139" cy="523220"/>
          </a:xfrm>
        </p:spPr>
        <p:txBody>
          <a:bodyPr/>
          <a:lstStyle/>
          <a:p>
            <a:r>
              <a:rPr lang="zh-TW" altLang="en-US" dirty="0"/>
              <a:t>練習繳交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1860A-4601-4F28-A618-96A91FF5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611470070@o365.tku.edu.tw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主旨</a:t>
            </a:r>
            <a:r>
              <a:rPr lang="en-US" altLang="zh-TW" dirty="0"/>
              <a:t>:C++</a:t>
            </a:r>
            <a:r>
              <a:rPr lang="zh-TW" altLang="en-US" dirty="0"/>
              <a:t>作業</a:t>
            </a:r>
            <a:r>
              <a:rPr lang="en-US" altLang="zh-TW" dirty="0"/>
              <a:t>_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zh-TW" altLang="en-US" dirty="0"/>
              <a:t>姓名</a:t>
            </a:r>
            <a:r>
              <a:rPr lang="en-US" altLang="zh-TW" dirty="0"/>
              <a:t>_</a:t>
            </a:r>
            <a:r>
              <a:rPr lang="zh-TW" altLang="en-US" dirty="0"/>
              <a:t>組別</a:t>
            </a:r>
            <a:r>
              <a:rPr lang="en-US" altLang="zh-TW" dirty="0"/>
              <a:t>(</a:t>
            </a:r>
            <a:r>
              <a:rPr lang="zh-TW" altLang="en-US" dirty="0"/>
              <a:t>手臂</a:t>
            </a:r>
            <a:r>
              <a:rPr lang="en-US" altLang="zh-TW" dirty="0"/>
              <a:t>or</a:t>
            </a:r>
            <a:r>
              <a:rPr lang="zh-TW" altLang="en-US" dirty="0"/>
              <a:t>輪型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學號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C6902-43D3-460A-B9B4-2F205028E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068BE09A-44F9-4BE0-A89D-2D06BDA02BB4}" type="slidenum">
              <a:rPr lang="en-US" altLang="zh-TW" smtClean="0"/>
              <a:pPr>
                <a:defRPr/>
              </a:pPr>
              <a:t>60</a:t>
            </a:fld>
            <a:r>
              <a:rPr lang="en-US" altLang="zh-TW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554383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標題 1">
            <a:extLst>
              <a:ext uri="{FF2B5EF4-FFF2-40B4-BE49-F238E27FC236}">
                <a16:creationId xmlns:a16="http://schemas.microsoft.com/office/drawing/2014/main" id="{A83142F9-8480-4726-B3C4-8908B8ADF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10947-1CD8-4A65-9C2D-0102AF8D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人形組教學文件</a:t>
            </a:r>
            <a:r>
              <a:rPr lang="en-US" altLang="zh-TW" dirty="0"/>
              <a:t>&gt;</a:t>
            </a:r>
            <a:r>
              <a:rPr lang="zh-TW" altLang="en-US" dirty="0"/>
              <a:t>軟體組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Microsoft – </a:t>
            </a:r>
            <a:r>
              <a:rPr lang="zh-TW" altLang="en-US" dirty="0"/>
              <a:t>官方首頁</a:t>
            </a:r>
            <a:endParaRPr lang="en-US" altLang="zh-TW" dirty="0"/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https://www.microsoft.com/zh-tw/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C++ Primer Plus 5/e</a:t>
            </a:r>
            <a:r>
              <a:rPr lang="zh-TW" altLang="en-US" dirty="0"/>
              <a:t>  碁峯資訊股份有限公司出版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C++ Primer Plus 4</a:t>
            </a:r>
            <a:r>
              <a:rPr lang="zh-TW" altLang="en-US" dirty="0"/>
              <a:t>  碁峯資訊股份有限公司出版</a:t>
            </a:r>
            <a:endParaRPr lang="en-US" altLang="zh-TW" dirty="0"/>
          </a:p>
          <a:p>
            <a:pPr>
              <a:defRPr/>
            </a:pPr>
            <a:endParaRPr lang="zh-TW" altLang="en-US" dirty="0"/>
          </a:p>
          <a:p>
            <a:pPr>
              <a:defRPr/>
            </a:pPr>
            <a:endParaRPr lang="en-US" altLang="zh-TW" dirty="0"/>
          </a:p>
        </p:txBody>
      </p:sp>
      <p:sp>
        <p:nvSpPr>
          <p:cNvPr id="74756" name="投影片編號版面配置區 3">
            <a:extLst>
              <a:ext uri="{FF2B5EF4-FFF2-40B4-BE49-F238E27FC236}">
                <a16:creationId xmlns:a16="http://schemas.microsoft.com/office/drawing/2014/main" id="{ACF595C5-98BC-441C-A448-0F362C4BB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solidFill>
                  <a:schemeClr val="tx2"/>
                </a:solidFill>
              </a:rPr>
              <a:t>P-</a:t>
            </a:r>
            <a:fld id="{9EC89D1C-F603-477C-BAB4-B38FA4676A18}" type="slidenum">
              <a:rPr kumimoji="0" lang="en-US" altLang="zh-TW" sz="1400" smtClean="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61</a:t>
            </a:fld>
            <a:r>
              <a:rPr kumimoji="0" lang="en-US" altLang="zh-TW" sz="1400">
                <a:solidFill>
                  <a:schemeClr val="tx2"/>
                </a:solidFill>
              </a:rPr>
              <a:t>/52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EF5AA89-B47C-400D-A994-54A7C6E5703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1676400"/>
            <a:ext cx="6400800" cy="995363"/>
          </a:xfrm>
          <a:noFill/>
          <a:extLst>
            <a:ext uri="{909E8E84-426E-40DD-AFC4-6F175D3DCCD1}">
              <a14:hiddenFill xmlns:a14="http://schemas.microsoft.com/office/drawing/2010/main">
                <a:blipFill dpi="0" rotWithShape="1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eaLnBrk="1" hangingPunct="1"/>
            <a:r>
              <a:rPr lang="zh-TW" altLang="en-US" sz="5400"/>
              <a:t>謝 謝 指 教</a:t>
            </a:r>
          </a:p>
        </p:txBody>
      </p:sp>
      <p:pic>
        <p:nvPicPr>
          <p:cNvPr id="76803" name="圖片 6" descr="home4.bmp">
            <a:extLst>
              <a:ext uri="{FF2B5EF4-FFF2-40B4-BE49-F238E27FC236}">
                <a16:creationId xmlns:a16="http://schemas.microsoft.com/office/drawing/2014/main" id="{A3B79254-244E-4D7B-A33F-23232AA714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圖片 7" descr="hum7_1.bmp">
            <a:extLst>
              <a:ext uri="{FF2B5EF4-FFF2-40B4-BE49-F238E27FC236}">
                <a16:creationId xmlns:a16="http://schemas.microsoft.com/office/drawing/2014/main" id="{A3A4D704-FAB0-4710-BBC4-47D783EBA2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6" descr="MSLmark">
            <a:extLst>
              <a:ext uri="{FF2B5EF4-FFF2-40B4-BE49-F238E27FC236}">
                <a16:creationId xmlns:a16="http://schemas.microsoft.com/office/drawing/2014/main" id="{D6B7F152-74E5-453B-9451-B824AF85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603B9BE4-4DF4-4819-8449-49ABCAC83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7"/>
            <a:ext cx="2680817" cy="523220"/>
          </a:xfrm>
        </p:spPr>
        <p:txBody>
          <a:bodyPr/>
          <a:lstStyle/>
          <a:p>
            <a:r>
              <a:rPr lang="zh-TW" altLang="en-US" dirty="0"/>
              <a:t>環境建置 </a:t>
            </a:r>
            <a:r>
              <a:rPr lang="en-US" altLang="zh-TW" dirty="0"/>
              <a:t>(4/7)</a:t>
            </a:r>
            <a:endParaRPr lang="zh-TW" altLang="en-US" dirty="0"/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2C5D6621-049B-4FEE-A8DF-F620E8028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523875"/>
            <a:ext cx="8763000" cy="5937250"/>
          </a:xfrm>
        </p:spPr>
        <p:txBody>
          <a:bodyPr/>
          <a:lstStyle/>
          <a:p>
            <a:r>
              <a:rPr lang="zh-TW" altLang="en-US" dirty="0"/>
              <a:t>編輯</a:t>
            </a:r>
            <a:r>
              <a:rPr lang="en-US" altLang="zh-TW" dirty="0"/>
              <a:t>CMakeLists.txt  main.cpp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Ctrl + s &gt;&gt;</a:t>
            </a:r>
            <a:r>
              <a:rPr lang="zh-TW" altLang="en-US" dirty="0"/>
              <a:t>存檔</a:t>
            </a:r>
            <a:endParaRPr lang="en-US" altLang="zh-TW" dirty="0"/>
          </a:p>
          <a:p>
            <a:r>
              <a:rPr lang="en-US" altLang="zh-TW" dirty="0"/>
              <a:t>Ctrl + / &gt;&gt;</a:t>
            </a:r>
            <a:r>
              <a:rPr lang="zh-TW" altLang="en-US" dirty="0"/>
              <a:t>註解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F70EB-8848-427D-942B-7B94BA673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378C5CA0-4108-4128-9B65-13F4304A6C0D}" type="slidenum">
              <a:rPr lang="en-US" altLang="zh-TW" smtClean="0"/>
              <a:pPr>
                <a:defRPr/>
              </a:pPr>
              <a:t>7</a:t>
            </a:fld>
            <a:r>
              <a:rPr lang="en-US" altLang="zh-TW"/>
              <a:t>/53</a:t>
            </a:r>
          </a:p>
        </p:txBody>
      </p:sp>
      <p:pic>
        <p:nvPicPr>
          <p:cNvPr id="16389" name="圖片 5">
            <a:extLst>
              <a:ext uri="{FF2B5EF4-FFF2-40B4-BE49-F238E27FC236}">
                <a16:creationId xmlns:a16="http://schemas.microsoft.com/office/drawing/2014/main" id="{AE21FF55-9A71-43F3-9DFF-310875589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35050"/>
            <a:ext cx="64008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圖片 7">
            <a:extLst>
              <a:ext uri="{FF2B5EF4-FFF2-40B4-BE49-F238E27FC236}">
                <a16:creationId xmlns:a16="http://schemas.microsoft.com/office/drawing/2014/main" id="{CAF71463-6191-47A6-86B8-9B3796F3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3124200"/>
            <a:ext cx="6324600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文字方塊 1">
            <a:extLst>
              <a:ext uri="{FF2B5EF4-FFF2-40B4-BE49-F238E27FC236}">
                <a16:creationId xmlns:a16="http://schemas.microsoft.com/office/drawing/2014/main" id="{13E56208-F56D-474F-851F-DFD0949B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47938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</a:rPr>
              <a:t>產生執行檔的名稱</a:t>
            </a:r>
          </a:p>
        </p:txBody>
      </p:sp>
      <p:sp>
        <p:nvSpPr>
          <p:cNvPr id="16392" name="文字方塊 7">
            <a:extLst>
              <a:ext uri="{FF2B5EF4-FFF2-40B4-BE49-F238E27FC236}">
                <a16:creationId xmlns:a16="http://schemas.microsoft.com/office/drawing/2014/main" id="{EECE12FB-B721-43C9-B0FA-018901CCA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563813"/>
            <a:ext cx="1127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</a:rPr>
              <a:t>程式名稱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F80BE86D-A075-4FE8-9573-89D3FC012D85}"/>
              </a:ext>
            </a:extLst>
          </p:cNvPr>
          <p:cNvSpPr/>
          <p:nvPr/>
        </p:nvSpPr>
        <p:spPr>
          <a:xfrm>
            <a:off x="5211763" y="1397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A60D039-31E1-4CDB-8DBA-B41837D9093D}"/>
              </a:ext>
            </a:extLst>
          </p:cNvPr>
          <p:cNvSpPr/>
          <p:nvPr/>
        </p:nvSpPr>
        <p:spPr>
          <a:xfrm>
            <a:off x="3581400" y="1905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3105AC1-4653-40A7-8AFB-29831095C86B}"/>
              </a:ext>
            </a:extLst>
          </p:cNvPr>
          <p:cNvSpPr/>
          <p:nvPr/>
        </p:nvSpPr>
        <p:spPr>
          <a:xfrm>
            <a:off x="4937125" y="244475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5E8C13-C286-42C9-9862-DE5EC2387989}"/>
              </a:ext>
            </a:extLst>
          </p:cNvPr>
          <p:cNvSpPr txBox="1"/>
          <p:nvPr/>
        </p:nvSpPr>
        <p:spPr>
          <a:xfrm>
            <a:off x="4419600" y="103783"/>
            <a:ext cx="460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cmake_minimum_required</a:t>
            </a:r>
            <a:r>
              <a:rPr lang="en-US" altLang="zh-TW" dirty="0">
                <a:solidFill>
                  <a:srgbClr val="FF0000"/>
                </a:solidFill>
              </a:rPr>
              <a:t>(VERSION 3.0)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project(</a:t>
            </a:r>
            <a:r>
              <a:rPr lang="en-US" altLang="zh-TW" dirty="0" err="1">
                <a:solidFill>
                  <a:srgbClr val="FF0000"/>
                </a:solidFill>
              </a:rPr>
              <a:t>iclab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add_executable</a:t>
            </a:r>
            <a:r>
              <a:rPr lang="en-US" altLang="zh-TW" dirty="0">
                <a:solidFill>
                  <a:srgbClr val="FF0000"/>
                </a:solidFill>
              </a:rPr>
              <a:t>(class main.cpp)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>
            <a:extLst>
              <a:ext uri="{FF2B5EF4-FFF2-40B4-BE49-F238E27FC236}">
                <a16:creationId xmlns:a16="http://schemas.microsoft.com/office/drawing/2014/main" id="{10174BC2-0C32-46E1-ABE9-E60529892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7"/>
            <a:ext cx="2680817" cy="523220"/>
          </a:xfrm>
        </p:spPr>
        <p:txBody>
          <a:bodyPr/>
          <a:lstStyle/>
          <a:p>
            <a:r>
              <a:rPr lang="zh-TW" altLang="en-US" dirty="0"/>
              <a:t>環境建置 </a:t>
            </a:r>
            <a:r>
              <a:rPr lang="en-US" altLang="zh-TW" dirty="0"/>
              <a:t>(5/7)</a:t>
            </a:r>
            <a:endParaRPr lang="zh-TW" altLang="en-US" dirty="0"/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4E8AF195-EADB-4A4E-8036-A4138701A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mkdir build</a:t>
            </a:r>
          </a:p>
          <a:p>
            <a:endParaRPr lang="en-US" altLang="zh-TW"/>
          </a:p>
          <a:p>
            <a:r>
              <a:rPr lang="en-US" altLang="zh-TW"/>
              <a:t>cd build</a:t>
            </a:r>
          </a:p>
          <a:p>
            <a:endParaRPr lang="en-US" altLang="zh-TW"/>
          </a:p>
          <a:p>
            <a:r>
              <a:rPr lang="en-US" altLang="zh-TW"/>
              <a:t>cmake ..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04989-E5A2-43A3-9702-6DCB66013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A7E1DB8D-0414-4B71-BB9B-8EDDA1000704}" type="slidenum">
              <a:rPr lang="en-US" altLang="zh-TW" smtClean="0"/>
              <a:pPr>
                <a:defRPr/>
              </a:pPr>
              <a:t>8</a:t>
            </a:fld>
            <a:r>
              <a:rPr lang="en-US" altLang="zh-TW"/>
              <a:t>/53</a:t>
            </a:r>
          </a:p>
        </p:txBody>
      </p:sp>
      <p:pic>
        <p:nvPicPr>
          <p:cNvPr id="17413" name="圖片 2">
            <a:extLst>
              <a:ext uri="{FF2B5EF4-FFF2-40B4-BE49-F238E27FC236}">
                <a16:creationId xmlns:a16="http://schemas.microsoft.com/office/drawing/2014/main" id="{DF3EE1AC-B950-47F3-AF95-0F30E6EEC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722313"/>
            <a:ext cx="3486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圖片 5">
            <a:extLst>
              <a:ext uri="{FF2B5EF4-FFF2-40B4-BE49-F238E27FC236}">
                <a16:creationId xmlns:a16="http://schemas.microsoft.com/office/drawing/2014/main" id="{15C751CB-3D16-4908-91DA-85A7EFE3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3914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圖片 7">
            <a:extLst>
              <a:ext uri="{FF2B5EF4-FFF2-40B4-BE49-F238E27FC236}">
                <a16:creationId xmlns:a16="http://schemas.microsoft.com/office/drawing/2014/main" id="{F8A476F7-C360-46B6-B939-1C98BAEA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514600"/>
            <a:ext cx="61436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C72384D4-CC32-4C23-8EA9-C9C575401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7"/>
            <a:ext cx="2680817" cy="523220"/>
          </a:xfrm>
        </p:spPr>
        <p:txBody>
          <a:bodyPr/>
          <a:lstStyle/>
          <a:p>
            <a:r>
              <a:rPr lang="zh-TW" altLang="en-US" dirty="0"/>
              <a:t>環境建置 </a:t>
            </a:r>
            <a:r>
              <a:rPr lang="en-US" altLang="zh-TW" dirty="0"/>
              <a:t>(6/7)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D0C92-8914-49B1-B9E4-F5C3AA1E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make</a:t>
            </a:r>
          </a:p>
          <a:p>
            <a:pPr lvl="1">
              <a:defRPr/>
            </a:pPr>
            <a:r>
              <a:rPr lang="zh-TW" altLang="en-US" dirty="0"/>
              <a:t>編譯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./class</a:t>
            </a:r>
          </a:p>
          <a:p>
            <a:pPr lvl="1">
              <a:defRPr/>
            </a:pPr>
            <a:r>
              <a:rPr lang="zh-TW" altLang="en-US" dirty="0"/>
              <a:t>執行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8B239B-4326-45B6-BBEB-94DB2DBB5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P-</a:t>
            </a:r>
            <a:fld id="{059972CB-B7D4-47AF-B20B-D0D42F727491}" type="slidenum">
              <a:rPr lang="en-US" altLang="zh-TW" smtClean="0"/>
              <a:pPr>
                <a:defRPr/>
              </a:pPr>
              <a:t>9</a:t>
            </a:fld>
            <a:r>
              <a:rPr lang="en-US" altLang="zh-TW"/>
              <a:t>/53</a:t>
            </a:r>
          </a:p>
        </p:txBody>
      </p:sp>
      <p:pic>
        <p:nvPicPr>
          <p:cNvPr id="18437" name="圖片 5">
            <a:extLst>
              <a:ext uri="{FF2B5EF4-FFF2-40B4-BE49-F238E27FC236}">
                <a16:creationId xmlns:a16="http://schemas.microsoft.com/office/drawing/2014/main" id="{AB0ABB08-52F8-4DA8-B7F8-F33A3643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2575"/>
            <a:ext cx="51339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圖片 7">
            <a:extLst>
              <a:ext uri="{FF2B5EF4-FFF2-40B4-BE49-F238E27FC236}">
                <a16:creationId xmlns:a16="http://schemas.microsoft.com/office/drawing/2014/main" id="{27277B31-0FF7-4A8B-992C-EA713666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54450"/>
            <a:ext cx="5233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Lab投影片母片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智慧型控制實驗室-eng</Template>
  <TotalTime>25196</TotalTime>
  <Words>3420</Words>
  <Application>Microsoft Office PowerPoint</Application>
  <PresentationFormat>如螢幕大小 (4:3)</PresentationFormat>
  <Paragraphs>627</Paragraphs>
  <Slides>62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新細明體</vt:lpstr>
      <vt:lpstr>標楷體</vt:lpstr>
      <vt:lpstr>Arial</vt:lpstr>
      <vt:lpstr>Times New Roman</vt:lpstr>
      <vt:lpstr>Wingdings</vt:lpstr>
      <vt:lpstr>ICLab投影片母片</vt:lpstr>
      <vt:lpstr>Document</vt:lpstr>
      <vt:lpstr>Visio</vt:lpstr>
      <vt:lpstr>方程式</vt:lpstr>
      <vt:lpstr>手臂組教學課程</vt:lpstr>
      <vt:lpstr>投影片網址</vt:lpstr>
      <vt:lpstr>大綱</vt:lpstr>
      <vt:lpstr>環境建置 (1/7)</vt:lpstr>
      <vt:lpstr>環境建置 (2/7)</vt:lpstr>
      <vt:lpstr>環境建置 (3/7)</vt:lpstr>
      <vt:lpstr>環境建置 (4/7)</vt:lpstr>
      <vt:lpstr>環境建置 (5/7)</vt:lpstr>
      <vt:lpstr>環境建置 (6/7)</vt:lpstr>
      <vt:lpstr>環境建置(7/7)</vt:lpstr>
      <vt:lpstr>資料型態 (1/2)</vt:lpstr>
      <vt:lpstr>資料型態 (2/2)</vt:lpstr>
      <vt:lpstr>變數 (1/2)</vt:lpstr>
      <vt:lpstr>變數 (2/2)</vt:lpstr>
      <vt:lpstr>基本輸入輸出 (1/6)</vt:lpstr>
      <vt:lpstr>基本輸入輸出 (2/6)</vt:lpstr>
      <vt:lpstr>基本輸入輸出 (3/6)</vt:lpstr>
      <vt:lpstr>基本輸入輸出 (4/6)</vt:lpstr>
      <vt:lpstr>基本輸入輸出 (5/6)</vt:lpstr>
      <vt:lpstr>基本輸入輸出 (6/6)</vt:lpstr>
      <vt:lpstr>算術運算子</vt:lpstr>
      <vt:lpstr>邏輯運算子</vt:lpstr>
      <vt:lpstr>運算子優先序</vt:lpstr>
      <vt:lpstr>練習</vt:lpstr>
      <vt:lpstr>陣列 (1/6)</vt:lpstr>
      <vt:lpstr>陣列 (2/6) – 一維陣列</vt:lpstr>
      <vt:lpstr>陣列 (3/6) – 一維陣列</vt:lpstr>
      <vt:lpstr>陣列 (4/6) – 一維陣列</vt:lpstr>
      <vt:lpstr>陣列 (5/6) – 二維陣列</vt:lpstr>
      <vt:lpstr>陣列 (6/6) – 二維陣列</vt:lpstr>
      <vt:lpstr>條件判斷式 (1/3)</vt:lpstr>
      <vt:lpstr>條件判斷式 (2/3)</vt:lpstr>
      <vt:lpstr>條件判斷式 (3/3)</vt:lpstr>
      <vt:lpstr>迴圈 (1/5)</vt:lpstr>
      <vt:lpstr>迴圈 (2/5)</vt:lpstr>
      <vt:lpstr>迴圈 (3/5)</vt:lpstr>
      <vt:lpstr>迴圈 (4/5)</vt:lpstr>
      <vt:lpstr>迴圈 (5/5)</vt:lpstr>
      <vt:lpstr>函式 (1/5)</vt:lpstr>
      <vt:lpstr>函式 (2/5)</vt:lpstr>
      <vt:lpstr>函式 (3/5)</vt:lpstr>
      <vt:lpstr>函式 (4/5)</vt:lpstr>
      <vt:lpstr>函式 (5/5)</vt:lpstr>
      <vt:lpstr>定義與列舉 (1/6)</vt:lpstr>
      <vt:lpstr>定義與列舉 (2/6)</vt:lpstr>
      <vt:lpstr>定義與列舉 (3/6)</vt:lpstr>
      <vt:lpstr>定義與列舉 (4/6)</vt:lpstr>
      <vt:lpstr>定義與列舉 (5/6)</vt:lpstr>
      <vt:lpstr>定義與列舉 (6/6)</vt:lpstr>
      <vt:lpstr>練習-迴圈</vt:lpstr>
      <vt:lpstr>練習-矩陣相乘</vt:lpstr>
      <vt:lpstr>練習-biglottery</vt:lpstr>
      <vt:lpstr>練習-Bubblesort (1/6)</vt:lpstr>
      <vt:lpstr>練習-Bubblesort (2/6)</vt:lpstr>
      <vt:lpstr>練習-Bubblesort (3/6)</vt:lpstr>
      <vt:lpstr>練習-Bubblesort (4/6)</vt:lpstr>
      <vt:lpstr>練習-Bubblesort (5/6)</vt:lpstr>
      <vt:lpstr>練習-Bubblesort (6/6)</vt:lpstr>
      <vt:lpstr>練習 副函式</vt:lpstr>
      <vt:lpstr>練習繳交</vt:lpstr>
      <vt:lpstr>參考資料</vt:lpstr>
      <vt:lpstr>謝 謝 指 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</dc:creator>
  <cp:lastModifiedBy>歐燦坤</cp:lastModifiedBy>
  <cp:revision>1120</cp:revision>
  <cp:lastPrinted>1601-01-01T00:00:00Z</cp:lastPrinted>
  <dcterms:created xsi:type="dcterms:W3CDTF">1601-01-01T00:00:00Z</dcterms:created>
  <dcterms:modified xsi:type="dcterms:W3CDTF">2022-10-26T08:56:03Z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