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</p:sldMasterIdLst>
  <p:notesMasterIdLst>
    <p:notesMasterId r:id="rId32"/>
  </p:notesMasterIdLst>
  <p:handoutMasterIdLst>
    <p:handoutMasterId r:id="rId33"/>
  </p:handoutMasterIdLst>
  <p:sldIdLst>
    <p:sldId id="269" r:id="rId2"/>
    <p:sldId id="273" r:id="rId3"/>
    <p:sldId id="292" r:id="rId4"/>
    <p:sldId id="296" r:id="rId5"/>
    <p:sldId id="291" r:id="rId6"/>
    <p:sldId id="270" r:id="rId7"/>
    <p:sldId id="293" r:id="rId8"/>
    <p:sldId id="276" r:id="rId9"/>
    <p:sldId id="272" r:id="rId10"/>
    <p:sldId id="278" r:id="rId11"/>
    <p:sldId id="277" r:id="rId12"/>
    <p:sldId id="271" r:id="rId13"/>
    <p:sldId id="295" r:id="rId14"/>
    <p:sldId id="297" r:id="rId15"/>
    <p:sldId id="294" r:id="rId16"/>
    <p:sldId id="298" r:id="rId17"/>
    <p:sldId id="280" r:id="rId18"/>
    <p:sldId id="281" r:id="rId19"/>
    <p:sldId id="282" r:id="rId20"/>
    <p:sldId id="299" r:id="rId21"/>
    <p:sldId id="283" r:id="rId22"/>
    <p:sldId id="284" r:id="rId23"/>
    <p:sldId id="285" r:id="rId24"/>
    <p:sldId id="286" r:id="rId25"/>
    <p:sldId id="300" r:id="rId26"/>
    <p:sldId id="287" r:id="rId27"/>
    <p:sldId id="288" r:id="rId28"/>
    <p:sldId id="289" r:id="rId29"/>
    <p:sldId id="301" r:id="rId30"/>
    <p:sldId id="267" r:id="rId31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66"/>
    <a:srgbClr val="0099FF"/>
    <a:srgbClr val="00CC00"/>
    <a:srgbClr val="E7A723"/>
    <a:srgbClr val="0000FF"/>
    <a:srgbClr val="A77A09"/>
    <a:srgbClr val="F2D28A"/>
    <a:srgbClr val="EAB242"/>
    <a:srgbClr val="ED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1" autoAdjust="0"/>
    <p:restoredTop sz="86859" autoAdjust="0"/>
  </p:normalViewPr>
  <p:slideViewPr>
    <p:cSldViewPr>
      <p:cViewPr varScale="1">
        <p:scale>
          <a:sx n="111" d="100"/>
          <a:sy n="111" d="100"/>
        </p:scale>
        <p:origin x="18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127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342" cy="497333"/>
          </a:xfrm>
          <a:prstGeom prst="rect">
            <a:avLst/>
          </a:prstGeom>
        </p:spPr>
        <p:txBody>
          <a:bodyPr vert="horz" lIns="91409" tIns="45705" rIns="91409" bIns="45705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1813" y="1"/>
            <a:ext cx="2944342" cy="497333"/>
          </a:xfrm>
          <a:prstGeom prst="rect">
            <a:avLst/>
          </a:prstGeom>
        </p:spPr>
        <p:txBody>
          <a:bodyPr vert="horz" lIns="91409" tIns="45705" rIns="91409" bIns="45705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438F117-224A-4842-98A5-52F924AD0D97}" type="datetimeFigureOut">
              <a:rPr lang="zh-TW" altLang="en-US"/>
              <a:pPr>
                <a:defRPr/>
              </a:pPr>
              <a:t>2023/2/9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4342" cy="497332"/>
          </a:xfrm>
          <a:prstGeom prst="rect">
            <a:avLst/>
          </a:prstGeom>
        </p:spPr>
        <p:txBody>
          <a:bodyPr vert="horz" lIns="91409" tIns="45705" rIns="91409" bIns="45705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1813" y="9427766"/>
            <a:ext cx="2944342" cy="497332"/>
          </a:xfrm>
          <a:prstGeom prst="rect">
            <a:avLst/>
          </a:prstGeom>
        </p:spPr>
        <p:txBody>
          <a:bodyPr vert="horz" wrap="square" lIns="91409" tIns="45705" rIns="91409" bIns="457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A8CBD1-309E-493B-BBAF-B4F0676744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3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94434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9" tIns="45705" rIns="91409" bIns="4570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3" y="9427766"/>
            <a:ext cx="294434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9" tIns="45705" rIns="91409" bIns="457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A35080-F3DF-4EE8-9420-510CE5478F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402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798" indent="-275692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766" indent="-22055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3873" indent="-22055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4980" indent="-22055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086" indent="-22055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193" indent="-22055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299" indent="-22055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406" indent="-22055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864EC8-4BFA-4241-A559-CC05134F3E77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043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2532" name="投影片編號版面配置區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9773" indent="-2833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39525" indent="-225149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97480" indent="-225149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3903" indent="-225149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95009" indent="-22514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36116" indent="-22514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77223" indent="-22514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18329" indent="-22514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5622282-65D3-47A1-90AB-D1BFABC4E092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21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9" name="圖片 30" descr="TKUICLAB02.bmp"/>
          <p:cNvPicPr>
            <a:picLocks noChangeAspect="1"/>
          </p:cNvPicPr>
          <p:nvPr userDrawn="1"/>
        </p:nvPicPr>
        <p:blipFill>
          <a:blip r:embed="rId2">
            <a:lum bright="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11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574086" y="1537385"/>
            <a:ext cx="5995827" cy="646331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Picture 3" descr="C:\Users\iclab\Desktop\未命名-1.png">
            <a:extLst>
              <a:ext uri="{FF2B5EF4-FFF2-40B4-BE49-F238E27FC236}">
                <a16:creationId xmlns:a16="http://schemas.microsoft.com/office/drawing/2014/main" id="{44DC8269-7CC9-4BC7-A080-AFB8F7291A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>
            <a:fillRect/>
          </a:stretch>
        </p:blipFill>
        <p:spPr bwMode="auto">
          <a:xfrm>
            <a:off x="5181600" y="341313"/>
            <a:ext cx="3810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31">
            <a:extLst>
              <a:ext uri="{FF2B5EF4-FFF2-40B4-BE49-F238E27FC236}">
                <a16:creationId xmlns:a16="http://schemas.microsoft.com/office/drawing/2014/main" id="{FE308CEF-5EF6-4F10-B1A4-AB9A117FB9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225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0" y="0"/>
            <a:ext cx="476472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18F486-76F2-4947-A434-DDC6D3069FFB}"/>
              </a:ext>
            </a:extLst>
          </p:cNvPr>
          <p:cNvSpPr txBox="1"/>
          <p:nvPr userDrawn="1"/>
        </p:nvSpPr>
        <p:spPr>
          <a:xfrm>
            <a:off x="8256245" y="624840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5192CEE-7659-46D6-9049-6E3E82973766}" type="slidenum">
              <a:rPr lang="zh-TW" altLang="en-US" sz="2000" b="1" smtClean="0">
                <a:latin typeface="+mn-lt"/>
              </a:rPr>
              <a:t>‹#›</a:t>
            </a:fld>
            <a:r>
              <a:rPr lang="en-US" altLang="zh-TW" sz="2000" b="1" dirty="0">
                <a:latin typeface="+mn-lt"/>
              </a:rPr>
              <a:t>/10</a:t>
            </a:r>
            <a:endParaRPr lang="zh-TW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79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09600"/>
            <a:ext cx="8763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764720" cy="52322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7" r:id="rId1"/>
    <p:sldLayoutId id="2147487220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2600014" y="4800600"/>
            <a:ext cx="39439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TW" altLang="en-US" dirty="0">
                <a:latin typeface="+mn-lt"/>
                <a:ea typeface="+mn-ea"/>
              </a:rPr>
              <a:t>報  告  人：翁坤鐸</a:t>
            </a:r>
            <a:endParaRPr lang="en-US" altLang="zh-TW" dirty="0">
              <a:latin typeface="+mn-lt"/>
              <a:ea typeface="+mn-ea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TW" altLang="en-US" dirty="0">
                <a:latin typeface="+mn-lt"/>
                <a:ea typeface="+mn-ea"/>
              </a:rPr>
              <a:t>指導老師：翁慶昌 教授</a:t>
            </a:r>
            <a:endParaRPr lang="en-US" altLang="zh-TW" dirty="0">
              <a:latin typeface="+mn-lt"/>
              <a:ea typeface="+mn-ea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TW" altLang="en-US" dirty="0">
                <a:latin typeface="+mn-lt"/>
                <a:ea typeface="+mn-ea"/>
              </a:rPr>
              <a:t>日        期：</a:t>
            </a:r>
            <a:r>
              <a:rPr lang="en-US" altLang="zh-TW" dirty="0">
                <a:latin typeface="+mn-lt"/>
                <a:ea typeface="+mn-ea"/>
              </a:rPr>
              <a:t>2022/02/09</a:t>
            </a:r>
          </a:p>
        </p:txBody>
      </p:sp>
      <p:sp>
        <p:nvSpPr>
          <p:cNvPr id="6147" name="標題 1"/>
          <p:cNvSpPr>
            <a:spLocks noGrp="1"/>
          </p:cNvSpPr>
          <p:nvPr>
            <p:ph type="ctrTitle" sz="quarter"/>
          </p:nvPr>
        </p:nvSpPr>
        <p:spPr>
          <a:xfrm>
            <a:off x="2266596" y="1648599"/>
            <a:ext cx="4610832" cy="646331"/>
          </a:xfrm>
        </p:spPr>
        <p:txBody>
          <a:bodyPr/>
          <a:lstStyle/>
          <a:p>
            <a:r>
              <a:rPr lang="zh-TW" altLang="en-US" dirty="0"/>
              <a:t>手臂組寒假教學課程</a:t>
            </a: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5C8584C-2F01-9EEF-1C81-A6C534B7BC4C}"/>
              </a:ext>
            </a:extLst>
          </p:cNvPr>
          <p:cNvSpPr txBox="1"/>
          <p:nvPr/>
        </p:nvSpPr>
        <p:spPr>
          <a:xfrm>
            <a:off x="2781300" y="316739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+mj-ea"/>
                <a:ea typeface="+mj-ea"/>
              </a:rPr>
              <a:t>OpenCV</a:t>
            </a:r>
            <a:endParaRPr 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2E86D6-34C3-8908-D9EB-E85CB7A4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等待按鍵輸入</a:t>
            </a:r>
          </a:p>
          <a:p>
            <a:pPr lvl="1"/>
            <a:r>
              <a:rPr lang="en-US" altLang="zh-TW" dirty="0"/>
              <a:t>cv2.waitKey(delay)</a:t>
            </a:r>
          </a:p>
          <a:p>
            <a:pPr lvl="2"/>
            <a:r>
              <a:rPr lang="en-US" altLang="zh-TW" dirty="0"/>
              <a:t>delay</a:t>
            </a:r>
            <a:r>
              <a:rPr lang="zh-TW" altLang="en-US" dirty="0"/>
              <a:t>：等待時間，單位為</a:t>
            </a:r>
            <a:r>
              <a:rPr lang="en-US" altLang="zh-TW" dirty="0" err="1"/>
              <a:t>ms</a:t>
            </a:r>
            <a:r>
              <a:rPr lang="zh-TW" altLang="en-US" dirty="0"/>
              <a:t>，數字為</a:t>
            </a:r>
            <a:r>
              <a:rPr lang="en-US" altLang="zh-TW" dirty="0"/>
              <a:t>0</a:t>
            </a:r>
            <a:r>
              <a:rPr lang="zh-TW" altLang="en-US" dirty="0"/>
              <a:t>時代表無限時間</a:t>
            </a:r>
            <a:endParaRPr lang="en-US" altLang="zh-TW" dirty="0"/>
          </a:p>
          <a:p>
            <a:pPr lvl="2"/>
            <a:r>
              <a:rPr lang="zh-TW" altLang="en-US" dirty="0"/>
              <a:t>返回值：使用者鍵盤資訊</a:t>
            </a:r>
            <a:r>
              <a:rPr lang="en-US" altLang="zh-TW" dirty="0"/>
              <a:t>(ASCII : 0~255)</a:t>
            </a:r>
          </a:p>
          <a:p>
            <a:pPr lvl="3"/>
            <a:r>
              <a:rPr lang="zh-TW" altLang="en-US" dirty="0"/>
              <a:t>可用</a:t>
            </a:r>
            <a:r>
              <a:rPr lang="en-US" altLang="zh-TW" dirty="0" err="1"/>
              <a:t>ord</a:t>
            </a:r>
            <a:r>
              <a:rPr lang="en-US" altLang="zh-TW" dirty="0"/>
              <a:t>()</a:t>
            </a:r>
            <a:r>
              <a:rPr lang="zh-TW" altLang="en-US" dirty="0"/>
              <a:t>將字元轉為</a:t>
            </a:r>
            <a:r>
              <a:rPr lang="en-US" altLang="zh-TW" dirty="0"/>
              <a:t>ASCII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小練習：不斷輸出</a:t>
            </a:r>
            <a:r>
              <a:rPr lang="en-US" altLang="zh-TW" dirty="0"/>
              <a:t>cv2.waitKey()</a:t>
            </a:r>
            <a:r>
              <a:rPr lang="zh-TW" altLang="en-US" dirty="0"/>
              <a:t>返回值，無輸入時不顯示任何值。</a:t>
            </a:r>
            <a:endParaRPr lang="en-US" altLang="zh-TW" dirty="0"/>
          </a:p>
          <a:p>
            <a:pPr lvl="2"/>
            <a:r>
              <a:rPr lang="zh-TW" altLang="en-US" dirty="0"/>
              <a:t>發現問題</a:t>
            </a:r>
            <a:r>
              <a:rPr lang="en-US" altLang="zh-TW" dirty="0"/>
              <a:t>1</a:t>
            </a:r>
            <a:r>
              <a:rPr lang="zh-TW" altLang="en-US" dirty="0"/>
              <a:t> ：沒有顯示照片時</a:t>
            </a:r>
            <a:r>
              <a:rPr lang="en-US" altLang="zh-TW" dirty="0" err="1"/>
              <a:t>waitKey</a:t>
            </a:r>
            <a:r>
              <a:rPr lang="zh-TW" altLang="en-US" dirty="0"/>
              <a:t>無法完全發揮功能</a:t>
            </a:r>
            <a:endParaRPr lang="en-US" altLang="zh-TW" dirty="0"/>
          </a:p>
          <a:p>
            <a:pPr lvl="2"/>
            <a:r>
              <a:rPr lang="zh-TW" altLang="en-US" dirty="0"/>
              <a:t>發現問題</a:t>
            </a:r>
            <a:r>
              <a:rPr lang="en-US" altLang="zh-TW" dirty="0"/>
              <a:t>2</a:t>
            </a:r>
            <a:r>
              <a:rPr lang="zh-TW" altLang="en-US" dirty="0"/>
              <a:t> ：可能發生意外狀況</a:t>
            </a:r>
            <a:r>
              <a:rPr lang="en-US" altLang="zh-TW" dirty="0"/>
              <a:t>(&amp;0xFF)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8A0B72-D507-5670-2289-699CBFD2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683F04-6131-9EC2-1635-78DFE2F9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121076"/>
            <a:ext cx="2106605" cy="2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39F4536-C779-EC29-0BE6-56B5A2FC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影像儲存</a:t>
            </a:r>
          </a:p>
          <a:p>
            <a:pPr lvl="1" algn="l"/>
            <a:r>
              <a:rPr lang="en-US" altLang="zh-TW" dirty="0"/>
              <a:t>cv2.imwrite(filename,</a:t>
            </a:r>
            <a:r>
              <a:rPr lang="zh-TW" altLang="en-US" dirty="0"/>
              <a:t> 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pPr lvl="2" algn="l"/>
            <a:r>
              <a:rPr lang="en-US" altLang="zh-TW" dirty="0"/>
              <a:t>filename</a:t>
            </a:r>
            <a:r>
              <a:rPr lang="zh-TW" altLang="en-US" dirty="0"/>
              <a:t>：儲存路徑，若在專案資料夾下，可直接輸入檔名。</a:t>
            </a:r>
            <a:endParaRPr lang="en-US" altLang="zh-TW" dirty="0"/>
          </a:p>
          <a:p>
            <a:pPr lvl="3" algn="l"/>
            <a:r>
              <a:rPr lang="en-US" altLang="zh-TW" dirty="0"/>
              <a:t>OpenCV</a:t>
            </a:r>
            <a:r>
              <a:rPr lang="zh-TW" altLang="en-US" dirty="0"/>
              <a:t>支援影像格式有</a:t>
            </a:r>
            <a:r>
              <a:rPr lang="en-US" altLang="zh-TW" dirty="0"/>
              <a:t>BMP</a:t>
            </a:r>
            <a:r>
              <a:rPr lang="zh-TW" altLang="en-US" dirty="0"/>
              <a:t>、</a:t>
            </a:r>
            <a:r>
              <a:rPr lang="en-US" altLang="zh-TW" dirty="0"/>
              <a:t>PBM</a:t>
            </a:r>
            <a:r>
              <a:rPr lang="zh-TW" altLang="en-US" dirty="0"/>
              <a:t>、</a:t>
            </a:r>
            <a:r>
              <a:rPr lang="en-US" altLang="zh-TW" dirty="0"/>
              <a:t>DIB</a:t>
            </a:r>
            <a:r>
              <a:rPr lang="zh-TW" altLang="en-US" dirty="0"/>
              <a:t>、</a:t>
            </a:r>
            <a:r>
              <a:rPr lang="en-US" altLang="zh-TW" dirty="0"/>
              <a:t>JPEG</a:t>
            </a:r>
            <a:r>
              <a:rPr lang="zh-TW" altLang="en-US" dirty="0"/>
              <a:t>、</a:t>
            </a:r>
            <a:r>
              <a:rPr lang="en-US" altLang="zh-TW" dirty="0"/>
              <a:t>JPE</a:t>
            </a:r>
            <a:r>
              <a:rPr lang="zh-TW" altLang="en-US" dirty="0"/>
              <a:t>、</a:t>
            </a:r>
            <a:r>
              <a:rPr lang="en-US" altLang="zh-TW" dirty="0"/>
              <a:t>PNG</a:t>
            </a:r>
            <a:r>
              <a:rPr lang="zh-TW" altLang="en-US" dirty="0"/>
              <a:t>、</a:t>
            </a:r>
            <a:r>
              <a:rPr lang="en-US" altLang="zh-TW" dirty="0"/>
              <a:t>TIF</a:t>
            </a:r>
            <a:r>
              <a:rPr lang="zh-TW" altLang="en-US" dirty="0"/>
              <a:t>等</a:t>
            </a:r>
          </a:p>
          <a:p>
            <a:pPr lvl="2" algn="l"/>
            <a:r>
              <a:rPr lang="en-US" altLang="zh-TW" dirty="0" err="1"/>
              <a:t>img</a:t>
            </a:r>
            <a:r>
              <a:rPr lang="zh-TW" altLang="en-US" dirty="0"/>
              <a:t>：欲儲存影像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981B952-E8DF-992E-152E-1329D59D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B6BDC2-694E-5D80-F289-BE4363232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4083131" cy="3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1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44A8F9-D99E-0931-279C-B4640394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endParaRPr lang="en-US" altLang="zh-TW" dirty="0"/>
          </a:p>
          <a:p>
            <a:pPr lvl="1"/>
            <a:r>
              <a:rPr lang="zh-TW" altLang="en-US" dirty="0"/>
              <a:t>建立一個名為</a:t>
            </a:r>
            <a:r>
              <a:rPr lang="en-US" altLang="zh-TW" dirty="0"/>
              <a:t>cv2_base</a:t>
            </a:r>
            <a:r>
              <a:rPr lang="zh-TW" altLang="en-US" dirty="0"/>
              <a:t>函式，以灰階讀入圖片，持續顯示於視窗直至按下</a:t>
            </a:r>
            <a:r>
              <a:rPr lang="en-US" altLang="zh-TW" dirty="0"/>
              <a:t>M</a:t>
            </a:r>
            <a:r>
              <a:rPr lang="zh-TW" altLang="en-US" dirty="0"/>
              <a:t>或是</a:t>
            </a:r>
            <a:r>
              <a:rPr lang="en-US" altLang="zh-TW" dirty="0"/>
              <a:t>Esc</a:t>
            </a:r>
            <a:r>
              <a:rPr lang="zh-TW" altLang="en-US" dirty="0"/>
              <a:t>，並於視窗關閉後將影像儲存於資料夾中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BB8F22-0EB0-35D5-4C2A-F5FD51E9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</p:spTree>
    <p:extLst>
      <p:ext uri="{BB962C8B-B14F-4D97-AF65-F5344CB8AC3E}">
        <p14:creationId xmlns:p14="http://schemas.microsoft.com/office/powerpoint/2010/main" val="75859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64976B6-794E-DD7B-E07E-2D4B40BB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常見功能</a:t>
            </a:r>
            <a:endParaRPr lang="en-US" altLang="zh-TW" dirty="0"/>
          </a:p>
          <a:p>
            <a:pPr lvl="1"/>
            <a:r>
              <a:rPr lang="zh-TW" altLang="en-US" dirty="0"/>
              <a:t>提取通道</a:t>
            </a:r>
          </a:p>
          <a:p>
            <a:pPr lvl="2"/>
            <a:r>
              <a:rPr lang="en-US" altLang="zh-TW" dirty="0"/>
              <a:t>(B, G, R) = cv2.split(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格式轉換</a:t>
            </a:r>
            <a:endParaRPr lang="en-US" altLang="zh-TW" dirty="0"/>
          </a:p>
          <a:p>
            <a:pPr lvl="2"/>
            <a:r>
              <a:rPr lang="en-US" altLang="zh-TW" dirty="0"/>
              <a:t>cv2.cvtColor(</a:t>
            </a:r>
            <a:r>
              <a:rPr lang="en-US" altLang="zh-TW" dirty="0" err="1"/>
              <a:t>src</a:t>
            </a:r>
            <a:r>
              <a:rPr lang="en-US" altLang="zh-TW" dirty="0"/>
              <a:t>, code)</a:t>
            </a:r>
          </a:p>
          <a:p>
            <a:pPr lvl="3"/>
            <a:r>
              <a:rPr lang="en-US" altLang="zh-TW" dirty="0"/>
              <a:t>cv2.COLOR_BGR2GRAY</a:t>
            </a:r>
            <a:r>
              <a:rPr lang="zh-TW" altLang="en-US" dirty="0"/>
              <a:t>、</a:t>
            </a:r>
            <a:r>
              <a:rPr lang="en-US" altLang="zh-TW" dirty="0"/>
              <a:t>cv2.COLOR_BGR2HSV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1C754D-707B-A525-54D7-443A7FB8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</p:spTree>
    <p:extLst>
      <p:ext uri="{BB962C8B-B14F-4D97-AF65-F5344CB8AC3E}">
        <p14:creationId xmlns:p14="http://schemas.microsoft.com/office/powerpoint/2010/main" val="96791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64976B6-794E-DD7B-E07E-2D4B40BB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練習二</a:t>
            </a:r>
            <a:endParaRPr lang="en-US" altLang="zh-TW" dirty="0"/>
          </a:p>
          <a:p>
            <a:pPr lvl="1"/>
            <a:r>
              <a:rPr lang="zh-TW" altLang="en-US" dirty="0"/>
              <a:t>創建名為</a:t>
            </a:r>
            <a:r>
              <a:rPr lang="en-US" altLang="zh-TW" dirty="0" err="1"/>
              <a:t>split_channels</a:t>
            </a:r>
            <a:r>
              <a:rPr lang="zh-TW" altLang="en-US" dirty="0"/>
              <a:t>函式</a:t>
            </a:r>
            <a:endParaRPr lang="en-US" altLang="zh-TW" dirty="0"/>
          </a:p>
          <a:p>
            <a:pPr lvl="2"/>
            <a:r>
              <a:rPr lang="zh-TW" altLang="en-US" dirty="0"/>
              <a:t>輸入為影像</a:t>
            </a:r>
            <a:endParaRPr lang="en-US" altLang="zh-TW" dirty="0"/>
          </a:p>
          <a:p>
            <a:pPr lvl="2"/>
            <a:r>
              <a:rPr lang="zh-TW" altLang="en-US" dirty="0"/>
              <a:t>輸出為三個通道。</a:t>
            </a:r>
            <a:endParaRPr lang="en-US" altLang="zh-TW" dirty="0"/>
          </a:p>
          <a:p>
            <a:pPr lvl="1"/>
            <a:r>
              <a:rPr lang="zh-TW" altLang="en-US" dirty="0"/>
              <a:t>創建名為</a:t>
            </a:r>
            <a:r>
              <a:rPr lang="en-US" altLang="zh-TW" dirty="0" err="1"/>
              <a:t>convert_format</a:t>
            </a:r>
            <a:r>
              <a:rPr lang="zh-TW" altLang="en-US" dirty="0"/>
              <a:t>函示</a:t>
            </a:r>
            <a:endParaRPr lang="en-US" altLang="zh-TW" dirty="0"/>
          </a:p>
          <a:p>
            <a:pPr lvl="2"/>
            <a:r>
              <a:rPr lang="zh-TW" altLang="en-US" dirty="0"/>
              <a:t>輸入為影像</a:t>
            </a:r>
            <a:r>
              <a:rPr lang="en-US" altLang="zh-TW" dirty="0"/>
              <a:t>(BGR)</a:t>
            </a:r>
            <a:r>
              <a:rPr lang="zh-TW" altLang="en-US" dirty="0"/>
              <a:t>、目標格式</a:t>
            </a:r>
            <a:r>
              <a:rPr lang="en-US" altLang="zh-TW" dirty="0"/>
              <a:t>(Gray</a:t>
            </a:r>
            <a:r>
              <a:rPr lang="zh-TW" altLang="en-US" dirty="0"/>
              <a:t>、</a:t>
            </a:r>
            <a:r>
              <a:rPr lang="en-US" altLang="zh-TW" dirty="0"/>
              <a:t>HSV</a:t>
            </a:r>
            <a:r>
              <a:rPr lang="zh-TW" altLang="en-US" dirty="0"/>
              <a:t>、</a:t>
            </a:r>
            <a:r>
              <a:rPr lang="en-US" altLang="zh-TW" dirty="0"/>
              <a:t>RGB)</a:t>
            </a:r>
          </a:p>
          <a:p>
            <a:pPr lvl="2"/>
            <a:r>
              <a:rPr lang="zh-TW" altLang="en-US" dirty="0"/>
              <a:t>輸出為目標格式之照片</a:t>
            </a:r>
            <a:endParaRPr lang="en-US" altLang="zh-TW" dirty="0"/>
          </a:p>
          <a:p>
            <a:pPr lvl="1"/>
            <a:r>
              <a:rPr lang="zh-TW" altLang="en-US" dirty="0"/>
              <a:t>創建名為</a:t>
            </a:r>
            <a:r>
              <a:rPr lang="en-US" altLang="zh-TW" dirty="0" err="1"/>
              <a:t>show_img</a:t>
            </a:r>
            <a:r>
              <a:rPr lang="zh-TW" altLang="en-US" dirty="0"/>
              <a:t>函示</a:t>
            </a:r>
            <a:endParaRPr lang="en-US" altLang="zh-TW" dirty="0"/>
          </a:p>
          <a:p>
            <a:pPr lvl="2"/>
            <a:r>
              <a:rPr lang="zh-TW" altLang="en-US" dirty="0"/>
              <a:t>輸入為影像、停止時間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調用自建函示庫，讀入一張照片並將其轉為</a:t>
            </a:r>
            <a:r>
              <a:rPr lang="en-US" altLang="zh-TW" dirty="0"/>
              <a:t>HSV</a:t>
            </a:r>
            <a:r>
              <a:rPr lang="zh-TW" altLang="en-US" dirty="0"/>
              <a:t>格式，提取</a:t>
            </a:r>
            <a:r>
              <a:rPr lang="en-US" altLang="zh-TW" dirty="0"/>
              <a:t>H</a:t>
            </a:r>
            <a:r>
              <a:rPr lang="zh-TW" altLang="en-US" dirty="0"/>
              <a:t>通道，並顯示</a:t>
            </a:r>
            <a:r>
              <a:rPr lang="en-US" altLang="zh-TW" dirty="0"/>
              <a:t>5</a:t>
            </a:r>
            <a:r>
              <a:rPr lang="zh-TW" altLang="en-US" dirty="0"/>
              <a:t>秒後自動關閉。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1C754D-707B-A525-54D7-443A7FB8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</p:spTree>
    <p:extLst>
      <p:ext uri="{BB962C8B-B14F-4D97-AF65-F5344CB8AC3E}">
        <p14:creationId xmlns:p14="http://schemas.microsoft.com/office/powerpoint/2010/main" val="250105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64976B6-794E-DD7B-E07E-2D4B40BB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常見濾波器與功能簡介</a:t>
            </a:r>
            <a:endParaRPr lang="en-US" altLang="zh-TW" dirty="0"/>
          </a:p>
          <a:p>
            <a:pPr lvl="1"/>
            <a:r>
              <a:rPr lang="zh-TW" altLang="en-US" dirty="0"/>
              <a:t>線性濾波器</a:t>
            </a:r>
            <a:endParaRPr lang="en-US" altLang="zh-TW" dirty="0"/>
          </a:p>
          <a:p>
            <a:pPr lvl="2"/>
            <a:r>
              <a:rPr lang="zh-TW" altLang="en-US" dirty="0"/>
              <a:t>低通</a:t>
            </a:r>
            <a:endParaRPr lang="en-US" altLang="zh-TW" dirty="0"/>
          </a:p>
          <a:p>
            <a:pPr lvl="3"/>
            <a:r>
              <a:rPr lang="zh-TW" altLang="en-US" dirty="0"/>
              <a:t>去除雜訊、模糊化</a:t>
            </a:r>
            <a:endParaRPr lang="en-US" altLang="zh-TW" dirty="0"/>
          </a:p>
          <a:p>
            <a:pPr lvl="4"/>
            <a:r>
              <a:rPr lang="zh-TW" altLang="en-US" dirty="0"/>
              <a:t>雜訊可能原因</a:t>
            </a:r>
            <a:r>
              <a:rPr lang="en-US" altLang="zh-TW" dirty="0"/>
              <a:t>:</a:t>
            </a:r>
            <a:r>
              <a:rPr lang="zh-TW" altLang="en-US" dirty="0"/>
              <a:t>電磁感擾、熱雜訊、機械抖動</a:t>
            </a:r>
            <a:endParaRPr lang="en-US" altLang="zh-TW" dirty="0"/>
          </a:p>
          <a:p>
            <a:pPr lvl="2"/>
            <a:r>
              <a:rPr lang="zh-TW" altLang="en-US" dirty="0"/>
              <a:t>高通</a:t>
            </a:r>
            <a:endParaRPr lang="en-US" altLang="zh-TW" dirty="0"/>
          </a:p>
          <a:p>
            <a:pPr lvl="3"/>
            <a:r>
              <a:rPr lang="zh-TW" altLang="en-US" dirty="0"/>
              <a:t>銳化</a:t>
            </a:r>
            <a:endParaRPr lang="en-US" altLang="zh-TW" dirty="0"/>
          </a:p>
          <a:p>
            <a:pPr lvl="2"/>
            <a:r>
              <a:rPr lang="zh-TW" altLang="en-US" dirty="0"/>
              <a:t>高斯</a:t>
            </a:r>
            <a:endParaRPr lang="en-US" altLang="zh-TW" dirty="0"/>
          </a:p>
          <a:p>
            <a:pPr lvl="1"/>
            <a:r>
              <a:rPr lang="zh-TW" altLang="en-US" dirty="0"/>
              <a:t>非線性濾波器</a:t>
            </a:r>
            <a:endParaRPr lang="en-US" altLang="zh-TW" dirty="0"/>
          </a:p>
          <a:p>
            <a:pPr lvl="2"/>
            <a:r>
              <a:rPr lang="zh-TW" altLang="en-US" dirty="0"/>
              <a:t>中值</a:t>
            </a:r>
            <a:endParaRPr lang="en-US" altLang="zh-TW" dirty="0"/>
          </a:p>
          <a:p>
            <a:pPr lvl="3"/>
            <a:r>
              <a:rPr lang="zh-TW" altLang="en-US" dirty="0"/>
              <a:t>去除雜訊</a:t>
            </a:r>
            <a:endParaRPr lang="en-US" altLang="zh-TW" dirty="0"/>
          </a:p>
          <a:p>
            <a:pPr lvl="2"/>
            <a:r>
              <a:rPr lang="zh-TW" altLang="en-US" dirty="0"/>
              <a:t>最大值</a:t>
            </a:r>
            <a:endParaRPr lang="en-US" altLang="zh-TW" dirty="0"/>
          </a:p>
          <a:p>
            <a:pPr lvl="3"/>
            <a:r>
              <a:rPr lang="zh-TW" altLang="en-US" dirty="0"/>
              <a:t>亮化</a:t>
            </a:r>
            <a:endParaRPr lang="en-US" altLang="zh-TW" dirty="0"/>
          </a:p>
          <a:p>
            <a:pPr lvl="2"/>
            <a:r>
              <a:rPr lang="zh-TW" altLang="en-US" dirty="0"/>
              <a:t>最小值</a:t>
            </a:r>
            <a:endParaRPr lang="en-US" altLang="zh-TW" dirty="0"/>
          </a:p>
          <a:p>
            <a:pPr lvl="3"/>
            <a:r>
              <a:rPr lang="zh-TW" altLang="en-US" dirty="0"/>
              <a:t>暗化圖片</a:t>
            </a:r>
            <a:endParaRPr lang="en-US" altLang="zh-TW" dirty="0"/>
          </a:p>
          <a:p>
            <a:pPr lvl="2"/>
            <a:r>
              <a:rPr lang="zh-TW" altLang="en-US" dirty="0"/>
              <a:t>雙向</a:t>
            </a:r>
            <a:endParaRPr lang="en-US" altLang="zh-TW" dirty="0"/>
          </a:p>
          <a:p>
            <a:pPr lvl="3"/>
            <a:r>
              <a:rPr lang="zh-TW" altLang="en-US" dirty="0"/>
              <a:t>去除雜訊、保持邊緣特徵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1C754D-707B-A525-54D7-443A7FB8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33067" cy="523220"/>
          </a:xfrm>
        </p:spPr>
        <p:txBody>
          <a:bodyPr/>
          <a:lstStyle/>
          <a:p>
            <a:r>
              <a:rPr lang="zh-TW" altLang="en-US" dirty="0"/>
              <a:t>濾波器</a:t>
            </a:r>
          </a:p>
        </p:txBody>
      </p:sp>
    </p:spTree>
    <p:extLst>
      <p:ext uri="{BB962C8B-B14F-4D97-AF65-F5344CB8AC3E}">
        <p14:creationId xmlns:p14="http://schemas.microsoft.com/office/powerpoint/2010/main" val="424004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64976B6-794E-DD7B-E07E-2D4B40BB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舉例</a:t>
            </a:r>
            <a:r>
              <a:rPr lang="en-US" altLang="zh-TW" dirty="0"/>
              <a:t>-</a:t>
            </a:r>
            <a:r>
              <a:rPr lang="zh-TW" altLang="en-US" dirty="0"/>
              <a:t>低通濾波器</a:t>
            </a:r>
            <a:r>
              <a:rPr lang="en-US" altLang="zh-TW" dirty="0"/>
              <a:t>(</a:t>
            </a:r>
            <a:r>
              <a:rPr lang="zh-TW" altLang="en-US" dirty="0"/>
              <a:t>平滑濾波器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允低頻訊號通過</a:t>
            </a:r>
            <a:endParaRPr lang="en-US" altLang="zh-TW" dirty="0"/>
          </a:p>
          <a:p>
            <a:pPr lvl="1"/>
            <a:r>
              <a:rPr lang="zh-TW" altLang="en-US" dirty="0"/>
              <a:t>可利用捲積方式實現</a:t>
            </a:r>
            <a:endParaRPr lang="en-US" altLang="zh-TW" dirty="0"/>
          </a:p>
          <a:p>
            <a:pPr lvl="1"/>
            <a:r>
              <a:rPr lang="zh-TW" altLang="en-US" dirty="0"/>
              <a:t>效果</a:t>
            </a:r>
            <a:r>
              <a:rPr lang="en-US" altLang="zh-TW" dirty="0"/>
              <a:t>:</a:t>
            </a:r>
            <a:r>
              <a:rPr lang="zh-TW" altLang="en-US" dirty="0"/>
              <a:t>模糊化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1C754D-707B-A525-54D7-443A7FB8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33067" cy="523220"/>
          </a:xfrm>
        </p:spPr>
        <p:txBody>
          <a:bodyPr/>
          <a:lstStyle/>
          <a:p>
            <a:r>
              <a:rPr lang="zh-TW" altLang="en-US" dirty="0"/>
              <a:t>濾波器</a:t>
            </a:r>
          </a:p>
        </p:txBody>
      </p:sp>
      <p:pic>
        <p:nvPicPr>
          <p:cNvPr id="4098" name="Picture 2" descr="低通濾波器- 維基百科，自由的百科全書">
            <a:extLst>
              <a:ext uri="{FF2B5EF4-FFF2-40B4-BE49-F238E27FC236}">
                <a16:creationId xmlns:a16="http://schemas.microsoft.com/office/drawing/2014/main" id="{BBF8FBEF-3A36-033A-8B04-DAADA218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92" y="2247900"/>
            <a:ext cx="2737408" cy="193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1B4BDE4-06FA-095F-C596-8ADADF81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47901"/>
            <a:ext cx="3733800" cy="19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A74C579-985E-1CE8-5045-C8948F0E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502884"/>
            <a:ext cx="3162300" cy="204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8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A15A49-E8A5-CC2C-1FED-F9A0C794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常用</a:t>
            </a:r>
            <a:r>
              <a:rPr lang="en-US" altLang="zh-TW" dirty="0"/>
              <a:t>-</a:t>
            </a:r>
            <a:r>
              <a:rPr lang="zh-TW" altLang="en-US" dirty="0"/>
              <a:t>高斯濾波器</a:t>
            </a:r>
          </a:p>
          <a:p>
            <a:pPr lvl="1"/>
            <a:r>
              <a:rPr lang="zh-TW" altLang="en-US" dirty="0"/>
              <a:t>常見模糊方法</a:t>
            </a:r>
            <a:endParaRPr lang="en-US" altLang="zh-TW" dirty="0"/>
          </a:p>
          <a:p>
            <a:pPr lvl="1"/>
            <a:r>
              <a:rPr lang="en-US" altLang="zh-TW" dirty="0"/>
              <a:t>cv2.GaussianBlur(</a:t>
            </a:r>
            <a:r>
              <a:rPr lang="en-US" altLang="zh-TW" dirty="0" err="1"/>
              <a:t>src</a:t>
            </a:r>
            <a:r>
              <a:rPr lang="en-US" altLang="zh-TW" dirty="0"/>
              <a:t>, </a:t>
            </a:r>
            <a:r>
              <a:rPr lang="en-US" altLang="zh-TW" dirty="0" err="1"/>
              <a:t>ksize</a:t>
            </a:r>
            <a:r>
              <a:rPr lang="en-US" altLang="zh-TW" dirty="0"/>
              <a:t>, 0)</a:t>
            </a:r>
          </a:p>
          <a:p>
            <a:pPr lvl="2"/>
            <a:r>
              <a:rPr lang="en-US" altLang="zh-TW" dirty="0" err="1"/>
              <a:t>src</a:t>
            </a:r>
            <a:r>
              <a:rPr lang="zh-TW" altLang="en-US" dirty="0"/>
              <a:t>：輸入影像</a:t>
            </a:r>
            <a:endParaRPr lang="en-US" altLang="zh-TW" dirty="0"/>
          </a:p>
          <a:p>
            <a:pPr lvl="2"/>
            <a:r>
              <a:rPr lang="en-US" altLang="zh-TW" dirty="0" err="1"/>
              <a:t>ksize</a:t>
            </a:r>
            <a:r>
              <a:rPr lang="zh-TW" altLang="en-US" dirty="0"/>
              <a:t>：核心大小，數值越大越模糊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A2DACF-9818-7696-E900-3A3381FB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33067" cy="523220"/>
          </a:xfrm>
        </p:spPr>
        <p:txBody>
          <a:bodyPr/>
          <a:lstStyle/>
          <a:p>
            <a:r>
              <a:rPr lang="zh-TW" altLang="en-US" dirty="0"/>
              <a:t>濾波器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B8F2B4-895D-B69B-A964-7008D85D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5" y="2590800"/>
            <a:ext cx="5791200" cy="4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126630-DF60-DB1A-5B98-2D24F3BC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常用</a:t>
            </a:r>
            <a:r>
              <a:rPr lang="en-US" altLang="zh-TW" dirty="0"/>
              <a:t>-</a:t>
            </a:r>
            <a:r>
              <a:rPr lang="zh-TW" altLang="en-US" dirty="0"/>
              <a:t>中值濾波器</a:t>
            </a:r>
          </a:p>
          <a:p>
            <a:pPr lvl="1"/>
            <a:r>
              <a:rPr lang="en-US" altLang="zh-TW" dirty="0"/>
              <a:t>cv2.medianBlur(</a:t>
            </a:r>
            <a:r>
              <a:rPr lang="en-US" altLang="zh-TW" dirty="0" err="1"/>
              <a:t>src</a:t>
            </a:r>
            <a:r>
              <a:rPr lang="en-US" altLang="zh-TW" dirty="0"/>
              <a:t>, </a:t>
            </a:r>
            <a:r>
              <a:rPr lang="en-US" altLang="zh-TW" dirty="0" err="1"/>
              <a:t>ksize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err="1"/>
              <a:t>src</a:t>
            </a:r>
            <a:r>
              <a:rPr lang="zh-TW" altLang="en-US" dirty="0"/>
              <a:t>：輸入影像</a:t>
            </a:r>
            <a:endParaRPr lang="en-US" altLang="zh-TW" dirty="0"/>
          </a:p>
          <a:p>
            <a:pPr lvl="2"/>
            <a:r>
              <a:rPr lang="en-US" altLang="zh-TW" dirty="0" err="1"/>
              <a:t>ksize</a:t>
            </a:r>
            <a:r>
              <a:rPr lang="zh-TW" altLang="en-US" dirty="0"/>
              <a:t>：核心大小，數值越大越模糊</a:t>
            </a:r>
            <a:endParaRPr lang="en-US" altLang="zh-TW" dirty="0"/>
          </a:p>
          <a:p>
            <a:pPr lvl="2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對突波雜訊效果最好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70BEF8-3B8C-F52B-C22B-4FB169D5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33067" cy="523220"/>
          </a:xfrm>
        </p:spPr>
        <p:txBody>
          <a:bodyPr/>
          <a:lstStyle/>
          <a:p>
            <a:r>
              <a:rPr lang="zh-TW" altLang="en-US" dirty="0"/>
              <a:t>濾波器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03A3A4-9A90-4F77-D22A-15D0FE0A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78225"/>
            <a:ext cx="6172199" cy="27242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DC2C26-D893-18B8-F70F-9EBFA901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86000"/>
            <a:ext cx="385233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0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D1D09C3-7B5C-F88D-25D3-B6804B8D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常用</a:t>
            </a:r>
            <a:r>
              <a:rPr lang="en-US" altLang="zh-TW" dirty="0"/>
              <a:t>-</a:t>
            </a:r>
            <a:r>
              <a:rPr lang="zh-TW" altLang="en-US" dirty="0"/>
              <a:t>雙向濾波器</a:t>
            </a:r>
          </a:p>
          <a:p>
            <a:pPr lvl="1"/>
            <a:r>
              <a:rPr lang="en-US" altLang="zh-TW" dirty="0"/>
              <a:t>cv2.bilateralFilter(</a:t>
            </a:r>
            <a:r>
              <a:rPr lang="en-US" altLang="zh-TW" dirty="0" err="1"/>
              <a:t>src</a:t>
            </a:r>
            <a:r>
              <a:rPr lang="en-US" altLang="zh-TW" dirty="0"/>
              <a:t>, d, </a:t>
            </a:r>
            <a:r>
              <a:rPr lang="en-US" altLang="zh-TW" dirty="0" err="1"/>
              <a:t>sigmaColor</a:t>
            </a:r>
            <a:r>
              <a:rPr lang="en-US" altLang="zh-TW" dirty="0"/>
              <a:t>, </a:t>
            </a:r>
            <a:r>
              <a:rPr lang="en-US" altLang="zh-TW" dirty="0" err="1"/>
              <a:t>sigmaSpace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err="1"/>
              <a:t>src</a:t>
            </a:r>
            <a:r>
              <a:rPr lang="zh-TW" altLang="en-US" dirty="0"/>
              <a:t>：輸入影像</a:t>
            </a:r>
            <a:endParaRPr lang="en-US" altLang="zh-TW" dirty="0"/>
          </a:p>
          <a:p>
            <a:pPr lvl="2"/>
            <a:r>
              <a:rPr lang="en-US" altLang="zh-TW" dirty="0"/>
              <a:t>d</a:t>
            </a:r>
            <a:r>
              <a:rPr lang="zh-TW" altLang="en-US" dirty="0"/>
              <a:t>：過濾期間使用的每個像素鄰域的直徑</a:t>
            </a:r>
            <a:endParaRPr lang="en-US" altLang="zh-TW" dirty="0"/>
          </a:p>
          <a:p>
            <a:pPr lvl="2"/>
            <a:r>
              <a:rPr lang="en-US" altLang="zh-TW" dirty="0" err="1"/>
              <a:t>sigmaColor</a:t>
            </a:r>
            <a:r>
              <a:rPr lang="zh-TW" altLang="en-US" dirty="0"/>
              <a:t>：亮度差的</a:t>
            </a:r>
            <a:r>
              <a:rPr lang="en-US" altLang="zh-TW" dirty="0"/>
              <a:t>sigma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2"/>
            <a:r>
              <a:rPr lang="en-US" altLang="zh-TW" dirty="0" err="1"/>
              <a:t>sigmaSpace</a:t>
            </a:r>
            <a:r>
              <a:rPr lang="zh-TW" altLang="en-US" dirty="0"/>
              <a:t>：空間距離的</a:t>
            </a:r>
            <a:r>
              <a:rPr lang="en-US" altLang="zh-TW" dirty="0"/>
              <a:t>sigma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2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對邊緣保留效果最好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920513-3BAD-A513-47BA-496D0E0A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33067" cy="523220"/>
          </a:xfrm>
        </p:spPr>
        <p:txBody>
          <a:bodyPr/>
          <a:lstStyle/>
          <a:p>
            <a:r>
              <a:rPr lang="zh-TW" altLang="en-US" dirty="0"/>
              <a:t>濾波器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00E79E-B844-1BD4-7FFA-3BCF38BE5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05" y="4191000"/>
            <a:ext cx="4596590" cy="18291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517477-0EB9-9FFB-AE27-7E44B7B3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895600"/>
            <a:ext cx="415157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3B526E-FE04-93BE-27F0-257BE9E3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  <a:endParaRPr lang="en-US" altLang="zh-TW" dirty="0"/>
          </a:p>
          <a:p>
            <a:pPr lvl="1"/>
            <a:r>
              <a:rPr lang="zh-TW" altLang="en-US" dirty="0"/>
              <a:t>安裝</a:t>
            </a:r>
            <a:r>
              <a:rPr lang="en-US" altLang="zh-TW" dirty="0"/>
              <a:t>OpenCV</a:t>
            </a:r>
            <a:r>
              <a:rPr lang="zh-TW" altLang="en-US" dirty="0"/>
              <a:t>函示庫</a:t>
            </a:r>
            <a:endParaRPr lang="en-US" altLang="zh-TW" dirty="0"/>
          </a:p>
          <a:p>
            <a:pPr lvl="1"/>
            <a:r>
              <a:rPr lang="en-US" altLang="zh-TW" dirty="0"/>
              <a:t>OpenCV</a:t>
            </a:r>
            <a:r>
              <a:rPr lang="zh-TW" altLang="en-US" dirty="0"/>
              <a:t>介紹</a:t>
            </a:r>
          </a:p>
          <a:p>
            <a:pPr lvl="1"/>
            <a:r>
              <a:rPr lang="zh-TW" altLang="en-US" dirty="0"/>
              <a:t>影像通道</a:t>
            </a:r>
            <a:endParaRPr lang="en-US" altLang="zh-TW" dirty="0"/>
          </a:p>
          <a:p>
            <a:pPr lvl="1"/>
            <a:r>
              <a:rPr lang="zh-TW" altLang="en-US" dirty="0"/>
              <a:t>基本功能</a:t>
            </a:r>
            <a:r>
              <a:rPr lang="en-US" altLang="zh-TW" dirty="0"/>
              <a:t>(</a:t>
            </a:r>
            <a:r>
              <a:rPr lang="zh-TW" altLang="en-US" dirty="0"/>
              <a:t>讀取、顯示、存檔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濾波器</a:t>
            </a:r>
            <a:endParaRPr lang="en-US" altLang="zh-TW" dirty="0"/>
          </a:p>
          <a:p>
            <a:pPr lvl="1"/>
            <a:r>
              <a:rPr lang="zh-TW" altLang="en-US" dirty="0"/>
              <a:t>常見濾波器與功能簡介</a:t>
            </a:r>
            <a:endParaRPr lang="en-US" altLang="zh-TW" dirty="0"/>
          </a:p>
          <a:p>
            <a:pPr lvl="1"/>
            <a:r>
              <a:rPr lang="zh-TW" altLang="en-US" dirty="0"/>
              <a:t>高斯濾波</a:t>
            </a:r>
            <a:endParaRPr lang="en-US" altLang="zh-TW" dirty="0"/>
          </a:p>
          <a:p>
            <a:pPr lvl="1"/>
            <a:r>
              <a:rPr lang="zh-TW" altLang="en-US" dirty="0"/>
              <a:t>中值濾波</a:t>
            </a:r>
            <a:endParaRPr lang="en-US" altLang="zh-TW" dirty="0"/>
          </a:p>
          <a:p>
            <a:pPr lvl="1"/>
            <a:r>
              <a:rPr lang="zh-TW" altLang="en-US" dirty="0"/>
              <a:t>雙向濾波</a:t>
            </a:r>
            <a:endParaRPr lang="en-US" altLang="zh-TW" dirty="0"/>
          </a:p>
          <a:p>
            <a:r>
              <a:rPr lang="zh-TW" altLang="en-US" dirty="0"/>
              <a:t>取得物體輪廓</a:t>
            </a:r>
            <a:endParaRPr lang="en-US" altLang="zh-TW" dirty="0"/>
          </a:p>
          <a:p>
            <a:r>
              <a:rPr lang="zh-TW" altLang="en-US" dirty="0"/>
              <a:t>繪製物體輪廓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F3CB4C-79A6-D394-58F3-0134F9BD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94" cy="523220"/>
          </a:xfr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37889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D1D09C3-7B5C-F88D-25D3-B6804B8D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練習三</a:t>
            </a:r>
            <a:endParaRPr lang="en-US" altLang="zh-TW" dirty="0"/>
          </a:p>
          <a:p>
            <a:pPr lvl="1"/>
            <a:r>
              <a:rPr lang="zh-TW" altLang="en-US" dirty="0"/>
              <a:t>建立名為</a:t>
            </a:r>
            <a:r>
              <a:rPr lang="en-US" altLang="zh-TW" dirty="0"/>
              <a:t>filter</a:t>
            </a:r>
            <a:r>
              <a:rPr lang="zh-TW" altLang="en-US" dirty="0"/>
              <a:t>函示</a:t>
            </a:r>
            <a:endParaRPr lang="en-US" altLang="zh-TW" dirty="0"/>
          </a:p>
          <a:p>
            <a:pPr lvl="2"/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影像、濾波模式</a:t>
            </a:r>
            <a:r>
              <a:rPr lang="en-US" altLang="zh-TW" dirty="0"/>
              <a:t>(Gauss</a:t>
            </a:r>
            <a:r>
              <a:rPr lang="zh-TW" altLang="en-US" dirty="0"/>
              <a:t>、</a:t>
            </a:r>
            <a:r>
              <a:rPr lang="en-US" altLang="zh-TW" dirty="0"/>
              <a:t>median</a:t>
            </a:r>
            <a:r>
              <a:rPr lang="zh-TW" altLang="en-US" dirty="0"/>
              <a:t>、</a:t>
            </a:r>
            <a:r>
              <a:rPr lang="en-US" altLang="zh-TW" dirty="0"/>
              <a:t>bilateral)</a:t>
            </a:r>
          </a:p>
          <a:p>
            <a:pPr lvl="2"/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處理後影像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讀入照片後輪流顯示三種濾波結果，間隔</a:t>
            </a:r>
            <a:r>
              <a:rPr lang="en-US" altLang="zh-TW" dirty="0"/>
              <a:t>3</a:t>
            </a:r>
            <a:r>
              <a:rPr lang="zh-TW" altLang="en-US" dirty="0"/>
              <a:t>秒鐘，並在過程中將照片各自存檔。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920513-3BAD-A513-47BA-496D0E0A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33067" cy="523220"/>
          </a:xfrm>
        </p:spPr>
        <p:txBody>
          <a:bodyPr/>
          <a:lstStyle/>
          <a:p>
            <a:r>
              <a:rPr lang="zh-TW" altLang="en-US" dirty="0"/>
              <a:t>濾波器</a:t>
            </a:r>
          </a:p>
        </p:txBody>
      </p:sp>
    </p:spTree>
    <p:extLst>
      <p:ext uri="{BB962C8B-B14F-4D97-AF65-F5344CB8AC3E}">
        <p14:creationId xmlns:p14="http://schemas.microsoft.com/office/powerpoint/2010/main" val="78062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0A0E9D-9556-AD6E-FE8A-595FE757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cv2.Canny(</a:t>
            </a:r>
            <a:r>
              <a:rPr lang="en-US" altLang="zh-TW" dirty="0" err="1"/>
              <a:t>src</a:t>
            </a:r>
            <a:r>
              <a:rPr lang="en-US" altLang="zh-TW" dirty="0"/>
              <a:t>, threshold1, threshold2)</a:t>
            </a:r>
          </a:p>
          <a:p>
            <a:pPr lvl="1"/>
            <a:r>
              <a:rPr lang="en-US" altLang="zh-TW" dirty="0" err="1"/>
              <a:t>src</a:t>
            </a:r>
            <a:r>
              <a:rPr lang="zh-TW" altLang="en-US" dirty="0"/>
              <a:t>：輸入影像</a:t>
            </a:r>
            <a:endParaRPr lang="en-US" altLang="zh-TW" dirty="0"/>
          </a:p>
          <a:p>
            <a:pPr lvl="1"/>
            <a:r>
              <a:rPr lang="en-US" altLang="zh-TW" dirty="0"/>
              <a:t>threshold1</a:t>
            </a:r>
            <a:r>
              <a:rPr lang="zh-TW" altLang="en-US" dirty="0"/>
              <a:t>：最小門檻值</a:t>
            </a:r>
            <a:endParaRPr lang="en-US" altLang="zh-TW" dirty="0"/>
          </a:p>
          <a:p>
            <a:pPr lvl="1"/>
            <a:r>
              <a:rPr lang="en-US" altLang="zh-TW" dirty="0"/>
              <a:t>threshold2</a:t>
            </a:r>
            <a:r>
              <a:rPr lang="zh-TW" altLang="en-US" dirty="0"/>
              <a:t>：最大門檻值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建議先進行過影像平滑消除影像雜訊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1A0E11-6DE3-2ADF-48F7-1718A97A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33067" cy="523220"/>
          </a:xfrm>
        </p:spPr>
        <p:txBody>
          <a:bodyPr/>
          <a:lstStyle/>
          <a:p>
            <a:r>
              <a:rPr lang="zh-TW" altLang="en-US" dirty="0"/>
              <a:t>輪廓化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5C37D0-B831-FA58-8056-99787819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3389886" cy="1981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DF2A65-9BC2-6B03-57E2-E0F3DDB6A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4548940" cy="990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2BD2D2-6A08-743C-66A5-F9ED478315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44925"/>
            <a:ext cx="3657600" cy="2057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FE52AF-E3DC-112C-C619-5BD89D9442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82" y="3844925"/>
            <a:ext cx="3657600" cy="20574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210F020-2D44-F18F-63E2-C7EE38C51043}"/>
              </a:ext>
            </a:extLst>
          </p:cNvPr>
          <p:cNvSpPr txBox="1"/>
          <p:nvPr/>
        </p:nvSpPr>
        <p:spPr>
          <a:xfrm>
            <a:off x="685800" y="59023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未進行影像平滑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A38C57-86A8-822D-A872-039E99C26247}"/>
              </a:ext>
            </a:extLst>
          </p:cNvPr>
          <p:cNvSpPr txBox="1"/>
          <p:nvPr/>
        </p:nvSpPr>
        <p:spPr>
          <a:xfrm>
            <a:off x="5039782" y="59023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進行影像平滑</a:t>
            </a:r>
          </a:p>
        </p:txBody>
      </p:sp>
    </p:spTree>
    <p:extLst>
      <p:ext uri="{BB962C8B-B14F-4D97-AF65-F5344CB8AC3E}">
        <p14:creationId xmlns:p14="http://schemas.microsoft.com/office/powerpoint/2010/main" val="551001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2065F5-6327-819C-2C59-5731BF9E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cv2.dilate(</a:t>
            </a:r>
            <a:r>
              <a:rPr lang="en-US" altLang="zh-TW" dirty="0" err="1"/>
              <a:t>src</a:t>
            </a:r>
            <a:r>
              <a:rPr lang="en-US" altLang="zh-TW" dirty="0"/>
              <a:t>, kernel , iterations)</a:t>
            </a:r>
          </a:p>
          <a:p>
            <a:pPr lvl="1"/>
            <a:r>
              <a:rPr lang="en-US" altLang="zh-TW" dirty="0" err="1"/>
              <a:t>src</a:t>
            </a:r>
            <a:r>
              <a:rPr lang="zh-TW" altLang="en-US" dirty="0"/>
              <a:t>：輸入影像</a:t>
            </a:r>
            <a:endParaRPr lang="en-US" altLang="zh-TW" dirty="0"/>
          </a:p>
          <a:p>
            <a:pPr lvl="1"/>
            <a:r>
              <a:rPr lang="en-US" altLang="zh-TW" dirty="0"/>
              <a:t>kernel</a:t>
            </a:r>
            <a:r>
              <a:rPr lang="zh-TW" altLang="en-US" dirty="0"/>
              <a:t>：核心大小</a:t>
            </a:r>
            <a:endParaRPr lang="en-US" altLang="zh-TW" dirty="0"/>
          </a:p>
          <a:p>
            <a:pPr lvl="1"/>
            <a:r>
              <a:rPr lang="en-US" altLang="zh-TW" dirty="0"/>
              <a:t>iterations</a:t>
            </a:r>
            <a:r>
              <a:rPr lang="zh-TW" altLang="en-US" dirty="0"/>
              <a:t>：迭代次數</a:t>
            </a:r>
            <a:endParaRPr lang="en-US" altLang="zh-TW" dirty="0"/>
          </a:p>
          <a:p>
            <a:pPr lvl="1"/>
            <a:r>
              <a:rPr lang="zh-TW" altLang="en-US" dirty="0"/>
              <a:t>依照核心滾動，完全符合條件才會被留下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A4A78B-59EF-DAA1-B757-A7F3BB17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94" cy="523220"/>
          </a:xfrm>
        </p:spPr>
        <p:txBody>
          <a:bodyPr/>
          <a:lstStyle/>
          <a:p>
            <a:r>
              <a:rPr lang="zh-TW" altLang="en-US" dirty="0"/>
              <a:t>膨脹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AE2036-DEB8-A8D9-DC41-59ABDD6DF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" y="3402496"/>
            <a:ext cx="5081994" cy="28586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6B11B6-4B47-2523-39F0-1985F4B2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4020770" cy="6096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9F40EFC-E735-1FB6-2DBB-8EC80B02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2" y="681613"/>
            <a:ext cx="3424238" cy="21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8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4CCCDF-E512-819C-E5AC-F3A27D8A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cv2.erode(</a:t>
            </a:r>
            <a:r>
              <a:rPr lang="en-US" altLang="zh-TW" dirty="0" err="1"/>
              <a:t>src</a:t>
            </a:r>
            <a:r>
              <a:rPr lang="en-US" altLang="zh-TW" dirty="0"/>
              <a:t>, kernel, iterations)</a:t>
            </a:r>
          </a:p>
          <a:p>
            <a:pPr lvl="1"/>
            <a:r>
              <a:rPr lang="en-US" altLang="zh-TW" dirty="0" err="1"/>
              <a:t>src</a:t>
            </a:r>
            <a:r>
              <a:rPr lang="zh-TW" altLang="en-US" dirty="0"/>
              <a:t>：輸入影像</a:t>
            </a:r>
            <a:endParaRPr lang="en-US" altLang="zh-TW" dirty="0"/>
          </a:p>
          <a:p>
            <a:pPr lvl="1"/>
            <a:r>
              <a:rPr lang="en-US" altLang="zh-TW" dirty="0"/>
              <a:t>kernel</a:t>
            </a:r>
            <a:r>
              <a:rPr lang="zh-TW" altLang="en-US" dirty="0"/>
              <a:t>：核心大小</a:t>
            </a:r>
            <a:endParaRPr lang="en-US" altLang="zh-TW" dirty="0"/>
          </a:p>
          <a:p>
            <a:pPr lvl="1"/>
            <a:r>
              <a:rPr lang="en-US" altLang="zh-TW" dirty="0"/>
              <a:t>iterations</a:t>
            </a:r>
            <a:r>
              <a:rPr lang="zh-TW" altLang="en-US" dirty="0"/>
              <a:t>：迭代次數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D3E7E1-4999-600F-9F6F-A0294402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94" cy="523220"/>
          </a:xfrm>
        </p:spPr>
        <p:txBody>
          <a:bodyPr/>
          <a:lstStyle/>
          <a:p>
            <a:r>
              <a:rPr lang="zh-TW" altLang="en-US" dirty="0"/>
              <a:t>侵蝕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3DE4E2-4BED-72AA-978D-78E8711CF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" y="3428999"/>
            <a:ext cx="4896484" cy="27542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AF06C5-C3E9-0ADB-8590-003D90FC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7" y="2286000"/>
            <a:ext cx="41909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7B80FA-DCC5-74F1-3436-E7620860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開運算：先侵蝕再膨脹，可將凸出的銳角鈍化</a:t>
            </a:r>
            <a:endParaRPr lang="en-US" altLang="zh-TW" dirty="0"/>
          </a:p>
          <a:p>
            <a:r>
              <a:rPr lang="zh-TW" altLang="en-US" dirty="0"/>
              <a:t>閉運算：先膨脹再侵蝕，可將內陷的銳角鈍化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A638FF-B5FD-F0F9-B7C1-4FBD68A1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8430" cy="523220"/>
          </a:xfrm>
        </p:spPr>
        <p:txBody>
          <a:bodyPr/>
          <a:lstStyle/>
          <a:p>
            <a:r>
              <a:rPr lang="zh-TW" altLang="en-US" dirty="0"/>
              <a:t>膨脹與侵蝕的延伸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D6CE61-A930-D891-6032-C78242AC7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" y="1981200"/>
            <a:ext cx="910202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7B80FA-DCC5-74F1-3436-E7620860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練習四</a:t>
            </a:r>
            <a:endParaRPr lang="en-US" altLang="zh-TW" dirty="0"/>
          </a:p>
          <a:p>
            <a:pPr lvl="1"/>
            <a:r>
              <a:rPr lang="zh-TW" altLang="en-US" dirty="0"/>
              <a:t>運用目前所學，嘗試將左圖做出類似右圖效果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A638FF-B5FD-F0F9-B7C1-4FBD68A1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94" cy="523220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pic>
        <p:nvPicPr>
          <p:cNvPr id="8" name="圖片 7" descr="一張含有 大自然, 夜空, 彗星 的圖片&#10;&#10;自動產生的描述">
            <a:extLst>
              <a:ext uri="{FF2B5EF4-FFF2-40B4-BE49-F238E27FC236}">
                <a16:creationId xmlns:a16="http://schemas.microsoft.com/office/drawing/2014/main" id="{F81B1FAC-7BB7-A2AF-A2DE-E38A21C88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0" y="2819400"/>
            <a:ext cx="3795094" cy="25205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00FDAF-ADA5-45A7-4BD8-6F8EF810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63" y="2819400"/>
            <a:ext cx="3651953" cy="25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39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1456AE-CC53-5D8A-5F73-6F4BC0CF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cv2.findContours(image, mode, method)</a:t>
            </a:r>
          </a:p>
          <a:p>
            <a:pPr lvl="1"/>
            <a:r>
              <a:rPr lang="zh-TW" altLang="en-US" dirty="0"/>
              <a:t>輸入</a:t>
            </a:r>
            <a:endParaRPr lang="en-US" altLang="zh-TW" dirty="0"/>
          </a:p>
          <a:p>
            <a:pPr lvl="2"/>
            <a:r>
              <a:rPr lang="en-US" altLang="zh-TW" dirty="0"/>
              <a:t>image</a:t>
            </a:r>
            <a:r>
              <a:rPr lang="zh-TW" altLang="en-US" dirty="0"/>
              <a:t>：輸入影像</a:t>
            </a:r>
            <a:r>
              <a:rPr lang="en-US" altLang="zh-TW" dirty="0"/>
              <a:t>(</a:t>
            </a:r>
            <a:r>
              <a:rPr lang="zh-TW" altLang="en-US" dirty="0"/>
              <a:t>需先經輪廓化處理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mode</a:t>
            </a:r>
            <a:r>
              <a:rPr lang="zh-TW" altLang="en-US" dirty="0"/>
              <a:t>：輪廓檢索模式，</a:t>
            </a:r>
            <a:r>
              <a:rPr lang="zh-TW" altLang="en-US" dirty="0">
                <a:latin typeface="+mn-ea"/>
              </a:rPr>
              <a:t>常用種類如下表所示：</a:t>
            </a:r>
            <a:endParaRPr lang="en-US" altLang="zh-TW" dirty="0">
              <a:latin typeface="+mn-ea"/>
            </a:endParaRPr>
          </a:p>
          <a:p>
            <a:pPr lvl="2"/>
            <a:endParaRPr lang="en-US" altLang="zh-TW" dirty="0">
              <a:latin typeface="+mn-ea"/>
            </a:endParaRPr>
          </a:p>
          <a:p>
            <a:pPr lvl="2"/>
            <a:endParaRPr lang="en-US" altLang="zh-TW" dirty="0">
              <a:latin typeface="+mn-ea"/>
            </a:endParaRPr>
          </a:p>
          <a:p>
            <a:pPr lvl="2"/>
            <a:endParaRPr lang="en-US" altLang="zh-TW" dirty="0">
              <a:latin typeface="+mn-ea"/>
            </a:endParaRPr>
          </a:p>
          <a:p>
            <a:pPr lvl="2"/>
            <a:endParaRPr lang="en-US" altLang="zh-TW" dirty="0">
              <a:latin typeface="+mn-ea"/>
            </a:endParaRPr>
          </a:p>
          <a:p>
            <a:pPr lvl="2"/>
            <a:endParaRPr lang="en-US" altLang="zh-TW" dirty="0">
              <a:latin typeface="+mn-ea"/>
            </a:endParaRPr>
          </a:p>
          <a:p>
            <a:pPr lvl="2"/>
            <a:endParaRPr lang="en-US" altLang="zh-TW" dirty="0">
              <a:latin typeface="+mn-ea"/>
            </a:endParaRPr>
          </a:p>
          <a:p>
            <a:pPr lvl="2"/>
            <a:endParaRPr lang="en-US" altLang="zh-TW" dirty="0">
              <a:latin typeface="+mn-ea"/>
            </a:endParaRPr>
          </a:p>
          <a:p>
            <a:pPr lvl="2"/>
            <a:r>
              <a:rPr lang="en-US" altLang="zh-TW" dirty="0"/>
              <a:t>method</a:t>
            </a:r>
            <a:r>
              <a:rPr lang="zh-TW" altLang="en-US" dirty="0"/>
              <a:t>：近似方法，常用種類如下表所示：</a:t>
            </a:r>
            <a:endParaRPr lang="en-US" altLang="zh-TW" dirty="0"/>
          </a:p>
          <a:p>
            <a:pPr lvl="2"/>
            <a:endParaRPr lang="en-US" altLang="zh-TW" dirty="0">
              <a:latin typeface="+mn-ea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1555F2-3193-23A3-A21C-4147F088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10285" cy="523220"/>
          </a:xfrm>
        </p:spPr>
        <p:txBody>
          <a:bodyPr/>
          <a:lstStyle/>
          <a:p>
            <a:r>
              <a:rPr lang="zh-TW" altLang="en-US" dirty="0"/>
              <a:t>取得物體輪廓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4711521-46CD-77A2-9039-AC6687F72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22239"/>
              </p:ext>
            </p:extLst>
          </p:nvPr>
        </p:nvGraphicFramePr>
        <p:xfrm>
          <a:off x="946069" y="2184400"/>
          <a:ext cx="71311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5331">
                  <a:extLst>
                    <a:ext uri="{9D8B030D-6E8A-4147-A177-3AD203B41FA5}">
                      <a16:colId xmlns:a16="http://schemas.microsoft.com/office/drawing/2014/main" val="3959210335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2314128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cv2.RETR_EXTERNAL</a:t>
                      </a:r>
                      <a:endParaRPr lang="zh-TW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sz="18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只檢視外輪廓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06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cv2.RETR_LIST</a:t>
                      </a:r>
                      <a:endParaRPr lang="zh-TW" altLang="zh-TW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返回所有輪廓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2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cv2.RETR_CCOMP</a:t>
                      </a:r>
                      <a:endParaRPr lang="zh-TW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返回所有輪廓，並分類為兩個等級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2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cv2.RETR_TREE</a:t>
                      </a:r>
                      <a:endParaRPr lang="zh-TW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返回所有輪廓，並保留所有層次結構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41412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CF79D7B-BCE1-FD7A-53F6-3FBCD0890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52457"/>
              </p:ext>
            </p:extLst>
          </p:nvPr>
        </p:nvGraphicFramePr>
        <p:xfrm>
          <a:off x="968335" y="4953000"/>
          <a:ext cx="71311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4932">
                  <a:extLst>
                    <a:ext uri="{9D8B030D-6E8A-4147-A177-3AD203B41FA5}">
                      <a16:colId xmlns:a16="http://schemas.microsoft.com/office/drawing/2014/main" val="4079542666"/>
                    </a:ext>
                  </a:extLst>
                </a:gridCol>
                <a:gridCol w="3886198">
                  <a:extLst>
                    <a:ext uri="{9D8B030D-6E8A-4147-A177-3AD203B41FA5}">
                      <a16:colId xmlns:a16="http://schemas.microsoft.com/office/drawing/2014/main" val="351699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9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cv2.CHAIN_APPROX_SIMPLE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回傳各方向終點座標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1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cv2.CHAIN_APPROX_NONE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回傳輪廓上所有點座標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5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1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86DD72-D51C-3125-2F3F-CE164F9D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回傳</a:t>
            </a:r>
            <a:endParaRPr lang="en-US" altLang="zh-TW" dirty="0"/>
          </a:p>
          <a:p>
            <a:pPr lvl="2"/>
            <a:r>
              <a:rPr lang="en-US" altLang="zh-TW" dirty="0"/>
              <a:t>image</a:t>
            </a:r>
            <a:r>
              <a:rPr lang="zh-TW" altLang="en-US" dirty="0"/>
              <a:t> ：照片</a:t>
            </a:r>
            <a:r>
              <a:rPr lang="en-US" altLang="zh-TW" dirty="0"/>
              <a:t>(</a:t>
            </a:r>
            <a:r>
              <a:rPr lang="zh-TW" altLang="en-US" dirty="0"/>
              <a:t>某些版本不具有此回傳值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contours</a:t>
            </a:r>
            <a:r>
              <a:rPr lang="zh-TW" altLang="en-US" dirty="0"/>
              <a:t> ：所有輪廓的</a:t>
            </a:r>
            <a:r>
              <a:rPr lang="en-US" altLang="zh-TW" dirty="0"/>
              <a:t>list</a:t>
            </a:r>
            <a:r>
              <a:rPr lang="zh-TW" altLang="en-US" dirty="0"/>
              <a:t>，儲存框的邊界點位</a:t>
            </a:r>
            <a:endParaRPr lang="en-US" altLang="zh-TW" dirty="0"/>
          </a:p>
          <a:p>
            <a:pPr lvl="2"/>
            <a:r>
              <a:rPr lang="en-US" altLang="zh-TW" dirty="0"/>
              <a:t>hierarchy</a:t>
            </a:r>
            <a:r>
              <a:rPr lang="zh-TW" altLang="en-US" dirty="0"/>
              <a:t> ：層級</a:t>
            </a:r>
            <a:r>
              <a:rPr lang="en-US" altLang="zh-TW" dirty="0"/>
              <a:t>(</a:t>
            </a:r>
            <a:r>
              <a:rPr lang="zh-TW" altLang="en-US" dirty="0"/>
              <a:t>說明輪廓的內外關係</a:t>
            </a:r>
            <a:r>
              <a:rPr lang="en-US" altLang="zh-TW" dirty="0"/>
              <a:t>)</a:t>
            </a:r>
          </a:p>
          <a:p>
            <a:pPr lvl="2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5E935E0-DA7A-804A-B8AB-5A95F199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10285" cy="523220"/>
          </a:xfrm>
        </p:spPr>
        <p:txBody>
          <a:bodyPr/>
          <a:lstStyle/>
          <a:p>
            <a:r>
              <a:rPr lang="zh-TW" altLang="en-US" dirty="0"/>
              <a:t>取得物體輪廓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59BC92-28E4-E0AB-373D-AF59C6FA7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78431"/>
            <a:ext cx="3397331" cy="190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51C28CD-90C3-17A4-0493-38801F9A93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74014"/>
            <a:ext cx="3397331" cy="19099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D365566-7D15-1130-CDAB-402E236C2B53}"/>
              </a:ext>
            </a:extLst>
          </p:cNvPr>
          <p:cNvSpPr txBox="1"/>
          <p:nvPr/>
        </p:nvSpPr>
        <p:spPr>
          <a:xfrm>
            <a:off x="990600" y="4383985"/>
            <a:ext cx="3397331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800" kern="100" dirty="0">
                <a:effectLst/>
                <a:latin typeface="+mn-lt"/>
                <a:ea typeface="+mn-ea"/>
                <a:cs typeface="Times New Roman" panose="02020603050405020304" pitchFamily="18" charset="0"/>
              </a:rPr>
              <a:t>cv2.RETR_EXTERNAL</a:t>
            </a:r>
            <a:endParaRPr lang="zh-TW" altLang="zh-TW" sz="1800" kern="100" dirty="0">
              <a:effectLst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E93DE8-EEAA-1C08-B6DF-9AA47E7DCE66}"/>
              </a:ext>
            </a:extLst>
          </p:cNvPr>
          <p:cNvSpPr txBox="1"/>
          <p:nvPr/>
        </p:nvSpPr>
        <p:spPr>
          <a:xfrm>
            <a:off x="4724400" y="4383984"/>
            <a:ext cx="3397331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800" kern="100" dirty="0">
                <a:effectLst/>
                <a:latin typeface="+mn-lt"/>
                <a:ea typeface="+mn-ea"/>
                <a:cs typeface="Times New Roman" panose="02020603050405020304" pitchFamily="18" charset="0"/>
              </a:rPr>
              <a:t>cv2.RETR_LIST</a:t>
            </a:r>
            <a:endParaRPr lang="zh-TW" altLang="zh-TW" sz="1800" kern="100" dirty="0">
              <a:effectLst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05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C89857-2BDF-0FB8-0118-18E15C47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/>
              <a:t>cv2.drawContours(image, contours, contourIdx,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lvl="1"/>
            <a:r>
              <a:rPr lang="fr-FR" altLang="zh-TW" dirty="0"/>
              <a:t>image</a:t>
            </a:r>
            <a:r>
              <a:rPr lang="zh-TW" altLang="en-US" dirty="0"/>
              <a:t>：將被繪製上輪廓的影像</a:t>
            </a:r>
            <a:endParaRPr lang="fr-FR" altLang="zh-TW" dirty="0"/>
          </a:p>
          <a:p>
            <a:pPr lvl="1"/>
            <a:r>
              <a:rPr lang="fr-FR" altLang="zh-TW" dirty="0"/>
              <a:t>contours</a:t>
            </a:r>
            <a:r>
              <a:rPr lang="zh-TW" altLang="en-US" dirty="0"/>
              <a:t>：輪廓，為</a:t>
            </a:r>
            <a:r>
              <a:rPr lang="en-US" altLang="zh-TW" dirty="0"/>
              <a:t>list</a:t>
            </a:r>
            <a:r>
              <a:rPr lang="zh-TW" altLang="en-US" dirty="0"/>
              <a:t>的形式</a:t>
            </a:r>
            <a:endParaRPr lang="fr-FR" altLang="zh-TW" dirty="0"/>
          </a:p>
          <a:p>
            <a:pPr lvl="1"/>
            <a:r>
              <a:rPr lang="fr-FR" altLang="zh-TW" dirty="0"/>
              <a:t>contourIdx</a:t>
            </a:r>
            <a:r>
              <a:rPr lang="zh-TW" altLang="en-US" dirty="0"/>
              <a:t>：繪製哪條輪廓</a:t>
            </a:r>
            <a:r>
              <a:rPr lang="en-US" altLang="zh-TW" dirty="0"/>
              <a:t>(</a:t>
            </a:r>
            <a:r>
              <a:rPr lang="zh-TW" altLang="en-US" dirty="0"/>
              <a:t>編號</a:t>
            </a:r>
            <a:r>
              <a:rPr lang="en-US" altLang="zh-TW" dirty="0"/>
              <a:t>)</a:t>
            </a:r>
            <a:r>
              <a:rPr lang="zh-TW" altLang="en-US" dirty="0"/>
              <a:t>，若為 </a:t>
            </a:r>
            <a:r>
              <a:rPr lang="en-US" altLang="zh-TW" dirty="0"/>
              <a:t>-1</a:t>
            </a:r>
            <a:r>
              <a:rPr lang="zh-TW" altLang="en-US" dirty="0"/>
              <a:t>則會全畫</a:t>
            </a:r>
            <a:endParaRPr lang="fr-FR" altLang="zh-TW" dirty="0"/>
          </a:p>
          <a:p>
            <a:pPr lvl="1"/>
            <a:r>
              <a:rPr lang="en-US" altLang="zh-TW" dirty="0"/>
              <a:t>…</a:t>
            </a:r>
            <a:r>
              <a:rPr lang="zh-TW" altLang="en-US" dirty="0"/>
              <a:t>：顏色、線條粗細、線條種類等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BC4336-51C1-F1E6-4351-974DA5F6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10285" cy="523220"/>
          </a:xfrm>
        </p:spPr>
        <p:txBody>
          <a:bodyPr/>
          <a:lstStyle/>
          <a:p>
            <a:r>
              <a:rPr lang="zh-TW" altLang="en-US" dirty="0"/>
              <a:t>繪製物體輪廓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5E29FB-E52A-A1CC-1EF7-400E2BBB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0" y="2743200"/>
            <a:ext cx="779078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34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C89857-2BDF-0FB8-0118-18E15C47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1905000"/>
          </a:xfrm>
        </p:spPr>
        <p:txBody>
          <a:bodyPr/>
          <a:lstStyle/>
          <a:p>
            <a:r>
              <a:rPr lang="zh-TW" altLang="en-US" dirty="0"/>
              <a:t>練習五</a:t>
            </a:r>
            <a:endParaRPr lang="en-US" altLang="zh-TW" dirty="0"/>
          </a:p>
          <a:p>
            <a:pPr lvl="1"/>
            <a:r>
              <a:rPr lang="zh-TW" altLang="en-US" dirty="0"/>
              <a:t>運用目前所學，繪製出下圖輪廓。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BC4336-51C1-F1E6-4351-974DA5F6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10285" cy="523220"/>
          </a:xfrm>
        </p:spPr>
        <p:txBody>
          <a:bodyPr/>
          <a:lstStyle/>
          <a:p>
            <a:r>
              <a:rPr lang="zh-TW" altLang="en-US" dirty="0"/>
              <a:t>繪製物體輪廓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E5E91C-59A1-A53B-8DF6-CD7DE721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23749"/>
            <a:ext cx="5562600" cy="38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3B526E-FE04-93BE-27F0-257BE9E3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安裝</a:t>
            </a:r>
            <a:r>
              <a:rPr lang="en-US" altLang="zh-TW" dirty="0"/>
              <a:t>OpenCV</a:t>
            </a:r>
          </a:p>
          <a:p>
            <a:pPr lvl="1"/>
            <a:r>
              <a:rPr lang="zh-TW" altLang="en-US" dirty="0"/>
              <a:t>安裝指令</a:t>
            </a:r>
            <a:endParaRPr lang="en-US" altLang="zh-TW" dirty="0"/>
          </a:p>
          <a:p>
            <a:pPr lvl="2"/>
            <a:r>
              <a:rPr lang="en-US" altLang="zh-TW" dirty="0"/>
              <a:t>pip install </a:t>
            </a:r>
            <a:r>
              <a:rPr lang="en-US" altLang="zh-TW" dirty="0" err="1"/>
              <a:t>opencv</a:t>
            </a:r>
            <a:r>
              <a:rPr lang="en-US" altLang="zh-TW" dirty="0"/>
              <a:t>-python</a:t>
            </a:r>
          </a:p>
          <a:p>
            <a:pPr lvl="1"/>
            <a:r>
              <a:rPr lang="zh-TW" altLang="en-US" dirty="0"/>
              <a:t>推薦搜尋方式 </a:t>
            </a:r>
            <a:r>
              <a:rPr lang="en-US" altLang="zh-TW" dirty="0"/>
              <a:t>google ”</a:t>
            </a:r>
            <a:r>
              <a:rPr lang="en-US" altLang="zh-TW" dirty="0" err="1"/>
              <a:t>pypi</a:t>
            </a:r>
            <a:r>
              <a:rPr lang="en-US" altLang="zh-TW" dirty="0"/>
              <a:t> </a:t>
            </a:r>
            <a:r>
              <a:rPr lang="zh-TW" altLang="en-US" dirty="0"/>
              <a:t>函示庫名稱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F3CB4C-79A6-D394-58F3-0134F9BD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D7C34C56-9FB4-65CD-B34D-C7A3806A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7162800" cy="38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7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/>
              <a:t>謝 謝 指 教</a:t>
            </a:r>
          </a:p>
        </p:txBody>
      </p:sp>
      <p:pic>
        <p:nvPicPr>
          <p:cNvPr id="21507" name="圖片 6" descr="home4.bmp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圖片 7" descr="hum7_1.bmp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MSLmark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3B526E-FE04-93BE-27F0-257BE9E3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2150105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介紹</a:t>
            </a:r>
          </a:p>
          <a:p>
            <a:pPr lvl="1"/>
            <a:r>
              <a:rPr lang="zh-TW" altLang="en-US" dirty="0"/>
              <a:t>原理：藉由將輸入的圖片轉換成像點矩陣，並針對像點進行運算，最後將處理過的像點組合後輸出。</a:t>
            </a:r>
            <a:endParaRPr lang="en-US" altLang="zh-TW" dirty="0"/>
          </a:p>
          <a:p>
            <a:pPr lvl="1"/>
            <a:r>
              <a:rPr lang="zh-TW" altLang="en-US" dirty="0"/>
              <a:t>視覺處理技術</a:t>
            </a:r>
            <a:endParaRPr lang="en-US" altLang="zh-TW" dirty="0"/>
          </a:p>
          <a:p>
            <a:pPr lvl="2"/>
            <a:r>
              <a:rPr lang="zh-TW" altLang="en-US" dirty="0"/>
              <a:t>分為低階、中階與高階處理技術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F3CB4C-79A6-D394-58F3-0134F9BD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  <p:grpSp>
        <p:nvGrpSpPr>
          <p:cNvPr id="1027" name="群組 1026">
            <a:extLst>
              <a:ext uri="{FF2B5EF4-FFF2-40B4-BE49-F238E27FC236}">
                <a16:creationId xmlns:a16="http://schemas.microsoft.com/office/drawing/2014/main" id="{881CCAEA-D45B-2782-341B-D3CB3213792F}"/>
              </a:ext>
            </a:extLst>
          </p:cNvPr>
          <p:cNvGrpSpPr/>
          <p:nvPr/>
        </p:nvGrpSpPr>
        <p:grpSpPr>
          <a:xfrm>
            <a:off x="838200" y="2971800"/>
            <a:ext cx="2133600" cy="2971800"/>
            <a:chOff x="838200" y="2971800"/>
            <a:chExt cx="2133600" cy="297180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DF4FB9F-45CE-EB2A-D0C5-E8DFEF589B0C}"/>
                </a:ext>
              </a:extLst>
            </p:cNvPr>
            <p:cNvSpPr/>
            <p:nvPr/>
          </p:nvSpPr>
          <p:spPr>
            <a:xfrm>
              <a:off x="838200" y="2971800"/>
              <a:ext cx="2133600" cy="2971800"/>
            </a:xfrm>
            <a:prstGeom prst="roundRect">
              <a:avLst>
                <a:gd name="adj" fmla="val 5346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6EE9DC94-3193-8E95-A790-4D6F7B04EEFF}"/>
                </a:ext>
              </a:extLst>
            </p:cNvPr>
            <p:cNvSpPr/>
            <p:nvPr/>
          </p:nvSpPr>
          <p:spPr>
            <a:xfrm>
              <a:off x="1409700" y="3265065"/>
              <a:ext cx="990600" cy="457200"/>
            </a:xfrm>
            <a:prstGeom prst="roundRect">
              <a:avLst>
                <a:gd name="adj" fmla="val 5346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影像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7EE7D53F-86DF-6D84-B3D6-597F107614DE}"/>
                </a:ext>
              </a:extLst>
            </p:cNvPr>
            <p:cNvSpPr/>
            <p:nvPr/>
          </p:nvSpPr>
          <p:spPr>
            <a:xfrm>
              <a:off x="1409700" y="5193135"/>
              <a:ext cx="990600" cy="457200"/>
            </a:xfrm>
            <a:prstGeom prst="roundRect">
              <a:avLst>
                <a:gd name="adj" fmla="val 5346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影像</a:t>
              </a: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37E25C05-AB12-E793-7138-A279B9194218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>
              <a:off x="1905000" y="3722265"/>
              <a:ext cx="0" cy="2120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85DF617-1A9C-C9F8-1F46-6A264D162277}"/>
                </a:ext>
              </a:extLst>
            </p:cNvPr>
            <p:cNvCxnSpPr>
              <a:cxnSpLocks/>
              <a:stCxn id="58" idx="2"/>
              <a:endCxn id="27" idx="0"/>
            </p:cNvCxnSpPr>
            <p:nvPr/>
          </p:nvCxnSpPr>
          <p:spPr>
            <a:xfrm>
              <a:off x="1905000" y="4959865"/>
              <a:ext cx="0" cy="2332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5D31267E-7424-8836-891A-E1AE9357C3B2}"/>
                </a:ext>
              </a:extLst>
            </p:cNvPr>
            <p:cNvSpPr/>
            <p:nvPr/>
          </p:nvSpPr>
          <p:spPr>
            <a:xfrm>
              <a:off x="1143000" y="4473445"/>
              <a:ext cx="1524000" cy="486420"/>
            </a:xfrm>
            <a:prstGeom prst="roundRect">
              <a:avLst>
                <a:gd name="adj" fmla="val 534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ysClr val="windowText" lastClr="000000"/>
                  </a:solidFill>
                </a:rPr>
                <a:t>雜訊、對比度、</a:t>
              </a:r>
              <a:endParaRPr lang="en-US" altLang="zh-TW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TW" altLang="en-US" sz="1200" dirty="0">
                  <a:solidFill>
                    <a:sysClr val="windowText" lastClr="000000"/>
                  </a:solidFill>
                </a:rPr>
                <a:t>翻轉、浮水印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3F466DA-5F2A-957A-9E4A-784A807286BE}"/>
                </a:ext>
              </a:extLst>
            </p:cNvPr>
            <p:cNvSpPr/>
            <p:nvPr/>
          </p:nvSpPr>
          <p:spPr>
            <a:xfrm>
              <a:off x="1143000" y="3934360"/>
              <a:ext cx="1524000" cy="566410"/>
            </a:xfrm>
            <a:prstGeom prst="roundRect">
              <a:avLst>
                <a:gd name="adj" fmla="val 53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低階</a:t>
              </a:r>
              <a:endParaRPr lang="en-US" altLang="zh-TW" dirty="0"/>
            </a:p>
            <a:p>
              <a:pPr algn="ctr"/>
              <a:r>
                <a:rPr lang="zh-TW" altLang="en-US" dirty="0"/>
                <a:t>處理技術</a:t>
              </a:r>
            </a:p>
          </p:txBody>
        </p:sp>
      </p:grpSp>
      <p:grpSp>
        <p:nvGrpSpPr>
          <p:cNvPr id="1028" name="群組 1027">
            <a:extLst>
              <a:ext uri="{FF2B5EF4-FFF2-40B4-BE49-F238E27FC236}">
                <a16:creationId xmlns:a16="http://schemas.microsoft.com/office/drawing/2014/main" id="{35D92E70-E271-D5DA-6E00-1892B2888596}"/>
              </a:ext>
            </a:extLst>
          </p:cNvPr>
          <p:cNvGrpSpPr/>
          <p:nvPr/>
        </p:nvGrpSpPr>
        <p:grpSpPr>
          <a:xfrm>
            <a:off x="3467099" y="2971800"/>
            <a:ext cx="2133600" cy="2971800"/>
            <a:chOff x="838200" y="2971800"/>
            <a:chExt cx="2133600" cy="2971800"/>
          </a:xfrm>
        </p:grpSpPr>
        <p:sp>
          <p:nvSpPr>
            <p:cNvPr id="1029" name="矩形: 圓角 1028">
              <a:extLst>
                <a:ext uri="{FF2B5EF4-FFF2-40B4-BE49-F238E27FC236}">
                  <a16:creationId xmlns:a16="http://schemas.microsoft.com/office/drawing/2014/main" id="{2763C463-E0BD-896A-D9FD-CC1070DCA417}"/>
                </a:ext>
              </a:extLst>
            </p:cNvPr>
            <p:cNvSpPr/>
            <p:nvPr/>
          </p:nvSpPr>
          <p:spPr>
            <a:xfrm>
              <a:off x="838200" y="2971800"/>
              <a:ext cx="2133600" cy="2971800"/>
            </a:xfrm>
            <a:prstGeom prst="roundRect">
              <a:avLst>
                <a:gd name="adj" fmla="val 5346"/>
              </a:avLst>
            </a:prstGeom>
            <a:solidFill>
              <a:schemeClr val="bg1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矩形: 圓角 1029">
              <a:extLst>
                <a:ext uri="{FF2B5EF4-FFF2-40B4-BE49-F238E27FC236}">
                  <a16:creationId xmlns:a16="http://schemas.microsoft.com/office/drawing/2014/main" id="{84E59D1B-9932-0307-B8F7-0013570D9F4E}"/>
                </a:ext>
              </a:extLst>
            </p:cNvPr>
            <p:cNvSpPr/>
            <p:nvPr/>
          </p:nvSpPr>
          <p:spPr>
            <a:xfrm>
              <a:off x="1409700" y="3265065"/>
              <a:ext cx="990600" cy="457200"/>
            </a:xfrm>
            <a:prstGeom prst="roundRect">
              <a:avLst>
                <a:gd name="adj" fmla="val 5346"/>
              </a:avLst>
            </a:prstGeom>
            <a:noFill/>
            <a:ln>
              <a:solidFill>
                <a:srgbClr val="00CC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影像</a:t>
              </a:r>
            </a:p>
          </p:txBody>
        </p:sp>
        <p:sp>
          <p:nvSpPr>
            <p:cNvPr id="1031" name="矩形: 圓角 1030">
              <a:extLst>
                <a:ext uri="{FF2B5EF4-FFF2-40B4-BE49-F238E27FC236}">
                  <a16:creationId xmlns:a16="http://schemas.microsoft.com/office/drawing/2014/main" id="{E03B1E20-D400-A69A-1F6D-D160CB51EBBC}"/>
                </a:ext>
              </a:extLst>
            </p:cNvPr>
            <p:cNvSpPr/>
            <p:nvPr/>
          </p:nvSpPr>
          <p:spPr>
            <a:xfrm>
              <a:off x="1409700" y="5193135"/>
              <a:ext cx="990600" cy="457200"/>
            </a:xfrm>
            <a:prstGeom prst="roundRect">
              <a:avLst>
                <a:gd name="adj" fmla="val 5346"/>
              </a:avLst>
            </a:prstGeom>
            <a:noFill/>
            <a:ln>
              <a:solidFill>
                <a:srgbClr val="00CC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特徵</a:t>
              </a:r>
            </a:p>
          </p:txBody>
        </p:sp>
        <p:cxnSp>
          <p:nvCxnSpPr>
            <p:cNvPr id="1032" name="直線單箭頭接點 1031">
              <a:extLst>
                <a:ext uri="{FF2B5EF4-FFF2-40B4-BE49-F238E27FC236}">
                  <a16:creationId xmlns:a16="http://schemas.microsoft.com/office/drawing/2014/main" id="{74C30380-D4F3-E60F-6FC0-44FED331FC2C}"/>
                </a:ext>
              </a:extLst>
            </p:cNvPr>
            <p:cNvCxnSpPr>
              <a:cxnSpLocks/>
              <a:stCxn id="1030" idx="2"/>
              <a:endCxn id="1035" idx="0"/>
            </p:cNvCxnSpPr>
            <p:nvPr/>
          </p:nvCxnSpPr>
          <p:spPr>
            <a:xfrm>
              <a:off x="1905000" y="3722265"/>
              <a:ext cx="0" cy="212095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線單箭頭接點 1032">
              <a:extLst>
                <a:ext uri="{FF2B5EF4-FFF2-40B4-BE49-F238E27FC236}">
                  <a16:creationId xmlns:a16="http://schemas.microsoft.com/office/drawing/2014/main" id="{076656F2-DDA8-245D-A8B7-A74B5B990E46}"/>
                </a:ext>
              </a:extLst>
            </p:cNvPr>
            <p:cNvCxnSpPr>
              <a:cxnSpLocks/>
              <a:stCxn id="1034" idx="2"/>
              <a:endCxn id="1031" idx="0"/>
            </p:cNvCxnSpPr>
            <p:nvPr/>
          </p:nvCxnSpPr>
          <p:spPr>
            <a:xfrm>
              <a:off x="1905000" y="4959865"/>
              <a:ext cx="0" cy="23327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矩形: 圓角 1033">
              <a:extLst>
                <a:ext uri="{FF2B5EF4-FFF2-40B4-BE49-F238E27FC236}">
                  <a16:creationId xmlns:a16="http://schemas.microsoft.com/office/drawing/2014/main" id="{680A3B2E-1DDA-36E8-CE25-038B1F9F1BF3}"/>
                </a:ext>
              </a:extLst>
            </p:cNvPr>
            <p:cNvSpPr/>
            <p:nvPr/>
          </p:nvSpPr>
          <p:spPr>
            <a:xfrm>
              <a:off x="1143000" y="4473445"/>
              <a:ext cx="1524000" cy="486420"/>
            </a:xfrm>
            <a:prstGeom prst="roundRect">
              <a:avLst>
                <a:gd name="adj" fmla="val 534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ysClr val="windowText" lastClr="000000"/>
                  </a:solidFill>
                </a:rPr>
                <a:t>邊緣檢測、</a:t>
              </a:r>
              <a:endParaRPr lang="en-US" altLang="zh-TW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TW" altLang="en-US" sz="1200" dirty="0">
                  <a:solidFill>
                    <a:sysClr val="windowText" lastClr="000000"/>
                  </a:solidFill>
                </a:rPr>
                <a:t>閥值處理</a:t>
              </a:r>
            </a:p>
          </p:txBody>
        </p:sp>
        <p:sp>
          <p:nvSpPr>
            <p:cNvPr id="1035" name="矩形: 圓角 1034">
              <a:extLst>
                <a:ext uri="{FF2B5EF4-FFF2-40B4-BE49-F238E27FC236}">
                  <a16:creationId xmlns:a16="http://schemas.microsoft.com/office/drawing/2014/main" id="{C1324A4D-9ECC-7D23-2347-938D224FBCC6}"/>
                </a:ext>
              </a:extLst>
            </p:cNvPr>
            <p:cNvSpPr/>
            <p:nvPr/>
          </p:nvSpPr>
          <p:spPr>
            <a:xfrm>
              <a:off x="1143000" y="3934360"/>
              <a:ext cx="1524000" cy="566410"/>
            </a:xfrm>
            <a:prstGeom prst="roundRect">
              <a:avLst>
                <a:gd name="adj" fmla="val 5346"/>
              </a:avLst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中階</a:t>
              </a:r>
              <a:endParaRPr lang="en-US" altLang="zh-TW" dirty="0"/>
            </a:p>
            <a:p>
              <a:pPr algn="ctr"/>
              <a:r>
                <a:rPr lang="zh-TW" altLang="en-US" dirty="0"/>
                <a:t>處理技術</a:t>
              </a:r>
            </a:p>
          </p:txBody>
        </p:sp>
      </p:grpSp>
      <p:grpSp>
        <p:nvGrpSpPr>
          <p:cNvPr id="1036" name="群組 1035">
            <a:extLst>
              <a:ext uri="{FF2B5EF4-FFF2-40B4-BE49-F238E27FC236}">
                <a16:creationId xmlns:a16="http://schemas.microsoft.com/office/drawing/2014/main" id="{492AF67E-E976-5277-37C1-6B9E767394AB}"/>
              </a:ext>
            </a:extLst>
          </p:cNvPr>
          <p:cNvGrpSpPr/>
          <p:nvPr/>
        </p:nvGrpSpPr>
        <p:grpSpPr>
          <a:xfrm>
            <a:off x="6095998" y="2971800"/>
            <a:ext cx="2133600" cy="2971800"/>
            <a:chOff x="838200" y="2971800"/>
            <a:chExt cx="2133600" cy="2971800"/>
          </a:xfrm>
        </p:grpSpPr>
        <p:sp>
          <p:nvSpPr>
            <p:cNvPr id="1037" name="矩形: 圓角 1036">
              <a:extLst>
                <a:ext uri="{FF2B5EF4-FFF2-40B4-BE49-F238E27FC236}">
                  <a16:creationId xmlns:a16="http://schemas.microsoft.com/office/drawing/2014/main" id="{08D7E7DA-6D16-AC4D-F82A-615B00A42F7A}"/>
                </a:ext>
              </a:extLst>
            </p:cNvPr>
            <p:cNvSpPr/>
            <p:nvPr/>
          </p:nvSpPr>
          <p:spPr>
            <a:xfrm>
              <a:off x="838200" y="2971800"/>
              <a:ext cx="2133600" cy="2971800"/>
            </a:xfrm>
            <a:prstGeom prst="roundRect">
              <a:avLst>
                <a:gd name="adj" fmla="val 5346"/>
              </a:avLst>
            </a:prstGeom>
            <a:solidFill>
              <a:schemeClr val="bg1"/>
            </a:solidFill>
            <a:ln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8" name="矩形: 圓角 1037">
              <a:extLst>
                <a:ext uri="{FF2B5EF4-FFF2-40B4-BE49-F238E27FC236}">
                  <a16:creationId xmlns:a16="http://schemas.microsoft.com/office/drawing/2014/main" id="{ED7EA848-E855-C1BD-062A-9C327F3D1BA2}"/>
                </a:ext>
              </a:extLst>
            </p:cNvPr>
            <p:cNvSpPr/>
            <p:nvPr/>
          </p:nvSpPr>
          <p:spPr>
            <a:xfrm>
              <a:off x="1409700" y="3265065"/>
              <a:ext cx="990600" cy="457200"/>
            </a:xfrm>
            <a:prstGeom prst="roundRect">
              <a:avLst>
                <a:gd name="adj" fmla="val 5346"/>
              </a:avLst>
            </a:prstGeom>
            <a:noFill/>
            <a:ln>
              <a:solidFill>
                <a:srgbClr val="0099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特徵</a:t>
              </a:r>
            </a:p>
          </p:txBody>
        </p:sp>
        <p:sp>
          <p:nvSpPr>
            <p:cNvPr id="1039" name="矩形: 圓角 1038">
              <a:extLst>
                <a:ext uri="{FF2B5EF4-FFF2-40B4-BE49-F238E27FC236}">
                  <a16:creationId xmlns:a16="http://schemas.microsoft.com/office/drawing/2014/main" id="{9E4FE89D-1F58-3B61-0406-E59BC5FAF0F3}"/>
                </a:ext>
              </a:extLst>
            </p:cNvPr>
            <p:cNvSpPr/>
            <p:nvPr/>
          </p:nvSpPr>
          <p:spPr>
            <a:xfrm>
              <a:off x="1409700" y="5193135"/>
              <a:ext cx="990600" cy="457200"/>
            </a:xfrm>
            <a:prstGeom prst="roundRect">
              <a:avLst>
                <a:gd name="adj" fmla="val 5346"/>
              </a:avLst>
            </a:prstGeom>
            <a:noFill/>
            <a:ln>
              <a:solidFill>
                <a:srgbClr val="0099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感知</a:t>
              </a:r>
            </a:p>
          </p:txBody>
        </p:sp>
        <p:cxnSp>
          <p:nvCxnSpPr>
            <p:cNvPr id="1040" name="直線單箭頭接點 1039">
              <a:extLst>
                <a:ext uri="{FF2B5EF4-FFF2-40B4-BE49-F238E27FC236}">
                  <a16:creationId xmlns:a16="http://schemas.microsoft.com/office/drawing/2014/main" id="{E80AE936-6C61-0DE8-927A-C25B9F1B5433}"/>
                </a:ext>
              </a:extLst>
            </p:cNvPr>
            <p:cNvCxnSpPr>
              <a:cxnSpLocks/>
              <a:stCxn id="1038" idx="2"/>
              <a:endCxn id="1043" idx="0"/>
            </p:cNvCxnSpPr>
            <p:nvPr/>
          </p:nvCxnSpPr>
          <p:spPr>
            <a:xfrm>
              <a:off x="1905000" y="3722265"/>
              <a:ext cx="0" cy="212095"/>
            </a:xfrm>
            <a:prstGeom prst="straightConnector1">
              <a:avLst/>
            </a:prstGeom>
            <a:ln w="38100">
              <a:solidFill>
                <a:srgbClr val="0099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線單箭頭接點 1040">
              <a:extLst>
                <a:ext uri="{FF2B5EF4-FFF2-40B4-BE49-F238E27FC236}">
                  <a16:creationId xmlns:a16="http://schemas.microsoft.com/office/drawing/2014/main" id="{D9F8FF9D-E7A9-9C67-0ADD-D5F33F174B6C}"/>
                </a:ext>
              </a:extLst>
            </p:cNvPr>
            <p:cNvCxnSpPr>
              <a:cxnSpLocks/>
              <a:stCxn id="1042" idx="2"/>
              <a:endCxn id="1039" idx="0"/>
            </p:cNvCxnSpPr>
            <p:nvPr/>
          </p:nvCxnSpPr>
          <p:spPr>
            <a:xfrm>
              <a:off x="1905000" y="4959865"/>
              <a:ext cx="0" cy="233270"/>
            </a:xfrm>
            <a:prstGeom prst="straightConnector1">
              <a:avLst/>
            </a:prstGeom>
            <a:ln w="38100">
              <a:solidFill>
                <a:srgbClr val="0099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矩形: 圓角 1041">
              <a:extLst>
                <a:ext uri="{FF2B5EF4-FFF2-40B4-BE49-F238E27FC236}">
                  <a16:creationId xmlns:a16="http://schemas.microsoft.com/office/drawing/2014/main" id="{9CF8043B-DEC3-499E-6FA7-DF0E5EE16731}"/>
                </a:ext>
              </a:extLst>
            </p:cNvPr>
            <p:cNvSpPr/>
            <p:nvPr/>
          </p:nvSpPr>
          <p:spPr>
            <a:xfrm>
              <a:off x="1143000" y="4473445"/>
              <a:ext cx="1524000" cy="486420"/>
            </a:xfrm>
            <a:prstGeom prst="roundRect">
              <a:avLst>
                <a:gd name="adj" fmla="val 534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ysClr val="windowText" lastClr="000000"/>
                  </a:solidFill>
                </a:rPr>
                <a:t>影像辨識</a:t>
              </a:r>
              <a:r>
                <a:rPr lang="en-US" altLang="zh-TW" sz="1200" dirty="0">
                  <a:solidFill>
                    <a:sysClr val="windowText" lastClr="000000"/>
                  </a:solidFill>
                </a:rPr>
                <a:t>(AI)</a:t>
              </a:r>
            </a:p>
          </p:txBody>
        </p:sp>
        <p:sp>
          <p:nvSpPr>
            <p:cNvPr id="1043" name="矩形: 圓角 1042">
              <a:extLst>
                <a:ext uri="{FF2B5EF4-FFF2-40B4-BE49-F238E27FC236}">
                  <a16:creationId xmlns:a16="http://schemas.microsoft.com/office/drawing/2014/main" id="{C6E75FE5-93B8-C196-3BF4-FD1359E373D9}"/>
                </a:ext>
              </a:extLst>
            </p:cNvPr>
            <p:cNvSpPr/>
            <p:nvPr/>
          </p:nvSpPr>
          <p:spPr>
            <a:xfrm>
              <a:off x="1143000" y="3934360"/>
              <a:ext cx="1524000" cy="566410"/>
            </a:xfrm>
            <a:prstGeom prst="roundRect">
              <a:avLst>
                <a:gd name="adj" fmla="val 5346"/>
              </a:avLst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高階</a:t>
              </a:r>
              <a:endParaRPr lang="en-US" altLang="zh-TW" dirty="0"/>
            </a:p>
            <a:p>
              <a:pPr algn="ctr"/>
              <a:r>
                <a:rPr lang="zh-TW" altLang="en-US" dirty="0"/>
                <a:t>處理技術</a:t>
              </a:r>
            </a:p>
          </p:txBody>
        </p:sp>
      </p:grp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208D8FB5-AA7B-033A-97FD-F064F170801D}"/>
              </a:ext>
            </a:extLst>
          </p:cNvPr>
          <p:cNvCxnSpPr>
            <a:cxnSpLocks/>
            <a:stCxn id="27" idx="3"/>
            <a:endCxn id="1030" idx="1"/>
          </p:cNvCxnSpPr>
          <p:nvPr/>
        </p:nvCxnSpPr>
        <p:spPr>
          <a:xfrm flipV="1">
            <a:off x="2400300" y="3493665"/>
            <a:ext cx="1638299" cy="19280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C222F159-0622-8A16-6F7C-D5C7EFF180F1}"/>
              </a:ext>
            </a:extLst>
          </p:cNvPr>
          <p:cNvCxnSpPr>
            <a:cxnSpLocks/>
            <a:stCxn id="1031" idx="3"/>
            <a:endCxn id="1038" idx="1"/>
          </p:cNvCxnSpPr>
          <p:nvPr/>
        </p:nvCxnSpPr>
        <p:spPr>
          <a:xfrm flipV="1">
            <a:off x="5029199" y="3493665"/>
            <a:ext cx="1638299" cy="19280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1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64976B6-794E-DD7B-E07E-2D4B40BB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影像通道</a:t>
            </a:r>
          </a:p>
          <a:p>
            <a:pPr lvl="1"/>
            <a:r>
              <a:rPr lang="en-US" altLang="zh-TW" dirty="0"/>
              <a:t>RGB</a:t>
            </a:r>
          </a:p>
          <a:p>
            <a:pPr lvl="2"/>
            <a:r>
              <a:rPr lang="zh-TW" altLang="en-US" dirty="0"/>
              <a:t>紅</a:t>
            </a:r>
            <a:r>
              <a:rPr lang="en-US" altLang="zh-TW" dirty="0"/>
              <a:t>(</a:t>
            </a:r>
            <a:r>
              <a:rPr lang="en-US" altLang="zh-TW" b="1" dirty="0"/>
              <a:t>R</a:t>
            </a:r>
            <a:r>
              <a:rPr lang="en-US" altLang="zh-TW" dirty="0"/>
              <a:t>ed)</a:t>
            </a:r>
            <a:r>
              <a:rPr lang="zh-TW" altLang="en-US" dirty="0"/>
              <a:t>、綠</a:t>
            </a:r>
            <a:r>
              <a:rPr lang="en-US" altLang="zh-TW" dirty="0"/>
              <a:t>(</a:t>
            </a:r>
            <a:r>
              <a:rPr lang="en-US" altLang="zh-TW" b="1" dirty="0"/>
              <a:t>G</a:t>
            </a:r>
            <a:r>
              <a:rPr lang="en-US" altLang="zh-TW" dirty="0"/>
              <a:t>reen)</a:t>
            </a:r>
            <a:r>
              <a:rPr lang="zh-TW" altLang="en-US" dirty="0"/>
              <a:t>、藍</a:t>
            </a:r>
            <a:r>
              <a:rPr lang="en-US" altLang="zh-TW" dirty="0"/>
              <a:t>(</a:t>
            </a:r>
            <a:r>
              <a:rPr lang="en-US" altLang="zh-TW" b="1" dirty="0"/>
              <a:t>B</a:t>
            </a:r>
            <a:r>
              <a:rPr lang="en-US" altLang="zh-TW" dirty="0"/>
              <a:t>lue)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857250" lvl="2" indent="0">
              <a:buNone/>
            </a:pPr>
            <a:endParaRPr lang="en-US" altLang="zh-TW" dirty="0"/>
          </a:p>
          <a:p>
            <a:pPr marL="85725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HSV</a:t>
            </a:r>
          </a:p>
          <a:p>
            <a:pPr lvl="2"/>
            <a:r>
              <a:rPr lang="zh-TW" altLang="en-US" dirty="0"/>
              <a:t>色相</a:t>
            </a:r>
            <a:r>
              <a:rPr lang="en-US" altLang="zh-TW" dirty="0"/>
              <a:t>(</a:t>
            </a:r>
            <a:r>
              <a:rPr lang="en-US" altLang="zh-TW" b="1" dirty="0"/>
              <a:t>H</a:t>
            </a:r>
            <a:r>
              <a:rPr lang="en-US" altLang="zh-TW" dirty="0"/>
              <a:t>ue)</a:t>
            </a:r>
            <a:r>
              <a:rPr lang="zh-TW" altLang="en-US" dirty="0"/>
              <a:t>、飽和度</a:t>
            </a:r>
            <a:r>
              <a:rPr lang="en-US" altLang="zh-TW" dirty="0"/>
              <a:t>(</a:t>
            </a:r>
            <a:r>
              <a:rPr lang="en-US" altLang="zh-TW" b="1" dirty="0"/>
              <a:t>S</a:t>
            </a:r>
            <a:r>
              <a:rPr lang="en-US" altLang="zh-TW" dirty="0"/>
              <a:t>aturation)</a:t>
            </a:r>
            <a:r>
              <a:rPr lang="zh-TW" altLang="en-US" dirty="0"/>
              <a:t>、明度</a:t>
            </a:r>
            <a:r>
              <a:rPr lang="en-US" altLang="zh-TW" dirty="0"/>
              <a:t>(</a:t>
            </a:r>
            <a:r>
              <a:rPr lang="en-US" altLang="zh-TW" b="1" dirty="0"/>
              <a:t>V</a:t>
            </a:r>
            <a:r>
              <a:rPr lang="en-US" altLang="zh-TW" dirty="0"/>
              <a:t>alue)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CMYK</a:t>
            </a:r>
            <a:r>
              <a:rPr lang="zh-TW" altLang="en-US" dirty="0"/>
              <a:t>、單通道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1C754D-707B-A525-54D7-443A7FB8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  <p:pic>
        <p:nvPicPr>
          <p:cNvPr id="1028" name="Picture 4" descr="opencv图像基础】图像常见的通道模式：RGB、YUV、HSV_姚路遥遥的博客-CSDN博客_hsv通道">
            <a:extLst>
              <a:ext uri="{FF2B5EF4-FFF2-40B4-BE49-F238E27FC236}">
                <a16:creationId xmlns:a16="http://schemas.microsoft.com/office/drawing/2014/main" id="{02A08F15-E8FA-A087-B8D9-6CA33648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181167" cy="159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SV和RGB通道颜色的区别和转换- 知乎">
            <a:extLst>
              <a:ext uri="{FF2B5EF4-FFF2-40B4-BE49-F238E27FC236}">
                <a16:creationId xmlns:a16="http://schemas.microsoft.com/office/drawing/2014/main" id="{C6525545-4302-9C03-68F0-511E07B2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038600"/>
            <a:ext cx="2200275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5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72BCB1-DBCC-4597-692A-A94E1515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影像讀取</a:t>
            </a:r>
          </a:p>
          <a:p>
            <a:pPr lvl="1"/>
            <a:r>
              <a:rPr lang="en-US" altLang="zh-TW" dirty="0"/>
              <a:t>cv2.imread(filename,</a:t>
            </a:r>
            <a:r>
              <a:rPr lang="zh-TW" altLang="en-US" dirty="0"/>
              <a:t> </a:t>
            </a:r>
            <a:r>
              <a:rPr lang="en-US" altLang="zh-TW" dirty="0"/>
              <a:t>flags)</a:t>
            </a:r>
          </a:p>
          <a:p>
            <a:pPr lvl="2"/>
            <a:r>
              <a:rPr lang="en-US" altLang="zh-TW" dirty="0"/>
              <a:t>filename</a:t>
            </a:r>
            <a:r>
              <a:rPr lang="zh-TW" altLang="en-US" dirty="0">
                <a:latin typeface="+mn-ea"/>
              </a:rPr>
              <a:t>：圖片路徑，若在專案資料夾下，可直接輸入檔名。</a:t>
            </a:r>
          </a:p>
          <a:p>
            <a:pPr lvl="2" algn="l"/>
            <a:r>
              <a:rPr lang="en-US" altLang="zh-TW" dirty="0"/>
              <a:t>flags</a:t>
            </a:r>
            <a:r>
              <a:rPr lang="zh-TW" altLang="en-US" dirty="0"/>
              <a:t>：</a:t>
            </a:r>
            <a:r>
              <a:rPr lang="zh-TW" altLang="en-US" dirty="0">
                <a:latin typeface="+mn-ea"/>
              </a:rPr>
              <a:t>讀取圖片的形式，常用種類如下表所示：</a:t>
            </a:r>
            <a:endParaRPr lang="en-US" altLang="zh-TW" dirty="0">
              <a:latin typeface="+mn-ea"/>
            </a:endParaRPr>
          </a:p>
          <a:p>
            <a:pPr lvl="1" algn="l"/>
            <a:endParaRPr lang="en-US" altLang="zh-TW" dirty="0">
              <a:latin typeface="+mn-ea"/>
            </a:endParaRPr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lvl="1"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F90E48D-5DA9-8DA6-1F32-8766D75D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249E0A-EDA9-A09D-4340-D662D2CC2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85458"/>
              </p:ext>
            </p:extLst>
          </p:nvPr>
        </p:nvGraphicFramePr>
        <p:xfrm>
          <a:off x="990600" y="2284844"/>
          <a:ext cx="7162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3960007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22980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8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cv2.IMREAD_COLOR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預設，以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RGB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格式讀入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1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cv2.IMREAD_GRAYSCALE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以灰階讀入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5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cv2.IMREAD_UNCHANGED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讀入格式不變，包含透明度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53123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6021581A-8FE7-3FAE-75EF-4A3C3FC56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4149204"/>
            <a:ext cx="7207331" cy="4665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E1D020-584A-9184-1086-6CA68209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7" y="4775751"/>
            <a:ext cx="7207331" cy="4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5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72BCB1-DBCC-4597-692A-A94E1515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影像讀取</a:t>
            </a:r>
          </a:p>
          <a:p>
            <a:pPr lvl="1"/>
            <a:r>
              <a:rPr lang="zh-TW" altLang="en-US" dirty="0"/>
              <a:t>路徑問題</a:t>
            </a:r>
            <a:endParaRPr lang="en-US" altLang="zh-TW" dirty="0">
              <a:latin typeface="+mn-ea"/>
            </a:endParaRPr>
          </a:p>
          <a:p>
            <a:pPr lvl="2"/>
            <a:r>
              <a:rPr lang="zh-TW" altLang="en-US" dirty="0">
                <a:latin typeface="+mn-ea"/>
              </a:rPr>
              <a:t>絕對路徑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檔案在電腦中的絕對位置</a:t>
            </a:r>
            <a:endParaRPr lang="en-US" altLang="zh-TW" dirty="0">
              <a:latin typeface="+mn-ea"/>
            </a:endParaRPr>
          </a:p>
          <a:p>
            <a:pPr lvl="3"/>
            <a:r>
              <a:rPr lang="en-US" altLang="zh-TW" dirty="0">
                <a:latin typeface="+mn-ea"/>
              </a:rPr>
              <a:t>"/Users/weng/Downloads/1x/file.png</a:t>
            </a:r>
          </a:p>
          <a:p>
            <a:pPr lvl="2"/>
            <a:r>
              <a:rPr lang="zh-TW" altLang="en-US" dirty="0">
                <a:latin typeface="+mn-ea"/>
              </a:rPr>
              <a:t>相對路徑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檔案相對於現在位置的路徑</a:t>
            </a:r>
            <a:endParaRPr lang="en-US" altLang="zh-TW" dirty="0">
              <a:latin typeface="+mn-ea"/>
            </a:endParaRPr>
          </a:p>
          <a:p>
            <a:pPr lvl="3"/>
            <a:r>
              <a:rPr lang="en-US" altLang="zh-TW" dirty="0">
                <a:latin typeface="+mn-ea"/>
              </a:rPr>
              <a:t>"./1x/file.png " </a:t>
            </a:r>
          </a:p>
          <a:p>
            <a:pPr lvl="3"/>
            <a:r>
              <a:rPr lang="en-US" altLang="zh-TW" dirty="0">
                <a:latin typeface="+mn-ea"/>
              </a:rPr>
              <a:t>"../1x/file.png"</a:t>
            </a:r>
          </a:p>
          <a:p>
            <a:pPr lvl="2"/>
            <a:r>
              <a:rPr lang="zh-TW" altLang="en-US" dirty="0">
                <a:latin typeface="+mn-ea"/>
              </a:rPr>
              <a:t>如何解決路徑問題</a:t>
            </a:r>
            <a:endParaRPr lang="en-US" altLang="zh-TW" dirty="0">
              <a:latin typeface="+mn-ea"/>
            </a:endParaRPr>
          </a:p>
          <a:p>
            <a:pPr lvl="3"/>
            <a:r>
              <a:rPr lang="zh-TW" altLang="en-US" dirty="0">
                <a:latin typeface="+mn-ea"/>
              </a:rPr>
              <a:t>利用絕對路徑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不是好方法</a:t>
            </a:r>
            <a:r>
              <a:rPr lang="en-US" altLang="zh-TW" dirty="0">
                <a:latin typeface="+mn-ea"/>
              </a:rPr>
              <a:t>)</a:t>
            </a:r>
          </a:p>
          <a:p>
            <a:pPr lvl="3"/>
            <a:r>
              <a:rPr lang="en-US" altLang="zh-TW" dirty="0">
                <a:latin typeface="+mn-ea"/>
              </a:rPr>
              <a:t>cd</a:t>
            </a:r>
            <a:r>
              <a:rPr lang="zh-TW" altLang="en-US" dirty="0">
                <a:latin typeface="+mn-ea"/>
              </a:rPr>
              <a:t>進入目前資料夾路徑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常見問題</a:t>
            </a:r>
            <a:r>
              <a:rPr lang="en-US" altLang="zh-TW" dirty="0">
                <a:latin typeface="+mn-ea"/>
              </a:rPr>
              <a:t>)</a:t>
            </a:r>
          </a:p>
          <a:p>
            <a:pPr lvl="3"/>
            <a:r>
              <a:rPr lang="en-US" altLang="zh-TW" dirty="0" err="1">
                <a:latin typeface="+mn-ea"/>
              </a:rPr>
              <a:t>VScode</a:t>
            </a:r>
            <a:r>
              <a:rPr lang="zh-TW" altLang="en-US" dirty="0">
                <a:latin typeface="+mn-ea"/>
              </a:rPr>
              <a:t>開啟整個資料夾</a:t>
            </a:r>
            <a:endParaRPr lang="en-US" altLang="zh-TW" dirty="0">
              <a:latin typeface="+mn-ea"/>
            </a:endParaRPr>
          </a:p>
          <a:p>
            <a:pPr lvl="3"/>
            <a:r>
              <a:rPr lang="zh-TW" altLang="en-US" dirty="0">
                <a:latin typeface="+mn-ea"/>
              </a:rPr>
              <a:t>開啟資料夾</a:t>
            </a:r>
            <a:endParaRPr lang="en-US" altLang="zh-TW" dirty="0">
              <a:latin typeface="+mn-ea"/>
            </a:endParaRPr>
          </a:p>
          <a:p>
            <a:pPr lvl="3"/>
            <a:r>
              <a:rPr lang="zh-TW" altLang="en-US" dirty="0">
                <a:latin typeface="+mn-ea"/>
              </a:rPr>
              <a:t>良好檔案管理習慣</a:t>
            </a:r>
            <a:endParaRPr lang="en-US" altLang="zh-TW" dirty="0">
              <a:latin typeface="+mn-ea"/>
            </a:endParaRPr>
          </a:p>
          <a:p>
            <a:pPr lvl="1" algn="l"/>
            <a:endParaRPr lang="en-US" altLang="zh-TW" dirty="0">
              <a:latin typeface="+mn-ea"/>
            </a:endParaRPr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lvl="1"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F90E48D-5DA9-8DA6-1F32-8766D75D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</p:spTree>
    <p:extLst>
      <p:ext uri="{BB962C8B-B14F-4D97-AF65-F5344CB8AC3E}">
        <p14:creationId xmlns:p14="http://schemas.microsoft.com/office/powerpoint/2010/main" val="18707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9B1DA6-7DFF-F6A8-98D6-B1E27499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建立視窗</a:t>
            </a:r>
          </a:p>
          <a:p>
            <a:pPr lvl="1" algn="l"/>
            <a:r>
              <a:rPr lang="en-US" altLang="zh-TW" dirty="0"/>
              <a:t>cv2.namedWindow(</a:t>
            </a:r>
            <a:r>
              <a:rPr lang="en-US" altLang="zh-TW" dirty="0" err="1"/>
              <a:t>winname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flags)</a:t>
            </a:r>
          </a:p>
          <a:p>
            <a:pPr lvl="2" algn="l"/>
            <a:r>
              <a:rPr lang="en-US" altLang="zh-TW" dirty="0" err="1"/>
              <a:t>winname</a:t>
            </a:r>
            <a:r>
              <a:rPr lang="zh-TW" altLang="en-US" dirty="0"/>
              <a:t>：視窗名稱</a:t>
            </a:r>
            <a:endParaRPr lang="en-US" altLang="zh-TW" dirty="0"/>
          </a:p>
          <a:p>
            <a:pPr lvl="2" algn="l"/>
            <a:r>
              <a:rPr lang="en-US" altLang="zh-TW" dirty="0"/>
              <a:t>flags</a:t>
            </a:r>
            <a:r>
              <a:rPr lang="zh-TW" altLang="en-US" dirty="0"/>
              <a:t>：視窗調整形式</a:t>
            </a:r>
            <a:r>
              <a:rPr lang="zh-TW" altLang="en-US" dirty="0">
                <a:latin typeface="+mn-ea"/>
              </a:rPr>
              <a:t>，常用種類如下表所示：</a:t>
            </a:r>
            <a:endParaRPr lang="en-US" altLang="zh-TW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D400B6-1F5B-C76D-AC93-DC65CDEF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703343-1E63-B182-128A-BA1A2C9A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81012"/>
              </p:ext>
            </p:extLst>
          </p:nvPr>
        </p:nvGraphicFramePr>
        <p:xfrm>
          <a:off x="990600" y="2257033"/>
          <a:ext cx="71628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3960007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22980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flags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備註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8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cv2.WINDOW_AUTOSIZE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預設，視窗自動調整為圖片大小，不可手動調整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1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cv2.WINDOW_FREERATIO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視窗自動調整為圖片大小，可手動調整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58146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CC52F66-3866-8E0A-5DA2-3B9514583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4138901"/>
            <a:ext cx="7162799" cy="4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8F4926-DEEA-4628-3493-1954D6F2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/>
              <a:t>顯示影像</a:t>
            </a:r>
          </a:p>
          <a:p>
            <a:pPr lvl="1" algn="l"/>
            <a:r>
              <a:rPr lang="en-US" altLang="zh-TW" dirty="0"/>
              <a:t>cv2.imshow(</a:t>
            </a:r>
            <a:r>
              <a:rPr lang="en-US" altLang="zh-TW" dirty="0" err="1"/>
              <a:t>winname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mat)</a:t>
            </a:r>
          </a:p>
          <a:p>
            <a:pPr lvl="2" algn="l"/>
            <a:r>
              <a:rPr lang="en-US" altLang="zh-TW" dirty="0" err="1"/>
              <a:t>winname</a:t>
            </a:r>
            <a:r>
              <a:rPr lang="zh-TW" altLang="en-US" dirty="0"/>
              <a:t>：要顯示此影像的視窗標題</a:t>
            </a:r>
            <a:endParaRPr lang="en-US" altLang="zh-TW" dirty="0"/>
          </a:p>
          <a:p>
            <a:pPr lvl="2" algn="l"/>
            <a:r>
              <a:rPr lang="en-US" altLang="zh-TW" dirty="0"/>
              <a:t>mat</a:t>
            </a:r>
            <a:r>
              <a:rPr lang="zh-TW" altLang="en-US" dirty="0"/>
              <a:t>：要顯示的影像，格式為</a:t>
            </a:r>
            <a:r>
              <a:rPr lang="en-US" altLang="zh-TW" dirty="0" err="1"/>
              <a:t>np.array</a:t>
            </a:r>
            <a:endParaRPr lang="en-US" altLang="zh-TW" dirty="0"/>
          </a:p>
          <a:p>
            <a:pPr lvl="3" algn="l"/>
            <a:r>
              <a:rPr lang="zh-TW" altLang="en-US" dirty="0"/>
              <a:t>當</a:t>
            </a:r>
            <a:r>
              <a:rPr lang="en-US" altLang="zh-TW" dirty="0" err="1"/>
              <a:t>np.array</a:t>
            </a:r>
            <a:r>
              <a:rPr lang="zh-TW" altLang="en-US" dirty="0"/>
              <a:t>為無符號</a:t>
            </a:r>
            <a:r>
              <a:rPr lang="en-US" altLang="zh-TW" dirty="0"/>
              <a:t>8</a:t>
            </a:r>
            <a:r>
              <a:rPr lang="zh-TW" altLang="en-US" dirty="0"/>
              <a:t>位元時可直接顯示出</a:t>
            </a:r>
            <a:endParaRPr lang="en-US" altLang="zh-TW" dirty="0"/>
          </a:p>
          <a:p>
            <a:pPr lvl="3" algn="l"/>
            <a:r>
              <a:rPr lang="zh-TW" altLang="en-US" dirty="0"/>
              <a:t>當</a:t>
            </a:r>
            <a:r>
              <a:rPr lang="en-US" altLang="zh-TW" dirty="0" err="1"/>
              <a:t>np.array</a:t>
            </a:r>
            <a:r>
              <a:rPr lang="zh-TW" altLang="en-US" dirty="0"/>
              <a:t>為</a:t>
            </a:r>
            <a:r>
              <a:rPr lang="en-US" altLang="zh-TW" dirty="0"/>
              <a:t>float</a:t>
            </a:r>
            <a:r>
              <a:rPr lang="zh-TW" altLang="en-US" dirty="0"/>
              <a:t>格式時，須將數值正規化為</a:t>
            </a:r>
            <a:r>
              <a:rPr lang="en-US" altLang="zh-TW" dirty="0"/>
              <a:t>0~1</a:t>
            </a:r>
            <a:r>
              <a:rPr lang="zh-TW" altLang="en-US" dirty="0"/>
              <a:t>後才能顯示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923DD1-FE1B-5717-D24F-25A4A878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8130" cy="523220"/>
          </a:xfrm>
        </p:spPr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基礎教學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AD1399-1D39-7A38-6DA3-7E16B422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400"/>
            <a:ext cx="3352800" cy="3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56038"/>
      </p:ext>
    </p:extLst>
  </p:cSld>
  <p:clrMapOvr>
    <a:masterClrMapping/>
  </p:clrMapOvr>
</p:sld>
</file>

<file path=ppt/theme/theme1.xml><?xml version="1.0" encoding="utf-8"?>
<a:theme xmlns:a="http://schemas.openxmlformats.org/drawingml/2006/main" name="ICLab投影片母片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73844</TotalTime>
  <Words>1478</Words>
  <Application>Microsoft Office PowerPoint</Application>
  <PresentationFormat>如螢幕大小 (4:3)</PresentationFormat>
  <Paragraphs>296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標楷體</vt:lpstr>
      <vt:lpstr>Arial</vt:lpstr>
      <vt:lpstr>Times New Roman</vt:lpstr>
      <vt:lpstr>Wingdings</vt:lpstr>
      <vt:lpstr>ICLab投影片母片</vt:lpstr>
      <vt:lpstr>手臂組寒假教學課程</vt:lpstr>
      <vt:lpstr>大綱</vt:lpstr>
      <vt:lpstr>OpenCV基礎教學</vt:lpstr>
      <vt:lpstr>OpenCV基礎教學</vt:lpstr>
      <vt:lpstr>OpenCV基礎教學</vt:lpstr>
      <vt:lpstr>OpenCV基礎教學</vt:lpstr>
      <vt:lpstr>OpenCV基礎教學</vt:lpstr>
      <vt:lpstr>OpenCV基礎教學</vt:lpstr>
      <vt:lpstr>OpenCV基礎教學</vt:lpstr>
      <vt:lpstr>OpenCV基礎教學</vt:lpstr>
      <vt:lpstr>OpenCV基礎教學</vt:lpstr>
      <vt:lpstr>OpenCV基礎教學</vt:lpstr>
      <vt:lpstr>OpenCV基礎教學</vt:lpstr>
      <vt:lpstr>OpenCV基礎教學</vt:lpstr>
      <vt:lpstr>濾波器</vt:lpstr>
      <vt:lpstr>濾波器</vt:lpstr>
      <vt:lpstr>濾波器</vt:lpstr>
      <vt:lpstr>濾波器</vt:lpstr>
      <vt:lpstr>濾波器</vt:lpstr>
      <vt:lpstr>濾波器</vt:lpstr>
      <vt:lpstr>輪廓化</vt:lpstr>
      <vt:lpstr>膨脹</vt:lpstr>
      <vt:lpstr>侵蝕</vt:lpstr>
      <vt:lpstr>膨脹與侵蝕的延伸</vt:lpstr>
      <vt:lpstr>練習</vt:lpstr>
      <vt:lpstr>取得物體輪廓</vt:lpstr>
      <vt:lpstr>取得物體輪廓</vt:lpstr>
      <vt:lpstr>繪製物體輪廓</vt:lpstr>
      <vt:lpstr>繪製物體輪廓</vt:lpstr>
      <vt:lpstr>謝 謝 指 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NEET;Zidstyle</dc:creator>
  <cp:lastModifiedBy>翁坤鐸</cp:lastModifiedBy>
  <cp:revision>2874</cp:revision>
  <cp:lastPrinted>2021-03-23T05:59:18Z</cp:lastPrinted>
  <dcterms:created xsi:type="dcterms:W3CDTF">1601-01-01T00:00:00Z</dcterms:created>
  <dcterms:modified xsi:type="dcterms:W3CDTF">2023-02-08T19:33:20Z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