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5" r:id="rId3"/>
    <p:sldId id="263" r:id="rId5"/>
    <p:sldId id="273" r:id="rId6"/>
    <p:sldId id="274" r:id="rId7"/>
    <p:sldId id="276" r:id="rId8"/>
    <p:sldId id="275" r:id="rId9"/>
    <p:sldId id="280" r:id="rId10"/>
  </p:sldIdLst>
  <p:sldSz cx="9144000" cy="5143500" type="screen16x9"/>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1532" userDrawn="1">
          <p15:clr>
            <a:srgbClr val="A4A3A4"/>
          </p15:clr>
        </p15:guide>
        <p15:guide id="2" pos="29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25"/>
  </p:normalViewPr>
  <p:slideViewPr>
    <p:cSldViewPr showGuides="1">
      <p:cViewPr varScale="1">
        <p:scale>
          <a:sx n="96" d="100"/>
          <a:sy n="96" d="100"/>
        </p:scale>
        <p:origin x="420" y="48"/>
      </p:cViewPr>
      <p:guideLst>
        <p:guide orient="horz" pos="1532"/>
        <p:guide pos="290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https://d.docs.live.net/95d920f2d0a1856a/Desktop/new%20analysis.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taiwo\Documents\simulation%20analysis.xlsx"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https://d.docs.live.net/95d920f2d0a1856a/Desktop/new%20analysis.xlsx" TargetMode="External"/></Relationships>
</file>

<file path=ppt/charts/_rels/chart4.xml.rels><?xml version="1.0" encoding="UTF-8" standalone="yes"?>
<Relationships xmlns="http://schemas.openxmlformats.org/package/2006/relationships"><Relationship Id="rId4" Type="http://schemas.microsoft.com/office/2011/relationships/chartColorStyle" Target="colors4.xml"/><Relationship Id="rId3" Type="http://schemas.microsoft.com/office/2011/relationships/chartStyle" Target="style4.xml"/><Relationship Id="rId2" Type="http://schemas.openxmlformats.org/officeDocument/2006/relationships/image" Target="../media/image3.jpeg"/><Relationship Id="rId1" Type="http://schemas.openxmlformats.org/officeDocument/2006/relationships/oleObject" Target="https://d.docs.live.net/95d920f2d0a1856a/Desktop/new%20analysis.xlsx"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https://d.docs.live.net/95d920f2d0a1856a/Desktop/new%20analysis.xlsx" TargetMode="External"/></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https://d.docs.live.net/95d920f2d0a1856a/Desktop/new%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en-GB" sz="1400" b="0" i="0" u="none" strike="noStrike" kern="1200" spc="0" baseline="0">
              <a:solidFill>
                <a:schemeClr val="tx1">
                  <a:lumMod val="65000"/>
                  <a:lumOff val="35000"/>
                </a:schemeClr>
              </a:solidFill>
              <a:latin typeface="+mn-lt"/>
              <a:ea typeface="+mn-ea"/>
              <a:cs typeface="+mn-cs"/>
            </a:defRPr>
          </a:pPr>
        </a:p>
      </c:txPr>
    </c:title>
    <c:autoTitleDeleted val="0"/>
    <c:plotArea>
      <c:layout/>
      <c:lineChart>
        <c:grouping val="standard"/>
        <c:varyColors val="0"/>
        <c:ser>
          <c:idx val="0"/>
          <c:order val="0"/>
          <c:tx>
            <c:strRef>
              <c:f>'[new analysis.xlsx]Sheet2'!$F$51</c:f>
              <c:strCache>
                <c:ptCount val="1"/>
                <c:pt idx="0">
                  <c:v>Number of Strike days</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en-GB"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'[new analysis.xlsx]Sheet2'!$F$52:$F$57</c:f>
              <c:numCache>
                <c:formatCode>General</c:formatCode>
                <c:ptCount val="6"/>
                <c:pt idx="0">
                  <c:v>2</c:v>
                </c:pt>
                <c:pt idx="1">
                  <c:v>1</c:v>
                </c:pt>
                <c:pt idx="2">
                  <c:v>2</c:v>
                </c:pt>
                <c:pt idx="3">
                  <c:v>46</c:v>
                </c:pt>
                <c:pt idx="4">
                  <c:v>37</c:v>
                </c:pt>
                <c:pt idx="5">
                  <c:v>2</c:v>
                </c:pt>
              </c:numCache>
            </c:numRef>
          </c:val>
          <c:smooth val="0"/>
        </c:ser>
        <c:dLbls>
          <c:showLegendKey val="0"/>
          <c:showVal val="1"/>
          <c:showCatName val="0"/>
          <c:showSerName val="0"/>
          <c:showPercent val="0"/>
          <c:showBubbleSize val="0"/>
        </c:dLbls>
        <c:marker val="0"/>
        <c:smooth val="0"/>
        <c:axId val="1329233391"/>
        <c:axId val="1329236271"/>
      </c:lineChart>
      <c:catAx>
        <c:axId val="1329233391"/>
        <c:scaling>
          <c:orientation val="minMax"/>
        </c:scaling>
        <c:delete val="0"/>
        <c:axPos val="b"/>
        <c:title>
          <c:tx>
            <c:rich>
              <a:bodyPr rot="0" spcFirstLastPara="1" vertOverflow="ellipsis" vert="horz" wrap="square" anchor="ctr" anchorCtr="1"/>
              <a:lstStyle/>
              <a:p>
                <a:pPr>
                  <a:defRPr lang="en-GB" sz="1000" b="0" i="0" u="none" strike="noStrike" kern="1200" baseline="0">
                    <a:solidFill>
                      <a:schemeClr val="tx1">
                        <a:lumMod val="65000"/>
                        <a:lumOff val="35000"/>
                      </a:schemeClr>
                    </a:solidFill>
                    <a:latin typeface="+mn-lt"/>
                    <a:ea typeface="+mn-ea"/>
                    <a:cs typeface="+mn-cs"/>
                  </a:defRPr>
                </a:pPr>
                <a:r>
                  <a:rPr lang="en-GB"/>
                  <a:t>Years </a:t>
                </a:r>
                <a:endParaRPr lang="en-GB"/>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p>
        </c:txPr>
        <c:crossAx val="1329236271"/>
        <c:crosses val="autoZero"/>
        <c:auto val="1"/>
        <c:lblAlgn val="ctr"/>
        <c:lblOffset val="100"/>
        <c:noMultiLvlLbl val="0"/>
      </c:catAx>
      <c:valAx>
        <c:axId val="13292362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GB" sz="1000" b="0" i="0" u="none" strike="noStrike" kern="1200" baseline="0">
                    <a:solidFill>
                      <a:schemeClr val="tx1">
                        <a:lumMod val="65000"/>
                        <a:lumOff val="35000"/>
                      </a:schemeClr>
                    </a:solidFill>
                    <a:latin typeface="+mn-lt"/>
                    <a:ea typeface="+mn-ea"/>
                    <a:cs typeface="+mn-cs"/>
                  </a:defRPr>
                </a:pPr>
                <a:r>
                  <a:rPr lang="en-GB"/>
                  <a:t>Number of Strike days </a:t>
                </a:r>
                <a:endParaRPr lang="en-GB"/>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p>
        </c:txPr>
        <c:crossAx val="1329233391"/>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p>
        </c:txPr>
      </c:dTable>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accent6">
        <a:lumMod val="20000"/>
        <a:lumOff val="80000"/>
      </a:schemeClr>
    </a:solidFill>
    <a:ln w="9525" cap="flat" cmpd="sng" algn="ctr">
      <a:solidFill>
        <a:schemeClr val="tx1">
          <a:lumMod val="15000"/>
          <a:lumOff val="85000"/>
        </a:schemeClr>
      </a:solidFill>
      <a:round/>
    </a:ln>
    <a:effectLst/>
  </c:spPr>
  <c:txPr>
    <a:bodyPr/>
    <a:lstStyle/>
    <a:p>
      <a:pPr>
        <a:defRPr lang="en-GB"/>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15176475253184"/>
          <c:y val="0.00910750731110528"/>
        </c:manualLayout>
      </c:layout>
      <c:overlay val="0"/>
      <c:spPr>
        <a:noFill/>
        <a:ln>
          <a:noFill/>
        </a:ln>
        <a:effectLst/>
      </c:spPr>
      <c:txPr>
        <a:bodyPr rot="0" spcFirstLastPara="1" vertOverflow="ellipsis" vert="horz" wrap="square" anchor="ctr" anchorCtr="1"/>
        <a:lstStyle/>
        <a:p>
          <a:pPr>
            <a:defRPr lang="en-GB" sz="1400" b="0" i="0" u="none" strike="noStrike" kern="1200" spc="0" baseline="0">
              <a:solidFill>
                <a:schemeClr val="tx1">
                  <a:lumMod val="65000"/>
                  <a:lumOff val="35000"/>
                </a:schemeClr>
              </a:solidFill>
              <a:latin typeface="+mn-lt"/>
              <a:ea typeface="+mn-ea"/>
              <a:cs typeface="+mn-cs"/>
            </a:defRPr>
          </a:pPr>
        </a:p>
      </c:txPr>
    </c:title>
    <c:autoTitleDeleted val="0"/>
    <c:plotArea>
      <c:layout/>
      <c:lineChart>
        <c:grouping val="standard"/>
        <c:varyColors val="0"/>
        <c:ser>
          <c:idx val="0"/>
          <c:order val="0"/>
          <c:tx>
            <c:strRef>
              <c:f>Sheet2!$C$2</c:f>
              <c:strCache>
                <c:ptCount val="1"/>
                <c:pt idx="0">
                  <c:v>Workforce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en-GB"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Sheet2!$C$3:$C$8</c:f>
              <c:numCache>
                <c:formatCode>General</c:formatCode>
                <c:ptCount val="6"/>
                <c:pt idx="0">
                  <c:v>2000</c:v>
                </c:pt>
                <c:pt idx="1">
                  <c:v>7239</c:v>
                </c:pt>
                <c:pt idx="2">
                  <c:v>7600</c:v>
                </c:pt>
                <c:pt idx="3">
                  <c:v>1200</c:v>
                </c:pt>
                <c:pt idx="4">
                  <c:v>571</c:v>
                </c:pt>
                <c:pt idx="5">
                  <c:v>2227</c:v>
                </c:pt>
              </c:numCache>
            </c:numRef>
          </c:val>
          <c:smooth val="0"/>
        </c:ser>
        <c:dLbls>
          <c:showLegendKey val="0"/>
          <c:showVal val="0"/>
          <c:showCatName val="0"/>
          <c:showSerName val="0"/>
          <c:showPercent val="0"/>
          <c:showBubbleSize val="0"/>
        </c:dLbls>
        <c:marker val="0"/>
        <c:smooth val="0"/>
        <c:axId val="427084144"/>
        <c:axId val="427074064"/>
      </c:lineChart>
      <c:catAx>
        <c:axId val="427084144"/>
        <c:scaling>
          <c:orientation val="minMax"/>
        </c:scaling>
        <c:delete val="0"/>
        <c:axPos val="b"/>
        <c:title>
          <c:tx>
            <c:rich>
              <a:bodyPr rot="0" spcFirstLastPara="1" vertOverflow="ellipsis" vert="horz" wrap="square" anchor="ctr" anchorCtr="1"/>
              <a:lstStyle/>
              <a:p>
                <a:pPr>
                  <a:defRPr lang="en-GB" sz="1000" b="0" i="0" u="none" strike="noStrike" kern="1200" baseline="0">
                    <a:solidFill>
                      <a:schemeClr val="tx1">
                        <a:lumMod val="65000"/>
                        <a:lumOff val="35000"/>
                      </a:schemeClr>
                    </a:solidFill>
                    <a:latin typeface="+mn-lt"/>
                    <a:ea typeface="+mn-ea"/>
                    <a:cs typeface="+mn-cs"/>
                  </a:defRPr>
                </a:pPr>
                <a:r>
                  <a:rPr lang="en-GB" dirty="0"/>
                  <a:t>Years</a:t>
                </a:r>
                <a:endParaRPr lang="en-GB" dirty="0"/>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p>
        </c:txPr>
        <c:crossAx val="427074064"/>
        <c:crosses val="autoZero"/>
        <c:auto val="1"/>
        <c:lblAlgn val="ctr"/>
        <c:lblOffset val="100"/>
        <c:noMultiLvlLbl val="0"/>
      </c:catAx>
      <c:valAx>
        <c:axId val="427074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GB" sz="1000" b="0" i="0" u="none" strike="noStrike" kern="1200" baseline="0">
                    <a:solidFill>
                      <a:schemeClr val="tx1">
                        <a:lumMod val="65000"/>
                        <a:lumOff val="35000"/>
                      </a:schemeClr>
                    </a:solidFill>
                    <a:latin typeface="+mn-lt"/>
                    <a:ea typeface="+mn-ea"/>
                    <a:cs typeface="+mn-cs"/>
                  </a:defRPr>
                </a:pPr>
                <a:r>
                  <a:rPr lang="en-GB" dirty="0"/>
                  <a:t>Number</a:t>
                </a:r>
                <a:r>
                  <a:rPr lang="en-GB" baseline="0" dirty="0"/>
                  <a:t> of Workforce</a:t>
                </a:r>
                <a:endParaRPr lang="en-GB" dirty="0"/>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p>
        </c:txPr>
        <c:crossAx val="42708414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p>
        </c:txPr>
      </c:dTable>
      <c:spPr>
        <a:noFill/>
        <a:ln>
          <a:noFill/>
        </a:ln>
        <a:effectLst/>
      </c:spPr>
    </c:plotArea>
    <c:plotVisOnly val="1"/>
    <c:dispBlanksAs val="gap"/>
    <c:showDLblsOverMax val="0"/>
  </c:chart>
  <c:spPr>
    <a:solidFill>
      <a:schemeClr val="tx2">
        <a:lumMod val="20000"/>
        <a:lumOff val="80000"/>
      </a:schemeClr>
    </a:solidFill>
    <a:ln>
      <a:noFill/>
    </a:ln>
    <a:effectLst/>
  </c:spPr>
  <c:txPr>
    <a:bodyPr/>
    <a:lstStyle/>
    <a:p>
      <a:pPr>
        <a:defRPr lang="en-GB"/>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en-GB" sz="1400" b="0" i="0" u="none" strike="noStrike" kern="1200" spc="0" baseline="0">
                <a:solidFill>
                  <a:schemeClr val="tx1">
                    <a:lumMod val="65000"/>
                    <a:lumOff val="35000"/>
                  </a:schemeClr>
                </a:solidFill>
                <a:latin typeface="+mn-lt"/>
                <a:ea typeface="+mn-ea"/>
                <a:cs typeface="+mn-cs"/>
              </a:defRPr>
            </a:pPr>
            <a:r>
              <a:rPr lang="en-GB"/>
              <a:t>Automation</a:t>
            </a:r>
            <a:endParaRPr lang="en-GB"/>
          </a:p>
        </c:rich>
      </c:tx>
      <c:layout/>
      <c:overlay val="0"/>
      <c:spPr>
        <a:noFill/>
        <a:ln>
          <a:noFill/>
        </a:ln>
        <a:effectLst/>
      </c:spPr>
    </c:title>
    <c:autoTitleDeleted val="0"/>
    <c:plotArea>
      <c:layout/>
      <c:lineChart>
        <c:grouping val="standard"/>
        <c:varyColors val="0"/>
        <c:ser>
          <c:idx val="0"/>
          <c:order val="0"/>
          <c:spPr>
            <a:ln w="28575" cap="rnd">
              <a:solidFill>
                <a:schemeClr val="accent1"/>
              </a:solidFill>
              <a:round/>
            </a:ln>
            <a:effectLst/>
          </c:spPr>
          <c:marker>
            <c:symbol val="none"/>
          </c:marker>
          <c:dLbls>
            <c:dLbl>
              <c:idx val="0"/>
              <c:layout/>
              <c:tx>
                <c:rich>
                  <a:bodyPr rot="0" spcFirstLastPara="1" vertOverflow="ellipsis" vert="horz" wrap="square" lIns="38100" tIns="19050" rIns="38100" bIns="19050" anchor="ctr" anchorCtr="1"/>
                  <a:lstStyle/>
                  <a:p>
                    <a:pPr>
                      <a:defRPr lang="en-GB" sz="900" b="0" i="0" u="none" strike="noStrike" kern="1200" baseline="0">
                        <a:solidFill>
                          <a:schemeClr val="tx1">
                            <a:lumMod val="75000"/>
                            <a:lumOff val="25000"/>
                          </a:schemeClr>
                        </a:solidFill>
                        <a:latin typeface="+mn-lt"/>
                        <a:ea typeface="+mn-ea"/>
                        <a:cs typeface="+mn-cs"/>
                      </a:defRPr>
                    </a:pPr>
                    <a:r>
                      <a:rPr lang="en-US"/>
                      <a:t>£300m</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
              <c:layout/>
              <c:tx>
                <c:rich>
                  <a:bodyPr rot="0" spcFirstLastPara="1" vertOverflow="ellipsis" vert="horz" wrap="square" lIns="38100" tIns="19050" rIns="38100" bIns="19050" anchor="ctr" anchorCtr="1"/>
                  <a:lstStyle/>
                  <a:p>
                    <a:pPr>
                      <a:defRPr lang="en-GB" sz="900" b="0" i="0" u="none" strike="noStrike" kern="1200" baseline="0">
                        <a:solidFill>
                          <a:schemeClr val="tx1">
                            <a:lumMod val="75000"/>
                            <a:lumOff val="25000"/>
                          </a:schemeClr>
                        </a:solidFill>
                        <a:latin typeface="+mn-lt"/>
                        <a:ea typeface="+mn-ea"/>
                        <a:cs typeface="+mn-cs"/>
                      </a:defRPr>
                    </a:pPr>
                    <a:r>
                      <a:rPr lang="en-US"/>
                      <a:t>£410m</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2"/>
              <c:layout/>
              <c:tx>
                <c:rich>
                  <a:bodyPr rot="0" spcFirstLastPara="1" vertOverflow="ellipsis" vert="horz" wrap="square" lIns="38100" tIns="19050" rIns="38100" bIns="19050" anchor="ctr" anchorCtr="1"/>
                  <a:lstStyle/>
                  <a:p>
                    <a:pPr>
                      <a:defRPr lang="en-GB" sz="900" b="0" i="0" u="none" strike="noStrike" kern="1200" baseline="0">
                        <a:solidFill>
                          <a:schemeClr val="tx1">
                            <a:lumMod val="75000"/>
                            <a:lumOff val="25000"/>
                          </a:schemeClr>
                        </a:solidFill>
                        <a:latin typeface="+mn-lt"/>
                        <a:ea typeface="+mn-ea"/>
                        <a:cs typeface="+mn-cs"/>
                      </a:defRPr>
                    </a:pPr>
                    <a:r>
                      <a:rPr lang="en-US"/>
                      <a:t>£260m</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3"/>
              <c:layout/>
              <c:tx>
                <c:rich>
                  <a:bodyPr rot="0" spcFirstLastPara="1" vertOverflow="ellipsis" vert="horz" wrap="square" lIns="38100" tIns="19050" rIns="38100" bIns="19050" anchor="ctr" anchorCtr="1"/>
                  <a:lstStyle/>
                  <a:p>
                    <a:pPr>
                      <a:defRPr lang="en-GB" sz="900" b="0" i="0" u="none" strike="noStrike" kern="1200" baseline="0">
                        <a:solidFill>
                          <a:schemeClr val="tx1">
                            <a:lumMod val="75000"/>
                            <a:lumOff val="25000"/>
                          </a:schemeClr>
                        </a:solidFill>
                        <a:latin typeface="+mn-lt"/>
                        <a:ea typeface="+mn-ea"/>
                        <a:cs typeface="+mn-cs"/>
                      </a:defRPr>
                    </a:pPr>
                    <a:r>
                      <a:rPr lang="en-US"/>
                      <a:t>£20m</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4"/>
              <c:layout/>
              <c:tx>
                <c:rich>
                  <a:bodyPr rot="0" spcFirstLastPara="1" vertOverflow="ellipsis" vert="horz" wrap="square" lIns="38100" tIns="19050" rIns="38100" bIns="19050" anchor="ctr" anchorCtr="1"/>
                  <a:lstStyle/>
                  <a:p>
                    <a:pPr>
                      <a:defRPr lang="en-GB" sz="900" b="0" i="0" u="none" strike="noStrike" kern="1200" baseline="0">
                        <a:solidFill>
                          <a:schemeClr val="tx1">
                            <a:lumMod val="75000"/>
                            <a:lumOff val="25000"/>
                          </a:schemeClr>
                        </a:solidFill>
                        <a:latin typeface="+mn-lt"/>
                        <a:ea typeface="+mn-ea"/>
                        <a:cs typeface="+mn-cs"/>
                      </a:defRPr>
                    </a:pPr>
                    <a:r>
                      <a:rPr lang="en-US"/>
                      <a:t>£3m</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5"/>
              <c:layout/>
              <c:tx>
                <c:rich>
                  <a:bodyPr rot="0" spcFirstLastPara="1" vertOverflow="ellipsis" vert="horz" wrap="square" lIns="38100" tIns="19050" rIns="38100" bIns="19050" anchor="ctr" anchorCtr="1"/>
                  <a:lstStyle/>
                  <a:p>
                    <a:pPr>
                      <a:defRPr lang="en-GB" sz="900" b="0" i="0" u="none" strike="noStrike" kern="1200" baseline="0">
                        <a:solidFill>
                          <a:schemeClr val="tx1">
                            <a:lumMod val="75000"/>
                            <a:lumOff val="25000"/>
                          </a:schemeClr>
                        </a:solidFill>
                        <a:latin typeface="+mn-lt"/>
                        <a:ea typeface="+mn-ea"/>
                        <a:cs typeface="+mn-cs"/>
                      </a:defRPr>
                    </a:pPr>
                    <a:r>
                      <a:rPr lang="en-US"/>
                      <a:t>£101m</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lang="en-GB"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'[new analysis.xlsx]Sheet1'!$G$31:$G$36</c:f>
              <c:numCache>
                <c:formatCode>General</c:formatCode>
                <c:ptCount val="6"/>
                <c:pt idx="0">
                  <c:v>300</c:v>
                </c:pt>
                <c:pt idx="1">
                  <c:v>410</c:v>
                </c:pt>
                <c:pt idx="2">
                  <c:v>260</c:v>
                </c:pt>
                <c:pt idx="3">
                  <c:v>20</c:v>
                </c:pt>
                <c:pt idx="4">
                  <c:v>3</c:v>
                </c:pt>
                <c:pt idx="5">
                  <c:v>101</c:v>
                </c:pt>
              </c:numCache>
            </c:numRef>
          </c:val>
          <c:smooth val="0"/>
        </c:ser>
        <c:dLbls>
          <c:showLegendKey val="0"/>
          <c:showVal val="1"/>
          <c:showCatName val="0"/>
          <c:showSerName val="0"/>
          <c:showPercent val="0"/>
          <c:showBubbleSize val="0"/>
        </c:dLbls>
        <c:marker val="0"/>
        <c:smooth val="0"/>
        <c:axId val="1338600031"/>
        <c:axId val="1338600511"/>
      </c:lineChart>
      <c:catAx>
        <c:axId val="1338600031"/>
        <c:scaling>
          <c:orientation val="minMax"/>
        </c:scaling>
        <c:delete val="0"/>
        <c:axPos val="b"/>
        <c:title>
          <c:tx>
            <c:rich>
              <a:bodyPr rot="0" spcFirstLastPara="1" vertOverflow="ellipsis" vert="horz" wrap="square" anchor="ctr" anchorCtr="1"/>
              <a:lstStyle/>
              <a:p>
                <a:pPr defTabSz="914400">
                  <a:defRPr lang="en-GB" sz="1000" b="0" i="0" u="none" strike="noStrike" kern="1200" baseline="0">
                    <a:solidFill>
                      <a:schemeClr val="tx1">
                        <a:lumMod val="65000"/>
                        <a:lumOff val="35000"/>
                      </a:schemeClr>
                    </a:solidFill>
                    <a:latin typeface="+mn-lt"/>
                    <a:ea typeface="+mn-ea"/>
                    <a:cs typeface="+mn-cs"/>
                  </a:defRPr>
                </a:pPr>
                <a:r>
                  <a:rPr lang="en-GB"/>
                  <a:t>Years </a:t>
                </a:r>
                <a:endParaRPr lang="en-GB"/>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p>
        </c:txPr>
        <c:crossAx val="1338600511"/>
        <c:crosses val="autoZero"/>
        <c:auto val="1"/>
        <c:lblAlgn val="ctr"/>
        <c:lblOffset val="100"/>
        <c:noMultiLvlLbl val="0"/>
      </c:catAx>
      <c:valAx>
        <c:axId val="13386005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defTabSz="914400">
                  <a:defRPr lang="en-GB" sz="1000" b="0" i="0" u="none" strike="noStrike" kern="1200" baseline="0">
                    <a:solidFill>
                      <a:schemeClr val="tx1">
                        <a:lumMod val="65000"/>
                        <a:lumOff val="35000"/>
                      </a:schemeClr>
                    </a:solidFill>
                    <a:latin typeface="+mn-lt"/>
                    <a:ea typeface="+mn-ea"/>
                    <a:cs typeface="+mn-cs"/>
                  </a:defRPr>
                </a:pPr>
                <a:r>
                  <a:rPr lang="en-GB"/>
                  <a:t>Automation (£ m)</a:t>
                </a:r>
                <a:endParaRPr lang="en-GB"/>
              </a:p>
            </c:rich>
          </c:tx>
          <c:layout>
            <c:manualLayout>
              <c:xMode val="edge"/>
              <c:yMode val="edge"/>
              <c:x val="0.0323303009097271"/>
              <c:y val="0.185682426404996"/>
            </c:manualLayout>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p>
        </c:txPr>
        <c:crossAx val="1338600031"/>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p>
        </c:txPr>
      </c:dTable>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lumMod val="15000"/>
          <a:lumOff val="85000"/>
        </a:schemeClr>
      </a:solidFill>
      <a:round/>
    </a:ln>
    <a:effectLst/>
  </c:spPr>
  <c:txPr>
    <a:bodyPr/>
    <a:lstStyle/>
    <a:p>
      <a:pPr>
        <a:defRPr lang="en-GB"/>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GB" sz="1400" b="0" i="0" u="none" strike="noStrike" kern="1200" spc="0" baseline="0">
                <a:solidFill>
                  <a:schemeClr val="tx1">
                    <a:lumMod val="65000"/>
                    <a:lumOff val="35000"/>
                  </a:schemeClr>
                </a:solidFill>
                <a:latin typeface="+mn-lt"/>
                <a:ea typeface="+mn-ea"/>
                <a:cs typeface="+mn-cs"/>
              </a:defRPr>
            </a:pPr>
            <a:r>
              <a:rPr lang="en-US"/>
              <a:t>Productivity index </a:t>
            </a:r>
            <a:endParaRPr lang="en-US"/>
          </a:p>
        </c:rich>
      </c:tx>
      <c:layout/>
      <c:overlay val="0"/>
      <c:spPr>
        <a:noFill/>
        <a:ln>
          <a:noFill/>
        </a:ln>
        <a:effectLst/>
      </c:spPr>
    </c:title>
    <c:autoTitleDeleted val="0"/>
    <c:plotArea>
      <c:layout>
        <c:manualLayout>
          <c:layoutTarget val="inner"/>
          <c:xMode val="edge"/>
          <c:yMode val="edge"/>
          <c:x val="0.230611111111111"/>
          <c:y val="0.195390790823019"/>
          <c:w val="0.600916666666667"/>
          <c:h val="0.56912037037037"/>
        </c:manualLayout>
      </c:layout>
      <c:barChart>
        <c:barDir val="col"/>
        <c:grouping val="clustered"/>
        <c:varyColors val="0"/>
        <c:ser>
          <c:idx val="0"/>
          <c:order val="0"/>
          <c:tx>
            <c:strRef>
              <c:f>'[new analysis.xlsx]Sheet2'!$F$2</c:f>
              <c:strCache>
                <c:ptCount val="1"/>
                <c:pt idx="0">
                  <c:v>Productivty index </c:v>
                </c:pt>
              </c:strCache>
            </c:strRef>
          </c:tx>
          <c:spPr>
            <a:solidFill>
              <a:schemeClr val="accent1"/>
            </a:solidFill>
            <a:ln>
              <a:noFill/>
            </a:ln>
            <a:effectLst/>
          </c:spPr>
          <c:invertIfNegative val="0"/>
          <c:dPt>
            <c:idx val="0"/>
            <c:invertIfNegative val="0"/>
            <c:bubble3D val="0"/>
            <c:spPr>
              <a:solidFill>
                <a:srgbClr val="00B050"/>
              </a:solidFill>
              <a:ln>
                <a:noFill/>
              </a:ln>
              <a:effectLst/>
            </c:spPr>
          </c:dPt>
          <c:dPt>
            <c:idx val="1"/>
            <c:invertIfNegative val="0"/>
            <c:bubble3D val="0"/>
            <c:spPr>
              <a:solidFill>
                <a:schemeClr val="accent4"/>
              </a:solidFill>
              <a:ln>
                <a:noFill/>
              </a:ln>
              <a:effectLst/>
            </c:spPr>
          </c:dPt>
          <c:dPt>
            <c:idx val="2"/>
            <c:invertIfNegative val="0"/>
            <c:bubble3D val="0"/>
            <c:spPr>
              <a:solidFill>
                <a:srgbClr val="FF0000"/>
              </a:solidFill>
              <a:ln>
                <a:noFill/>
              </a:ln>
              <a:effectLst/>
            </c:spPr>
          </c:dPt>
          <c:dPt>
            <c:idx val="4"/>
            <c:invertIfNegative val="0"/>
            <c:bubble3D val="0"/>
            <c:spPr>
              <a:solidFill>
                <a:srgbClr val="002060"/>
              </a:solidFill>
              <a:ln>
                <a:noFill/>
              </a:ln>
              <a:effectLst/>
            </c:spPr>
          </c:dPt>
          <c:dPt>
            <c:idx val="5"/>
            <c:invertIfNegative val="0"/>
            <c:bubble3D val="0"/>
            <c:spPr>
              <a:solidFill>
                <a:schemeClr val="accent2">
                  <a:lumMod val="75000"/>
                </a:schemeClr>
              </a:solidFill>
              <a:ln>
                <a:solidFill>
                  <a:schemeClr val="accent1"/>
                </a:solidFill>
              </a:ln>
              <a:effectLst/>
            </c:spPr>
          </c:dPt>
          <c:dLbls>
            <c:spPr>
              <a:noFill/>
              <a:ln>
                <a:noFill/>
              </a:ln>
              <a:effectLst/>
            </c:spPr>
            <c:txPr>
              <a:bodyPr rot="0" spcFirstLastPara="1" vertOverflow="ellipsis" vert="horz" wrap="square" lIns="38100" tIns="19050" rIns="38100" bIns="19050" anchor="ctr" anchorCtr="1">
                <a:spAutoFit/>
              </a:bodyPr>
              <a:lstStyle/>
              <a:p>
                <a:pPr>
                  <a:defRPr lang="en-GB"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'[new analysis.xlsx]Sheet2'!$F$3:$F$8</c:f>
              <c:numCache>
                <c:formatCode>General</c:formatCode>
                <c:ptCount val="6"/>
                <c:pt idx="0">
                  <c:v>0.9</c:v>
                </c:pt>
                <c:pt idx="1">
                  <c:v>0.99</c:v>
                </c:pt>
                <c:pt idx="2">
                  <c:v>2.05</c:v>
                </c:pt>
                <c:pt idx="3">
                  <c:v>1.2</c:v>
                </c:pt>
                <c:pt idx="4">
                  <c:v>1.46</c:v>
                </c:pt>
                <c:pt idx="5">
                  <c:v>1.41</c:v>
                </c:pt>
              </c:numCache>
            </c:numRef>
          </c:val>
        </c:ser>
        <c:dLbls>
          <c:showLegendKey val="0"/>
          <c:showVal val="1"/>
          <c:showCatName val="0"/>
          <c:showSerName val="0"/>
          <c:showPercent val="0"/>
          <c:showBubbleSize val="0"/>
        </c:dLbls>
        <c:gapWidth val="219"/>
        <c:overlap val="-27"/>
        <c:axId val="1252888735"/>
        <c:axId val="1252890655"/>
      </c:barChart>
      <c:catAx>
        <c:axId val="1252888735"/>
        <c:scaling>
          <c:orientation val="minMax"/>
        </c:scaling>
        <c:delete val="0"/>
        <c:axPos val="b"/>
        <c:title>
          <c:tx>
            <c:rich>
              <a:bodyPr rot="0" spcFirstLastPara="1" vertOverflow="ellipsis" vert="horz" wrap="square" anchor="ctr" anchorCtr="1"/>
              <a:lstStyle/>
              <a:p>
                <a:pPr>
                  <a:defRPr lang="en-GB" sz="1000" b="0" i="0" u="none" strike="noStrike" kern="1200" baseline="0">
                    <a:solidFill>
                      <a:schemeClr val="tx1">
                        <a:lumMod val="65000"/>
                        <a:lumOff val="35000"/>
                      </a:schemeClr>
                    </a:solidFill>
                    <a:latin typeface="+mn-lt"/>
                    <a:ea typeface="+mn-ea"/>
                    <a:cs typeface="+mn-cs"/>
                  </a:defRPr>
                </a:pPr>
                <a:r>
                  <a:rPr lang="en-GB"/>
                  <a:t>Years</a:t>
                </a:r>
                <a:endParaRPr lang="en-GB"/>
              </a:p>
            </c:rich>
          </c:tx>
          <c:layout>
            <c:manualLayout>
              <c:xMode val="edge"/>
              <c:yMode val="edge"/>
              <c:x val="0.436986001749781"/>
              <c:y val="0.901828521434821"/>
            </c:manualLayout>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p>
        </c:txPr>
        <c:crossAx val="1252890655"/>
        <c:crosses val="autoZero"/>
        <c:auto val="1"/>
        <c:lblAlgn val="ctr"/>
        <c:lblOffset val="100"/>
        <c:noMultiLvlLbl val="0"/>
      </c:catAx>
      <c:valAx>
        <c:axId val="12528906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GB" sz="1000" b="0" i="0" u="none" strike="noStrike" kern="1200" baseline="0">
                    <a:solidFill>
                      <a:schemeClr val="tx1">
                        <a:lumMod val="65000"/>
                        <a:lumOff val="35000"/>
                      </a:schemeClr>
                    </a:solidFill>
                    <a:latin typeface="+mn-lt"/>
                    <a:ea typeface="+mn-ea"/>
                    <a:cs typeface="+mn-cs"/>
                  </a:defRPr>
                </a:pPr>
                <a:r>
                  <a:rPr lang="en-GB"/>
                  <a:t>Productivity Index</a:t>
                </a:r>
                <a:endParaRPr lang="en-GB"/>
              </a:p>
            </c:rich>
          </c:tx>
          <c:layout>
            <c:manualLayout>
              <c:xMode val="edge"/>
              <c:yMode val="edge"/>
              <c:x val="0.0305555555555556"/>
              <c:y val="0.347947652376786"/>
            </c:manualLayout>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p>
        </c:txPr>
        <c:crossAx val="1252888735"/>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p>
        </c:txPr>
      </c:dTable>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blipFill>
      <a:blip xmlns:r="http://schemas.openxmlformats.org/officeDocument/2006/relationships" r:embed="rId2"/>
      <a:tile tx="0" ty="0" sx="100000" sy="100000" flip="none" algn="tl"/>
    </a:blipFill>
    <a:ln w="9525" cap="flat" cmpd="sng" algn="ctr">
      <a:solidFill>
        <a:schemeClr val="tx1">
          <a:lumMod val="15000"/>
          <a:lumOff val="85000"/>
        </a:schemeClr>
      </a:solidFill>
      <a:round/>
    </a:ln>
    <a:effectLst/>
  </c:spPr>
  <c:txPr>
    <a:bodyPr/>
    <a:lstStyle/>
    <a:p>
      <a:pPr>
        <a:defRPr lang="en-GB"/>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GB" sz="1400" b="0" i="0" u="none" strike="noStrike" kern="1200" spc="0" baseline="0">
                <a:solidFill>
                  <a:schemeClr val="tx1">
                    <a:lumMod val="65000"/>
                    <a:lumOff val="35000"/>
                  </a:schemeClr>
                </a:solidFill>
                <a:latin typeface="+mn-lt"/>
                <a:ea typeface="+mn-ea"/>
                <a:cs typeface="+mn-cs"/>
              </a:defRPr>
            </a:pPr>
            <a:r>
              <a:rPr lang="en-GB" dirty="0"/>
              <a:t>Training cost </a:t>
            </a:r>
            <a:endParaRPr lang="en-GB" dirty="0"/>
          </a:p>
        </c:rich>
      </c:tx>
      <c:layout>
        <c:manualLayout>
          <c:xMode val="edge"/>
          <c:yMode val="edge"/>
          <c:x val="0.2447770306084"/>
          <c:y val="0"/>
        </c:manualLayout>
      </c:layout>
      <c:overlay val="0"/>
      <c:spPr>
        <a:noFill/>
        <a:ln>
          <a:noFill/>
        </a:ln>
        <a:effectLst/>
      </c:spPr>
    </c:title>
    <c:autoTitleDeleted val="0"/>
    <c:plotArea>
      <c:layout>
        <c:manualLayout>
          <c:layoutTarget val="inner"/>
          <c:xMode val="edge"/>
          <c:yMode val="edge"/>
          <c:x val="0.15629615048119"/>
          <c:y val="0.148564814814815"/>
          <c:w val="0.739685695538058"/>
          <c:h val="0.59955271216098"/>
        </c:manualLayout>
      </c:layout>
      <c:barChart>
        <c:barDir val="col"/>
        <c:grouping val="clustered"/>
        <c:varyColors val="0"/>
        <c:ser>
          <c:idx val="0"/>
          <c:order val="0"/>
          <c:spPr>
            <a:solidFill>
              <a:schemeClr val="accent1"/>
            </a:solidFill>
            <a:ln>
              <a:noFill/>
            </a:ln>
            <a:effectLst/>
          </c:spPr>
          <c:invertIfNegative val="0"/>
          <c:dPt>
            <c:idx val="1"/>
            <c:invertIfNegative val="0"/>
            <c:bubble3D val="0"/>
            <c:spPr>
              <a:solidFill>
                <a:schemeClr val="accent4"/>
              </a:solidFill>
              <a:ln>
                <a:noFill/>
              </a:ln>
              <a:effectLst/>
            </c:spPr>
          </c:dPt>
          <c:dPt>
            <c:idx val="2"/>
            <c:invertIfNegative val="0"/>
            <c:bubble3D val="0"/>
            <c:spPr>
              <a:solidFill>
                <a:schemeClr val="accent6"/>
              </a:solidFill>
              <a:ln>
                <a:noFill/>
              </a:ln>
              <a:effectLst/>
            </c:spPr>
          </c:dPt>
          <c:dPt>
            <c:idx val="3"/>
            <c:invertIfNegative val="0"/>
            <c:bubble3D val="0"/>
            <c:spPr>
              <a:solidFill>
                <a:schemeClr val="accent4">
                  <a:lumMod val="50000"/>
                </a:schemeClr>
              </a:solidFill>
              <a:ln>
                <a:noFill/>
              </a:ln>
              <a:effectLst/>
            </c:spPr>
          </c:dPt>
          <c:dPt>
            <c:idx val="4"/>
            <c:invertIfNegative val="0"/>
            <c:bubble3D val="0"/>
            <c:spPr>
              <a:solidFill>
                <a:srgbClr val="7030A0"/>
              </a:solidFill>
              <a:ln>
                <a:noFill/>
              </a:ln>
              <a:effectLst/>
            </c:spPr>
          </c:dPt>
          <c:dPt>
            <c:idx val="5"/>
            <c:invertIfNegative val="0"/>
            <c:bubble3D val="0"/>
            <c:spPr>
              <a:solidFill>
                <a:srgbClr val="FF0000"/>
              </a:solidFill>
              <a:ln>
                <a:solidFill>
                  <a:schemeClr val="accent1"/>
                </a:solidFill>
              </a:ln>
              <a:effectLst/>
            </c:spPr>
          </c:dPt>
          <c:dLbls>
            <c:spPr>
              <a:noFill/>
              <a:ln>
                <a:noFill/>
              </a:ln>
              <a:effectLst/>
            </c:spPr>
            <c:txPr>
              <a:bodyPr rot="0" spcFirstLastPara="1" vertOverflow="ellipsis" vert="horz" wrap="square" lIns="38100" tIns="19050" rIns="38100" bIns="19050" anchor="ctr" anchorCtr="1">
                <a:spAutoFit/>
              </a:bodyPr>
              <a:lstStyle/>
              <a:p>
                <a:pPr>
                  <a:defRPr lang="en-GB"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'[new analysis.xlsx]Sheet1'!$F$49:$F$54</c:f>
              <c:numCache>
                <c:formatCode>General</c:formatCode>
                <c:ptCount val="6"/>
                <c:pt idx="0">
                  <c:v>4</c:v>
                </c:pt>
                <c:pt idx="1">
                  <c:v>5.52</c:v>
                </c:pt>
                <c:pt idx="2">
                  <c:v>6.5</c:v>
                </c:pt>
                <c:pt idx="3">
                  <c:v>1</c:v>
                </c:pt>
                <c:pt idx="4">
                  <c:v>0.5</c:v>
                </c:pt>
                <c:pt idx="5">
                  <c:v>1</c:v>
                </c:pt>
              </c:numCache>
            </c:numRef>
          </c:val>
        </c:ser>
        <c:dLbls>
          <c:showLegendKey val="0"/>
          <c:showVal val="1"/>
          <c:showCatName val="0"/>
          <c:showSerName val="0"/>
          <c:showPercent val="0"/>
          <c:showBubbleSize val="0"/>
        </c:dLbls>
        <c:gapWidth val="150"/>
        <c:axId val="1837187663"/>
        <c:axId val="1837190063"/>
      </c:barChart>
      <c:catAx>
        <c:axId val="1837187663"/>
        <c:scaling>
          <c:orientation val="minMax"/>
        </c:scaling>
        <c:delete val="0"/>
        <c:axPos val="b"/>
        <c:title>
          <c:tx>
            <c:rich>
              <a:bodyPr rot="0" spcFirstLastPara="1" vertOverflow="ellipsis" vert="horz" wrap="square" anchor="ctr" anchorCtr="1"/>
              <a:lstStyle/>
              <a:p>
                <a:pPr>
                  <a:defRPr lang="en-GB" sz="1000" b="0" i="0" u="none" strike="noStrike" kern="1200" baseline="0">
                    <a:solidFill>
                      <a:schemeClr val="tx1">
                        <a:lumMod val="65000"/>
                        <a:lumOff val="35000"/>
                      </a:schemeClr>
                    </a:solidFill>
                    <a:latin typeface="+mn-lt"/>
                    <a:ea typeface="+mn-ea"/>
                    <a:cs typeface="+mn-cs"/>
                  </a:defRPr>
                </a:pPr>
                <a:r>
                  <a:rPr lang="en-GB"/>
                  <a:t>Years</a:t>
                </a:r>
                <a:r>
                  <a:rPr lang="en-GB" baseline="0"/>
                  <a:t> </a:t>
                </a:r>
                <a:endParaRPr lang="en-GB"/>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p>
        </c:txPr>
        <c:crossAx val="1837190063"/>
        <c:crosses val="autoZero"/>
        <c:auto val="1"/>
        <c:lblAlgn val="ctr"/>
        <c:lblOffset val="100"/>
        <c:noMultiLvlLbl val="0"/>
      </c:catAx>
      <c:valAx>
        <c:axId val="18371900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GB" sz="1000" b="0" i="0" u="none" strike="noStrike" kern="1200" baseline="0">
                    <a:solidFill>
                      <a:schemeClr val="tx1">
                        <a:lumMod val="65000"/>
                        <a:lumOff val="35000"/>
                      </a:schemeClr>
                    </a:solidFill>
                    <a:latin typeface="+mn-lt"/>
                    <a:ea typeface="+mn-ea"/>
                    <a:cs typeface="+mn-cs"/>
                  </a:defRPr>
                </a:pPr>
                <a:r>
                  <a:rPr lang="en-GB"/>
                  <a:t>Training Cost</a:t>
                </a:r>
                <a:r>
                  <a:rPr lang="en-GB" baseline="0"/>
                  <a:t> (£ m)</a:t>
                </a:r>
                <a:endParaRPr lang="en-GB"/>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p>
        </c:txPr>
        <c:crossAx val="1837187663"/>
        <c:crosses val="autoZero"/>
        <c:crossBetween val="between"/>
      </c:valAx>
      <c:dTable>
        <c:showHorzBorder val="1"/>
        <c:showVertBorder val="1"/>
        <c:showOutline val="1"/>
        <c:showKeys val="1"/>
        <c:spPr>
          <a:noFill/>
          <a:ln w="9525" cap="flat" cmpd="sng" algn="ctr">
            <a:solidFill>
              <a:schemeClr val="accent1"/>
            </a:solidFill>
            <a:round/>
          </a:ln>
          <a:effectLst/>
        </c:spPr>
        <c:txPr>
          <a:bodyPr rot="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p>
        </c:txPr>
      </c:dTable>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accent2">
        <a:lumMod val="20000"/>
        <a:lumOff val="80000"/>
      </a:schemeClr>
    </a:solidFill>
    <a:ln w="9525" cap="flat" cmpd="sng" algn="ctr">
      <a:solidFill>
        <a:schemeClr val="tx1">
          <a:lumMod val="15000"/>
          <a:lumOff val="85000"/>
        </a:schemeClr>
      </a:solidFill>
      <a:round/>
    </a:ln>
    <a:effectLst/>
  </c:spPr>
  <c:txPr>
    <a:bodyPr/>
    <a:lstStyle/>
    <a:p>
      <a:pPr>
        <a:defRPr lang="en-GB"/>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GB" sz="1400" b="0" i="0" u="none" strike="noStrike" kern="1200" spc="0" baseline="0">
                <a:solidFill>
                  <a:schemeClr val="tx1">
                    <a:lumMod val="65000"/>
                    <a:lumOff val="35000"/>
                  </a:schemeClr>
                </a:solidFill>
                <a:latin typeface="+mn-lt"/>
                <a:ea typeface="+mn-ea"/>
                <a:cs typeface="+mn-cs"/>
              </a:defRPr>
            </a:pPr>
            <a:r>
              <a:rPr lang="en-GB"/>
              <a:t>Wage Cost </a:t>
            </a:r>
            <a:endParaRPr lang="en-GB"/>
          </a:p>
        </c:rich>
      </c:tx>
      <c:layout/>
      <c:overlay val="0"/>
      <c:spPr>
        <a:noFill/>
        <a:ln>
          <a:noFill/>
        </a:ln>
        <a:effectLst/>
      </c:sp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002060"/>
              </a:solidFill>
              <a:ln>
                <a:noFill/>
              </a:ln>
              <a:effectLst/>
            </c:spPr>
          </c:dPt>
          <c:dPt>
            <c:idx val="1"/>
            <c:invertIfNegative val="0"/>
            <c:bubble3D val="0"/>
            <c:spPr>
              <a:solidFill>
                <a:schemeClr val="accent5">
                  <a:lumMod val="60000"/>
                  <a:lumOff val="40000"/>
                </a:schemeClr>
              </a:solidFill>
              <a:ln>
                <a:noFill/>
              </a:ln>
              <a:effectLst/>
            </c:spPr>
          </c:dPt>
          <c:dPt>
            <c:idx val="2"/>
            <c:invertIfNegative val="0"/>
            <c:bubble3D val="0"/>
            <c:spPr>
              <a:solidFill>
                <a:schemeClr val="accent2"/>
              </a:solidFill>
              <a:ln>
                <a:noFill/>
              </a:ln>
              <a:effectLst/>
            </c:spPr>
          </c:dPt>
          <c:dPt>
            <c:idx val="3"/>
            <c:invertIfNegative val="0"/>
            <c:bubble3D val="0"/>
            <c:spPr>
              <a:solidFill>
                <a:schemeClr val="accent5"/>
              </a:solidFill>
              <a:ln>
                <a:noFill/>
              </a:ln>
              <a:effectLst/>
            </c:spPr>
          </c:dPt>
          <c:dPt>
            <c:idx val="4"/>
            <c:invertIfNegative val="0"/>
            <c:bubble3D val="0"/>
            <c:spPr>
              <a:solidFill>
                <a:schemeClr val="accent6"/>
              </a:solidFill>
              <a:ln>
                <a:noFill/>
              </a:ln>
              <a:effectLst/>
            </c:spPr>
          </c:dPt>
          <c:dPt>
            <c:idx val="5"/>
            <c:invertIfNegative val="0"/>
            <c:bubble3D val="0"/>
            <c:spPr>
              <a:solidFill>
                <a:srgbClr val="7030A0"/>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lang="en-GB"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'[new analysis.xlsx]Sheet1'!$H$6:$H$11</c:f>
              <c:numCache>
                <c:formatCode>General</c:formatCode>
                <c:ptCount val="6"/>
                <c:pt idx="0">
                  <c:v>75</c:v>
                </c:pt>
                <c:pt idx="1">
                  <c:v>253.37</c:v>
                </c:pt>
                <c:pt idx="2">
                  <c:v>247</c:v>
                </c:pt>
                <c:pt idx="3">
                  <c:v>31.07</c:v>
                </c:pt>
                <c:pt idx="4">
                  <c:v>15.97</c:v>
                </c:pt>
                <c:pt idx="5">
                  <c:v>74.6</c:v>
                </c:pt>
              </c:numCache>
            </c:numRef>
          </c:val>
        </c:ser>
        <c:dLbls>
          <c:showLegendKey val="0"/>
          <c:showVal val="1"/>
          <c:showCatName val="0"/>
          <c:showSerName val="0"/>
          <c:showPercent val="0"/>
          <c:showBubbleSize val="0"/>
        </c:dLbls>
        <c:gapWidth val="219"/>
        <c:overlap val="-27"/>
        <c:axId val="1426377679"/>
        <c:axId val="1426377199"/>
      </c:barChart>
      <c:catAx>
        <c:axId val="1426377679"/>
        <c:scaling>
          <c:orientation val="minMax"/>
        </c:scaling>
        <c:delete val="0"/>
        <c:axPos val="b"/>
        <c:title>
          <c:tx>
            <c:rich>
              <a:bodyPr rot="0" spcFirstLastPara="1" vertOverflow="ellipsis" vert="horz" wrap="square" anchor="ctr" anchorCtr="1"/>
              <a:lstStyle/>
              <a:p>
                <a:pPr>
                  <a:defRPr lang="en-GB" sz="1000" b="0" i="0" u="none" strike="noStrike" kern="1200" baseline="0">
                    <a:solidFill>
                      <a:schemeClr val="tx1">
                        <a:lumMod val="65000"/>
                        <a:lumOff val="35000"/>
                      </a:schemeClr>
                    </a:solidFill>
                    <a:latin typeface="+mn-lt"/>
                    <a:ea typeface="+mn-ea"/>
                    <a:cs typeface="+mn-cs"/>
                  </a:defRPr>
                </a:pPr>
                <a:r>
                  <a:rPr lang="en-GB"/>
                  <a:t>Years </a:t>
                </a:r>
                <a:endParaRPr lang="en-GB"/>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p>
        </c:txPr>
        <c:crossAx val="1426377199"/>
        <c:crosses val="autoZero"/>
        <c:auto val="1"/>
        <c:lblAlgn val="ctr"/>
        <c:lblOffset val="100"/>
        <c:noMultiLvlLbl val="0"/>
      </c:catAx>
      <c:valAx>
        <c:axId val="14263771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GB" sz="1000" b="0" i="0" u="none" strike="noStrike" kern="1200" baseline="0">
                    <a:solidFill>
                      <a:schemeClr val="tx1">
                        <a:lumMod val="65000"/>
                        <a:lumOff val="35000"/>
                      </a:schemeClr>
                    </a:solidFill>
                    <a:latin typeface="+mn-lt"/>
                    <a:ea typeface="+mn-ea"/>
                    <a:cs typeface="+mn-cs"/>
                  </a:defRPr>
                </a:pPr>
                <a:r>
                  <a:rPr lang="en-GB"/>
                  <a:t>Wage</a:t>
                </a:r>
                <a:r>
                  <a:rPr lang="en-GB" baseline="0"/>
                  <a:t> Cost ( £ m)</a:t>
                </a:r>
                <a:endParaRPr lang="en-GB"/>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p>
        </c:txPr>
        <c:crossAx val="1426377679"/>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p>
        </c:txPr>
      </c:dTable>
      <c:spPr>
        <a:solidFill>
          <a:schemeClr val="accent2">
            <a:lumMod val="20000"/>
            <a:lumOff val="80000"/>
          </a:schemeClr>
        </a:solidFill>
        <a:ln>
          <a:solidFill>
            <a:schemeClr val="tx2"/>
          </a:solidFill>
        </a:ln>
        <a:effectLst/>
      </c:spPr>
    </c:plotArea>
    <c:legend>
      <c:legendPos val="r"/>
      <c:layout/>
      <c:overlay val="0"/>
      <c:spPr>
        <a:noFill/>
        <a:ln>
          <a:noFill/>
        </a:ln>
        <a:effectLst/>
      </c:spPr>
      <c:txPr>
        <a:bodyPr rot="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accent2">
        <a:lumMod val="20000"/>
        <a:lumOff val="80000"/>
      </a:schemeClr>
    </a:solidFill>
    <a:ln w="9525" cap="flat" cmpd="sng" algn="ctr">
      <a:solidFill>
        <a:schemeClr val="tx1">
          <a:lumMod val="15000"/>
          <a:lumOff val="85000"/>
        </a:schemeClr>
      </a:solidFill>
      <a:round/>
    </a:ln>
    <a:effectLst/>
  </c:spPr>
  <c:txPr>
    <a:bodyPr/>
    <a:lstStyle/>
    <a:p>
      <a:pPr>
        <a:defRPr lang="en-GB"/>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1ECB21F-4407-44B9-AB2E-E3EF102BB14E}" type="doc">
      <dgm:prSet loTypeId="matrix" loCatId="matrix" qsTypeId="urn:microsoft.com/office/officeart/2005/8/quickstyle/simple3" qsCatId="simple" csTypeId="urn:microsoft.com/office/officeart/2005/8/colors/accent1_2" csCatId="accent1" phldr="0"/>
      <dgm:spPr/>
      <dgm:t>
        <a:bodyPr/>
        <a:p>
          <a:endParaRPr lang="zh-CN" altLang="en-US"/>
        </a:p>
      </dgm:t>
    </dgm:pt>
    <dgm:pt modelId="{584E2EFC-4BAA-456A-8377-2A4841D92655}">
      <dgm:prSet phldrT="[Text]" phldr="0" custT="0"/>
      <dgm:spPr/>
      <dgm:t>
        <a:bodyPr vert="horz" wrap="square"/>
        <a:p>
          <a:pPr>
            <a:lnSpc>
              <a:spcPct val="100000"/>
            </a:lnSpc>
            <a:spcBef>
              <a:spcPct val="0"/>
            </a:spcBef>
            <a:spcAft>
              <a:spcPct val="35000"/>
            </a:spcAft>
          </a:pPr>
          <a:r>
            <a:rPr lang="en-GB" altLang="zh-CN"/>
            <a:t>KPI</a:t>
          </a:r>
          <a:r>
            <a:rPr lang="en-GB" altLang="zh-CN"/>
            <a:t/>
          </a:r>
          <a:endParaRPr lang="en-GB" altLang="zh-CN"/>
        </a:p>
      </dgm:t>
    </dgm:pt>
    <dgm:pt modelId="{D6B69770-7BE3-4E0F-A882-E369A79C6A03}" cxnId="{C5C23F4B-0982-45CD-9E29-AC40C2FE9210}" type="parTrans">
      <dgm:prSet/>
      <dgm:spPr/>
      <dgm:t>
        <a:bodyPr/>
        <a:p>
          <a:endParaRPr lang="zh-CN" altLang="en-US"/>
        </a:p>
      </dgm:t>
    </dgm:pt>
    <dgm:pt modelId="{08FF8C2B-E3BD-42B2-95E8-633DACB4656E}" cxnId="{C5C23F4B-0982-45CD-9E29-AC40C2FE9210}" type="sibTrans">
      <dgm:prSet/>
      <dgm:spPr/>
      <dgm:t>
        <a:bodyPr/>
        <a:p>
          <a:endParaRPr lang="zh-CN" altLang="en-US"/>
        </a:p>
      </dgm:t>
    </dgm:pt>
    <dgm:pt modelId="{07AC599A-41D3-41C4-BC17-E75B7A2D3122}">
      <dgm:prSet phldrT="[Text]" phldr="0" custT="0"/>
      <dgm:spPr/>
      <dgm:t>
        <a:bodyPr vert="horz" wrap="square"/>
        <a:p>
          <a:pPr>
            <a:lnSpc>
              <a:spcPct val="100000"/>
            </a:lnSpc>
            <a:spcBef>
              <a:spcPct val="0"/>
            </a:spcBef>
            <a:spcAft>
              <a:spcPct val="35000"/>
            </a:spcAft>
          </a:pPr>
          <a:r>
            <a:rPr>
              <a:sym typeface="+mn-ea"/>
            </a:rPr>
            <a:t>P</a:t>
          </a:r>
          <a:r>
            <a:rPr lang="en-GB" dirty="0">
              <a:sym typeface="+mn-ea"/>
            </a:rPr>
            <a:t>roductivity Index</a:t>
          </a:r>
          <a:r>
            <a:rPr lang="en-GB" dirty="0"/>
            <a:t/>
          </a:r>
          <a:endParaRPr lang="en-GB" dirty="0"/>
        </a:p>
      </dgm:t>
    </dgm:pt>
    <dgm:pt modelId="{562D7F28-8BC7-4D0C-BE2B-FEB2BD3BE247}" cxnId="{8C11E6A1-53AC-47B1-AFCB-4058BE11B5EB}" type="parTrans">
      <dgm:prSet/>
      <dgm:spPr/>
      <dgm:t>
        <a:bodyPr/>
        <a:p>
          <a:endParaRPr lang="zh-CN" altLang="en-US"/>
        </a:p>
      </dgm:t>
    </dgm:pt>
    <dgm:pt modelId="{5904B8F7-B6CC-453A-A9F3-C94ABE2FE713}" cxnId="{8C11E6A1-53AC-47B1-AFCB-4058BE11B5EB}" type="sibTrans">
      <dgm:prSet/>
      <dgm:spPr/>
      <dgm:t>
        <a:bodyPr/>
        <a:p>
          <a:endParaRPr lang="zh-CN" altLang="en-US"/>
        </a:p>
      </dgm:t>
    </dgm:pt>
    <dgm:pt modelId="{F7EF5031-3FDF-4982-A6DC-AF3F72BAF783}">
      <dgm:prSet phldrT="[Text]" phldr="0" custT="0"/>
      <dgm:spPr/>
      <dgm:t>
        <a:bodyPr vert="horz" wrap="square"/>
        <a:p>
          <a:pPr>
            <a:lnSpc>
              <a:spcPct val="100000"/>
            </a:lnSpc>
            <a:spcBef>
              <a:spcPct val="0"/>
            </a:spcBef>
            <a:spcAft>
              <a:spcPct val="35000"/>
            </a:spcAft>
          </a:pPr>
          <a:r>
            <a:rPr>
              <a:sym typeface="+mn-ea"/>
            </a:rPr>
            <a:t>N</a:t>
          </a:r>
          <a:r>
            <a:rPr lang="en-GB" dirty="0">
              <a:sym typeface="+mn-ea"/>
            </a:rPr>
            <a:t>umber of Strikes</a:t>
          </a:r>
          <a:r>
            <a:rPr lang="en-GB" dirty="0"/>
            <a:t/>
          </a:r>
          <a:endParaRPr lang="en-GB" dirty="0"/>
        </a:p>
      </dgm:t>
    </dgm:pt>
    <dgm:pt modelId="{9D6C5A3D-4668-40E6-8011-5C66D79B93DB}" cxnId="{DAB7154B-F63C-4911-A356-10A8DEA2EF19}" type="parTrans">
      <dgm:prSet/>
      <dgm:spPr/>
      <dgm:t>
        <a:bodyPr/>
        <a:p>
          <a:endParaRPr lang="zh-CN" altLang="en-US"/>
        </a:p>
      </dgm:t>
    </dgm:pt>
    <dgm:pt modelId="{2E6C5309-4271-4FB9-89FC-47ED936E6268}" cxnId="{DAB7154B-F63C-4911-A356-10A8DEA2EF19}" type="sibTrans">
      <dgm:prSet/>
      <dgm:spPr/>
      <dgm:t>
        <a:bodyPr/>
        <a:p>
          <a:endParaRPr lang="zh-CN" altLang="en-US"/>
        </a:p>
      </dgm:t>
    </dgm:pt>
    <dgm:pt modelId="{3600573B-3408-4B7A-B364-1A4373D7FF12}">
      <dgm:prSet phldrT="[Text]" phldr="0" custT="0"/>
      <dgm:spPr/>
      <dgm:t>
        <a:bodyPr vert="horz" wrap="square"/>
        <a:p>
          <a:pPr>
            <a:lnSpc>
              <a:spcPct val="100000"/>
            </a:lnSpc>
            <a:spcBef>
              <a:spcPct val="0"/>
            </a:spcBef>
            <a:spcAft>
              <a:spcPct val="35000"/>
            </a:spcAft>
          </a:pPr>
          <a:r>
            <a:rPr>
              <a:sym typeface="+mn-ea"/>
            </a:rPr>
            <a:t>T</a:t>
          </a:r>
          <a:r>
            <a:rPr lang="en-GB" dirty="0">
              <a:sym typeface="+mn-ea"/>
            </a:rPr>
            <a:t>raining  Costs </a:t>
          </a:r>
          <a:r>
            <a:rPr lang="en-GB" dirty="0"/>
            <a:t/>
          </a:r>
          <a:endParaRPr lang="en-GB" dirty="0"/>
        </a:p>
      </dgm:t>
    </dgm:pt>
    <dgm:pt modelId="{1255DA58-A873-4C0C-8513-FBC4FAC47491}" cxnId="{FEF14F1C-F228-4368-B8B0-C09E4A5B464D}" type="parTrans">
      <dgm:prSet/>
      <dgm:spPr/>
      <dgm:t>
        <a:bodyPr/>
        <a:p>
          <a:endParaRPr lang="zh-CN" altLang="en-US"/>
        </a:p>
      </dgm:t>
    </dgm:pt>
    <dgm:pt modelId="{BEF2AB4B-68CB-44B5-BBED-F1B3F93801ED}" cxnId="{FEF14F1C-F228-4368-B8B0-C09E4A5B464D}" type="sibTrans">
      <dgm:prSet/>
      <dgm:spPr/>
      <dgm:t>
        <a:bodyPr/>
        <a:p>
          <a:endParaRPr lang="zh-CN" altLang="en-US"/>
        </a:p>
      </dgm:t>
    </dgm:pt>
    <dgm:pt modelId="{0777222B-C5EF-4EEC-9B10-A9689AAAF709}">
      <dgm:prSet phldrT="[Text]" phldr="0" custT="0"/>
      <dgm:spPr/>
      <dgm:t>
        <a:bodyPr vert="horz" wrap="square"/>
        <a:p>
          <a:pPr>
            <a:lnSpc>
              <a:spcPct val="100000"/>
            </a:lnSpc>
            <a:spcBef>
              <a:spcPct val="0"/>
            </a:spcBef>
            <a:spcAft>
              <a:spcPct val="35000"/>
            </a:spcAft>
          </a:pPr>
          <a:r>
            <a:rPr>
              <a:sym typeface="+mn-ea"/>
            </a:rPr>
            <a:t>L</a:t>
          </a:r>
          <a:r>
            <a:rPr lang="en-GB" dirty="0">
              <a:sym typeface="+mn-ea"/>
            </a:rPr>
            <a:t>abour cost</a:t>
          </a:r>
          <a:r>
            <a:rPr lang="en-GB" dirty="0"/>
            <a:t/>
          </a:r>
          <a:endParaRPr lang="en-GB" dirty="0"/>
        </a:p>
      </dgm:t>
    </dgm:pt>
    <dgm:pt modelId="{DEBFF4A5-5C9E-41D9-9B9F-F9C6EB9CA05F}" cxnId="{2965EE32-3052-41C5-881C-C2AFE7732D32}" type="parTrans">
      <dgm:prSet/>
      <dgm:spPr/>
      <dgm:t>
        <a:bodyPr/>
        <a:p>
          <a:endParaRPr lang="zh-CN" altLang="en-US"/>
        </a:p>
      </dgm:t>
    </dgm:pt>
    <dgm:pt modelId="{8C298325-DC6B-41BF-91A8-244A155D3589}" cxnId="{2965EE32-3052-41C5-881C-C2AFE7732D32}" type="sibTrans">
      <dgm:prSet/>
      <dgm:spPr/>
      <dgm:t>
        <a:bodyPr/>
        <a:p>
          <a:endParaRPr lang="zh-CN" altLang="en-US"/>
        </a:p>
      </dgm:t>
    </dgm:pt>
    <dgm:pt modelId="{A79A14FB-C4CA-484B-9EC0-7D118FD97147}" type="pres">
      <dgm:prSet presAssocID="{61ECB21F-4407-44B9-AB2E-E3EF102BB14E}" presName="diagram" presStyleCnt="0">
        <dgm:presLayoutVars>
          <dgm:chMax val="1"/>
          <dgm:dir/>
          <dgm:animLvl val="ctr"/>
          <dgm:resizeHandles val="exact"/>
        </dgm:presLayoutVars>
      </dgm:prSet>
      <dgm:spPr/>
    </dgm:pt>
    <dgm:pt modelId="{985003DD-7E3D-42F3-A78D-60B72C8E2FBC}" type="pres">
      <dgm:prSet presAssocID="{61ECB21F-4407-44B9-AB2E-E3EF102BB14E}" presName="matrix" presStyleCnt="0"/>
      <dgm:spPr/>
    </dgm:pt>
    <dgm:pt modelId="{B1BFD8B5-6CF9-4B52-A6FD-4E32C8B42DD0}" type="pres">
      <dgm:prSet presAssocID="{61ECB21F-4407-44B9-AB2E-E3EF102BB14E}" presName="tile1" presStyleLbl="node1" presStyleIdx="0" presStyleCnt="4"/>
      <dgm:spPr/>
    </dgm:pt>
    <dgm:pt modelId="{8FFEBF0B-5E5D-449C-A914-53FD89338039}" type="pres">
      <dgm:prSet presAssocID="{61ECB21F-4407-44B9-AB2E-E3EF102BB14E}" presName="tile1text" presStyleCnt="0">
        <dgm:presLayoutVars>
          <dgm:chMax val="0"/>
          <dgm:chPref val="0"/>
          <dgm:bulletEnabled val="1"/>
        </dgm:presLayoutVars>
      </dgm:prSet>
      <dgm:spPr/>
    </dgm:pt>
    <dgm:pt modelId="{97AE02B1-131E-4D76-8495-C710475CA3F5}" type="pres">
      <dgm:prSet presAssocID="{61ECB21F-4407-44B9-AB2E-E3EF102BB14E}" presName="tile2" presStyleLbl="node1" presStyleIdx="1" presStyleCnt="4"/>
      <dgm:spPr/>
    </dgm:pt>
    <dgm:pt modelId="{B09A33FE-C5A3-434B-B11E-5C5785AFDB00}" type="pres">
      <dgm:prSet presAssocID="{61ECB21F-4407-44B9-AB2E-E3EF102BB14E}" presName="tile2text" presStyleCnt="0">
        <dgm:presLayoutVars>
          <dgm:chMax val="0"/>
          <dgm:chPref val="0"/>
          <dgm:bulletEnabled val="1"/>
        </dgm:presLayoutVars>
      </dgm:prSet>
      <dgm:spPr/>
    </dgm:pt>
    <dgm:pt modelId="{E9423DCB-0F58-4AB8-A9AB-FA09BF248D4C}" type="pres">
      <dgm:prSet presAssocID="{61ECB21F-4407-44B9-AB2E-E3EF102BB14E}" presName="tile3" presStyleLbl="node1" presStyleIdx="2" presStyleCnt="4"/>
      <dgm:spPr/>
    </dgm:pt>
    <dgm:pt modelId="{C72F99E5-142D-4358-A387-FE2B565392FC}" type="pres">
      <dgm:prSet presAssocID="{61ECB21F-4407-44B9-AB2E-E3EF102BB14E}" presName="tile3text" presStyleCnt="0">
        <dgm:presLayoutVars>
          <dgm:chMax val="0"/>
          <dgm:chPref val="0"/>
          <dgm:bulletEnabled val="1"/>
        </dgm:presLayoutVars>
      </dgm:prSet>
      <dgm:spPr/>
    </dgm:pt>
    <dgm:pt modelId="{9528372C-7B29-4DDD-98C9-64AE00BAEDAF}" type="pres">
      <dgm:prSet presAssocID="{61ECB21F-4407-44B9-AB2E-E3EF102BB14E}" presName="tile4" presStyleLbl="node1" presStyleIdx="3" presStyleCnt="4"/>
      <dgm:spPr/>
    </dgm:pt>
    <dgm:pt modelId="{D0641572-000E-4E20-BC51-97648E176446}" type="pres">
      <dgm:prSet presAssocID="{61ECB21F-4407-44B9-AB2E-E3EF102BB14E}" presName="tile4text" presStyleCnt="0">
        <dgm:presLayoutVars>
          <dgm:chMax val="0"/>
          <dgm:chPref val="0"/>
          <dgm:bulletEnabled val="1"/>
        </dgm:presLayoutVars>
      </dgm:prSet>
      <dgm:spPr/>
    </dgm:pt>
    <dgm:pt modelId="{5F404160-09B3-4383-B293-CADF417D25C2}" type="pres">
      <dgm:prSet presAssocID="{61ECB21F-4407-44B9-AB2E-E3EF102BB14E}" presName="centerTile" presStyleLbl="fgShp" presStyleIdx="0" presStyleCnt="1">
        <dgm:presLayoutVars>
          <dgm:chMax val="0"/>
          <dgm:chPref val="0"/>
        </dgm:presLayoutVars>
      </dgm:prSet>
      <dgm:spPr/>
    </dgm:pt>
  </dgm:ptLst>
  <dgm:cxnLst>
    <dgm:cxn modelId="{C5C23F4B-0982-45CD-9E29-AC40C2FE9210}" srcId="{61ECB21F-4407-44B9-AB2E-E3EF102BB14E}" destId="{584E2EFC-4BAA-456A-8377-2A4841D92655}" srcOrd="0" destOrd="0" parTransId="{D6B69770-7BE3-4E0F-A882-E369A79C6A03}" sibTransId="{08FF8C2B-E3BD-42B2-95E8-633DACB4656E}"/>
    <dgm:cxn modelId="{8C11E6A1-53AC-47B1-AFCB-4058BE11B5EB}" srcId="{584E2EFC-4BAA-456A-8377-2A4841D92655}" destId="{07AC599A-41D3-41C4-BC17-E75B7A2D3122}" srcOrd="0" destOrd="0" parTransId="{562D7F28-8BC7-4D0C-BE2B-FEB2BD3BE247}" sibTransId="{5904B8F7-B6CC-453A-A9F3-C94ABE2FE713}"/>
    <dgm:cxn modelId="{DAB7154B-F63C-4911-A356-10A8DEA2EF19}" srcId="{584E2EFC-4BAA-456A-8377-2A4841D92655}" destId="{F7EF5031-3FDF-4982-A6DC-AF3F72BAF783}" srcOrd="1" destOrd="0" parTransId="{9D6C5A3D-4668-40E6-8011-5C66D79B93DB}" sibTransId="{2E6C5309-4271-4FB9-89FC-47ED936E6268}"/>
    <dgm:cxn modelId="{FEF14F1C-F228-4368-B8B0-C09E4A5B464D}" srcId="{584E2EFC-4BAA-456A-8377-2A4841D92655}" destId="{3600573B-3408-4B7A-B364-1A4373D7FF12}" srcOrd="2" destOrd="0" parTransId="{1255DA58-A873-4C0C-8513-FBC4FAC47491}" sibTransId="{BEF2AB4B-68CB-44B5-BBED-F1B3F93801ED}"/>
    <dgm:cxn modelId="{2965EE32-3052-41C5-881C-C2AFE7732D32}" srcId="{584E2EFC-4BAA-456A-8377-2A4841D92655}" destId="{0777222B-C5EF-4EEC-9B10-A9689AAAF709}" srcOrd="3" destOrd="0" parTransId="{DEBFF4A5-5C9E-41D9-9B9F-F9C6EB9CA05F}" sibTransId="{8C298325-DC6B-41BF-91A8-244A155D3589}"/>
    <dgm:cxn modelId="{86968DF1-08B2-4EF9-A27A-F2271685A0E2}" type="presOf" srcId="{61ECB21F-4407-44B9-AB2E-E3EF102BB14E}" destId="{A79A14FB-C4CA-484B-9EC0-7D118FD97147}" srcOrd="0" destOrd="0" presId="urn:microsoft.com/office/officeart/2005/8/layout/matrix1"/>
    <dgm:cxn modelId="{E370D379-696E-4641-8695-2EC426143A2C}" type="presParOf" srcId="{A79A14FB-C4CA-484B-9EC0-7D118FD97147}" destId="{985003DD-7E3D-42F3-A78D-60B72C8E2FBC}" srcOrd="0" destOrd="0" presId="urn:microsoft.com/office/officeart/2005/8/layout/matrix1"/>
    <dgm:cxn modelId="{B1000253-BBB2-425C-96A4-5CD2FB81EA4C}" type="presParOf" srcId="{985003DD-7E3D-42F3-A78D-60B72C8E2FBC}" destId="{B1BFD8B5-6CF9-4B52-A6FD-4E32C8B42DD0}" srcOrd="0" destOrd="0" presId="urn:microsoft.com/office/officeart/2005/8/layout/matrix1"/>
    <dgm:cxn modelId="{0AD13147-0C6A-4908-AEF1-62113B3F4C84}" type="presOf" srcId="{07AC599A-41D3-41C4-BC17-E75B7A2D3122}" destId="{B1BFD8B5-6CF9-4B52-A6FD-4E32C8B42DD0}" srcOrd="0" destOrd="0" presId="urn:microsoft.com/office/officeart/2005/8/layout/matrix1"/>
    <dgm:cxn modelId="{22C3E870-D6E7-4B2C-BAA9-8DE894F25E86}" type="presParOf" srcId="{985003DD-7E3D-42F3-A78D-60B72C8E2FBC}" destId="{8FFEBF0B-5E5D-449C-A914-53FD89338039}" srcOrd="1" destOrd="0" presId="urn:microsoft.com/office/officeart/2005/8/layout/matrix1"/>
    <dgm:cxn modelId="{45EA089A-70D9-465D-8CD2-F54F7D4D5D8B}" type="presOf" srcId="{07AC599A-41D3-41C4-BC17-E75B7A2D3122}" destId="{8FFEBF0B-5E5D-449C-A914-53FD89338039}" srcOrd="1" destOrd="0" presId="urn:microsoft.com/office/officeart/2005/8/layout/matrix1"/>
    <dgm:cxn modelId="{BAC63A4B-DDE9-4FC7-8EAE-D95B51907DA6}" type="presParOf" srcId="{985003DD-7E3D-42F3-A78D-60B72C8E2FBC}" destId="{97AE02B1-131E-4D76-8495-C710475CA3F5}" srcOrd="2" destOrd="0" presId="urn:microsoft.com/office/officeart/2005/8/layout/matrix1"/>
    <dgm:cxn modelId="{0B191748-0FC6-484B-A602-A0048573E160}" type="presOf" srcId="{F7EF5031-3FDF-4982-A6DC-AF3F72BAF783}" destId="{97AE02B1-131E-4D76-8495-C710475CA3F5}" srcOrd="0" destOrd="0" presId="urn:microsoft.com/office/officeart/2005/8/layout/matrix1"/>
    <dgm:cxn modelId="{4EBB7B7B-C777-4D37-8898-8CF4587010B2}" type="presParOf" srcId="{985003DD-7E3D-42F3-A78D-60B72C8E2FBC}" destId="{B09A33FE-C5A3-434B-B11E-5C5785AFDB00}" srcOrd="3" destOrd="0" presId="urn:microsoft.com/office/officeart/2005/8/layout/matrix1"/>
    <dgm:cxn modelId="{B50991CB-E84F-46D2-B946-E71A334258FB}" type="presOf" srcId="{F7EF5031-3FDF-4982-A6DC-AF3F72BAF783}" destId="{B09A33FE-C5A3-434B-B11E-5C5785AFDB00}" srcOrd="1" destOrd="0" presId="urn:microsoft.com/office/officeart/2005/8/layout/matrix1"/>
    <dgm:cxn modelId="{56E494AA-A082-4911-8646-518C4CCCBD67}" type="presParOf" srcId="{985003DD-7E3D-42F3-A78D-60B72C8E2FBC}" destId="{E9423DCB-0F58-4AB8-A9AB-FA09BF248D4C}" srcOrd="4" destOrd="0" presId="urn:microsoft.com/office/officeart/2005/8/layout/matrix1"/>
    <dgm:cxn modelId="{598BDE76-5E5B-4BC7-A561-AD5E9851CBF7}" type="presOf" srcId="{3600573B-3408-4B7A-B364-1A4373D7FF12}" destId="{E9423DCB-0F58-4AB8-A9AB-FA09BF248D4C}" srcOrd="0" destOrd="0" presId="urn:microsoft.com/office/officeart/2005/8/layout/matrix1"/>
    <dgm:cxn modelId="{7D3C46E8-D8DC-4C2C-81E0-243E158BC676}" type="presParOf" srcId="{985003DD-7E3D-42F3-A78D-60B72C8E2FBC}" destId="{C72F99E5-142D-4358-A387-FE2B565392FC}" srcOrd="5" destOrd="0" presId="urn:microsoft.com/office/officeart/2005/8/layout/matrix1"/>
    <dgm:cxn modelId="{AF1A00DD-DFC1-4051-9A7F-D1A709C42B77}" type="presOf" srcId="{3600573B-3408-4B7A-B364-1A4373D7FF12}" destId="{C72F99E5-142D-4358-A387-FE2B565392FC}" srcOrd="1" destOrd="0" presId="urn:microsoft.com/office/officeart/2005/8/layout/matrix1"/>
    <dgm:cxn modelId="{FBFB0185-DA99-4FD7-BF5C-DEE54B67260A}" type="presParOf" srcId="{985003DD-7E3D-42F3-A78D-60B72C8E2FBC}" destId="{9528372C-7B29-4DDD-98C9-64AE00BAEDAF}" srcOrd="6" destOrd="0" presId="urn:microsoft.com/office/officeart/2005/8/layout/matrix1"/>
    <dgm:cxn modelId="{A5EFDA50-E21D-4882-B0E8-69C5D71C10C8}" type="presOf" srcId="{0777222B-C5EF-4EEC-9B10-A9689AAAF709}" destId="{9528372C-7B29-4DDD-98C9-64AE00BAEDAF}" srcOrd="0" destOrd="0" presId="urn:microsoft.com/office/officeart/2005/8/layout/matrix1"/>
    <dgm:cxn modelId="{EE97420A-BA08-4450-BA02-E59A59CDAEDE}" type="presParOf" srcId="{985003DD-7E3D-42F3-A78D-60B72C8E2FBC}" destId="{D0641572-000E-4E20-BC51-97648E176446}" srcOrd="7" destOrd="0" presId="urn:microsoft.com/office/officeart/2005/8/layout/matrix1"/>
    <dgm:cxn modelId="{4ADBDFF8-CCA0-41F4-9005-B754E8BC5F71}" type="presOf" srcId="{0777222B-C5EF-4EEC-9B10-A9689AAAF709}" destId="{D0641572-000E-4E20-BC51-97648E176446}" srcOrd="1" destOrd="0" presId="urn:microsoft.com/office/officeart/2005/8/layout/matrix1"/>
    <dgm:cxn modelId="{ACB4CE49-C8E5-4E00-BEAE-8FD2CF0CF72B}" type="presParOf" srcId="{A79A14FB-C4CA-484B-9EC0-7D118FD97147}" destId="{5F404160-09B3-4383-B293-CADF417D25C2}" srcOrd="1" destOrd="0" presId="urn:microsoft.com/office/officeart/2005/8/layout/matrix1"/>
    <dgm:cxn modelId="{23A85941-E4B1-409C-BC47-7AC16601FE48}" type="presOf" srcId="{584E2EFC-4BAA-456A-8377-2A4841D92655}" destId="{5F404160-09B3-4383-B293-CADF417D25C2}" srcOrd="0"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121910" cy="2795905"/>
        <a:chOff x="0" y="0"/>
        <a:chExt cx="5121910" cy="2795905"/>
      </a:xfrm>
    </dsp:grpSpPr>
    <dsp:sp modelId="{B1BFD8B5-6CF9-4B52-A6FD-4E32C8B42DD0}">
      <dsp:nvSpPr>
        <dsp:cNvPr id="3" name="Round Single Corner Rectangle 2"/>
        <dsp:cNvSpPr/>
      </dsp:nvSpPr>
      <dsp:spPr bwMode="white">
        <a:xfrm rot="16200000">
          <a:off x="581501" y="-581501"/>
          <a:ext cx="1397953" cy="2560955"/>
        </a:xfrm>
        <a:prstGeom prst="round1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rot="5400000" vert="horz" wrap="square" lIns="163576" tIns="163576" rIns="163576" bIns="163576"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a:sym typeface="+mn-ea"/>
            </a:rPr>
            <a:t>P</a:t>
          </a:r>
          <a:r>
            <a:rPr lang="en-GB" dirty="0">
              <a:sym typeface="+mn-ea"/>
            </a:rPr>
            <a:t>roductivity Index</a:t>
          </a:r>
          <a:endParaRPr lang="en-GB" dirty="0"/>
        </a:p>
      </dsp:txBody>
      <dsp:txXfrm rot="16200000">
        <a:off x="581501" y="-581501"/>
        <a:ext cx="1397953" cy="2560955"/>
      </dsp:txXfrm>
    </dsp:sp>
    <dsp:sp modelId="{97AE02B1-131E-4D76-8495-C710475CA3F5}">
      <dsp:nvSpPr>
        <dsp:cNvPr id="4" name="Round Single Corner Rectangle 3"/>
        <dsp:cNvSpPr/>
      </dsp:nvSpPr>
      <dsp:spPr bwMode="white">
        <a:xfrm>
          <a:off x="2560955" y="0"/>
          <a:ext cx="2560955" cy="1397953"/>
        </a:xfrm>
        <a:prstGeom prst="round1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163576" tIns="163576" rIns="163576" bIns="163576"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a:sym typeface="+mn-ea"/>
            </a:rPr>
            <a:t>N</a:t>
          </a:r>
          <a:r>
            <a:rPr lang="en-GB" dirty="0">
              <a:sym typeface="+mn-ea"/>
            </a:rPr>
            <a:t>umber of Strikes</a:t>
          </a:r>
          <a:endParaRPr lang="en-GB" dirty="0"/>
        </a:p>
      </dsp:txBody>
      <dsp:txXfrm>
        <a:off x="2560955" y="0"/>
        <a:ext cx="2560955" cy="1397953"/>
      </dsp:txXfrm>
    </dsp:sp>
    <dsp:sp modelId="{E9423DCB-0F58-4AB8-A9AB-FA09BF248D4C}">
      <dsp:nvSpPr>
        <dsp:cNvPr id="5" name="Round Single Corner Rectangle 4"/>
        <dsp:cNvSpPr/>
      </dsp:nvSpPr>
      <dsp:spPr bwMode="white">
        <a:xfrm rot="10800000">
          <a:off x="0" y="1397953"/>
          <a:ext cx="2560955" cy="1397953"/>
        </a:xfrm>
        <a:prstGeom prst="round1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rot="10800000" vert="horz" wrap="square" lIns="163576" tIns="163576" rIns="163576" bIns="163576"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a:sym typeface="+mn-ea"/>
            </a:rPr>
            <a:t>T</a:t>
          </a:r>
          <a:r>
            <a:rPr lang="en-GB" dirty="0">
              <a:sym typeface="+mn-ea"/>
            </a:rPr>
            <a:t>raining  Costs </a:t>
          </a:r>
          <a:endParaRPr lang="en-GB" dirty="0"/>
        </a:p>
      </dsp:txBody>
      <dsp:txXfrm rot="10800000">
        <a:off x="0" y="1397953"/>
        <a:ext cx="2560955" cy="1397953"/>
      </dsp:txXfrm>
    </dsp:sp>
    <dsp:sp modelId="{9528372C-7B29-4DDD-98C9-64AE00BAEDAF}">
      <dsp:nvSpPr>
        <dsp:cNvPr id="6" name="Round Single Corner Rectangle 5"/>
        <dsp:cNvSpPr/>
      </dsp:nvSpPr>
      <dsp:spPr bwMode="white">
        <a:xfrm rot="5400000">
          <a:off x="3142456" y="816451"/>
          <a:ext cx="1397953" cy="2560955"/>
        </a:xfrm>
        <a:prstGeom prst="round1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rot="-5400000" vert="horz" wrap="square" lIns="163576" tIns="163576" rIns="163576" bIns="163576"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a:sym typeface="+mn-ea"/>
            </a:rPr>
            <a:t>L</a:t>
          </a:r>
          <a:r>
            <a:rPr lang="en-GB" dirty="0">
              <a:sym typeface="+mn-ea"/>
            </a:rPr>
            <a:t>abour cost</a:t>
          </a:r>
          <a:endParaRPr lang="en-GB" dirty="0"/>
        </a:p>
      </dsp:txBody>
      <dsp:txXfrm rot="5400000">
        <a:off x="3142456" y="816451"/>
        <a:ext cx="1397953" cy="2560955"/>
      </dsp:txXfrm>
    </dsp:sp>
    <dsp:sp modelId="{5F404160-09B3-4383-B293-CADF417D25C2}">
      <dsp:nvSpPr>
        <dsp:cNvPr id="7" name="Rounded Rectangle 6"/>
        <dsp:cNvSpPr/>
      </dsp:nvSpPr>
      <dsp:spPr bwMode="white">
        <a:xfrm>
          <a:off x="1792669" y="1048464"/>
          <a:ext cx="1536573" cy="698976"/>
        </a:xfrm>
        <a:prstGeom prst="roundRect">
          <a:avLst/>
        </a:prstGeom>
        <a:sp3d prstMaterial="dkEdge">
          <a:bevelT w="8200" h="38100"/>
        </a:sp3d>
      </dsp:spPr>
      <dsp:style>
        <a:lnRef idx="1">
          <a:schemeClr val="lt1"/>
        </a:lnRef>
        <a:fillRef idx="2">
          <a:schemeClr val="accent1">
            <a:tint val="60000"/>
          </a:schemeClr>
        </a:fillRef>
        <a:effectRef idx="1">
          <a:scrgbClr r="0" g="0" b="0"/>
        </a:effectRef>
        <a:fontRef idx="minor"/>
      </dsp:style>
      <dsp:txBody>
        <a:bodyPr vert="horz" wrap="square"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GB" altLang="zh-CN">
              <a:solidFill>
                <a:schemeClr val="dk1"/>
              </a:solidFill>
            </a:rPr>
            <a:t>KPI</a:t>
          </a:r>
          <a:endParaRPr lang="en-GB" altLang="zh-CN">
            <a:solidFill>
              <a:schemeClr val="dk1"/>
            </a:solidFill>
          </a:endParaRPr>
        </a:p>
      </dsp:txBody>
      <dsp:txXfrm>
        <a:off x="1792669" y="1048464"/>
        <a:ext cx="1536573" cy="698976"/>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type="round1Rect" r:blip="" rot="270">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parTxLTRAlign" val="l"/>
                  <dgm:param type="parTxRTLAlign" val="r"/>
                  <dgm:param type="txAnchorVert" val="t"/>
                </dgm:alg>
              </dgm:if>
              <dgm:else name="Name7">
                <dgm:alg type="tx"/>
              </dgm:else>
            </dgm:choose>
            <dgm:shape xmlns:r="http://schemas.openxmlformats.org/officeDocument/2006/relationships" type="rect" r:blip="" rot="270"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parTxLTRAlign" val="l"/>
                  <dgm:param type="parTxRTLAlign" val="r"/>
                  <dgm:param type="txAnchorVert" val="t"/>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type="round1Rect" r:blip="" rot="180">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parTxLTRAlign" val="l"/>
                  <dgm:param type="parTxRTLAlign" val="r"/>
                  <dgm:param type="txAnchorVert" val="t"/>
                </dgm:alg>
              </dgm:if>
              <dgm:else name="Name25">
                <dgm:alg type="tx"/>
              </dgm:else>
            </dgm:choose>
            <dgm:shape xmlns:r="http://schemas.openxmlformats.org/officeDocument/2006/relationships" type="rect" r:blip="" rot="180"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type="round1Rect" r:blip="" rot="90">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parTxLTRAlign" val="l"/>
                  <dgm:param type="parTxRTLAlign" val="r"/>
                  <dgm:param type="txAnchorVert" val="t"/>
                </dgm:alg>
              </dgm:if>
              <dgm:else name="Name34">
                <dgm:alg type="tx"/>
              </dgm:else>
            </dgm:choose>
            <dgm:shape xmlns:r="http://schemas.openxmlformats.org/officeDocument/2006/relationships" type="rect" r:blip="" rot="90"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p>
            <a:pPr lvl="0" eaLnBrk="1" hangingPunct="1">
              <a:buNone/>
            </a:pPr>
            <a:endParaRPr lang="en-GB" altLang="x-none" sz="120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p>
            <a:pPr lvl="0" algn="r" eaLnBrk="1" hangingPunct="1">
              <a:buNone/>
            </a:pPr>
            <a:fld id="{BB962C8B-B14F-4D97-AF65-F5344CB8AC3E}" type="datetimeFigureOut">
              <a:rPr lang="en-GB" altLang="x-none" sz="1200"/>
            </a:fld>
            <a:endParaRPr lang="en-GB" altLang="x-none" sz="120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GB"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endParaRPr lang="en-GB" altLang="x-none"/>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p>
            <a:pPr lvl="0" eaLnBrk="1" hangingPunct="1">
              <a:buNone/>
            </a:pPr>
            <a:endParaRPr lang="en-GB" altLang="x-none" sz="1200"/>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en-GB" altLang="en-US" sz="1200"/>
            </a:fld>
            <a:endParaRPr lang="en-GB" altLang="en-US" sz="120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GB" altLang="en-US"/>
              <a:t>Key Performance Indicators (KPIs) are useful in workforce planning and improving performance in the company.</a:t>
            </a:r>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GB" altLang="en-US"/>
              <a:t>The company incurred £46.85 million in year 4 and £4.60 million in year 5  on redundancy cost due to the strike.</a:t>
            </a:r>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Slide Image Placeholder 1"/>
          <p:cNvSpPr>
            <a:spLocks noGrp="1" noRot="1" noChangeAspect="1" noTextEdit="1"/>
          </p:cNvSpPr>
          <p:nvPr>
            <p:ph type="sldImg"/>
          </p:nvPr>
        </p:nvSpPr>
        <p:spPr>
          <a:ln>
            <a:solidFill>
              <a:srgbClr val="000000">
                <a:alpha val="100000"/>
              </a:srgbClr>
            </a:solidFill>
            <a:miter lim="800000"/>
          </a:ln>
        </p:spPr>
      </p:sp>
      <p:sp>
        <p:nvSpPr>
          <p:cNvPr id="75779" name="Notes Placeholder 2"/>
          <p:cNvSpPr>
            <a:spLocks noGrp="1"/>
          </p:cNvSpPr>
          <p:nvPr>
            <p:ph type="body" idx="1"/>
          </p:nvPr>
        </p:nvSpPr>
        <p:spPr>
          <a:noFill/>
          <a:ln>
            <a:noFill/>
          </a:ln>
        </p:spPr>
        <p:txBody>
          <a:bodyPr wrap="square" lIns="91440" tIns="45720" rIns="91440" bIns="45720" anchor="t" anchorCtr="0"/>
          <a:p>
            <a:pPr lvl="0"/>
            <a:endParaRPr lang="en-US" altLang="en-US" dirty="0"/>
          </a:p>
        </p:txBody>
      </p:sp>
      <p:sp>
        <p:nvSpPr>
          <p:cNvPr id="75780"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en-GB" altLang="en-US" sz="1200" dirty="0">
                <a:solidFill>
                  <a:srgbClr val="000000"/>
                </a:solidFill>
              </a:rPr>
            </a:fld>
            <a:endParaRPr lang="en-GB" altLang="en-US" sz="1200" dirty="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lvl="0" eaLnBrk="1" hangingPunct="1">
              <a:buNone/>
            </a:pPr>
            <a:fld id="{BB962C8B-B14F-4D97-AF65-F5344CB8AC3E}" type="datetimeFigureOut">
              <a:rPr lang="en-GB" altLang="x-none">
                <a:latin typeface="Calibri" panose="020F0502020204030204" pitchFamily="34" charset="0"/>
              </a:rPr>
            </a:fld>
            <a:endParaRPr lang="en-GB" altLang="x-none">
              <a:latin typeface="Calibri" panose="020F0502020204030204" pitchFamily="34" charset="0"/>
            </a:endParaRPr>
          </a:p>
        </p:txBody>
      </p:sp>
      <p:sp>
        <p:nvSpPr>
          <p:cNvPr id="5" name="Footer Placeholder 4"/>
          <p:cNvSpPr>
            <a:spLocks noGrp="1"/>
          </p:cNvSpPr>
          <p:nvPr>
            <p:ph type="ftr" sz="quarter" idx="11"/>
          </p:nvPr>
        </p:nvSpPr>
        <p:spPr/>
        <p:txBody>
          <a:bodyPr/>
          <a:lstStyle/>
          <a:p>
            <a:pPr lvl="0" eaLnBrk="1" hangingPunct="1">
              <a:buNone/>
            </a:pPr>
            <a:endParaRPr lang="en-GB" altLang="x-none">
              <a:latin typeface="Calibri" panose="020F050202020403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GB" altLang="en-US">
                <a:latin typeface="Calibri" panose="020F0502020204030204" pitchFamily="34" charset="0"/>
              </a:rPr>
            </a:fld>
            <a:endParaRPr lang="en-GB" altLang="en-US">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pPr lvl="0" eaLnBrk="1" hangingPunct="1">
              <a:buNone/>
            </a:pPr>
            <a:fld id="{BB962C8B-B14F-4D97-AF65-F5344CB8AC3E}" type="datetimeFigureOut">
              <a:rPr lang="en-GB" altLang="x-none">
                <a:latin typeface="Calibri" panose="020F0502020204030204" pitchFamily="34" charset="0"/>
              </a:rPr>
            </a:fld>
            <a:endParaRPr lang="en-GB" altLang="x-none">
              <a:latin typeface="Calibri" panose="020F0502020204030204" pitchFamily="34" charset="0"/>
            </a:endParaRPr>
          </a:p>
        </p:txBody>
      </p:sp>
      <p:sp>
        <p:nvSpPr>
          <p:cNvPr id="5" name="Footer Placeholder 4"/>
          <p:cNvSpPr>
            <a:spLocks noGrp="1"/>
          </p:cNvSpPr>
          <p:nvPr>
            <p:ph type="ftr" sz="quarter" idx="11"/>
          </p:nvPr>
        </p:nvSpPr>
        <p:spPr/>
        <p:txBody>
          <a:bodyPr/>
          <a:lstStyle/>
          <a:p>
            <a:pPr lvl="0" eaLnBrk="1" hangingPunct="1">
              <a:buNone/>
            </a:pPr>
            <a:endParaRPr lang="en-GB" altLang="x-none">
              <a:latin typeface="Calibri" panose="020F050202020403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GB" altLang="en-US">
                <a:latin typeface="Calibri" panose="020F0502020204030204" pitchFamily="34" charset="0"/>
              </a:rPr>
            </a:fld>
            <a:endParaRPr lang="en-GB" altLang="en-US">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pPr lvl="0" eaLnBrk="1" hangingPunct="1">
              <a:buNone/>
            </a:pPr>
            <a:fld id="{BB962C8B-B14F-4D97-AF65-F5344CB8AC3E}" type="datetimeFigureOut">
              <a:rPr lang="en-GB" altLang="x-none">
                <a:latin typeface="Calibri" panose="020F0502020204030204" pitchFamily="34" charset="0"/>
              </a:rPr>
            </a:fld>
            <a:endParaRPr lang="en-GB" altLang="x-none">
              <a:latin typeface="Calibri" panose="020F0502020204030204" pitchFamily="34" charset="0"/>
            </a:endParaRPr>
          </a:p>
        </p:txBody>
      </p:sp>
      <p:sp>
        <p:nvSpPr>
          <p:cNvPr id="5" name="Footer Placeholder 4"/>
          <p:cNvSpPr>
            <a:spLocks noGrp="1"/>
          </p:cNvSpPr>
          <p:nvPr>
            <p:ph type="ftr" sz="quarter" idx="11"/>
          </p:nvPr>
        </p:nvSpPr>
        <p:spPr/>
        <p:txBody>
          <a:bodyPr/>
          <a:lstStyle/>
          <a:p>
            <a:pPr lvl="0" eaLnBrk="1" hangingPunct="1">
              <a:buNone/>
            </a:pPr>
            <a:endParaRPr lang="en-GB" altLang="x-none">
              <a:latin typeface="Calibri" panose="020F050202020403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GB" altLang="en-US">
                <a:latin typeface="Calibri" panose="020F0502020204030204" pitchFamily="34" charset="0"/>
              </a:rPr>
            </a:fld>
            <a:endParaRPr lang="en-GB" altLang="en-US">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4" name="TextBox 1"/>
          <p:cNvSpPr txBox="1">
            <a:spLocks noChangeArrowheads="1"/>
          </p:cNvSpPr>
          <p:nvPr/>
        </p:nvSpPr>
        <p:spPr bwMode="auto">
          <a:xfrm>
            <a:off x="0" y="4865688"/>
            <a:ext cx="9144000" cy="277813"/>
          </a:xfrm>
          <a:prstGeom prst="rect">
            <a:avLst/>
          </a:prstGeom>
          <a:solidFill>
            <a:schemeClr val="tx2"/>
          </a:solidFill>
          <a:ln>
            <a:noFill/>
          </a:ln>
        </p:spPr>
        <p:txBody>
          <a:bodyPr>
            <a:spAutoFit/>
          </a:bodyPr>
          <a:lstStyle/>
          <a:p>
            <a:pPr lvl="0" algn="ctr" eaLnBrk="1" hangingPunct="1">
              <a:buNone/>
            </a:pPr>
            <a:r>
              <a:rPr lang="en-GB" altLang="en-US" sz="1200" b="1">
                <a:solidFill>
                  <a:schemeClr val="bg1"/>
                </a:solidFill>
                <a:latin typeface="Calibri" panose="020F0502020204030204" pitchFamily="34" charset="0"/>
              </a:rPr>
              <a:t>EBUS635 – TEAM PRESENTATIONS – 2023</a:t>
            </a:r>
            <a:endParaRPr lang="en-GB" altLang="en-US" sz="1200">
              <a:solidFill>
                <a:schemeClr val="bg1"/>
              </a:solidFill>
              <a:latin typeface="Calibri" panose="020F0502020204030204" pitchFamily="34" charset="0"/>
            </a:endParaRPr>
          </a:p>
        </p:txBody>
      </p:sp>
      <p:sp>
        <p:nvSpPr>
          <p:cNvPr id="5" name="Rectangle 2"/>
          <p:cNvSpPr/>
          <p:nvPr/>
        </p:nvSpPr>
        <p:spPr>
          <a:xfrm>
            <a:off x="7524750" y="0"/>
            <a:ext cx="1619250" cy="10588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rgbClr val="0432FF"/>
                </a:solidFill>
                <a:effectLst/>
                <a:uLnTx/>
                <a:uFillTx/>
                <a:latin typeface="+mn-lt"/>
                <a:ea typeface="+mn-ea"/>
                <a:cs typeface="+mn-cs"/>
              </a:rPr>
              <a:t>TEAM LOGO</a:t>
            </a:r>
            <a:endParaRPr kumimoji="0" lang="en-US" sz="1800" b="0" i="0" u="none" strike="noStrike" kern="1200" cap="none" spc="0" normalizeH="0" baseline="0" noProof="0" dirty="0">
              <a:ln>
                <a:noFill/>
              </a:ln>
              <a:solidFill>
                <a:srgbClr val="0432FF"/>
              </a:solidFill>
              <a:effectLst/>
              <a:uLnTx/>
              <a:uFillTx/>
              <a:latin typeface="+mn-lt"/>
              <a:ea typeface="+mn-ea"/>
              <a:cs typeface="+mn-cs"/>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6" name="Date Placeholder 5"/>
          <p:cNvSpPr>
            <a:spLocks noGrp="1"/>
          </p:cNvSpPr>
          <p:nvPr>
            <p:ph type="dt" sz="half" idx="10"/>
          </p:nvPr>
        </p:nvSpPr>
        <p:spPr/>
        <p:txBody>
          <a:bodyPr/>
          <a:lstStyle/>
          <a:p>
            <a:pPr lvl="0" eaLnBrk="1" hangingPunct="1">
              <a:buNone/>
            </a:pPr>
            <a:fld id="{BB962C8B-B14F-4D97-AF65-F5344CB8AC3E}" type="datetimeFigureOut">
              <a:rPr lang="en-GB" altLang="x-none">
                <a:latin typeface="Calibri" panose="020F0502020204030204" pitchFamily="34" charset="0"/>
              </a:rPr>
            </a:fld>
            <a:endParaRPr lang="en-GB" altLang="x-none">
              <a:latin typeface="Calibri" panose="020F0502020204030204" pitchFamily="34" charset="0"/>
            </a:endParaRPr>
          </a:p>
        </p:txBody>
      </p:sp>
      <p:sp>
        <p:nvSpPr>
          <p:cNvPr id="7" name="Footer Placeholder 6"/>
          <p:cNvSpPr>
            <a:spLocks noGrp="1"/>
          </p:cNvSpPr>
          <p:nvPr>
            <p:ph type="ftr" sz="quarter" idx="11"/>
          </p:nvPr>
        </p:nvSpPr>
        <p:spPr/>
        <p:txBody>
          <a:bodyPr/>
          <a:lstStyle/>
          <a:p>
            <a:pPr lvl="0" eaLnBrk="1" hangingPunct="1">
              <a:buNone/>
            </a:pPr>
            <a:endParaRPr lang="en-GB" altLang="x-none">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lvl="0" eaLnBrk="1" hangingPunct="1">
              <a:buNone/>
            </a:pPr>
            <a:fld id="{9A0DB2DC-4C9A-4742-B13C-FB6460FD3503}" type="slidenum">
              <a:rPr lang="en-GB" altLang="en-US">
                <a:latin typeface="Calibri" panose="020F0502020204030204" pitchFamily="34" charset="0"/>
              </a:rPr>
            </a:fld>
            <a:endParaRPr lang="en-GB" altLang="en-US">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lvl="0" eaLnBrk="1" hangingPunct="1">
              <a:buNone/>
            </a:pPr>
            <a:fld id="{BB962C8B-B14F-4D97-AF65-F5344CB8AC3E}" type="datetimeFigureOut">
              <a:rPr lang="en-GB" altLang="x-none">
                <a:latin typeface="Calibri" panose="020F0502020204030204" pitchFamily="34" charset="0"/>
              </a:rPr>
            </a:fld>
            <a:endParaRPr lang="en-GB" altLang="x-none">
              <a:latin typeface="Calibri" panose="020F0502020204030204" pitchFamily="34" charset="0"/>
            </a:endParaRPr>
          </a:p>
        </p:txBody>
      </p:sp>
      <p:sp>
        <p:nvSpPr>
          <p:cNvPr id="5" name="Footer Placeholder 4"/>
          <p:cNvSpPr>
            <a:spLocks noGrp="1"/>
          </p:cNvSpPr>
          <p:nvPr>
            <p:ph type="ftr" sz="quarter" idx="11"/>
          </p:nvPr>
        </p:nvSpPr>
        <p:spPr/>
        <p:txBody>
          <a:bodyPr/>
          <a:lstStyle/>
          <a:p>
            <a:pPr lvl="0" eaLnBrk="1" hangingPunct="1">
              <a:buNone/>
            </a:pPr>
            <a:endParaRPr lang="en-GB" altLang="x-none">
              <a:latin typeface="Calibri" panose="020F050202020403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GB" altLang="en-US">
                <a:latin typeface="Calibri" panose="020F0502020204030204" pitchFamily="34" charset="0"/>
              </a:rPr>
            </a:fld>
            <a:endParaRPr lang="en-GB" altLang="en-US">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Date Placeholder 4"/>
          <p:cNvSpPr>
            <a:spLocks noGrp="1"/>
          </p:cNvSpPr>
          <p:nvPr>
            <p:ph type="dt" sz="half" idx="10"/>
          </p:nvPr>
        </p:nvSpPr>
        <p:spPr/>
        <p:txBody>
          <a:bodyPr/>
          <a:lstStyle/>
          <a:p>
            <a:pPr lvl="0" eaLnBrk="1" hangingPunct="1">
              <a:buNone/>
            </a:pPr>
            <a:fld id="{BB962C8B-B14F-4D97-AF65-F5344CB8AC3E}" type="datetimeFigureOut">
              <a:rPr lang="en-GB" altLang="x-none">
                <a:latin typeface="Calibri" panose="020F0502020204030204" pitchFamily="34" charset="0"/>
              </a:rPr>
            </a:fld>
            <a:endParaRPr lang="en-GB" altLang="x-none">
              <a:latin typeface="Calibri" panose="020F0502020204030204" pitchFamily="34" charset="0"/>
            </a:endParaRPr>
          </a:p>
        </p:txBody>
      </p:sp>
      <p:sp>
        <p:nvSpPr>
          <p:cNvPr id="6" name="Footer Placeholder 5"/>
          <p:cNvSpPr>
            <a:spLocks noGrp="1"/>
          </p:cNvSpPr>
          <p:nvPr>
            <p:ph type="ftr" sz="quarter" idx="11"/>
          </p:nvPr>
        </p:nvSpPr>
        <p:spPr/>
        <p:txBody>
          <a:bodyPr/>
          <a:lstStyle/>
          <a:p>
            <a:pPr lvl="0" eaLnBrk="1" hangingPunct="1">
              <a:buNone/>
            </a:pPr>
            <a:endParaRPr lang="en-GB" altLang="x-none">
              <a:latin typeface="Calibri" panose="020F050202020403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GB" altLang="en-US">
                <a:latin typeface="Calibri" panose="020F0502020204030204" pitchFamily="34" charset="0"/>
              </a:rPr>
            </a:fld>
            <a:endParaRPr lang="en-GB" altLang="en-US">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Date Placeholder 6"/>
          <p:cNvSpPr>
            <a:spLocks noGrp="1"/>
          </p:cNvSpPr>
          <p:nvPr>
            <p:ph type="dt" sz="half" idx="10"/>
          </p:nvPr>
        </p:nvSpPr>
        <p:spPr/>
        <p:txBody>
          <a:bodyPr/>
          <a:lstStyle/>
          <a:p>
            <a:pPr lvl="0" eaLnBrk="1" hangingPunct="1">
              <a:buNone/>
            </a:pPr>
            <a:fld id="{BB962C8B-B14F-4D97-AF65-F5344CB8AC3E}" type="datetimeFigureOut">
              <a:rPr lang="en-GB" altLang="x-none">
                <a:latin typeface="Calibri" panose="020F0502020204030204" pitchFamily="34" charset="0"/>
              </a:rPr>
            </a:fld>
            <a:endParaRPr lang="en-GB" altLang="x-none">
              <a:latin typeface="Calibri" panose="020F0502020204030204" pitchFamily="34" charset="0"/>
            </a:endParaRPr>
          </a:p>
        </p:txBody>
      </p:sp>
      <p:sp>
        <p:nvSpPr>
          <p:cNvPr id="8" name="Footer Placeholder 7"/>
          <p:cNvSpPr>
            <a:spLocks noGrp="1"/>
          </p:cNvSpPr>
          <p:nvPr>
            <p:ph type="ftr" sz="quarter" idx="11"/>
          </p:nvPr>
        </p:nvSpPr>
        <p:spPr/>
        <p:txBody>
          <a:bodyPr/>
          <a:lstStyle/>
          <a:p>
            <a:pPr lvl="0" eaLnBrk="1" hangingPunct="1">
              <a:buNone/>
            </a:pPr>
            <a:endParaRPr lang="en-GB" altLang="x-none">
              <a:latin typeface="Calibri" panose="020F0502020204030204" pitchFamily="34" charset="0"/>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GB" altLang="en-US">
                <a:latin typeface="Calibri" panose="020F0502020204030204" pitchFamily="34" charset="0"/>
              </a:rPr>
            </a:fld>
            <a:endParaRPr lang="en-GB" altLang="en-US">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pPr lvl="0" eaLnBrk="1" hangingPunct="1">
              <a:buNone/>
            </a:pPr>
            <a:fld id="{BB962C8B-B14F-4D97-AF65-F5344CB8AC3E}" type="datetimeFigureOut">
              <a:rPr lang="en-GB" altLang="x-none">
                <a:latin typeface="Calibri" panose="020F0502020204030204" pitchFamily="34" charset="0"/>
              </a:rPr>
            </a:fld>
            <a:endParaRPr lang="en-GB" altLang="x-none">
              <a:latin typeface="Calibri" panose="020F0502020204030204" pitchFamily="34" charset="0"/>
            </a:endParaRPr>
          </a:p>
        </p:txBody>
      </p:sp>
      <p:sp>
        <p:nvSpPr>
          <p:cNvPr id="4" name="Footer Placeholder 3"/>
          <p:cNvSpPr>
            <a:spLocks noGrp="1"/>
          </p:cNvSpPr>
          <p:nvPr>
            <p:ph type="ftr" sz="quarter" idx="11"/>
          </p:nvPr>
        </p:nvSpPr>
        <p:spPr/>
        <p:txBody>
          <a:bodyPr/>
          <a:lstStyle/>
          <a:p>
            <a:pPr lvl="0" eaLnBrk="1" hangingPunct="1">
              <a:buNone/>
            </a:pPr>
            <a:endParaRPr lang="en-GB" altLang="x-none">
              <a:latin typeface="Calibri" panose="020F0502020204030204" pitchFamily="34" charset="0"/>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GB" altLang="en-US">
                <a:latin typeface="Calibri" panose="020F0502020204030204" pitchFamily="34" charset="0"/>
              </a:rPr>
            </a:fld>
            <a:endParaRPr lang="en-GB" altLang="en-US">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hangingPunct="1">
              <a:buNone/>
            </a:pPr>
            <a:fld id="{BB962C8B-B14F-4D97-AF65-F5344CB8AC3E}" type="datetimeFigureOut">
              <a:rPr lang="en-GB" altLang="x-none">
                <a:latin typeface="Calibri" panose="020F0502020204030204" pitchFamily="34" charset="0"/>
              </a:rPr>
            </a:fld>
            <a:endParaRPr lang="en-GB" altLang="x-none">
              <a:latin typeface="Calibri" panose="020F0502020204030204" pitchFamily="34" charset="0"/>
            </a:endParaRPr>
          </a:p>
        </p:txBody>
      </p:sp>
      <p:sp>
        <p:nvSpPr>
          <p:cNvPr id="3" name="Footer Placeholder 2"/>
          <p:cNvSpPr>
            <a:spLocks noGrp="1"/>
          </p:cNvSpPr>
          <p:nvPr>
            <p:ph type="ftr" sz="quarter" idx="11"/>
          </p:nvPr>
        </p:nvSpPr>
        <p:spPr/>
        <p:txBody>
          <a:bodyPr/>
          <a:lstStyle/>
          <a:p>
            <a:pPr lvl="0" eaLnBrk="1" hangingPunct="1">
              <a:buNone/>
            </a:pPr>
            <a:endParaRPr lang="en-GB" altLang="x-none">
              <a:latin typeface="Calibri" panose="020F0502020204030204" pitchFamily="34" charset="0"/>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GB" altLang="en-US">
                <a:latin typeface="Calibri" panose="020F0502020204030204" pitchFamily="34" charset="0"/>
              </a:rPr>
            </a:fld>
            <a:endParaRPr lang="en-GB" altLang="en-US">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lvl="0" eaLnBrk="1" hangingPunct="1">
              <a:buNone/>
            </a:pPr>
            <a:fld id="{BB962C8B-B14F-4D97-AF65-F5344CB8AC3E}" type="datetimeFigureOut">
              <a:rPr lang="en-GB" altLang="x-none">
                <a:latin typeface="Calibri" panose="020F0502020204030204" pitchFamily="34" charset="0"/>
              </a:rPr>
            </a:fld>
            <a:endParaRPr lang="en-GB" altLang="x-none">
              <a:latin typeface="Calibri" panose="020F0502020204030204" pitchFamily="34" charset="0"/>
            </a:endParaRPr>
          </a:p>
        </p:txBody>
      </p:sp>
      <p:sp>
        <p:nvSpPr>
          <p:cNvPr id="6" name="Footer Placeholder 5"/>
          <p:cNvSpPr>
            <a:spLocks noGrp="1"/>
          </p:cNvSpPr>
          <p:nvPr>
            <p:ph type="ftr" sz="quarter" idx="11"/>
          </p:nvPr>
        </p:nvSpPr>
        <p:spPr/>
        <p:txBody>
          <a:bodyPr/>
          <a:lstStyle/>
          <a:p>
            <a:pPr lvl="0" eaLnBrk="1" hangingPunct="1">
              <a:buNone/>
            </a:pPr>
            <a:endParaRPr lang="en-GB" altLang="x-none">
              <a:latin typeface="Calibri" panose="020F050202020403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GB" altLang="en-US">
                <a:latin typeface="Calibri" panose="020F0502020204030204" pitchFamily="34" charset="0"/>
              </a:rPr>
            </a:fld>
            <a:endParaRPr lang="en-GB" altLang="en-US">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GB"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lvl="0" eaLnBrk="1" hangingPunct="1">
              <a:buNone/>
            </a:pPr>
            <a:fld id="{BB962C8B-B14F-4D97-AF65-F5344CB8AC3E}" type="datetimeFigureOut">
              <a:rPr lang="en-GB" altLang="x-none">
                <a:latin typeface="Calibri" panose="020F0502020204030204" pitchFamily="34" charset="0"/>
              </a:rPr>
            </a:fld>
            <a:endParaRPr lang="en-GB" altLang="x-none">
              <a:latin typeface="Calibri" panose="020F0502020204030204" pitchFamily="34" charset="0"/>
            </a:endParaRPr>
          </a:p>
        </p:txBody>
      </p:sp>
      <p:sp>
        <p:nvSpPr>
          <p:cNvPr id="6" name="Footer Placeholder 5"/>
          <p:cNvSpPr>
            <a:spLocks noGrp="1"/>
          </p:cNvSpPr>
          <p:nvPr>
            <p:ph type="ftr" sz="quarter" idx="11"/>
          </p:nvPr>
        </p:nvSpPr>
        <p:spPr/>
        <p:txBody>
          <a:bodyPr/>
          <a:lstStyle/>
          <a:p>
            <a:pPr lvl="0" eaLnBrk="1" hangingPunct="1">
              <a:buNone/>
            </a:pPr>
            <a:endParaRPr lang="en-GB" altLang="x-none">
              <a:latin typeface="Calibri" panose="020F050202020403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GB" altLang="en-US">
                <a:latin typeface="Calibri" panose="020F0502020204030204" pitchFamily="34" charset="0"/>
              </a:rPr>
            </a:fld>
            <a:endParaRPr lang="en-GB" altLang="en-US">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06375"/>
            <a:ext cx="8229600" cy="857250"/>
          </a:xfrm>
          <a:prstGeom prst="rect">
            <a:avLst/>
          </a:prstGeom>
          <a:noFill/>
          <a:ln w="9525">
            <a:noFill/>
          </a:ln>
        </p:spPr>
        <p:txBody>
          <a:bodyPr anchor="ctr" anchorCtr="0"/>
          <a:lstStyle/>
          <a:p>
            <a:pPr lvl="0"/>
            <a:r>
              <a:rPr lang="en-US" altLang="en-US"/>
              <a:t>Click to edit Master title style</a:t>
            </a:r>
            <a:endParaRPr lang="en-GB" altLang="en-US"/>
          </a:p>
        </p:txBody>
      </p:sp>
      <p:sp>
        <p:nvSpPr>
          <p:cNvPr id="1027" name="Text Placeholder 2"/>
          <p:cNvSpPr>
            <a:spLocks noGrp="1"/>
          </p:cNvSpPr>
          <p:nvPr>
            <p:ph type="body" idx="1"/>
          </p:nvPr>
        </p:nvSpPr>
        <p:spPr>
          <a:xfrm>
            <a:off x="457200" y="1200150"/>
            <a:ext cx="8229600" cy="3394075"/>
          </a:xfrm>
          <a:prstGeom prst="rect">
            <a:avLst/>
          </a:prstGeom>
          <a:noFill/>
          <a:ln w="9525">
            <a:noFill/>
          </a:ln>
        </p:spPr>
        <p:txBody>
          <a:bodyPr/>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GB" altLang="en-US"/>
          </a:p>
        </p:txBody>
      </p:sp>
      <p:sp>
        <p:nvSpPr>
          <p:cNvPr id="4" name="Date Placeholder 3"/>
          <p:cNvSpPr>
            <a:spLocks noGrp="1"/>
          </p:cNvSpPr>
          <p:nvPr>
            <p:ph type="dt" sz="half" idx="2"/>
          </p:nvPr>
        </p:nvSpPr>
        <p:spPr>
          <a:xfrm>
            <a:off x="457200" y="4767263"/>
            <a:ext cx="2133600" cy="274638"/>
          </a:xfrm>
          <a:prstGeom prst="rect">
            <a:avLst/>
          </a:prstGeom>
        </p:spPr>
        <p:txBody>
          <a:bodyPr vert="horz" lIns="91440" tIns="45720" rIns="91440" bIns="45720" rtlCol="0" anchor="ctr"/>
          <a:lstStyle>
            <a:lvl1pPr>
              <a:defRPr sz="1200">
                <a:solidFill>
                  <a:srgbClr val="898989"/>
                </a:solidFill>
              </a:defRPr>
            </a:lvl1pPr>
          </a:lstStyle>
          <a:p>
            <a:pPr lvl="0" eaLnBrk="1" hangingPunct="1">
              <a:buNone/>
            </a:pPr>
            <a:fld id="{BB962C8B-B14F-4D97-AF65-F5344CB8AC3E}" type="datetimeFigureOut">
              <a:rPr lang="en-GB" altLang="x-none">
                <a:latin typeface="Calibri" panose="020F0502020204030204" pitchFamily="34" charset="0"/>
              </a:rPr>
            </a:fld>
            <a:endParaRPr lang="en-GB" altLang="x-none">
              <a:latin typeface="Calibri" panose="020F0502020204030204" pitchFamily="34" charset="0"/>
            </a:endParaRPr>
          </a:p>
        </p:txBody>
      </p:sp>
      <p:sp>
        <p:nvSpPr>
          <p:cNvPr id="5" name="Footer Placeholder 4"/>
          <p:cNvSpPr>
            <a:spLocks noGrp="1"/>
          </p:cNvSpPr>
          <p:nvPr>
            <p:ph type="ftr" sz="quarter" idx="3"/>
          </p:nvPr>
        </p:nvSpPr>
        <p:spPr>
          <a:xfrm>
            <a:off x="3124200" y="4767263"/>
            <a:ext cx="2895600" cy="274638"/>
          </a:xfrm>
          <a:prstGeom prst="rect">
            <a:avLst/>
          </a:prstGeom>
        </p:spPr>
        <p:txBody>
          <a:bodyPr vert="horz" lIns="91440" tIns="45720" rIns="91440" bIns="45720" rtlCol="0" anchor="ctr"/>
          <a:lstStyle>
            <a:lvl1pPr algn="ctr">
              <a:defRPr sz="1200">
                <a:solidFill>
                  <a:srgbClr val="898989"/>
                </a:solidFill>
              </a:defRPr>
            </a:lvl1pPr>
          </a:lstStyle>
          <a:p>
            <a:pPr lvl="0" eaLnBrk="1" hangingPunct="1">
              <a:buNone/>
            </a:pPr>
            <a:endParaRPr lang="en-GB" altLang="x-none">
              <a:latin typeface="Calibri" panose="020F0502020204030204" pitchFamily="34" charset="0"/>
            </a:endParaRPr>
          </a:p>
        </p:txBody>
      </p:sp>
      <p:sp>
        <p:nvSpPr>
          <p:cNvPr id="6" name="Slide Number Placeholder 5"/>
          <p:cNvSpPr>
            <a:spLocks noGrp="1"/>
          </p:cNvSpPr>
          <p:nvPr>
            <p:ph type="sldNum" sz="quarter" idx="4"/>
          </p:nvPr>
        </p:nvSpPr>
        <p:spPr>
          <a:xfrm>
            <a:off x="6553200" y="4767263"/>
            <a:ext cx="2133600" cy="274638"/>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en-GB" altLang="en-US">
                <a:latin typeface="Calibri" panose="020F0502020204030204" pitchFamily="34" charset="0"/>
              </a:rPr>
            </a:fld>
            <a:endParaRPr lang="en-GB" altLang="en-US">
              <a:latin typeface="Calibri" panose="020F0502020204030204" pitchFamily="34" charset="0"/>
            </a:endParaRPr>
          </a:p>
        </p:txBody>
      </p:sp>
      <p:sp>
        <p:nvSpPr>
          <p:cNvPr id="7" name="Rectangle 6"/>
          <p:cNvSpPr/>
          <p:nvPr/>
        </p:nvSpPr>
        <p:spPr>
          <a:xfrm>
            <a:off x="0" y="0"/>
            <a:ext cx="9180513" cy="10588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endParaRPr lang="en-GB" altLang="x-none">
              <a:solidFill>
                <a:srgbClr val="FFFFFF"/>
              </a:solidFill>
              <a:latin typeface="Calibri" panose="020F0502020204030204" pitchFamily="34" charset="0"/>
            </a:endParaRPr>
          </a:p>
        </p:txBody>
      </p:sp>
      <p:pic>
        <p:nvPicPr>
          <p:cNvPr id="1032" name="Picture 7"/>
          <p:cNvPicPr>
            <a:picLocks noChangeAspect="1"/>
          </p:cNvPicPr>
          <p:nvPr userDrawn="1"/>
        </p:nvPicPr>
        <p:blipFill>
          <a:blip r:embed="rId12"/>
          <a:stretch>
            <a:fillRect/>
          </a:stretch>
        </p:blipFill>
        <p:spPr>
          <a:xfrm>
            <a:off x="179388" y="206375"/>
            <a:ext cx="2232025" cy="5746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chart" Target="../charts/chart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chart" Target="../charts/chart3.xml"/><Relationship Id="rId1"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chart" Target="../charts/chart4.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chart" Target="../charts/chart6.xml"/><Relationship Id="rId1" Type="http://schemas.openxmlformats.org/officeDocument/2006/relationships/chart" Target="../charts/char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3960" y="-5715"/>
            <a:ext cx="6031865" cy="1062355"/>
          </a:xfrm>
          <a:solidFill>
            <a:schemeClr val="tx1"/>
          </a:solidFill>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400" b="0" i="0" u="none" strike="noStrike" kern="1200" cap="none" spc="0" normalizeH="0" baseline="0" noProof="0" dirty="0">
                <a:ln>
                  <a:noFill/>
                </a:ln>
                <a:solidFill>
                  <a:schemeClr val="accent5">
                    <a:lumMod val="20000"/>
                    <a:lumOff val="80000"/>
                  </a:schemeClr>
                </a:solidFill>
                <a:effectLst/>
                <a:uLnTx/>
                <a:uFillTx/>
                <a:latin typeface="+mj-lt"/>
                <a:ea typeface="+mj-ea"/>
                <a:cs typeface="+mj-cs"/>
              </a:rPr>
              <a:t>Main Activities</a:t>
            </a:r>
            <a:endParaRPr kumimoji="0" lang="en-GB" sz="4400" b="0" i="0" u="none" strike="noStrike" kern="1200" cap="none" spc="0" normalizeH="0" baseline="0" noProof="0" dirty="0">
              <a:ln>
                <a:noFill/>
              </a:ln>
              <a:solidFill>
                <a:schemeClr val="accent5">
                  <a:lumMod val="20000"/>
                  <a:lumOff val="80000"/>
                </a:schemeClr>
              </a:solidFill>
              <a:effectLst/>
              <a:uLnTx/>
              <a:uFillTx/>
              <a:latin typeface="+mj-lt"/>
              <a:ea typeface="+mj-ea"/>
              <a:cs typeface="+mj-cs"/>
            </a:endParaRPr>
          </a:p>
        </p:txBody>
      </p:sp>
      <p:sp>
        <p:nvSpPr>
          <p:cNvPr id="17410" name="Content Placeholder 2"/>
          <p:cNvSpPr>
            <a:spLocks noGrp="1"/>
          </p:cNvSpPr>
          <p:nvPr>
            <p:ph idx="1"/>
          </p:nvPr>
        </p:nvSpPr>
        <p:spPr>
          <a:xfrm>
            <a:off x="135890" y="1200150"/>
            <a:ext cx="8957945" cy="3703955"/>
          </a:xfrm>
        </p:spPr>
        <p:txBody>
          <a:bodyPr vert="horz" wrap="square" lIns="91440" tIns="45720" rIns="91440" bIns="45720" anchor="t" anchorCtr="0"/>
          <a:lstStyle/>
          <a:p>
            <a:pPr marL="0" indent="0" eaLnBrk="1" hangingPunct="1">
              <a:buNone/>
            </a:pPr>
            <a:r>
              <a:rPr lang="en-GB" altLang="en-US" sz="2000" b="1" dirty="0">
                <a:sym typeface="+mn-ea"/>
              </a:rPr>
              <a:t>  Human Resource Executive.</a:t>
            </a:r>
            <a:endParaRPr lang="en-GB" altLang="en-US" sz="2000" dirty="0"/>
          </a:p>
          <a:p>
            <a:pPr eaLnBrk="1" hangingPunct="1"/>
            <a:endParaRPr lang="en-GB" altLang="en-US" sz="2000" dirty="0"/>
          </a:p>
          <a:p>
            <a:pPr marL="0" indent="0" eaLnBrk="1" hangingPunct="1">
              <a:buNone/>
            </a:pPr>
            <a:endParaRPr lang="en-GB" altLang="en-US" sz="2000" dirty="0"/>
          </a:p>
          <a:p>
            <a:pPr eaLnBrk="1" hangingPunct="1"/>
            <a:endParaRPr lang="en-GB" altLang="en-US" sz="2000" dirty="0"/>
          </a:p>
        </p:txBody>
      </p:sp>
      <p:pic>
        <p:nvPicPr>
          <p:cNvPr id="8" name="Content Placeholder 7"/>
          <p:cNvPicPr>
            <a:picLocks noGrp="1" noChangeAspect="1"/>
          </p:cNvPicPr>
          <p:nvPr>
            <p:ph sz="half" idx="2"/>
          </p:nvPr>
        </p:nvPicPr>
        <p:blipFill>
          <a:blip r:embed="rId1"/>
          <a:stretch>
            <a:fillRect/>
          </a:stretch>
        </p:blipFill>
        <p:spPr>
          <a:xfrm>
            <a:off x="7491730" y="0"/>
            <a:ext cx="1673860" cy="1067435"/>
          </a:xfrm>
          <a:prstGeom prst="rect">
            <a:avLst/>
          </a:prstGeom>
        </p:spPr>
      </p:pic>
      <p:grpSp>
        <p:nvGrpSpPr>
          <p:cNvPr id="17412" name="组合 6"/>
          <p:cNvGrpSpPr/>
          <p:nvPr/>
        </p:nvGrpSpPr>
        <p:grpSpPr>
          <a:xfrm>
            <a:off x="3006725" y="2211705"/>
            <a:ext cx="3269615" cy="1983740"/>
            <a:chOff x="4111204" y="1818673"/>
            <a:chExt cx="3609007" cy="3077219"/>
          </a:xfrm>
        </p:grpSpPr>
        <p:sp>
          <p:nvSpPr>
            <p:cNvPr id="27" name="等腰三角形 26"/>
            <p:cNvSpPr/>
            <p:nvPr/>
          </p:nvSpPr>
          <p:spPr>
            <a:xfrm>
              <a:off x="4350852" y="1990127"/>
              <a:ext cx="3172563" cy="273373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7416" name="组合 17"/>
            <p:cNvGrpSpPr/>
            <p:nvPr/>
          </p:nvGrpSpPr>
          <p:grpSpPr>
            <a:xfrm>
              <a:off x="5698730" y="1818673"/>
              <a:ext cx="522775" cy="522775"/>
              <a:chOff x="1387636" y="3069243"/>
              <a:chExt cx="1319705" cy="1319705"/>
            </a:xfrm>
          </p:grpSpPr>
          <p:sp>
            <p:nvSpPr>
              <p:cNvPr id="25" name="椭圆 24"/>
              <p:cNvSpPr/>
              <p:nvPr/>
            </p:nvSpPr>
            <p:spPr>
              <a:xfrm>
                <a:off x="1386495" y="3069243"/>
                <a:ext cx="1322128" cy="1318501"/>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schemeClr val="lt1"/>
                  </a:solidFill>
                  <a:effectLst/>
                  <a:uLnTx/>
                  <a:uFillTx/>
                  <a:latin typeface="+mn-lt"/>
                  <a:ea typeface="+mn-ea"/>
                  <a:cs typeface="+mn-cs"/>
                </a:endParaRPr>
              </a:p>
            </p:txBody>
          </p:sp>
          <p:sp>
            <p:nvSpPr>
              <p:cNvPr id="26" name="椭圆 25"/>
              <p:cNvSpPr/>
              <p:nvPr/>
            </p:nvSpPr>
            <p:spPr>
              <a:xfrm>
                <a:off x="1542745" y="3225538"/>
                <a:ext cx="1005620" cy="1005910"/>
              </a:xfrm>
              <a:prstGeom prst="ellipse">
                <a:avLst/>
              </a:prstGeom>
              <a:solidFill>
                <a:srgbClr val="4AAD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7419" name="组合 18"/>
            <p:cNvGrpSpPr/>
            <p:nvPr/>
          </p:nvGrpSpPr>
          <p:grpSpPr>
            <a:xfrm>
              <a:off x="4111204" y="4373117"/>
              <a:ext cx="522775" cy="522775"/>
              <a:chOff x="1387636" y="3069243"/>
              <a:chExt cx="1319705" cy="1319705"/>
            </a:xfrm>
          </p:grpSpPr>
          <p:sp>
            <p:nvSpPr>
              <p:cNvPr id="23" name="椭圆 22"/>
              <p:cNvSpPr/>
              <p:nvPr/>
            </p:nvSpPr>
            <p:spPr>
              <a:xfrm>
                <a:off x="1387636" y="3068980"/>
                <a:ext cx="1318120" cy="1318503"/>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schemeClr val="lt1"/>
                  </a:solidFill>
                  <a:effectLst/>
                  <a:uLnTx/>
                  <a:uFillTx/>
                  <a:latin typeface="+mn-lt"/>
                  <a:ea typeface="+mn-ea"/>
                  <a:cs typeface="+mn-cs"/>
                </a:endParaRPr>
              </a:p>
            </p:txBody>
          </p:sp>
          <p:sp>
            <p:nvSpPr>
              <p:cNvPr id="24" name="椭圆 23"/>
              <p:cNvSpPr/>
              <p:nvPr/>
            </p:nvSpPr>
            <p:spPr>
              <a:xfrm>
                <a:off x="1543886" y="3225278"/>
                <a:ext cx="1005620" cy="1005908"/>
              </a:xfrm>
              <a:prstGeom prst="ellipse">
                <a:avLst/>
              </a:prstGeom>
              <a:solidFill>
                <a:srgbClr val="4AAD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7422" name="组合 19"/>
            <p:cNvGrpSpPr/>
            <p:nvPr/>
          </p:nvGrpSpPr>
          <p:grpSpPr>
            <a:xfrm>
              <a:off x="7197436" y="4373117"/>
              <a:ext cx="522775" cy="522775"/>
              <a:chOff x="1387636" y="3069243"/>
              <a:chExt cx="1319705" cy="1319705"/>
            </a:xfrm>
          </p:grpSpPr>
          <p:sp>
            <p:nvSpPr>
              <p:cNvPr id="21" name="椭圆 20"/>
              <p:cNvSpPr/>
              <p:nvPr/>
            </p:nvSpPr>
            <p:spPr>
              <a:xfrm>
                <a:off x="1389218" y="3068980"/>
                <a:ext cx="1318123" cy="1318503"/>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schemeClr val="lt1"/>
                  </a:solidFill>
                  <a:effectLst/>
                  <a:uLnTx/>
                  <a:uFillTx/>
                  <a:latin typeface="+mn-lt"/>
                  <a:ea typeface="+mn-ea"/>
                  <a:cs typeface="+mn-cs"/>
                </a:endParaRPr>
              </a:p>
            </p:txBody>
          </p:sp>
          <p:sp>
            <p:nvSpPr>
              <p:cNvPr id="22" name="椭圆 21"/>
              <p:cNvSpPr/>
              <p:nvPr/>
            </p:nvSpPr>
            <p:spPr>
              <a:xfrm>
                <a:off x="1545471" y="3225278"/>
                <a:ext cx="1005617" cy="1005908"/>
              </a:xfrm>
              <a:prstGeom prst="ellipse">
                <a:avLst/>
              </a:prstGeom>
              <a:solidFill>
                <a:srgbClr val="4AAD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schemeClr val="lt1"/>
                  </a:solidFill>
                  <a:effectLst/>
                  <a:uLnTx/>
                  <a:uFillTx/>
                  <a:latin typeface="+mn-lt"/>
                  <a:ea typeface="+mn-ea"/>
                  <a:cs typeface="+mn-cs"/>
                </a:endParaRPr>
              </a:p>
            </p:txBody>
          </p:sp>
        </p:grpSp>
      </p:grpSp>
      <p:grpSp>
        <p:nvGrpSpPr>
          <p:cNvPr id="6" name="组合 28"/>
          <p:cNvGrpSpPr/>
          <p:nvPr/>
        </p:nvGrpSpPr>
        <p:grpSpPr>
          <a:xfrm>
            <a:off x="6504940" y="1901190"/>
            <a:ext cx="2289810" cy="1130935"/>
            <a:chOff x="1809939" y="3328825"/>
            <a:chExt cx="2474135" cy="784725"/>
          </a:xfrm>
        </p:grpSpPr>
        <p:sp>
          <p:nvSpPr>
            <p:cNvPr id="7" name="TextBox 35"/>
            <p:cNvSpPr txBox="1"/>
            <p:nvPr/>
          </p:nvSpPr>
          <p:spPr>
            <a:xfrm>
              <a:off x="1809939" y="3665891"/>
              <a:ext cx="2474135" cy="447659"/>
            </a:xfrm>
            <a:prstGeom prst="rect">
              <a:avLst/>
            </a:prstGeom>
            <a:noFill/>
            <a:ln w="9525">
              <a:noFill/>
            </a:ln>
          </p:spPr>
          <p:txBody>
            <a:bodyPr wrap="square" anchor="t" anchorCtr="0">
              <a:spAutoFit/>
            </a:bodyPr>
            <a:lstStyle/>
            <a:p>
              <a:pPr algn="just">
                <a:buFont typeface="Arial" panose="020B0604020202020204" pitchFamily="34" charset="0"/>
              </a:pPr>
              <a:r>
                <a:rPr lang="en-GB" altLang="zh-CN" sz="1200" dirty="0">
                  <a:latin typeface="Microsoft YaHei" panose="020B0503020204020204" charset="-122"/>
                  <a:ea typeface="Microsoft YaHei" panose="020B0503020204020204" charset="-122"/>
                </a:rPr>
                <a:t>Adequate training and development and managment of workforce .</a:t>
              </a:r>
              <a:endParaRPr lang="en-GB" altLang="zh-CN" sz="1200" dirty="0">
                <a:latin typeface="Microsoft YaHei" panose="020B0503020204020204" charset="-122"/>
                <a:ea typeface="Microsoft YaHei" panose="020B0503020204020204" charset="-122"/>
              </a:endParaRPr>
            </a:p>
          </p:txBody>
        </p:sp>
        <p:sp>
          <p:nvSpPr>
            <p:cNvPr id="9" name="文本框 30"/>
            <p:cNvSpPr txBox="1"/>
            <p:nvPr/>
          </p:nvSpPr>
          <p:spPr>
            <a:xfrm>
              <a:off x="1870888" y="3328825"/>
              <a:ext cx="2372554" cy="404920"/>
            </a:xfrm>
            <a:prstGeom prst="rect">
              <a:avLst/>
            </a:prstGeom>
            <a:noFill/>
            <a:ln w="9525">
              <a:noFill/>
            </a:ln>
          </p:spPr>
          <p:txBody>
            <a:bodyPr wrap="square" anchor="t" anchorCtr="0">
              <a:spAutoFit/>
            </a:bodyPr>
            <a:lstStyle/>
            <a:p>
              <a:pPr algn="ctr">
                <a:buFont typeface="Arial" panose="020B0604020202020204" pitchFamily="34" charset="0"/>
              </a:pPr>
              <a:r>
                <a:rPr lang="en-GB" altLang="zh-CN" sz="1600" b="1" dirty="0">
                  <a:solidFill>
                    <a:srgbClr val="41C3E4"/>
                  </a:solidFill>
                  <a:latin typeface="Microsoft YaHei" panose="020B0503020204020204" charset="-122"/>
                  <a:ea typeface="Microsoft YaHei" panose="020B0503020204020204" charset="-122"/>
                </a:rPr>
                <a:t>Training and Development</a:t>
              </a:r>
              <a:r>
                <a:rPr lang="en-GB" altLang="zh-CN" sz="1400" b="1" dirty="0">
                  <a:solidFill>
                    <a:srgbClr val="41C3E4"/>
                  </a:solidFill>
                  <a:latin typeface="Microsoft YaHei" panose="020B0503020204020204" charset="-122"/>
                  <a:ea typeface="Microsoft YaHei" panose="020B0503020204020204" charset="-122"/>
                </a:rPr>
                <a:t> </a:t>
              </a:r>
              <a:endParaRPr lang="en-GB" altLang="zh-CN" sz="1400" b="1" dirty="0">
                <a:solidFill>
                  <a:srgbClr val="41C3E4"/>
                </a:solidFill>
                <a:latin typeface="Microsoft YaHei" panose="020B0503020204020204" charset="-122"/>
                <a:ea typeface="Microsoft YaHei" panose="020B0503020204020204" charset="-122"/>
              </a:endParaRPr>
            </a:p>
          </p:txBody>
        </p:sp>
      </p:grpSp>
      <p:grpSp>
        <p:nvGrpSpPr>
          <p:cNvPr id="17437" name="组合 31"/>
          <p:cNvGrpSpPr/>
          <p:nvPr/>
        </p:nvGrpSpPr>
        <p:grpSpPr>
          <a:xfrm>
            <a:off x="200660" y="2033270"/>
            <a:ext cx="2601595" cy="797788"/>
            <a:chOff x="1815019" y="3343746"/>
            <a:chExt cx="2766816" cy="798986"/>
          </a:xfrm>
        </p:grpSpPr>
        <p:sp>
          <p:nvSpPr>
            <p:cNvPr id="17438" name="TextBox 35"/>
            <p:cNvSpPr txBox="1"/>
            <p:nvPr/>
          </p:nvSpPr>
          <p:spPr>
            <a:xfrm>
              <a:off x="1815019" y="3681666"/>
              <a:ext cx="2766816" cy="461066"/>
            </a:xfrm>
            <a:prstGeom prst="rect">
              <a:avLst/>
            </a:prstGeom>
            <a:noFill/>
            <a:ln w="9525">
              <a:noFill/>
            </a:ln>
          </p:spPr>
          <p:txBody>
            <a:bodyPr anchor="t" anchorCtr="0">
              <a:spAutoFit/>
            </a:bodyPr>
            <a:lstStyle/>
            <a:p>
              <a:pPr algn="just">
                <a:buFont typeface="Arial" panose="020B0604020202020204" pitchFamily="34" charset="0"/>
              </a:pPr>
              <a:r>
                <a:rPr lang="en-GB" altLang="zh-CN" sz="1200" dirty="0">
                  <a:latin typeface="Microsoft YaHei" panose="020B0503020204020204" charset="-122"/>
                  <a:ea typeface="Microsoft YaHei" panose="020B0503020204020204" charset="-122"/>
                </a:rPr>
                <a:t>Effective planning and forecast of the workforce. </a:t>
              </a:r>
              <a:endParaRPr lang="en-GB" altLang="zh-CN" sz="1200" dirty="0">
                <a:latin typeface="Microsoft YaHei" panose="020B0503020204020204" charset="-122"/>
                <a:ea typeface="Microsoft YaHei" panose="020B0503020204020204" charset="-122"/>
              </a:endParaRPr>
            </a:p>
          </p:txBody>
        </p:sp>
        <p:sp>
          <p:nvSpPr>
            <p:cNvPr id="17439" name="文本框 33"/>
            <p:cNvSpPr txBox="1"/>
            <p:nvPr/>
          </p:nvSpPr>
          <p:spPr>
            <a:xfrm>
              <a:off x="2251778" y="3343746"/>
              <a:ext cx="1566243" cy="337691"/>
            </a:xfrm>
            <a:prstGeom prst="rect">
              <a:avLst/>
            </a:prstGeom>
            <a:noFill/>
            <a:ln w="9525">
              <a:noFill/>
            </a:ln>
          </p:spPr>
          <p:txBody>
            <a:bodyPr wrap="square" anchor="t" anchorCtr="0">
              <a:spAutoFit/>
            </a:bodyPr>
            <a:lstStyle/>
            <a:p>
              <a:pPr algn="r">
                <a:buFont typeface="Arial" panose="020B0604020202020204" pitchFamily="34" charset="0"/>
              </a:pPr>
              <a:r>
                <a:rPr lang="en-GB" altLang="zh-CN" sz="1600" b="1" dirty="0">
                  <a:solidFill>
                    <a:srgbClr val="41C3E4"/>
                  </a:solidFill>
                  <a:latin typeface="Microsoft YaHei" panose="020B0503020204020204" charset="-122"/>
                  <a:ea typeface="Microsoft YaHei" panose="020B0503020204020204" charset="-122"/>
                </a:rPr>
                <a:t>Recruitment </a:t>
              </a:r>
              <a:endParaRPr lang="zh-CN" altLang="en-US" sz="1600" b="1" dirty="0">
                <a:solidFill>
                  <a:srgbClr val="41C3E4"/>
                </a:solidFill>
                <a:latin typeface="Microsoft YaHei" panose="020B0503020204020204" charset="-122"/>
                <a:ea typeface="Microsoft YaHei" panose="020B0503020204020204" charset="-122"/>
              </a:endParaRPr>
            </a:p>
          </p:txBody>
        </p:sp>
      </p:grpSp>
      <p:grpSp>
        <p:nvGrpSpPr>
          <p:cNvPr id="17440" name="组合 34"/>
          <p:cNvGrpSpPr/>
          <p:nvPr/>
        </p:nvGrpSpPr>
        <p:grpSpPr>
          <a:xfrm>
            <a:off x="189548" y="3473132"/>
            <a:ext cx="2708275" cy="982344"/>
            <a:chOff x="1873441" y="3280150"/>
            <a:chExt cx="2708375" cy="983820"/>
          </a:xfrm>
        </p:grpSpPr>
        <p:sp>
          <p:nvSpPr>
            <p:cNvPr id="17441" name="TextBox 35"/>
            <p:cNvSpPr txBox="1"/>
            <p:nvPr/>
          </p:nvSpPr>
          <p:spPr>
            <a:xfrm>
              <a:off x="1873441" y="3802904"/>
              <a:ext cx="2708375" cy="461066"/>
            </a:xfrm>
            <a:prstGeom prst="rect">
              <a:avLst/>
            </a:prstGeom>
            <a:noFill/>
            <a:ln w="9525">
              <a:noFill/>
            </a:ln>
          </p:spPr>
          <p:txBody>
            <a:bodyPr wrap="square" anchor="t" anchorCtr="0">
              <a:spAutoFit/>
            </a:bodyPr>
            <a:lstStyle/>
            <a:p>
              <a:pPr algn="just">
                <a:buFont typeface="Arial" panose="020B0604020202020204" pitchFamily="34" charset="0"/>
              </a:pPr>
              <a:r>
                <a:rPr lang="en-GB" altLang="zh-CN" sz="1200" dirty="0">
                  <a:latin typeface="Microsoft YaHei" panose="020B0503020204020204" charset="-122"/>
                  <a:ea typeface="Microsoft YaHei" panose="020B0503020204020204" charset="-122"/>
                </a:rPr>
                <a:t>Adequate handling of redundancy and compensation of staff.</a:t>
              </a:r>
              <a:endParaRPr lang="en-GB" altLang="zh-CN" sz="1200" dirty="0">
                <a:latin typeface="Microsoft YaHei" panose="020B0503020204020204" charset="-122"/>
                <a:ea typeface="Microsoft YaHei" panose="020B0503020204020204" charset="-122"/>
              </a:endParaRPr>
            </a:p>
          </p:txBody>
        </p:sp>
        <p:sp>
          <p:nvSpPr>
            <p:cNvPr id="17442" name="文本框 36"/>
            <p:cNvSpPr txBox="1"/>
            <p:nvPr/>
          </p:nvSpPr>
          <p:spPr>
            <a:xfrm>
              <a:off x="2168092" y="3280150"/>
              <a:ext cx="2056841" cy="584442"/>
            </a:xfrm>
            <a:prstGeom prst="rect">
              <a:avLst/>
            </a:prstGeom>
            <a:noFill/>
            <a:ln w="9525">
              <a:noFill/>
            </a:ln>
          </p:spPr>
          <p:txBody>
            <a:bodyPr wrap="square" anchor="t" anchorCtr="0">
              <a:spAutoFit/>
            </a:bodyPr>
            <a:lstStyle/>
            <a:p>
              <a:pPr algn="r">
                <a:buFont typeface="Arial" panose="020B0604020202020204" pitchFamily="34" charset="0"/>
              </a:pPr>
              <a:r>
                <a:rPr lang="en-GB" altLang="zh-CN" sz="1600" b="1" dirty="0">
                  <a:solidFill>
                    <a:srgbClr val="41C3E4"/>
                  </a:solidFill>
                  <a:latin typeface="Microsoft YaHei" panose="020B0503020204020204" charset="-122"/>
                  <a:ea typeface="Microsoft YaHei" panose="020B0503020204020204" charset="-122"/>
                </a:rPr>
                <a:t>Redundancy and Compensation </a:t>
              </a:r>
              <a:endParaRPr lang="en-GB" altLang="zh-CN" sz="1600" b="1" dirty="0">
                <a:solidFill>
                  <a:srgbClr val="41C3E4"/>
                </a:solidFill>
                <a:latin typeface="Microsoft YaHei" panose="020B0503020204020204" charset="-122"/>
                <a:ea typeface="Microsoft YaHei" panose="020B0503020204020204" charset="-122"/>
              </a:endParaRPr>
            </a:p>
          </p:txBody>
        </p:sp>
      </p:grpSp>
      <p:grpSp>
        <p:nvGrpSpPr>
          <p:cNvPr id="17446" name="组合 40"/>
          <p:cNvGrpSpPr/>
          <p:nvPr/>
        </p:nvGrpSpPr>
        <p:grpSpPr>
          <a:xfrm>
            <a:off x="6529705" y="3406140"/>
            <a:ext cx="2274570" cy="944216"/>
            <a:chOff x="1815019" y="3338628"/>
            <a:chExt cx="2766816" cy="1083080"/>
          </a:xfrm>
        </p:grpSpPr>
        <p:sp>
          <p:nvSpPr>
            <p:cNvPr id="17447" name="TextBox 35"/>
            <p:cNvSpPr txBox="1"/>
            <p:nvPr/>
          </p:nvSpPr>
          <p:spPr>
            <a:xfrm>
              <a:off x="1815019" y="3681666"/>
              <a:ext cx="2766816" cy="740042"/>
            </a:xfrm>
            <a:prstGeom prst="rect">
              <a:avLst/>
            </a:prstGeom>
            <a:noFill/>
            <a:ln w="9525">
              <a:noFill/>
            </a:ln>
          </p:spPr>
          <p:txBody>
            <a:bodyPr anchor="t" anchorCtr="0">
              <a:spAutoFit/>
            </a:bodyPr>
            <a:lstStyle/>
            <a:p>
              <a:pPr algn="just">
                <a:buFont typeface="Arial" panose="020B0604020202020204" pitchFamily="34" charset="0"/>
              </a:pPr>
              <a:r>
                <a:rPr lang="en-GB" altLang="en-US" sz="1200" dirty="0">
                  <a:latin typeface="Microsoft YaHei" panose="020B0503020204020204" charset="-122"/>
                  <a:ea typeface="Microsoft YaHei" panose="020B0503020204020204" charset="-122"/>
                  <a:sym typeface="+mn-ea"/>
                </a:rPr>
                <a:t>Ensured the team carried out their tasks in line with the project objectives.</a:t>
              </a:r>
              <a:endParaRPr lang="en-GB" altLang="en-US" sz="1200" dirty="0">
                <a:latin typeface="Microsoft YaHei" panose="020B0503020204020204" charset="-122"/>
                <a:ea typeface="Microsoft YaHei" panose="020B0503020204020204" charset="-122"/>
                <a:sym typeface="+mn-ea"/>
              </a:endParaRPr>
            </a:p>
          </p:txBody>
        </p:sp>
        <p:sp>
          <p:nvSpPr>
            <p:cNvPr id="17448" name="文本框 42"/>
            <p:cNvSpPr txBox="1"/>
            <p:nvPr/>
          </p:nvSpPr>
          <p:spPr>
            <a:xfrm>
              <a:off x="1815019" y="3338628"/>
              <a:ext cx="2403778" cy="386774"/>
            </a:xfrm>
            <a:prstGeom prst="rect">
              <a:avLst/>
            </a:prstGeom>
            <a:noFill/>
            <a:ln w="9525">
              <a:noFill/>
            </a:ln>
          </p:spPr>
          <p:txBody>
            <a:bodyPr wrap="square" anchor="t" anchorCtr="0">
              <a:spAutoFit/>
            </a:bodyPr>
            <a:lstStyle/>
            <a:p>
              <a:pPr algn="just">
                <a:buFont typeface="Arial" panose="020B0604020202020204" pitchFamily="34" charset="0"/>
              </a:pPr>
              <a:r>
                <a:rPr lang="en-GB" altLang="zh-CN" sz="1600" b="1" dirty="0">
                  <a:solidFill>
                    <a:srgbClr val="41C3E4"/>
                  </a:solidFill>
                  <a:latin typeface="Microsoft YaHei" panose="020B0503020204020204" charset="-122"/>
                  <a:ea typeface="Microsoft YaHei" panose="020B0503020204020204" charset="-122"/>
                </a:rPr>
                <a:t>Teamwork</a:t>
              </a:r>
              <a:endParaRPr lang="en-GB" altLang="zh-CN" sz="1600" b="1" dirty="0">
                <a:solidFill>
                  <a:srgbClr val="41C3E4"/>
                </a:solidFill>
                <a:latin typeface="Microsoft YaHei" panose="020B0503020204020204" charset="-122"/>
                <a:ea typeface="Microsoft YaHei" panose="020B0503020204020204" charset="-122"/>
              </a:endParaRPr>
            </a:p>
          </p:txBody>
        </p:sp>
      </p:grpSp>
      <p:sp>
        <p:nvSpPr>
          <p:cNvPr id="72" name="Text Box 71"/>
          <p:cNvSpPr txBox="1"/>
          <p:nvPr/>
        </p:nvSpPr>
        <p:spPr>
          <a:xfrm>
            <a:off x="4126230" y="3072765"/>
            <a:ext cx="1086485" cy="922020"/>
          </a:xfrm>
          <a:prstGeom prst="rect">
            <a:avLst/>
          </a:prstGeom>
          <a:noFill/>
        </p:spPr>
        <p:txBody>
          <a:bodyPr wrap="square" rtlCol="0">
            <a:spAutoFit/>
          </a:bodyPr>
          <a:lstStyle/>
          <a:p>
            <a:r>
              <a:rPr lang="en-GB" altLang="en-US"/>
              <a:t>Human</a:t>
            </a:r>
            <a:endParaRPr lang="en-GB" altLang="en-US"/>
          </a:p>
          <a:p>
            <a:r>
              <a:rPr lang="en-GB" altLang="en-US"/>
              <a:t>Resource Executive</a:t>
            </a:r>
            <a:endParaRPr lang="en-GB" altLang="en-US"/>
          </a:p>
        </p:txBody>
      </p:sp>
      <p:grpSp>
        <p:nvGrpSpPr>
          <p:cNvPr id="74" name="组合 28"/>
          <p:cNvGrpSpPr/>
          <p:nvPr/>
        </p:nvGrpSpPr>
        <p:grpSpPr>
          <a:xfrm>
            <a:off x="3072766" y="4155440"/>
            <a:ext cx="3205479" cy="581025"/>
            <a:chOff x="1838687" y="3370475"/>
            <a:chExt cx="2738068" cy="952749"/>
          </a:xfrm>
        </p:grpSpPr>
        <p:sp>
          <p:nvSpPr>
            <p:cNvPr id="75" name="TextBox 35"/>
            <p:cNvSpPr txBox="1"/>
            <p:nvPr/>
          </p:nvSpPr>
          <p:spPr>
            <a:xfrm>
              <a:off x="1838687" y="3871319"/>
              <a:ext cx="2738068" cy="451905"/>
            </a:xfrm>
            <a:prstGeom prst="rect">
              <a:avLst/>
            </a:prstGeom>
            <a:noFill/>
            <a:ln w="9525">
              <a:noFill/>
            </a:ln>
          </p:spPr>
          <p:txBody>
            <a:bodyPr wrap="square" anchor="t" anchorCtr="0">
              <a:spAutoFit/>
            </a:bodyPr>
            <a:lstStyle/>
            <a:p>
              <a:pPr eaLnBrk="1" hangingPunct="1"/>
              <a:r>
                <a:rPr lang="en-GB" altLang="en-US" sz="1200">
                  <a:latin typeface="Microsoft YaHei" panose="020B0503020204020204" charset="-122"/>
                  <a:ea typeface="Microsoft YaHei" panose="020B0503020204020204" charset="-122"/>
                  <a:sym typeface="+mn-ea"/>
                </a:rPr>
                <a:t>Determine workers’annual wages.</a:t>
              </a:r>
              <a:endParaRPr lang="zh-CN" altLang="zh-CN" sz="1200" dirty="0">
                <a:latin typeface="Microsoft YaHei" panose="020B0503020204020204" charset="-122"/>
                <a:ea typeface="Microsoft YaHei" panose="020B0503020204020204" charset="-122"/>
              </a:endParaRPr>
            </a:p>
          </p:txBody>
        </p:sp>
        <p:sp>
          <p:nvSpPr>
            <p:cNvPr id="76" name="文本框 30"/>
            <p:cNvSpPr txBox="1"/>
            <p:nvPr/>
          </p:nvSpPr>
          <p:spPr>
            <a:xfrm>
              <a:off x="2186912" y="3370475"/>
              <a:ext cx="2032940" cy="552906"/>
            </a:xfrm>
            <a:prstGeom prst="rect">
              <a:avLst/>
            </a:prstGeom>
            <a:noFill/>
            <a:ln w="9525">
              <a:noFill/>
            </a:ln>
          </p:spPr>
          <p:txBody>
            <a:bodyPr wrap="square" anchor="t" anchorCtr="0">
              <a:spAutoFit/>
            </a:bodyPr>
            <a:lstStyle/>
            <a:p>
              <a:pPr algn="ctr">
                <a:buFont typeface="Arial" panose="020B0604020202020204" pitchFamily="34" charset="0"/>
              </a:pPr>
              <a:r>
                <a:rPr lang="en-GB" altLang="zh-CN" sz="1600" b="1" dirty="0">
                  <a:solidFill>
                    <a:srgbClr val="41C3E4"/>
                  </a:solidFill>
                  <a:latin typeface="Microsoft YaHei" panose="020B0503020204020204" charset="-122"/>
                  <a:ea typeface="Microsoft YaHei" panose="020B0503020204020204" charset="-122"/>
                </a:rPr>
                <a:t>Wages</a:t>
              </a:r>
              <a:endParaRPr lang="en-GB" altLang="zh-CN" sz="1600" b="1" dirty="0">
                <a:solidFill>
                  <a:srgbClr val="41C3E4"/>
                </a:solidFill>
                <a:latin typeface="Microsoft YaHei" panose="020B0503020204020204" charset="-122"/>
                <a:ea typeface="Microsoft YaHei" panose="020B0503020204020204" charset="-122"/>
              </a:endParaRPr>
            </a:p>
          </p:txBody>
        </p:sp>
      </p:grpSp>
      <p:sp>
        <p:nvSpPr>
          <p:cNvPr id="25603" name="Content Placeholder 2"/>
          <p:cNvSpPr txBox="1"/>
          <p:nvPr/>
        </p:nvSpPr>
        <p:spPr>
          <a:xfrm>
            <a:off x="5527675" y="4455160"/>
            <a:ext cx="3286125" cy="36036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r" eaLnBrk="1" hangingPunct="1">
              <a:buNone/>
            </a:pPr>
            <a:r>
              <a:rPr lang="en-GB" altLang="en-US" sz="1200" i="1">
                <a:solidFill>
                  <a:srgbClr val="0070C0"/>
                </a:solidFill>
              </a:rPr>
              <a:t>Prepared by: Taiwo Amao (201624009)</a:t>
            </a:r>
            <a:endParaRPr lang="en-GB" altLang="en-US" sz="1200" i="1">
              <a:solidFill>
                <a:srgbClr val="0070C0"/>
              </a:solidFill>
            </a:endParaRPr>
          </a:p>
        </p:txBody>
      </p:sp>
      <p:grpSp>
        <p:nvGrpSpPr>
          <p:cNvPr id="4" name="组合 28"/>
          <p:cNvGrpSpPr/>
          <p:nvPr/>
        </p:nvGrpSpPr>
        <p:grpSpPr>
          <a:xfrm>
            <a:off x="2985135" y="1564005"/>
            <a:ext cx="3239135" cy="743334"/>
            <a:chOff x="1809939" y="3201792"/>
            <a:chExt cx="2766816" cy="1218898"/>
          </a:xfrm>
        </p:grpSpPr>
        <p:sp>
          <p:nvSpPr>
            <p:cNvPr id="5" name="TextBox 35"/>
            <p:cNvSpPr txBox="1"/>
            <p:nvPr/>
          </p:nvSpPr>
          <p:spPr>
            <a:xfrm>
              <a:off x="1809939" y="3665780"/>
              <a:ext cx="2766816" cy="754910"/>
            </a:xfrm>
            <a:prstGeom prst="rect">
              <a:avLst/>
            </a:prstGeom>
            <a:noFill/>
            <a:ln w="9525">
              <a:noFill/>
            </a:ln>
          </p:spPr>
          <p:txBody>
            <a:bodyPr anchor="t" anchorCtr="0">
              <a:spAutoFit/>
            </a:bodyPr>
            <a:p>
              <a:pPr eaLnBrk="1" hangingPunct="1"/>
              <a:r>
                <a:rPr lang="en-GB" altLang="en-US" sz="1200">
                  <a:latin typeface="Microsoft YaHei" panose="020B0503020204020204" charset="-122"/>
                  <a:ea typeface="Microsoft YaHei" panose="020B0503020204020204" charset="-122"/>
                  <a:sym typeface="+mn-ea"/>
                </a:rPr>
                <a:t>Setting HR policies and ensure compliance from staff.</a:t>
              </a:r>
              <a:endParaRPr lang="zh-CN" altLang="zh-CN" sz="1200" dirty="0">
                <a:latin typeface="Microsoft YaHei" panose="020B0503020204020204" charset="-122"/>
                <a:ea typeface="Microsoft YaHei" panose="020B0503020204020204" charset="-122"/>
              </a:endParaRPr>
            </a:p>
          </p:txBody>
        </p:sp>
        <p:sp>
          <p:nvSpPr>
            <p:cNvPr id="10" name="文本框 30"/>
            <p:cNvSpPr txBox="1"/>
            <p:nvPr/>
          </p:nvSpPr>
          <p:spPr>
            <a:xfrm>
              <a:off x="2480896" y="3201792"/>
              <a:ext cx="1556707" cy="552906"/>
            </a:xfrm>
            <a:prstGeom prst="rect">
              <a:avLst/>
            </a:prstGeom>
            <a:noFill/>
            <a:ln w="9525">
              <a:noFill/>
            </a:ln>
          </p:spPr>
          <p:txBody>
            <a:bodyPr wrap="square" anchor="t" anchorCtr="0">
              <a:spAutoFit/>
            </a:bodyPr>
            <a:p>
              <a:pPr algn="ctr">
                <a:buFont typeface="Arial" panose="020B0604020202020204" pitchFamily="34" charset="0"/>
              </a:pPr>
              <a:r>
                <a:rPr lang="en-GB" altLang="zh-CN" sz="1600" b="1" dirty="0">
                  <a:solidFill>
                    <a:srgbClr val="41C3E4"/>
                  </a:solidFill>
                  <a:latin typeface="Microsoft YaHei" panose="020B0503020204020204" charset="-122"/>
                  <a:ea typeface="Microsoft YaHei" panose="020B0503020204020204" charset="-122"/>
                </a:rPr>
                <a:t>HR Policies</a:t>
              </a:r>
              <a:endParaRPr lang="en-GB" altLang="zh-CN" sz="1600" b="1" dirty="0">
                <a:solidFill>
                  <a:srgbClr val="41C3E4"/>
                </a:solidFill>
                <a:latin typeface="Microsoft YaHei" panose="020B0503020204020204" charset="-122"/>
                <a:ea typeface="Microsoft YaHei" panose="020B0503020204020204" charset="-122"/>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3485" y="0"/>
            <a:ext cx="5279390" cy="1056640"/>
          </a:xfrm>
          <a:solidFill>
            <a:schemeClr val="tx1"/>
          </a:solidFill>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400" b="0" i="0" u="none" strike="noStrike" kern="1200" cap="none" spc="0" normalizeH="0" baseline="0" noProof="0" dirty="0">
                <a:ln>
                  <a:noFill/>
                </a:ln>
                <a:solidFill>
                  <a:schemeClr val="accent5">
                    <a:lumMod val="20000"/>
                    <a:lumOff val="80000"/>
                  </a:schemeClr>
                </a:solidFill>
                <a:effectLst/>
                <a:uLnTx/>
                <a:uFillTx/>
                <a:latin typeface="+mj-lt"/>
                <a:ea typeface="+mj-ea"/>
                <a:cs typeface="+mj-cs"/>
              </a:rPr>
              <a:t>Main Activities</a:t>
            </a:r>
            <a:endParaRPr kumimoji="0" lang="en-GB" sz="4400" b="0" i="0" u="none" strike="noStrike" kern="1200" cap="none" spc="0" normalizeH="0" baseline="0" noProof="0" dirty="0">
              <a:ln>
                <a:noFill/>
              </a:ln>
              <a:solidFill>
                <a:schemeClr val="accent5">
                  <a:lumMod val="20000"/>
                  <a:lumOff val="80000"/>
                </a:schemeClr>
              </a:solidFill>
              <a:effectLst/>
              <a:uLnTx/>
              <a:uFillTx/>
              <a:latin typeface="+mj-lt"/>
              <a:ea typeface="+mj-ea"/>
              <a:cs typeface="+mj-cs"/>
            </a:endParaRPr>
          </a:p>
        </p:txBody>
      </p:sp>
      <p:sp>
        <p:nvSpPr>
          <p:cNvPr id="18434" name="Content Placeholder 2"/>
          <p:cNvSpPr>
            <a:spLocks noGrp="1"/>
          </p:cNvSpPr>
          <p:nvPr>
            <p:ph idx="1"/>
          </p:nvPr>
        </p:nvSpPr>
        <p:spPr>
          <a:xfrm>
            <a:off x="457200" y="1203325"/>
            <a:ext cx="8418195" cy="3538855"/>
          </a:xfrm>
        </p:spPr>
        <p:txBody>
          <a:bodyPr vert="horz" wrap="square" lIns="91440" tIns="45720" rIns="91440" bIns="45720" anchor="t" anchorCtr="0"/>
          <a:lstStyle/>
          <a:p>
            <a:pPr marL="0" indent="0" eaLnBrk="1" hangingPunct="1">
              <a:buNone/>
            </a:pPr>
            <a:r>
              <a:rPr lang="en-GB" altLang="en-US" sz="1400" b="1" dirty="0"/>
              <a:t> </a:t>
            </a:r>
            <a:endParaRPr lang="en-GB" altLang="en-US" sz="1200" dirty="0"/>
          </a:p>
          <a:p>
            <a:pPr marL="0" indent="0" eaLnBrk="1" hangingPunct="1">
              <a:buNone/>
            </a:pPr>
            <a:endParaRPr lang="en-GB" altLang="en-US" sz="1200" dirty="0"/>
          </a:p>
          <a:p>
            <a:pPr marL="0" indent="0" eaLnBrk="1" hangingPunct="1">
              <a:buNone/>
            </a:pPr>
            <a:endParaRPr lang="en-GB" altLang="en-US" sz="1200" dirty="0"/>
          </a:p>
          <a:p>
            <a:pPr marL="0" indent="0" eaLnBrk="1" hangingPunct="1">
              <a:buNone/>
            </a:pPr>
            <a:endParaRPr lang="en-GB" altLang="en-US" sz="1200" dirty="0"/>
          </a:p>
          <a:p>
            <a:pPr marL="0" indent="0" eaLnBrk="1" hangingPunct="1">
              <a:buNone/>
            </a:pPr>
            <a:endParaRPr lang="en-GB" altLang="en-US" sz="1200" dirty="0"/>
          </a:p>
          <a:p>
            <a:pPr marL="0" indent="0" eaLnBrk="1" hangingPunct="1">
              <a:buNone/>
            </a:pPr>
            <a:endParaRPr lang="en-GB" altLang="en-US" sz="1200" dirty="0"/>
          </a:p>
        </p:txBody>
      </p:sp>
      <p:sp>
        <p:nvSpPr>
          <p:cNvPr id="18435" name="Content Placeholder 2"/>
          <p:cNvSpPr txBox="1"/>
          <p:nvPr/>
        </p:nvSpPr>
        <p:spPr>
          <a:xfrm>
            <a:off x="6367145" y="4444365"/>
            <a:ext cx="2549525" cy="27559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r" eaLnBrk="1" hangingPunct="1">
              <a:buNone/>
            </a:pPr>
            <a:r>
              <a:rPr lang="en-GB" altLang="en-US" sz="1200" i="1">
                <a:solidFill>
                  <a:srgbClr val="0070C0"/>
                </a:solidFill>
              </a:rPr>
              <a:t>Prepared by: Taiwo Amao (201624009)</a:t>
            </a:r>
            <a:endParaRPr lang="en-GB" altLang="en-US" sz="1200" i="1">
              <a:solidFill>
                <a:srgbClr val="0070C0"/>
              </a:solidFill>
            </a:endParaRPr>
          </a:p>
        </p:txBody>
      </p:sp>
      <p:pic>
        <p:nvPicPr>
          <p:cNvPr id="8" name="Content Placeholder 7"/>
          <p:cNvPicPr>
            <a:picLocks noGrp="1" noChangeAspect="1"/>
          </p:cNvPicPr>
          <p:nvPr>
            <p:ph sz="half" idx="2"/>
          </p:nvPr>
        </p:nvPicPr>
        <p:blipFill>
          <a:blip r:embed="rId1"/>
          <a:stretch>
            <a:fillRect/>
          </a:stretch>
        </p:blipFill>
        <p:spPr>
          <a:xfrm>
            <a:off x="7762875" y="3810"/>
            <a:ext cx="1376045" cy="1052830"/>
          </a:xfrm>
          <a:prstGeom prst="rect">
            <a:avLst/>
          </a:prstGeom>
        </p:spPr>
      </p:pic>
      <p:sp>
        <p:nvSpPr>
          <p:cNvPr id="31772" name="文本框 31"/>
          <p:cNvSpPr txBox="1"/>
          <p:nvPr/>
        </p:nvSpPr>
        <p:spPr>
          <a:xfrm>
            <a:off x="539750" y="1203325"/>
            <a:ext cx="4653280" cy="398780"/>
          </a:xfrm>
          <a:prstGeom prst="rect">
            <a:avLst/>
          </a:prstGeom>
          <a:noFill/>
          <a:ln w="9525">
            <a:noFill/>
          </a:ln>
        </p:spPr>
        <p:txBody>
          <a:bodyPr wrap="square" anchor="t" anchorCtr="0">
            <a:spAutoFit/>
          </a:bodyPr>
          <a:lstStyle/>
          <a:p>
            <a:r>
              <a:rPr lang="en-GB" altLang="en-US" sz="2000" b="1" dirty="0">
                <a:solidFill>
                  <a:schemeClr val="accent1"/>
                </a:solidFill>
                <a:latin typeface="Arial" panose="020B0604020202020204" pitchFamily="34" charset="0"/>
                <a:ea typeface="Microsoft YaHei Light" panose="020B0502040204020203" pitchFamily="34" charset="-122"/>
                <a:sym typeface="Arial" panose="020B0604020202020204" pitchFamily="34" charset="0"/>
              </a:rPr>
              <a:t>Key Performance Indicators</a:t>
            </a:r>
            <a:r>
              <a:rPr lang="en-GB" altLang="en-US" sz="1600" b="1" dirty="0">
                <a:solidFill>
                  <a:schemeClr val="accent1"/>
                </a:solidFill>
                <a:latin typeface="Arial" panose="020B0604020202020204" pitchFamily="34" charset="0"/>
                <a:ea typeface="Microsoft YaHei Light" panose="020B0502040204020203" pitchFamily="34" charset="-122"/>
                <a:sym typeface="Arial" panose="020B0604020202020204" pitchFamily="34" charset="0"/>
              </a:rPr>
              <a:t>.</a:t>
            </a:r>
            <a:r>
              <a:rPr lang="en-GB" altLang="en-US" sz="1800" b="1" dirty="0">
                <a:solidFill>
                  <a:schemeClr val="accent1"/>
                </a:solidFill>
                <a:latin typeface="Arial" panose="020B0604020202020204" pitchFamily="34" charset="0"/>
                <a:ea typeface="Microsoft YaHei Light" panose="020B0502040204020203" pitchFamily="34" charset="-122"/>
                <a:sym typeface="Arial" panose="020B0604020202020204" pitchFamily="34" charset="0"/>
              </a:rPr>
              <a:t> </a:t>
            </a:r>
            <a:endParaRPr lang="en-GB" altLang="en-US" sz="1800" b="1" dirty="0">
              <a:solidFill>
                <a:schemeClr val="accent1"/>
              </a:solidFill>
              <a:latin typeface="Arial" panose="020B0604020202020204" pitchFamily="34" charset="0"/>
              <a:ea typeface="Microsoft YaHei Light" panose="020B0502040204020203" pitchFamily="34" charset="-122"/>
              <a:sym typeface="Arial" panose="020B0604020202020204" pitchFamily="34" charset="0"/>
            </a:endParaRPr>
          </a:p>
        </p:txBody>
      </p:sp>
      <p:graphicFrame>
        <p:nvGraphicFramePr>
          <p:cNvPr id="6" name="Diagram 5"/>
          <p:cNvGraphicFramePr/>
          <p:nvPr/>
        </p:nvGraphicFramePr>
        <p:xfrm>
          <a:off x="1115695" y="1946275"/>
          <a:ext cx="5121910" cy="2795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5110" y="51435"/>
            <a:ext cx="4682490" cy="857250"/>
          </a:xfrm>
          <a:noFill/>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noProof="0" dirty="0">
                <a:ln>
                  <a:noFill/>
                </a:ln>
                <a:solidFill>
                  <a:schemeClr val="accent5">
                    <a:lumMod val="20000"/>
                    <a:lumOff val="80000"/>
                  </a:schemeClr>
                </a:solidFill>
                <a:effectLst/>
                <a:uLnTx/>
                <a:uFillTx/>
                <a:sym typeface="+mn-ea"/>
              </a:rPr>
              <a:t>HR </a:t>
            </a:r>
            <a:r>
              <a:rPr kumimoji="0" lang="en-GB" sz="4400" b="0" i="0" u="none" strike="noStrike" kern="1200" cap="none" spc="0" normalizeH="0" baseline="0" noProof="0" dirty="0">
                <a:ln>
                  <a:noFill/>
                </a:ln>
                <a:solidFill>
                  <a:schemeClr val="accent5">
                    <a:lumMod val="20000"/>
                    <a:lumOff val="80000"/>
                  </a:schemeClr>
                </a:solidFill>
                <a:effectLst/>
                <a:uLnTx/>
                <a:uFillTx/>
                <a:latin typeface="+mj-lt"/>
                <a:ea typeface="+mj-ea"/>
                <a:cs typeface="+mj-cs"/>
              </a:rPr>
              <a:t>Analysis</a:t>
            </a:r>
            <a:endParaRPr kumimoji="0" lang="en-GB" sz="4400" b="0" i="0" u="none" strike="noStrike" kern="1200" cap="none" spc="0" normalizeH="0" baseline="0" noProof="0" dirty="0">
              <a:ln>
                <a:noFill/>
              </a:ln>
              <a:solidFill>
                <a:schemeClr val="accent5">
                  <a:lumMod val="20000"/>
                  <a:lumOff val="80000"/>
                </a:schemeClr>
              </a:solidFill>
              <a:effectLst/>
              <a:uLnTx/>
              <a:uFillTx/>
              <a:latin typeface="+mj-lt"/>
              <a:ea typeface="+mj-ea"/>
              <a:cs typeface="+mj-cs"/>
            </a:endParaRPr>
          </a:p>
        </p:txBody>
      </p:sp>
      <p:sp>
        <p:nvSpPr>
          <p:cNvPr id="22530" name="Content Placeholder 2"/>
          <p:cNvSpPr>
            <a:spLocks noGrp="1"/>
          </p:cNvSpPr>
          <p:nvPr>
            <p:ph idx="1"/>
          </p:nvPr>
        </p:nvSpPr>
        <p:spPr>
          <a:xfrm>
            <a:off x="206375" y="1200150"/>
            <a:ext cx="8480425" cy="3394075"/>
          </a:xfrm>
        </p:spPr>
        <p:txBody>
          <a:bodyPr vert="horz" wrap="square" lIns="91440" tIns="45720" rIns="91440" bIns="45720" anchor="t" anchorCtr="0"/>
          <a:lstStyle/>
          <a:p>
            <a:pPr marL="0" indent="0" eaLnBrk="1" hangingPunct="1">
              <a:buNone/>
            </a:pPr>
            <a:r>
              <a:rPr lang="en-GB" altLang="en-US" sz="1600" b="1" dirty="0"/>
              <a:t> Number of Strike days </a:t>
            </a:r>
            <a:endParaRPr lang="en-GB" altLang="en-US" sz="1600" b="1" dirty="0">
              <a:solidFill>
                <a:srgbClr val="0070C0"/>
              </a:solidFill>
            </a:endParaRPr>
          </a:p>
        </p:txBody>
      </p:sp>
      <p:sp>
        <p:nvSpPr>
          <p:cNvPr id="22531" name="Content Placeholder 2"/>
          <p:cNvSpPr txBox="1"/>
          <p:nvPr/>
        </p:nvSpPr>
        <p:spPr>
          <a:xfrm>
            <a:off x="5867400" y="4587875"/>
            <a:ext cx="3286125" cy="36036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r" eaLnBrk="1" hangingPunct="1">
              <a:buNone/>
            </a:pPr>
            <a:r>
              <a:rPr lang="en-GB" altLang="en-US" sz="1200" i="1">
                <a:solidFill>
                  <a:srgbClr val="0070C0"/>
                </a:solidFill>
              </a:rPr>
              <a:t>Prepared by: Taiwo Amao (201624009)</a:t>
            </a:r>
            <a:endParaRPr lang="en-GB" altLang="en-US" sz="1200" i="1">
              <a:solidFill>
                <a:srgbClr val="0070C0"/>
              </a:solidFill>
            </a:endParaRPr>
          </a:p>
        </p:txBody>
      </p:sp>
      <p:pic>
        <p:nvPicPr>
          <p:cNvPr id="8" name="Content Placeholder 7"/>
          <p:cNvPicPr>
            <a:picLocks noGrp="1" noChangeAspect="1"/>
          </p:cNvPicPr>
          <p:nvPr>
            <p:ph sz="half" idx="2"/>
          </p:nvPr>
        </p:nvPicPr>
        <p:blipFill>
          <a:blip r:embed="rId2"/>
          <a:stretch>
            <a:fillRect/>
          </a:stretch>
        </p:blipFill>
        <p:spPr>
          <a:xfrm>
            <a:off x="7516495" y="10795"/>
            <a:ext cx="1647825" cy="1053465"/>
          </a:xfrm>
          <a:prstGeom prst="rect">
            <a:avLst/>
          </a:prstGeom>
        </p:spPr>
      </p:pic>
      <p:graphicFrame>
        <p:nvGraphicFramePr>
          <p:cNvPr id="5" name="Chart 4"/>
          <p:cNvGraphicFramePr/>
          <p:nvPr/>
        </p:nvGraphicFramePr>
        <p:xfrm>
          <a:off x="353060" y="1563370"/>
          <a:ext cx="4926330" cy="2808605"/>
        </p:xfrm>
        <a:graphic>
          <a:graphicData uri="http://schemas.openxmlformats.org/drawingml/2006/chart">
            <c:chart xmlns:c="http://schemas.openxmlformats.org/drawingml/2006/chart" xmlns:r="http://schemas.openxmlformats.org/officeDocument/2006/relationships" r:id="rId1"/>
          </a:graphicData>
        </a:graphic>
      </p:graphicFrame>
      <p:sp>
        <p:nvSpPr>
          <p:cNvPr id="7" name="文本框 6"/>
          <p:cNvSpPr txBox="1"/>
          <p:nvPr/>
        </p:nvSpPr>
        <p:spPr>
          <a:xfrm>
            <a:off x="5580380" y="1779905"/>
            <a:ext cx="3434715" cy="1750695"/>
          </a:xfrm>
          <a:prstGeom prst="rect">
            <a:avLst/>
          </a:prstGeom>
          <a:noFill/>
        </p:spPr>
        <p:txBody>
          <a:bodyPr wrap="square">
            <a:spAutoFit/>
          </a:bodyPr>
          <a:lstStyle/>
          <a:p>
            <a:pPr>
              <a:lnSpc>
                <a:spcPct val="120000"/>
              </a:lnSpc>
            </a:pPr>
            <a:r>
              <a:rPr lang="en-GB" altLang="en-US" sz="1200" dirty="0">
                <a:solidFill>
                  <a:schemeClr val="tx1">
                    <a:lumMod val="75000"/>
                    <a:lumOff val="25000"/>
                  </a:schemeClr>
                </a:solidFill>
                <a:effectLst/>
              </a:rPr>
              <a:t>The figure 1. shows number of stike days in the company. In year 1, it was 2 days and reduced to 1 day in year 2. It increased back to 2 days in year 3. </a:t>
            </a:r>
            <a:r>
              <a:rPr lang="en-GB" altLang="en-US" sz="1200" b="1" dirty="0">
                <a:solidFill>
                  <a:schemeClr val="tx1">
                    <a:lumMod val="75000"/>
                    <a:lumOff val="25000"/>
                  </a:schemeClr>
                </a:solidFill>
                <a:effectLst/>
              </a:rPr>
              <a:t>The Strike days were at the  highest  in year 4 at 46 days due to  closure of a plant</a:t>
            </a:r>
            <a:r>
              <a:rPr lang="en-GB" altLang="en-US" sz="1200" dirty="0">
                <a:solidFill>
                  <a:schemeClr val="tx1">
                    <a:lumMod val="75000"/>
                    <a:lumOff val="25000"/>
                  </a:schemeClr>
                </a:solidFill>
                <a:effectLst/>
              </a:rPr>
              <a:t>. And year 5 had  37 days of strike</a:t>
            </a:r>
            <a:r>
              <a:rPr lang="en-GB" altLang="en-US" dirty="0">
                <a:solidFill>
                  <a:schemeClr val="tx1">
                    <a:lumMod val="75000"/>
                    <a:lumOff val="25000"/>
                  </a:schemeClr>
                </a:solidFill>
                <a:effectLst/>
              </a:rPr>
              <a:t>. </a:t>
            </a:r>
            <a:r>
              <a:rPr lang="en-GB" altLang="en-US" sz="1200" dirty="0">
                <a:solidFill>
                  <a:schemeClr val="tx1">
                    <a:lumMod val="75000"/>
                    <a:lumOff val="25000"/>
                  </a:schemeClr>
                </a:solidFill>
                <a:effectLst/>
              </a:rPr>
              <a:t>The strike days reduced to 2 days at the end of the round in year 6.</a:t>
            </a:r>
            <a:endParaRPr lang="en-US" altLang="zh-CN" sz="1200" dirty="0">
              <a:solidFill>
                <a:schemeClr val="tx1">
                  <a:lumMod val="75000"/>
                  <a:lumOff val="25000"/>
                </a:schemeClr>
              </a:solidFill>
              <a:effectLst/>
            </a:endParaRPr>
          </a:p>
        </p:txBody>
      </p:sp>
      <p:sp>
        <p:nvSpPr>
          <p:cNvPr id="15" name="Text Box 14"/>
          <p:cNvSpPr txBox="1"/>
          <p:nvPr/>
        </p:nvSpPr>
        <p:spPr>
          <a:xfrm>
            <a:off x="394335" y="800100"/>
            <a:ext cx="309880" cy="368300"/>
          </a:xfrm>
          <a:prstGeom prst="rect">
            <a:avLst/>
          </a:prstGeom>
          <a:noFill/>
        </p:spPr>
        <p:txBody>
          <a:bodyPr wrap="none" rtlCol="0">
            <a:spAutoFit/>
          </a:bodyPr>
          <a:lstStyle/>
          <a:p>
            <a:endParaRPr lang="en-GB" altLang="en-US"/>
          </a:p>
        </p:txBody>
      </p:sp>
      <p:sp>
        <p:nvSpPr>
          <p:cNvPr id="28" name="Text Box 27"/>
          <p:cNvSpPr txBox="1"/>
          <p:nvPr/>
        </p:nvSpPr>
        <p:spPr>
          <a:xfrm>
            <a:off x="353060" y="4444365"/>
            <a:ext cx="982980" cy="368300"/>
          </a:xfrm>
          <a:prstGeom prst="rect">
            <a:avLst/>
          </a:prstGeom>
          <a:noFill/>
        </p:spPr>
        <p:txBody>
          <a:bodyPr wrap="none" rtlCol="0">
            <a:spAutoFit/>
          </a:bodyPr>
          <a:lstStyle/>
          <a:p>
            <a:r>
              <a:rPr lang="en-GB" altLang="en-US"/>
              <a:t>Figure 1.</a:t>
            </a:r>
            <a:endParaRPr lang="en-GB" altLang="en-US"/>
          </a:p>
        </p:txBody>
      </p:sp>
      <p:sp>
        <p:nvSpPr>
          <p:cNvPr id="9" name="Rectangle 8"/>
          <p:cNvSpPr/>
          <p:nvPr/>
        </p:nvSpPr>
        <p:spPr bwMode="auto">
          <a:xfrm>
            <a:off x="5796280" y="1347153"/>
            <a:ext cx="2819400" cy="2524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anchor="ctr"/>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prstClr val="white"/>
                </a:solidFill>
                <a:effectLst/>
                <a:uLnTx/>
                <a:uFillTx/>
                <a:latin typeface="+mj-lt"/>
                <a:ea typeface="+mn-ea"/>
                <a:cs typeface="Arial" panose="020B0604020202020204" pitchFamily="34" charset="0"/>
              </a:rPr>
              <a:t>Insights</a:t>
            </a:r>
            <a:r>
              <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endPar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953" y="109220"/>
            <a:ext cx="6202363" cy="857250"/>
          </a:xfrm>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400" b="0" i="0" u="none" strike="noStrike" kern="1200" cap="none" spc="0" normalizeH="0" baseline="0" noProof="0" dirty="0">
                <a:ln>
                  <a:noFill/>
                </a:ln>
                <a:solidFill>
                  <a:schemeClr val="accent5">
                    <a:lumMod val="20000"/>
                    <a:lumOff val="80000"/>
                  </a:schemeClr>
                </a:solidFill>
                <a:effectLst/>
                <a:uLnTx/>
                <a:uFillTx/>
                <a:latin typeface="+mj-lt"/>
                <a:ea typeface="+mj-ea"/>
                <a:cs typeface="+mj-cs"/>
              </a:rPr>
              <a:t>Analysis</a:t>
            </a:r>
            <a:endParaRPr kumimoji="0" lang="en-GB" sz="4400" b="0" i="0" u="none" strike="noStrike" kern="1200" cap="none" spc="0" normalizeH="0" baseline="0" noProof="0" dirty="0">
              <a:ln>
                <a:noFill/>
              </a:ln>
              <a:solidFill>
                <a:schemeClr val="accent5">
                  <a:lumMod val="20000"/>
                  <a:lumOff val="80000"/>
                </a:schemeClr>
              </a:solidFill>
              <a:effectLst/>
              <a:uLnTx/>
              <a:uFillTx/>
              <a:latin typeface="+mj-lt"/>
              <a:ea typeface="+mj-ea"/>
              <a:cs typeface="+mj-cs"/>
            </a:endParaRPr>
          </a:p>
        </p:txBody>
      </p:sp>
      <p:sp>
        <p:nvSpPr>
          <p:cNvPr id="23554" name="Content Placeholder 2"/>
          <p:cNvSpPr>
            <a:spLocks noGrp="1"/>
          </p:cNvSpPr>
          <p:nvPr>
            <p:ph idx="1"/>
          </p:nvPr>
        </p:nvSpPr>
        <p:spPr>
          <a:xfrm>
            <a:off x="452120" y="1200150"/>
            <a:ext cx="8653145" cy="3623945"/>
          </a:xfrm>
        </p:spPr>
        <p:txBody>
          <a:bodyPr vert="horz" wrap="square" lIns="91440" tIns="45720" rIns="91440" bIns="45720" anchor="t" anchorCtr="0"/>
          <a:lstStyle/>
          <a:p>
            <a:pPr marL="0" indent="0" eaLnBrk="1" hangingPunct="1">
              <a:buNone/>
            </a:pPr>
            <a:r>
              <a:rPr lang="en-GB" altLang="en-US" sz="1600" b="1" dirty="0">
                <a:sym typeface="+mn-ea"/>
              </a:rPr>
              <a:t>Workforce and Automation</a:t>
            </a:r>
            <a:endParaRPr lang="en-GB" altLang="en-US" sz="1600" b="1" dirty="0">
              <a:sym typeface="+mn-ea"/>
            </a:endParaRPr>
          </a:p>
          <a:p>
            <a:pPr marL="0" indent="0" eaLnBrk="1" hangingPunct="1">
              <a:buNone/>
            </a:pPr>
            <a:r>
              <a:rPr lang="en-GB" altLang="en-US" sz="1200" dirty="0"/>
              <a:t>Figure 2</a:t>
            </a:r>
            <a:r>
              <a:rPr lang="en-GB" altLang="en-US" sz="1600" b="1" dirty="0"/>
              <a:t> </a:t>
            </a:r>
            <a:endParaRPr lang="en-GB" altLang="en-US" sz="1600" b="1" dirty="0"/>
          </a:p>
          <a:p>
            <a:pPr marL="0" indent="0" eaLnBrk="1" hangingPunct="1">
              <a:buNone/>
            </a:pPr>
            <a:endParaRPr lang="en-GB" altLang="en-US" sz="1200" b="1" dirty="0">
              <a:solidFill>
                <a:srgbClr val="0070C0"/>
              </a:solidFill>
            </a:endParaRPr>
          </a:p>
        </p:txBody>
      </p:sp>
      <p:sp>
        <p:nvSpPr>
          <p:cNvPr id="23555" name="Content Placeholder 2"/>
          <p:cNvSpPr txBox="1"/>
          <p:nvPr/>
        </p:nvSpPr>
        <p:spPr>
          <a:xfrm>
            <a:off x="5867400" y="4587875"/>
            <a:ext cx="3286125" cy="36036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r" eaLnBrk="1" hangingPunct="1">
              <a:buNone/>
            </a:pPr>
            <a:r>
              <a:rPr lang="en-GB" altLang="en-US" sz="1200" i="1">
                <a:solidFill>
                  <a:srgbClr val="0070C0"/>
                </a:solidFill>
              </a:rPr>
              <a:t>Prepared by: </a:t>
            </a:r>
            <a:r>
              <a:rPr lang="en-GB" altLang="en-US" sz="1200">
                <a:solidFill>
                  <a:schemeClr val="accent1"/>
                </a:solidFill>
                <a:sym typeface="+mn-ea"/>
              </a:rPr>
              <a:t>Taiwo Amao</a:t>
            </a:r>
            <a:r>
              <a:rPr lang="en-GB" altLang="en-US" sz="1200" i="1">
                <a:solidFill>
                  <a:schemeClr val="accent1"/>
                </a:solidFill>
              </a:rPr>
              <a:t> </a:t>
            </a:r>
            <a:r>
              <a:rPr lang="en-GB" altLang="en-US" sz="1200" i="1">
                <a:solidFill>
                  <a:srgbClr val="0070C0"/>
                </a:solidFill>
              </a:rPr>
              <a:t>(201624009)</a:t>
            </a:r>
            <a:endParaRPr lang="en-GB" altLang="en-US" sz="1200" i="1">
              <a:solidFill>
                <a:srgbClr val="0070C0"/>
              </a:solidFill>
            </a:endParaRPr>
          </a:p>
        </p:txBody>
      </p:sp>
      <p:pic>
        <p:nvPicPr>
          <p:cNvPr id="8" name="Content Placeholder 7"/>
          <p:cNvPicPr>
            <a:picLocks noGrp="1" noChangeAspect="1"/>
          </p:cNvPicPr>
          <p:nvPr>
            <p:ph sz="half" idx="2"/>
          </p:nvPr>
        </p:nvPicPr>
        <p:blipFill>
          <a:blip r:embed="rId3"/>
          <a:stretch>
            <a:fillRect/>
          </a:stretch>
        </p:blipFill>
        <p:spPr>
          <a:xfrm>
            <a:off x="7524115" y="0"/>
            <a:ext cx="1556385" cy="1053465"/>
          </a:xfrm>
          <a:prstGeom prst="rect">
            <a:avLst/>
          </a:prstGeom>
        </p:spPr>
      </p:pic>
      <p:graphicFrame>
        <p:nvGraphicFramePr>
          <p:cNvPr id="3" name="Chart 2"/>
          <p:cNvGraphicFramePr/>
          <p:nvPr/>
        </p:nvGraphicFramePr>
        <p:xfrm>
          <a:off x="551180" y="1795145"/>
          <a:ext cx="4586605" cy="137541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2" name="Chart 11"/>
          <p:cNvGraphicFramePr/>
          <p:nvPr/>
        </p:nvGraphicFramePr>
        <p:xfrm>
          <a:off x="539750" y="3220085"/>
          <a:ext cx="4598670" cy="142367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Box 3"/>
          <p:cNvSpPr txBox="1"/>
          <p:nvPr/>
        </p:nvSpPr>
        <p:spPr>
          <a:xfrm>
            <a:off x="5354955" y="1707515"/>
            <a:ext cx="3468370" cy="1383665"/>
          </a:xfrm>
          <a:prstGeom prst="rect">
            <a:avLst/>
          </a:prstGeom>
          <a:noFill/>
        </p:spPr>
        <p:txBody>
          <a:bodyPr wrap="square" rtlCol="0">
            <a:spAutoFit/>
          </a:bodyPr>
          <a:lstStyle/>
          <a:p>
            <a:r>
              <a:rPr lang="en-GB" altLang="en-US" sz="1200" dirty="0"/>
              <a:t>Figure 2 shows BETTACS recruited the highest workforce of 7600 workers in year 3 and also 7239 workforce in year 2. The number of  workforce fell to 1200  in year 4 due to a plant closure and also  recorded a fall in year 5 to 571 workers. There was an increase in the workforce in year 6 to 2227 workers.</a:t>
            </a:r>
            <a:endParaRPr lang="en-GB" altLang="en-US" sz="1200" dirty="0"/>
          </a:p>
        </p:txBody>
      </p:sp>
      <p:sp>
        <p:nvSpPr>
          <p:cNvPr id="5" name="Text Box 4"/>
          <p:cNvSpPr txBox="1"/>
          <p:nvPr/>
        </p:nvSpPr>
        <p:spPr>
          <a:xfrm>
            <a:off x="5291455" y="3573145"/>
            <a:ext cx="3451860" cy="1014730"/>
          </a:xfrm>
          <a:prstGeom prst="rect">
            <a:avLst/>
          </a:prstGeom>
          <a:noFill/>
        </p:spPr>
        <p:txBody>
          <a:bodyPr wrap="square" rtlCol="0">
            <a:spAutoFit/>
          </a:bodyPr>
          <a:lstStyle/>
          <a:p>
            <a:r>
              <a:rPr lang="en-GB" altLang="en-US" sz="1200" dirty="0"/>
              <a:t>Figure 3 shows BETTACS  had the highest investment of  £410 million in year 2 and year 3 was £300 million.</a:t>
            </a:r>
            <a:r>
              <a:rPr lang="en-GB" altLang="en-US" sz="1200" dirty="0"/>
              <a:t> The company had the lowest investment of £3 million in year 5. In year 6, the automation expenditure increased to £101 million. </a:t>
            </a:r>
            <a:endParaRPr lang="en-GB" altLang="en-US" sz="1200" dirty="0"/>
          </a:p>
        </p:txBody>
      </p:sp>
      <p:sp>
        <p:nvSpPr>
          <p:cNvPr id="6" name="Text Box 5"/>
          <p:cNvSpPr txBox="1"/>
          <p:nvPr/>
        </p:nvSpPr>
        <p:spPr>
          <a:xfrm>
            <a:off x="539750" y="4604385"/>
            <a:ext cx="2149475" cy="275590"/>
          </a:xfrm>
          <a:prstGeom prst="rect">
            <a:avLst/>
          </a:prstGeom>
          <a:noFill/>
        </p:spPr>
        <p:txBody>
          <a:bodyPr wrap="square" rtlCol="0">
            <a:spAutoFit/>
          </a:bodyPr>
          <a:lstStyle/>
          <a:p>
            <a:r>
              <a:rPr lang="en-GB" altLang="en-US" sz="1200"/>
              <a:t>Figure 3</a:t>
            </a:r>
            <a:endParaRPr lang="en-GB" altLang="en-US" sz="1200" b="1"/>
          </a:p>
        </p:txBody>
      </p:sp>
      <p:sp>
        <p:nvSpPr>
          <p:cNvPr id="7" name="Rectangle 5"/>
          <p:cNvSpPr/>
          <p:nvPr/>
        </p:nvSpPr>
        <p:spPr bwMode="auto">
          <a:xfrm>
            <a:off x="5507673" y="1305560"/>
            <a:ext cx="2819400" cy="252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anchor="ctr"/>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prstClr val="white"/>
                </a:solidFill>
                <a:effectLst/>
                <a:uLnTx/>
                <a:uFillTx/>
                <a:latin typeface="+mj-lt"/>
                <a:ea typeface="+mn-ea"/>
                <a:cs typeface="Arial" panose="020B0604020202020204" pitchFamily="34" charset="0"/>
              </a:rPr>
              <a:t>Insights</a:t>
            </a:r>
            <a:r>
              <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endPar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9" name="Rectangle 5"/>
          <p:cNvSpPr/>
          <p:nvPr/>
        </p:nvSpPr>
        <p:spPr bwMode="auto">
          <a:xfrm>
            <a:off x="5507673" y="3240405"/>
            <a:ext cx="2819400" cy="252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prstClr val="white"/>
                </a:solidFill>
                <a:effectLst/>
                <a:uLnTx/>
                <a:uFillTx/>
                <a:latin typeface="+mj-lt"/>
                <a:ea typeface="+mn-ea"/>
                <a:cs typeface="Arial" panose="020B0604020202020204" pitchFamily="34" charset="0"/>
              </a:rPr>
              <a:t>Insights</a:t>
            </a:r>
            <a:r>
              <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endPar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4438" y="206375"/>
            <a:ext cx="6202363" cy="857250"/>
          </a:xfrm>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400" b="0" i="0" u="none" strike="noStrike" kern="1200" cap="none" spc="0" normalizeH="0" baseline="0" noProof="0" dirty="0">
                <a:ln>
                  <a:noFill/>
                </a:ln>
                <a:solidFill>
                  <a:schemeClr val="accent5">
                    <a:lumMod val="20000"/>
                    <a:lumOff val="80000"/>
                  </a:schemeClr>
                </a:solidFill>
                <a:effectLst/>
                <a:uLnTx/>
                <a:uFillTx/>
                <a:latin typeface="+mj-lt"/>
                <a:ea typeface="+mj-ea"/>
                <a:cs typeface="+mj-cs"/>
              </a:rPr>
              <a:t>Analysis</a:t>
            </a:r>
            <a:endParaRPr kumimoji="0" lang="en-GB" sz="4400" b="0" i="0" u="none" strike="noStrike" kern="1200" cap="none" spc="0" normalizeH="0" baseline="0" noProof="0" dirty="0">
              <a:ln>
                <a:noFill/>
              </a:ln>
              <a:solidFill>
                <a:schemeClr val="accent5">
                  <a:lumMod val="20000"/>
                  <a:lumOff val="80000"/>
                </a:schemeClr>
              </a:solidFill>
              <a:effectLst/>
              <a:uLnTx/>
              <a:uFillTx/>
              <a:latin typeface="+mj-lt"/>
              <a:ea typeface="+mj-ea"/>
              <a:cs typeface="+mj-cs"/>
            </a:endParaRPr>
          </a:p>
        </p:txBody>
      </p:sp>
      <p:sp>
        <p:nvSpPr>
          <p:cNvPr id="25602" name="Content Placeholder 2"/>
          <p:cNvSpPr>
            <a:spLocks noGrp="1"/>
          </p:cNvSpPr>
          <p:nvPr>
            <p:ph idx="1"/>
          </p:nvPr>
        </p:nvSpPr>
        <p:spPr/>
        <p:txBody>
          <a:bodyPr vert="horz" wrap="square" lIns="91440" tIns="45720" rIns="91440" bIns="45720" anchor="t" anchorCtr="0"/>
          <a:lstStyle/>
          <a:p>
            <a:pPr marL="0" indent="0" eaLnBrk="1" hangingPunct="1">
              <a:buNone/>
            </a:pPr>
            <a:r>
              <a:rPr lang="en-GB" altLang="en-US" sz="1600" b="1" dirty="0"/>
              <a:t>        Productivity Index</a:t>
            </a:r>
            <a:endParaRPr lang="en-GB" altLang="en-US" sz="1600" b="1" dirty="0"/>
          </a:p>
          <a:p>
            <a:pPr marL="0" indent="0" eaLnBrk="1" hangingPunct="1">
              <a:buNone/>
            </a:pPr>
            <a:r>
              <a:rPr lang="en-GB" altLang="en-US" sz="1200" dirty="0">
                <a:solidFill>
                  <a:schemeClr val="tx1"/>
                </a:solidFill>
              </a:rPr>
              <a:t>           Figure 4 </a:t>
            </a:r>
            <a:endParaRPr lang="en-GB" altLang="en-US" sz="1200" dirty="0">
              <a:solidFill>
                <a:schemeClr val="tx1"/>
              </a:solidFill>
            </a:endParaRPr>
          </a:p>
        </p:txBody>
      </p:sp>
      <p:sp>
        <p:nvSpPr>
          <p:cNvPr id="25603" name="Content Placeholder 2"/>
          <p:cNvSpPr txBox="1"/>
          <p:nvPr/>
        </p:nvSpPr>
        <p:spPr>
          <a:xfrm>
            <a:off x="5867400" y="4587875"/>
            <a:ext cx="3286125" cy="36036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r" eaLnBrk="1" hangingPunct="1">
              <a:buNone/>
            </a:pPr>
            <a:r>
              <a:rPr lang="en-GB" altLang="en-US" sz="1200" i="1">
                <a:solidFill>
                  <a:srgbClr val="0070C0"/>
                </a:solidFill>
              </a:rPr>
              <a:t>Prepared by: Taiwo Amao (201624009)</a:t>
            </a:r>
            <a:endParaRPr lang="en-GB" altLang="en-US" sz="1200" i="1">
              <a:solidFill>
                <a:srgbClr val="0070C0"/>
              </a:solidFill>
            </a:endParaRPr>
          </a:p>
        </p:txBody>
      </p:sp>
      <p:pic>
        <p:nvPicPr>
          <p:cNvPr id="8" name="Content Placeholder 7"/>
          <p:cNvPicPr>
            <a:picLocks noGrp="1" noChangeAspect="1"/>
          </p:cNvPicPr>
          <p:nvPr>
            <p:ph sz="half" idx="2"/>
          </p:nvPr>
        </p:nvPicPr>
        <p:blipFill>
          <a:blip r:embed="rId2"/>
          <a:stretch>
            <a:fillRect/>
          </a:stretch>
        </p:blipFill>
        <p:spPr>
          <a:xfrm>
            <a:off x="7452360" y="0"/>
            <a:ext cx="1708785" cy="1053465"/>
          </a:xfrm>
          <a:prstGeom prst="rect">
            <a:avLst/>
          </a:prstGeom>
        </p:spPr>
      </p:pic>
      <p:graphicFrame>
        <p:nvGraphicFramePr>
          <p:cNvPr id="3" name="Chart 2"/>
          <p:cNvGraphicFramePr/>
          <p:nvPr/>
        </p:nvGraphicFramePr>
        <p:xfrm>
          <a:off x="971550" y="1924050"/>
          <a:ext cx="4670425" cy="2434590"/>
        </p:xfrm>
        <a:graphic>
          <a:graphicData uri="http://schemas.openxmlformats.org/drawingml/2006/chart">
            <c:chart xmlns:c="http://schemas.openxmlformats.org/drawingml/2006/chart" xmlns:r="http://schemas.openxmlformats.org/officeDocument/2006/relationships" r:id="rId1"/>
          </a:graphicData>
        </a:graphic>
      </p:graphicFrame>
      <p:sp>
        <p:nvSpPr>
          <p:cNvPr id="27" name="Text Box 26"/>
          <p:cNvSpPr txBox="1"/>
          <p:nvPr/>
        </p:nvSpPr>
        <p:spPr>
          <a:xfrm>
            <a:off x="5868035" y="2128520"/>
            <a:ext cx="2959100" cy="1383665"/>
          </a:xfrm>
          <a:prstGeom prst="rect">
            <a:avLst/>
          </a:prstGeom>
          <a:noFill/>
        </p:spPr>
        <p:txBody>
          <a:bodyPr wrap="square" rtlCol="0">
            <a:spAutoFit/>
          </a:bodyPr>
          <a:lstStyle/>
          <a:p>
            <a:r>
              <a:rPr lang="en-GB" altLang="en-US" sz="1200" dirty="0"/>
              <a:t>Figure 4 shows the project had  0.90 productivity index in year 1 and increased to 0.99 in Year 2. Year 3  had the highest level of  2.05 productivity index. It fell in year 4 to 1.2 and increased in year 5 to 1.46. The company closed with a productivity index level of 1.41.</a:t>
            </a:r>
            <a:endParaRPr lang="en-GB" altLang="en-US" sz="1200" dirty="0"/>
          </a:p>
        </p:txBody>
      </p:sp>
      <p:sp>
        <p:nvSpPr>
          <p:cNvPr id="6" name="Rectangle 5"/>
          <p:cNvSpPr/>
          <p:nvPr/>
        </p:nvSpPr>
        <p:spPr bwMode="auto">
          <a:xfrm>
            <a:off x="5940108" y="1671320"/>
            <a:ext cx="2819400" cy="252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anchor="ctr"/>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prstClr val="white"/>
                </a:solidFill>
                <a:effectLst/>
                <a:uLnTx/>
                <a:uFillTx/>
                <a:latin typeface="+mj-lt"/>
                <a:ea typeface="+mn-ea"/>
                <a:cs typeface="Arial" panose="020B0604020202020204" pitchFamily="34" charset="0"/>
              </a:rPr>
              <a:t>Insights</a:t>
            </a:r>
            <a:r>
              <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endPar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4438" y="206375"/>
            <a:ext cx="6202363" cy="857250"/>
          </a:xfrm>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400" b="0" i="0" u="none" strike="noStrike" kern="1200" cap="none" spc="0" normalizeH="0" baseline="0" noProof="0" dirty="0">
                <a:ln>
                  <a:noFill/>
                </a:ln>
                <a:solidFill>
                  <a:schemeClr val="accent5">
                    <a:lumMod val="20000"/>
                    <a:lumOff val="80000"/>
                  </a:schemeClr>
                </a:solidFill>
                <a:effectLst/>
                <a:uLnTx/>
                <a:uFillTx/>
                <a:latin typeface="+mj-lt"/>
                <a:ea typeface="+mj-ea"/>
                <a:cs typeface="+mj-cs"/>
              </a:rPr>
              <a:t>Analysis</a:t>
            </a:r>
            <a:endParaRPr kumimoji="0" lang="en-GB" sz="4400" b="0" i="0" u="none" strike="noStrike" kern="1200" cap="none" spc="0" normalizeH="0" baseline="0" noProof="0" dirty="0">
              <a:ln>
                <a:noFill/>
              </a:ln>
              <a:solidFill>
                <a:schemeClr val="accent5">
                  <a:lumMod val="20000"/>
                  <a:lumOff val="80000"/>
                </a:schemeClr>
              </a:solidFill>
              <a:effectLst/>
              <a:uLnTx/>
              <a:uFillTx/>
              <a:latin typeface="+mj-lt"/>
              <a:ea typeface="+mj-ea"/>
              <a:cs typeface="+mj-cs"/>
            </a:endParaRPr>
          </a:p>
        </p:txBody>
      </p:sp>
      <p:sp>
        <p:nvSpPr>
          <p:cNvPr id="24578" name="Content Placeholder 2"/>
          <p:cNvSpPr>
            <a:spLocks noGrp="1"/>
          </p:cNvSpPr>
          <p:nvPr>
            <p:ph idx="1"/>
          </p:nvPr>
        </p:nvSpPr>
        <p:spPr>
          <a:xfrm>
            <a:off x="165735" y="1193800"/>
            <a:ext cx="8954135" cy="3676015"/>
          </a:xfrm>
        </p:spPr>
        <p:txBody>
          <a:bodyPr vert="horz" wrap="square" lIns="91440" tIns="45720" rIns="91440" bIns="45720" anchor="t" anchorCtr="0"/>
          <a:lstStyle/>
          <a:p>
            <a:pPr marL="0" indent="0" eaLnBrk="1" hangingPunct="1">
              <a:buNone/>
            </a:pPr>
            <a:r>
              <a:rPr lang="en-GB" altLang="en-US" sz="1200" b="1"/>
              <a:t>         </a:t>
            </a:r>
            <a:r>
              <a:rPr lang="en-GB" altLang="en-US" sz="1600" b="1"/>
              <a:t>Wage Cost</a:t>
            </a:r>
            <a:r>
              <a:rPr lang="en-GB" altLang="en-US" sz="1600"/>
              <a:t>                                                                </a:t>
            </a:r>
            <a:r>
              <a:rPr lang="en-GB" altLang="en-US" sz="1600" b="1"/>
              <a:t>Training Cost </a:t>
            </a:r>
            <a:endParaRPr lang="en-GB" altLang="en-US" sz="1200"/>
          </a:p>
          <a:p>
            <a:pPr marL="0" indent="0" eaLnBrk="1" hangingPunct="1">
              <a:buNone/>
            </a:pPr>
            <a:r>
              <a:rPr lang="en-GB" altLang="en-US" sz="1200"/>
              <a:t>          Figure 5                                                                                                 Figure 6</a:t>
            </a:r>
            <a:endParaRPr lang="en-GB" altLang="en-US" sz="1200"/>
          </a:p>
          <a:p>
            <a:pPr eaLnBrk="1" hangingPunct="1"/>
            <a:endParaRPr lang="en-GB" altLang="en-US" sz="1200">
              <a:solidFill>
                <a:srgbClr val="0070C0"/>
              </a:solidFill>
            </a:endParaRPr>
          </a:p>
        </p:txBody>
      </p:sp>
      <p:sp>
        <p:nvSpPr>
          <p:cNvPr id="24579" name="Content Placeholder 2"/>
          <p:cNvSpPr txBox="1"/>
          <p:nvPr/>
        </p:nvSpPr>
        <p:spPr>
          <a:xfrm>
            <a:off x="5867400" y="4587875"/>
            <a:ext cx="3286125" cy="36036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r" eaLnBrk="1" hangingPunct="1">
              <a:buNone/>
            </a:pPr>
            <a:r>
              <a:rPr lang="en-GB" altLang="en-US" sz="1200" i="1">
                <a:solidFill>
                  <a:srgbClr val="0070C0"/>
                </a:solidFill>
              </a:rPr>
              <a:t>Prepared by: Taiwo Amao (201624009)</a:t>
            </a:r>
            <a:endParaRPr lang="en-GB" altLang="en-US" sz="1200" i="1">
              <a:solidFill>
                <a:srgbClr val="0070C0"/>
              </a:solidFill>
            </a:endParaRPr>
          </a:p>
        </p:txBody>
      </p:sp>
      <p:pic>
        <p:nvPicPr>
          <p:cNvPr id="8" name="Content Placeholder 7"/>
          <p:cNvPicPr>
            <a:picLocks noGrp="1" noChangeAspect="1"/>
          </p:cNvPicPr>
          <p:nvPr>
            <p:ph sz="half" idx="2"/>
          </p:nvPr>
        </p:nvPicPr>
        <p:blipFill>
          <a:blip r:embed="rId3"/>
          <a:stretch>
            <a:fillRect/>
          </a:stretch>
        </p:blipFill>
        <p:spPr>
          <a:xfrm>
            <a:off x="7527290" y="10795"/>
            <a:ext cx="1625600" cy="1053465"/>
          </a:xfrm>
          <a:prstGeom prst="rect">
            <a:avLst/>
          </a:prstGeom>
        </p:spPr>
      </p:pic>
      <p:graphicFrame>
        <p:nvGraphicFramePr>
          <p:cNvPr id="3" name="Chart 2"/>
          <p:cNvGraphicFramePr/>
          <p:nvPr/>
        </p:nvGraphicFramePr>
        <p:xfrm>
          <a:off x="4425315" y="1701165"/>
          <a:ext cx="3914775" cy="221805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 name="Chart 3"/>
          <p:cNvGraphicFramePr/>
          <p:nvPr/>
        </p:nvGraphicFramePr>
        <p:xfrm>
          <a:off x="615315" y="1703070"/>
          <a:ext cx="3687445" cy="238188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Box 4"/>
          <p:cNvSpPr txBox="1"/>
          <p:nvPr/>
        </p:nvSpPr>
        <p:spPr>
          <a:xfrm>
            <a:off x="107950" y="4156075"/>
            <a:ext cx="4197985" cy="737235"/>
          </a:xfrm>
          <a:prstGeom prst="rect">
            <a:avLst/>
          </a:prstGeom>
          <a:noFill/>
        </p:spPr>
        <p:txBody>
          <a:bodyPr wrap="square" rtlCol="0">
            <a:spAutoFit/>
          </a:bodyPr>
          <a:lstStyle/>
          <a:p>
            <a:r>
              <a:rPr lang="en-GB" altLang="en-US" sz="1200" dirty="0"/>
              <a:t>The above figure 5 shows that in year 2 BETTACS spent highest amount of £253.37 million on wages, and  £247 million in Year 3. The lowest amount spent was £15.97 million in year 5. </a:t>
            </a:r>
            <a:r>
              <a:rPr lang="en-GB" altLang="en-US" dirty="0"/>
              <a:t> </a:t>
            </a:r>
            <a:endParaRPr lang="en-GB" altLang="en-US" dirty="0"/>
          </a:p>
        </p:txBody>
      </p:sp>
      <p:sp>
        <p:nvSpPr>
          <p:cNvPr id="6" name="Text Box 5"/>
          <p:cNvSpPr txBox="1"/>
          <p:nvPr/>
        </p:nvSpPr>
        <p:spPr>
          <a:xfrm>
            <a:off x="4370705" y="3942715"/>
            <a:ext cx="4782820" cy="829945"/>
          </a:xfrm>
          <a:prstGeom prst="rect">
            <a:avLst/>
          </a:prstGeom>
          <a:noFill/>
        </p:spPr>
        <p:txBody>
          <a:bodyPr wrap="square" rtlCol="0">
            <a:spAutoFit/>
          </a:bodyPr>
          <a:lstStyle/>
          <a:p>
            <a:r>
              <a:rPr lang="en-GB" altLang="en-US" sz="1200" dirty="0"/>
              <a:t>The figure 6 above shows that £6.5 million was the highest amount spent on training in year 3, and £5.52 million in year 2. In year 4  the record fell to £1 million. The lowest amount was £0.5 million in year 5, and  increased to £ 1 million in year 6.</a:t>
            </a:r>
            <a:endParaRPr lang="en-GB" alt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84438" y="206375"/>
            <a:ext cx="6202363" cy="857250"/>
          </a:xfrm>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400" b="0" i="0" u="none" strike="noStrike" kern="1200" cap="none" spc="0" normalizeH="0" baseline="0" noProof="0" dirty="0">
                <a:ln>
                  <a:noFill/>
                </a:ln>
                <a:solidFill>
                  <a:schemeClr val="accent5">
                    <a:lumMod val="20000"/>
                    <a:lumOff val="80000"/>
                  </a:schemeClr>
                </a:solidFill>
                <a:effectLst/>
                <a:uLnTx/>
                <a:uFillTx/>
                <a:latin typeface="+mj-lt"/>
                <a:ea typeface="+mj-ea"/>
                <a:cs typeface="+mj-cs"/>
              </a:rPr>
              <a:t>Conclusions</a:t>
            </a:r>
            <a:endParaRPr kumimoji="0" lang="en-GB" sz="4400" b="0" i="0" u="none" strike="noStrike" kern="1200" cap="none" spc="0" normalizeH="0" baseline="0" noProof="0" dirty="0">
              <a:ln>
                <a:noFill/>
              </a:ln>
              <a:solidFill>
                <a:schemeClr val="accent5">
                  <a:lumMod val="20000"/>
                  <a:lumOff val="80000"/>
                </a:schemeClr>
              </a:solidFill>
              <a:effectLst/>
              <a:uLnTx/>
              <a:uFillTx/>
              <a:latin typeface="+mj-lt"/>
              <a:ea typeface="+mj-ea"/>
              <a:cs typeface="+mj-cs"/>
            </a:endParaRPr>
          </a:p>
        </p:txBody>
      </p:sp>
      <p:sp>
        <p:nvSpPr>
          <p:cNvPr id="8" name="Rectangle 7"/>
          <p:cNvSpPr/>
          <p:nvPr/>
        </p:nvSpPr>
        <p:spPr>
          <a:xfrm>
            <a:off x="107950" y="1133475"/>
            <a:ext cx="8785225" cy="273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GB" sz="2000" b="1" i="0" u="none" strike="noStrike" kern="1200" cap="none" spc="0" normalizeH="0" baseline="0" noProof="0" dirty="0">
                <a:ln>
                  <a:noFill/>
                </a:ln>
                <a:solidFill>
                  <a:prstClr val="white"/>
                </a:solidFill>
                <a:effectLst/>
                <a:uLnTx/>
                <a:uFillTx/>
                <a:latin typeface="+mn-lt"/>
                <a:ea typeface="+mn-ea"/>
                <a:cs typeface="+mn-cs"/>
              </a:rPr>
              <a:t>Self-Reflections –Taiwo Amao</a:t>
            </a:r>
            <a:endParaRPr kumimoji="0" lang="en-US" sz="2000" b="1" i="0" u="none" strike="noStrike" kern="1200" cap="none" spc="0" normalizeH="0" baseline="0" noProof="0" dirty="0">
              <a:ln>
                <a:noFill/>
              </a:ln>
              <a:solidFill>
                <a:prstClr val="white"/>
              </a:solidFill>
              <a:effectLst/>
              <a:uLnTx/>
              <a:uFillTx/>
              <a:latin typeface="+mn-lt"/>
              <a:ea typeface="+mn-ea"/>
              <a:cs typeface="+mn-cs"/>
            </a:endParaRPr>
          </a:p>
        </p:txBody>
      </p:sp>
      <p:sp>
        <p:nvSpPr>
          <p:cNvPr id="13" name="Arrow: Chevron 12"/>
          <p:cNvSpPr/>
          <p:nvPr/>
        </p:nvSpPr>
        <p:spPr>
          <a:xfrm>
            <a:off x="6442075" y="1490663"/>
            <a:ext cx="2451100" cy="284163"/>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GB" sz="1200" b="0" i="0" u="none" strike="noStrike" kern="1200" cap="none" spc="0" normalizeH="0" baseline="0" noProof="0" dirty="0">
                <a:ln>
                  <a:noFill/>
                </a:ln>
                <a:solidFill>
                  <a:prstClr val="white"/>
                </a:solidFill>
                <a:effectLst/>
                <a:uLnTx/>
                <a:uFillTx/>
                <a:latin typeface="+mn-lt"/>
                <a:ea typeface="+mn-ea"/>
                <a:cs typeface="+mn-cs"/>
              </a:rPr>
              <a:t>Suggested Improvements</a:t>
            </a:r>
            <a:endParaRPr kumimoji="0" lang="en-US" sz="1200" b="0" i="0" u="none" strike="noStrike" kern="1200" cap="none" spc="0" normalizeH="0" baseline="0" noProof="0" dirty="0">
              <a:ln>
                <a:noFill/>
              </a:ln>
              <a:solidFill>
                <a:prstClr val="white"/>
              </a:solidFill>
              <a:effectLst/>
              <a:uLnTx/>
              <a:uFillTx/>
              <a:latin typeface="+mn-lt"/>
              <a:ea typeface="+mn-ea"/>
              <a:cs typeface="+mn-cs"/>
            </a:endParaRPr>
          </a:p>
        </p:txBody>
      </p:sp>
      <p:sp>
        <p:nvSpPr>
          <p:cNvPr id="15" name="Arrow: Chevron 14"/>
          <p:cNvSpPr/>
          <p:nvPr/>
        </p:nvSpPr>
        <p:spPr>
          <a:xfrm>
            <a:off x="3879850" y="1489075"/>
            <a:ext cx="2741613" cy="27305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GB" sz="1200" b="0" i="0" u="none" strike="noStrike" kern="1200" cap="none" spc="0" normalizeH="0" baseline="0" noProof="0" dirty="0">
                <a:ln>
                  <a:noFill/>
                </a:ln>
                <a:solidFill>
                  <a:prstClr val="white"/>
                </a:solidFill>
                <a:effectLst/>
                <a:uLnTx/>
                <a:uFillTx/>
                <a:latin typeface="+mn-lt"/>
                <a:ea typeface="+mn-ea"/>
                <a:cs typeface="+mn-cs"/>
              </a:rPr>
              <a:t>Lessons Learned</a:t>
            </a:r>
            <a:endParaRPr kumimoji="0" lang="en-US" sz="1200" b="0" i="0" u="none" strike="noStrike" kern="1200" cap="none" spc="0" normalizeH="0" baseline="0" noProof="0" dirty="0">
              <a:ln>
                <a:noFill/>
              </a:ln>
              <a:solidFill>
                <a:prstClr val="white"/>
              </a:solidFill>
              <a:effectLst/>
              <a:uLnTx/>
              <a:uFillTx/>
              <a:latin typeface="+mn-lt"/>
              <a:ea typeface="+mn-ea"/>
              <a:cs typeface="+mn-cs"/>
            </a:endParaRPr>
          </a:p>
        </p:txBody>
      </p:sp>
      <p:sp>
        <p:nvSpPr>
          <p:cNvPr id="17" name="Arrow: Chevron 16"/>
          <p:cNvSpPr/>
          <p:nvPr/>
        </p:nvSpPr>
        <p:spPr>
          <a:xfrm>
            <a:off x="2186940" y="1480820"/>
            <a:ext cx="1845310" cy="26733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GB" sz="1200" b="0" i="0" u="none" strike="noStrike" kern="1200" cap="none" spc="0" normalizeH="0" baseline="0" noProof="0" dirty="0">
                <a:ln>
                  <a:noFill/>
                </a:ln>
                <a:solidFill>
                  <a:prstClr val="white"/>
                </a:solidFill>
                <a:effectLst/>
                <a:uLnTx/>
                <a:uFillTx/>
                <a:latin typeface="+mn-lt"/>
                <a:ea typeface="+mn-ea"/>
                <a:cs typeface="+mn-cs"/>
              </a:rPr>
              <a:t>Business simulation game</a:t>
            </a:r>
            <a:endParaRPr kumimoji="0" lang="en-US" sz="1200" b="0" i="0" u="none" strike="noStrike" kern="1200" cap="none" spc="0" normalizeH="0" baseline="0" noProof="0" dirty="0">
              <a:ln>
                <a:noFill/>
              </a:ln>
              <a:solidFill>
                <a:prstClr val="white"/>
              </a:solidFill>
              <a:effectLst/>
              <a:uLnTx/>
              <a:uFillTx/>
              <a:latin typeface="+mn-lt"/>
              <a:ea typeface="+mn-ea"/>
              <a:cs typeface="+mn-cs"/>
            </a:endParaRPr>
          </a:p>
        </p:txBody>
      </p:sp>
      <p:sp>
        <p:nvSpPr>
          <p:cNvPr id="18" name="Arrow: Chevron 17"/>
          <p:cNvSpPr/>
          <p:nvPr/>
        </p:nvSpPr>
        <p:spPr>
          <a:xfrm>
            <a:off x="36830" y="1501775"/>
            <a:ext cx="2301875" cy="25908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GB" sz="1200" b="0" i="0" u="none" strike="noStrike" kern="1200" cap="none" spc="0" normalizeH="0" baseline="0" noProof="0" dirty="0">
                <a:ln>
                  <a:noFill/>
                </a:ln>
                <a:solidFill>
                  <a:prstClr val="white"/>
                </a:solidFill>
                <a:effectLst/>
                <a:uLnTx/>
                <a:uFillTx/>
                <a:latin typeface="+mn-lt"/>
                <a:ea typeface="+mn-ea"/>
                <a:cs typeface="+mn-cs"/>
              </a:rPr>
              <a:t>Teamwork</a:t>
            </a:r>
            <a:endParaRPr kumimoji="0" lang="en-US" sz="1200" b="0" i="0" u="none" strike="noStrike" kern="1200" cap="none" spc="0" normalizeH="0" baseline="0" noProof="0" dirty="0">
              <a:ln>
                <a:noFill/>
              </a:ln>
              <a:solidFill>
                <a:prstClr val="white"/>
              </a:solidFill>
              <a:effectLst/>
              <a:uLnTx/>
              <a:uFillTx/>
              <a:latin typeface="+mn-lt"/>
              <a:ea typeface="+mn-ea"/>
              <a:cs typeface="+mn-cs"/>
            </a:endParaRPr>
          </a:p>
        </p:txBody>
      </p:sp>
      <p:sp>
        <p:nvSpPr>
          <p:cNvPr id="74760" name="Text Placeholder 2"/>
          <p:cNvSpPr txBox="1"/>
          <p:nvPr/>
        </p:nvSpPr>
        <p:spPr>
          <a:xfrm>
            <a:off x="720725" y="2373313"/>
            <a:ext cx="1617663" cy="2303462"/>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buNone/>
            </a:pPr>
            <a:endParaRPr lang="en-US" altLang="en-US" sz="1400" dirty="0">
              <a:solidFill>
                <a:srgbClr val="000000"/>
              </a:solidFill>
            </a:endParaRPr>
          </a:p>
        </p:txBody>
      </p:sp>
      <p:sp>
        <p:nvSpPr>
          <p:cNvPr id="74761" name="Text Placeholder 2"/>
          <p:cNvSpPr txBox="1"/>
          <p:nvPr/>
        </p:nvSpPr>
        <p:spPr>
          <a:xfrm>
            <a:off x="873125" y="2525713"/>
            <a:ext cx="1617663" cy="2303462"/>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buNone/>
            </a:pPr>
            <a:endParaRPr lang="en-US" altLang="en-US" sz="1400" dirty="0">
              <a:solidFill>
                <a:srgbClr val="000000"/>
              </a:solidFill>
            </a:endParaRPr>
          </a:p>
        </p:txBody>
      </p:sp>
      <p:sp>
        <p:nvSpPr>
          <p:cNvPr id="74762" name="Text Placeholder 2"/>
          <p:cNvSpPr txBox="1"/>
          <p:nvPr/>
        </p:nvSpPr>
        <p:spPr>
          <a:xfrm>
            <a:off x="1025525" y="2678113"/>
            <a:ext cx="1617663" cy="2303462"/>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buNone/>
            </a:pPr>
            <a:endParaRPr lang="en-US" altLang="en-US" sz="1400" dirty="0">
              <a:solidFill>
                <a:srgbClr val="000000"/>
              </a:solidFill>
            </a:endParaRPr>
          </a:p>
        </p:txBody>
      </p:sp>
      <p:sp>
        <p:nvSpPr>
          <p:cNvPr id="74763" name="Text Placeholder 2"/>
          <p:cNvSpPr txBox="1"/>
          <p:nvPr/>
        </p:nvSpPr>
        <p:spPr>
          <a:xfrm>
            <a:off x="2339658" y="1733233"/>
            <a:ext cx="1430337" cy="307657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buNone/>
            </a:pPr>
            <a:r>
              <a:rPr lang="en-GB" altLang="en-US" sz="1200" dirty="0">
                <a:sym typeface="+mn-ea"/>
              </a:rPr>
              <a:t>Business simulation activities provide an opportunity for practical learning. It allows business analytics to be used in analysing the simulation result. The analytical tool was used to decide and predict the simulation game's next steps (Rabia and Bellabdaoui, 2020)</a:t>
            </a:r>
            <a:r>
              <a:rPr lang="en-GB" altLang="en-US" sz="1200" b="1" dirty="0">
                <a:sym typeface="+mn-ea"/>
              </a:rPr>
              <a:t>.</a:t>
            </a:r>
            <a:endParaRPr lang="en-US" altLang="en-US" sz="1200" dirty="0"/>
          </a:p>
        </p:txBody>
      </p:sp>
      <p:sp>
        <p:nvSpPr>
          <p:cNvPr id="26" name="Text Placeholder 2"/>
          <p:cNvSpPr txBox="1"/>
          <p:nvPr/>
        </p:nvSpPr>
        <p:spPr bwMode="auto">
          <a:xfrm>
            <a:off x="-36830" y="1733550"/>
            <a:ext cx="2456180" cy="3154045"/>
          </a:xfrm>
          <a:prstGeom prst="rect">
            <a:avLst/>
          </a:prstGeom>
          <a:noFill/>
          <a:ln>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GB" altLang="en-US" sz="1200" b="0" i="0" u="none" strike="noStrike" kern="1200" cap="none" spc="0" normalizeH="0" baseline="0" noProof="0" dirty="0">
                <a:ln>
                  <a:noFill/>
                </a:ln>
                <a:solidFill>
                  <a:schemeClr val="tx1"/>
                </a:solidFill>
                <a:effectLst/>
                <a:uLnTx/>
                <a:uFillTx/>
                <a:latin typeface="+mn-lt"/>
                <a:ea typeface="+mn-ea"/>
                <a:cs typeface="+mn-cs"/>
                <a:sym typeface="+mn-ea"/>
              </a:rPr>
              <a:t>Each member of the team contributed to the success of the project. Although, some decisions taken were not wise decisions and it affected the company’s profit and the </a:t>
            </a:r>
            <a:r>
              <a:rPr kumimoji="0" lang="en-GB" altLang="en-US" sz="1200" b="0" i="0" u="none" strike="noStrike" kern="1200" cap="none" spc="0" normalizeH="0" baseline="0" noProof="0" dirty="0" err="1">
                <a:ln>
                  <a:noFill/>
                </a:ln>
                <a:solidFill>
                  <a:schemeClr val="tx1"/>
                </a:solidFill>
                <a:effectLst/>
                <a:uLnTx/>
                <a:uFillTx/>
                <a:latin typeface="+mn-lt"/>
                <a:ea typeface="+mn-ea"/>
                <a:cs typeface="+mn-cs"/>
                <a:sym typeface="+mn-ea"/>
              </a:rPr>
              <a:t>labor</a:t>
            </a:r>
            <a:r>
              <a:rPr kumimoji="0" lang="en-GB" altLang="en-US" sz="1200" b="0" i="0" u="none" strike="noStrike" kern="1200" cap="none" spc="0" normalizeH="0" baseline="0" noProof="0" dirty="0">
                <a:ln>
                  <a:noFill/>
                </a:ln>
                <a:solidFill>
                  <a:schemeClr val="tx1"/>
                </a:solidFill>
                <a:effectLst/>
                <a:uLnTx/>
                <a:uFillTx/>
                <a:latin typeface="+mn-lt"/>
                <a:ea typeface="+mn-ea"/>
                <a:cs typeface="+mn-cs"/>
                <a:sym typeface="+mn-ea"/>
              </a:rPr>
              <a:t> turnover of the project. </a:t>
            </a:r>
            <a:r>
              <a:rPr kumimoji="0" lang="en-GB" altLang="en-US" sz="1200" b="0" i="0" u="none" strike="noStrike" kern="1200" cap="none" spc="0" normalizeH="0" baseline="0" noProof="0" dirty="0">
                <a:ln>
                  <a:noFill/>
                </a:ln>
                <a:solidFill>
                  <a:schemeClr val="tx1"/>
                </a:solidFill>
                <a:effectLst/>
                <a:uLnTx/>
                <a:uFillTx/>
                <a:latin typeface="+mn-lt"/>
                <a:ea typeface="+mn-ea"/>
                <a:cs typeface="+mn-cs"/>
              </a:rPr>
              <a:t>There was effective communication in the team through regular team meetings and efficient contributions. The team members contributed well to decision-making during the game. The team demonstrated good intra- personal and active listening skills. Although, there was always conflict in concluding a decision during the game simulation.</a:t>
            </a:r>
            <a:endParaRPr kumimoji="0" lang="en-GB" altLang="en-US"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br>
              <a:rPr kumimoji="0" lang="en-GB" sz="1200" b="0" i="0" u="none" strike="noStrike" kern="100" cap="none" spc="0" normalizeH="0" baseline="0" noProof="0" dirty="0">
                <a:ln>
                  <a:noFill/>
                </a:ln>
                <a:solidFill>
                  <a:prstClr val="black"/>
                </a:solidFill>
                <a:effectLst/>
                <a:uLnTx/>
                <a:uFillTx/>
                <a:latin typeface="+mn-lt"/>
                <a:ea typeface="Calibri" panose="020F0502020204030204" pitchFamily="34" charset="0"/>
                <a:cs typeface="Times New Roman" panose="02020603050405020304" pitchFamily="18" charset="0"/>
              </a:rPr>
            </a:br>
            <a:endParaRPr kumimoji="0" lang="en-US" sz="1200" b="0" i="0" u="none" strike="noStrike" kern="1200" cap="none" spc="0" normalizeH="0" baseline="0" noProof="0" dirty="0">
              <a:ln>
                <a:noFill/>
              </a:ln>
              <a:solidFill>
                <a:prstClr val="black"/>
              </a:solidFill>
              <a:effectLst/>
              <a:uLnTx/>
              <a:uFillTx/>
              <a:latin typeface="+mn-lt"/>
              <a:ea typeface="+mn-ea"/>
              <a:cs typeface="+mn-cs"/>
            </a:endParaRPr>
          </a:p>
        </p:txBody>
      </p:sp>
      <p:sp>
        <p:nvSpPr>
          <p:cNvPr id="74765" name="Text Placeholder 2"/>
          <p:cNvSpPr txBox="1"/>
          <p:nvPr/>
        </p:nvSpPr>
        <p:spPr>
          <a:xfrm>
            <a:off x="6372225" y="1844675"/>
            <a:ext cx="2844800" cy="298196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buNone/>
            </a:pPr>
            <a:r>
              <a:rPr lang="en-GB" altLang="en-US" sz="1200">
                <a:sym typeface="+mn-ea"/>
              </a:rPr>
              <a:t>Investing in a good model like the small car would have been a good investment from the start of the project and could have increased the company's profits. The team invested wrongly by spending heavily in year 3, which led to a plant closure in the following year. The company was focused on producing sustainable products in the options, but there was a slight change in the options in rounds 5 and 6. The company went for petrol options, and this was based on the result of rival companies that made more profit going for petrol. For future simulations, the decisions on hybrid should be maintained, allowing the company to produce responsibly. </a:t>
            </a:r>
            <a:endParaRPr lang="en-US" altLang="en-US" sz="1200" dirty="0"/>
          </a:p>
          <a:p>
            <a:pPr marL="0" lvl="0" indent="0" eaLnBrk="1" hangingPunct="1">
              <a:buNone/>
            </a:pPr>
            <a:endParaRPr lang="en-GB" altLang="en-US" sz="1200" dirty="0">
              <a:solidFill>
                <a:srgbClr val="000000"/>
              </a:solidFill>
            </a:endParaRPr>
          </a:p>
        </p:txBody>
      </p:sp>
      <p:sp>
        <p:nvSpPr>
          <p:cNvPr id="29" name="Text Placeholder 2"/>
          <p:cNvSpPr txBox="1"/>
          <p:nvPr/>
        </p:nvSpPr>
        <p:spPr bwMode="auto">
          <a:xfrm>
            <a:off x="3846830" y="1748155"/>
            <a:ext cx="2595245" cy="3127375"/>
          </a:xfrm>
          <a:prstGeom prst="rect">
            <a:avLst/>
          </a:prstGeom>
          <a:noFill/>
          <a:ln>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lang="en-GB" altLang="en-US" sz="1200">
                <a:sym typeface="+mn-ea"/>
              </a:rPr>
              <a:t>Inadequate planning, no proper   research was carried out before the start of the simulation. Going by the market research, other competitors invested in small cars with petrol, which increased the company's profit. However, the company's objectives were to make profit and ensure sustainability. During the game simulation, the focus was just on the objectives without consideration of the workforce in terms of staff morale. There was a high rate of strike days in year 4 and 5 due to  closure of a plant, this affected the profits of the company and this incurred redundancy costs. </a:t>
            </a:r>
            <a:endParaRPr kumimoji="0" lang="en-GB" altLang="en-US"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GB" sz="1200" b="0" i="0" u="none" strike="noStrike" kern="0" cap="none" spc="0" normalizeH="0" baseline="0" noProof="0" dirty="0">
              <a:ln>
                <a:noFill/>
              </a:ln>
              <a:solidFill>
                <a:srgbClr val="212529"/>
              </a:solidFill>
              <a:effectLst/>
              <a:uLnTx/>
              <a:uFillTx/>
              <a:latin typeface="+mn-lt"/>
              <a:ea typeface="Times New Roman" panose="02020603050405020304" pitchFamily="18" charset="0"/>
              <a:cs typeface="Times New Roman" panose="02020603050405020304" pitchFamily="18" charset="0"/>
            </a:endParaRPr>
          </a:p>
        </p:txBody>
      </p:sp>
      <p:sp>
        <p:nvSpPr>
          <p:cNvPr id="74767" name="Content Placeholder 2"/>
          <p:cNvSpPr txBox="1"/>
          <p:nvPr/>
        </p:nvSpPr>
        <p:spPr>
          <a:xfrm>
            <a:off x="5724525" y="4822825"/>
            <a:ext cx="3286125" cy="36036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r" eaLnBrk="1" hangingPunct="1">
              <a:buNone/>
            </a:pPr>
            <a:r>
              <a:rPr lang="en-GB" altLang="en-US" sz="1200" i="1" dirty="0">
                <a:solidFill>
                  <a:srgbClr val="0070C0"/>
                </a:solidFill>
              </a:rPr>
              <a:t>Prepared by: Taiwo Amao (201624009)</a:t>
            </a:r>
            <a:endParaRPr lang="en-GB" altLang="en-US" sz="1200" i="1" dirty="0">
              <a:solidFill>
                <a:srgbClr val="0070C0"/>
              </a:solidFill>
            </a:endParaRPr>
          </a:p>
        </p:txBody>
      </p:sp>
      <p:pic>
        <p:nvPicPr>
          <p:cNvPr id="74768" name="Picture 19"/>
          <p:cNvPicPr>
            <a:picLocks noChangeAspect="1"/>
          </p:cNvPicPr>
          <p:nvPr/>
        </p:nvPicPr>
        <p:blipFill>
          <a:blip r:embed="rId1"/>
          <a:stretch>
            <a:fillRect/>
          </a:stretch>
        </p:blipFill>
        <p:spPr>
          <a:xfrm>
            <a:off x="7504113" y="-20637"/>
            <a:ext cx="1639887" cy="1079500"/>
          </a:xfrm>
          <a:prstGeom prst="rect">
            <a:avLst/>
          </a:prstGeom>
          <a:noFill/>
          <a:ln w="9525">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{ABDE1A7D-C0D0-2E4D-9347-EFD8EB160DAA}tf10001073_mac</Template>
  <TotalTime>0</TotalTime>
  <Words>4918</Words>
  <Application>WPS Presentation</Application>
  <PresentationFormat>On-screen Show (16:9)</PresentationFormat>
  <Paragraphs>127</Paragraphs>
  <Slides>7</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SimSun</vt:lpstr>
      <vt:lpstr>Wingdings</vt:lpstr>
      <vt:lpstr>Calibri</vt:lpstr>
      <vt:lpstr>Microsoft YaHei</vt:lpstr>
      <vt:lpstr>Microsoft YaHei Light</vt:lpstr>
      <vt:lpstr>Times New Roman</vt:lpstr>
      <vt:lpstr>Arial Unicode MS</vt:lpstr>
      <vt:lpstr>Office Theme</vt:lpstr>
      <vt:lpstr>Main Activities</vt:lpstr>
      <vt:lpstr>Main Activities</vt:lpstr>
      <vt:lpstr>HR Analysis</vt:lpstr>
      <vt:lpstr>Analysis</vt:lpstr>
      <vt:lpstr>Analysis</vt:lpstr>
      <vt:lpstr>Analysis</vt:lpstr>
      <vt:lpstr>Conclusions</vt:lpstr>
    </vt:vector>
  </TitlesOfParts>
  <Company>The University of Liverpool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Ginnever, Joanne</dc:creator>
  <cp:lastModifiedBy>Taiwo Amao</cp:lastModifiedBy>
  <cp:revision>167</cp:revision>
  <dcterms:created xsi:type="dcterms:W3CDTF">2014-11-24T11:24:00Z</dcterms:created>
  <dcterms:modified xsi:type="dcterms:W3CDTF">2024-02-05T16:18:42Z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84EC8D85329B4D2185315DD44DA76FD3_13</vt:lpwstr>
  </property>
  <property fmtid="{D5CDD505-2E9C-101B-9397-08002B2CF9AE}" pid="3" name="KSOProductBuildVer">
    <vt:lpwstr>2057-12.2.0.13431</vt:lpwstr>
  </property>
</Properties>
</file>