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4" r:id="rId8"/>
    <p:sldId id="272" r:id="rId9"/>
    <p:sldId id="265" r:id="rId10"/>
    <p:sldId id="273" r:id="rId11"/>
    <p:sldId id="268" r:id="rId12"/>
    <p:sldId id="266" r:id="rId13"/>
    <p:sldId id="274" r:id="rId14"/>
    <p:sldId id="267"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4676"/>
  </p:normalViewPr>
  <p:slideViewPr>
    <p:cSldViewPr snapToGrid="0" snapToObjects="1">
      <p:cViewPr varScale="1">
        <p:scale>
          <a:sx n="90" d="100"/>
          <a:sy n="90" d="100"/>
        </p:scale>
        <p:origin x="232"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10/29/19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10/29/19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lah.github.io/posts/2015-08-Understanding-LST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clweb.org/anthology/S17-2089" TargetMode="External"/><Relationship Id="rId2" Type="http://schemas.openxmlformats.org/officeDocument/2006/relationships/hyperlink" Target="http://www.aclweb.org/anthology/D14-1181" TargetMode="External"/><Relationship Id="rId1" Type="http://schemas.openxmlformats.org/officeDocument/2006/relationships/slideLayout" Target="../slideLayouts/slideLayout2.xml"/><Relationship Id="rId6" Type="http://schemas.openxmlformats.org/officeDocument/2006/relationships/hyperlink" Target="https://www.cs.cmu.edu/~hovy/papers/16HLT-hierarchical-attention-networks.pdf" TargetMode="External"/><Relationship Id="rId5" Type="http://schemas.openxmlformats.org/officeDocument/2006/relationships/hyperlink" Target="http://www.aclweb.org/anthology/S17-2138" TargetMode="External"/><Relationship Id="rId4" Type="http://schemas.openxmlformats.org/officeDocument/2006/relationships/hyperlink" Target="http://www.aclweb.org/anthology/S17-21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word2vec-nlp-tutorial/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litedatascience.com/overfitting-in-machine-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edium.com/@RaghavPrabhu/understanding-of-convolutional-neural-network-cnn-deep-learning-99760835f14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26BD-BB9F-684A-BAC9-30776B67510F}"/>
              </a:ext>
            </a:extLst>
          </p:cNvPr>
          <p:cNvSpPr>
            <a:spLocks noGrp="1"/>
          </p:cNvSpPr>
          <p:nvPr>
            <p:ph type="ctrTitle"/>
          </p:nvPr>
        </p:nvSpPr>
        <p:spPr/>
        <p:txBody>
          <a:bodyPr/>
          <a:lstStyle/>
          <a:p>
            <a:r>
              <a:rPr lang="en-US" dirty="0"/>
              <a:t>Sentiment analysis</a:t>
            </a:r>
          </a:p>
        </p:txBody>
      </p:sp>
      <p:sp>
        <p:nvSpPr>
          <p:cNvPr id="3" name="Subtitle 2">
            <a:extLst>
              <a:ext uri="{FF2B5EF4-FFF2-40B4-BE49-F238E27FC236}">
                <a16:creationId xmlns:a16="http://schemas.microsoft.com/office/drawing/2014/main" id="{E9FA3D6F-6D94-B442-8A95-5FC76FFB116D}"/>
              </a:ext>
            </a:extLst>
          </p:cNvPr>
          <p:cNvSpPr>
            <a:spLocks noGrp="1"/>
          </p:cNvSpPr>
          <p:nvPr>
            <p:ph type="subTitle" idx="1"/>
          </p:nvPr>
        </p:nvSpPr>
        <p:spPr/>
        <p:txBody>
          <a:bodyPr>
            <a:normAutofit fontScale="62500" lnSpcReduction="20000"/>
          </a:bodyPr>
          <a:lstStyle/>
          <a:p>
            <a:pPr algn="ctr"/>
            <a:r>
              <a:rPr lang="en-US" dirty="0" err="1"/>
              <a:t>Taixing</a:t>
            </a:r>
            <a:r>
              <a:rPr lang="en-US" dirty="0"/>
              <a:t> Bi</a:t>
            </a:r>
          </a:p>
          <a:p>
            <a:pPr algn="ctr"/>
            <a:r>
              <a:rPr lang="en-US" dirty="0" err="1"/>
              <a:t>Yailei</a:t>
            </a:r>
            <a:r>
              <a:rPr lang="en-US" dirty="0"/>
              <a:t> Bi</a:t>
            </a:r>
          </a:p>
          <a:p>
            <a:pPr algn="ctr"/>
            <a:r>
              <a:rPr lang="en-US" dirty="0" err="1"/>
              <a:t>Yuqing</a:t>
            </a:r>
            <a:r>
              <a:rPr lang="en-US" dirty="0"/>
              <a:t> Ye</a:t>
            </a:r>
          </a:p>
          <a:p>
            <a:pPr algn="ctr"/>
            <a:endParaRPr lang="en-US" dirty="0"/>
          </a:p>
        </p:txBody>
      </p:sp>
    </p:spTree>
    <p:extLst>
      <p:ext uri="{BB962C8B-B14F-4D97-AF65-F5344CB8AC3E}">
        <p14:creationId xmlns:p14="http://schemas.microsoft.com/office/powerpoint/2010/main" val="283675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CNN</a:t>
            </a:r>
          </a:p>
        </p:txBody>
      </p:sp>
      <p:pic>
        <p:nvPicPr>
          <p:cNvPr id="5" name="Content Placeholder 4">
            <a:extLst>
              <a:ext uri="{FF2B5EF4-FFF2-40B4-BE49-F238E27FC236}">
                <a16:creationId xmlns:a16="http://schemas.microsoft.com/office/drawing/2014/main" id="{85EBCB92-6EDF-9E4B-B515-34CA57065A14}"/>
              </a:ext>
            </a:extLst>
          </p:cNvPr>
          <p:cNvPicPr>
            <a:picLocks noGrp="1" noChangeAspect="1"/>
          </p:cNvPicPr>
          <p:nvPr>
            <p:ph idx="1"/>
          </p:nvPr>
        </p:nvPicPr>
        <p:blipFill>
          <a:blip r:embed="rId2"/>
          <a:stretch>
            <a:fillRect/>
          </a:stretch>
        </p:blipFill>
        <p:spPr>
          <a:xfrm>
            <a:off x="3780892" y="1853754"/>
            <a:ext cx="5091646" cy="4269961"/>
          </a:xfrm>
        </p:spPr>
      </p:pic>
    </p:spTree>
    <p:extLst>
      <p:ext uri="{BB962C8B-B14F-4D97-AF65-F5344CB8AC3E}">
        <p14:creationId xmlns:p14="http://schemas.microsoft.com/office/powerpoint/2010/main" val="368004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Metrics</a:t>
            </a:r>
          </a:p>
        </p:txBody>
      </p:sp>
      <p:pic>
        <p:nvPicPr>
          <p:cNvPr id="5" name="Content Placeholder 4">
            <a:extLst>
              <a:ext uri="{FF2B5EF4-FFF2-40B4-BE49-F238E27FC236}">
                <a16:creationId xmlns:a16="http://schemas.microsoft.com/office/drawing/2014/main" id="{EC3B290A-503B-3E47-95C1-A6D47FEC286E}"/>
              </a:ext>
            </a:extLst>
          </p:cNvPr>
          <p:cNvPicPr>
            <a:picLocks noGrp="1" noChangeAspect="1"/>
          </p:cNvPicPr>
          <p:nvPr>
            <p:ph idx="1"/>
          </p:nvPr>
        </p:nvPicPr>
        <p:blipFill>
          <a:blip r:embed="rId2"/>
          <a:stretch>
            <a:fillRect/>
          </a:stretch>
        </p:blipFill>
        <p:spPr>
          <a:xfrm>
            <a:off x="1308990" y="2414150"/>
            <a:ext cx="3793330" cy="2528887"/>
          </a:xfrm>
        </p:spPr>
      </p:pic>
      <p:pic>
        <p:nvPicPr>
          <p:cNvPr id="7" name="Picture 6">
            <a:extLst>
              <a:ext uri="{FF2B5EF4-FFF2-40B4-BE49-F238E27FC236}">
                <a16:creationId xmlns:a16="http://schemas.microsoft.com/office/drawing/2014/main" id="{7B07292E-B484-2443-AFD4-E2939F8C5FD2}"/>
              </a:ext>
            </a:extLst>
          </p:cNvPr>
          <p:cNvPicPr>
            <a:picLocks noChangeAspect="1"/>
          </p:cNvPicPr>
          <p:nvPr/>
        </p:nvPicPr>
        <p:blipFill>
          <a:blip r:embed="rId3"/>
          <a:stretch>
            <a:fillRect/>
          </a:stretch>
        </p:blipFill>
        <p:spPr>
          <a:xfrm>
            <a:off x="6932116" y="2336207"/>
            <a:ext cx="3312021" cy="2606830"/>
          </a:xfrm>
          <a:prstGeom prst="rect">
            <a:avLst/>
          </a:prstGeom>
        </p:spPr>
      </p:pic>
    </p:spTree>
    <p:extLst>
      <p:ext uri="{BB962C8B-B14F-4D97-AF65-F5344CB8AC3E}">
        <p14:creationId xmlns:p14="http://schemas.microsoft.com/office/powerpoint/2010/main" val="84298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LSTM</a:t>
            </a:r>
          </a:p>
        </p:txBody>
      </p:sp>
      <p:sp>
        <p:nvSpPr>
          <p:cNvPr id="3" name="Content Placeholder 2"/>
          <p:cNvSpPr>
            <a:spLocks noGrp="1"/>
          </p:cNvSpPr>
          <p:nvPr>
            <p:ph idx="1"/>
          </p:nvPr>
        </p:nvSpPr>
        <p:spPr>
          <a:xfrm>
            <a:off x="1743075" y="2351405"/>
            <a:ext cx="8705850" cy="2529205"/>
          </a:xfrm>
        </p:spPr>
        <p:txBody>
          <a:bodyPr>
            <a:normAutofit/>
          </a:bodyPr>
          <a:lstStyle/>
          <a:p>
            <a:endParaRPr lang="en-US" dirty="0"/>
          </a:p>
          <a:p>
            <a:r>
              <a:rPr lang="en-US" dirty="0" err="1"/>
              <a:t>Defintion</a:t>
            </a:r>
            <a:r>
              <a:rPr lang="en-US" dirty="0"/>
              <a:t>………</a:t>
            </a:r>
          </a:p>
          <a:p>
            <a:r>
              <a:rPr lang="en-US" dirty="0">
                <a:hlinkClick r:id="rId2"/>
              </a:rPr>
              <a:t>https://colah.github.io/posts/2015-08-Understanding-LSTMs/</a:t>
            </a:r>
            <a:endParaRPr lang="en-US" dirty="0"/>
          </a:p>
        </p:txBody>
      </p:sp>
    </p:spTree>
    <p:extLst>
      <p:ext uri="{BB962C8B-B14F-4D97-AF65-F5344CB8AC3E}">
        <p14:creationId xmlns:p14="http://schemas.microsoft.com/office/powerpoint/2010/main" val="330438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LSTM</a:t>
            </a:r>
          </a:p>
        </p:txBody>
      </p:sp>
      <p:pic>
        <p:nvPicPr>
          <p:cNvPr id="5" name="Content Placeholder 4">
            <a:extLst>
              <a:ext uri="{FF2B5EF4-FFF2-40B4-BE49-F238E27FC236}">
                <a16:creationId xmlns:a16="http://schemas.microsoft.com/office/drawing/2014/main" id="{13A6448D-A190-AB41-9074-0F7E5D2FBFBA}"/>
              </a:ext>
            </a:extLst>
          </p:cNvPr>
          <p:cNvPicPr>
            <a:picLocks noGrp="1" noChangeAspect="1"/>
          </p:cNvPicPr>
          <p:nvPr>
            <p:ph idx="1"/>
          </p:nvPr>
        </p:nvPicPr>
        <p:blipFill>
          <a:blip r:embed="rId2"/>
          <a:stretch>
            <a:fillRect/>
          </a:stretch>
        </p:blipFill>
        <p:spPr>
          <a:xfrm>
            <a:off x="1205005" y="2051051"/>
            <a:ext cx="9736256" cy="2978149"/>
          </a:xfrm>
        </p:spPr>
      </p:pic>
    </p:spTree>
    <p:extLst>
      <p:ext uri="{BB962C8B-B14F-4D97-AF65-F5344CB8AC3E}">
        <p14:creationId xmlns:p14="http://schemas.microsoft.com/office/powerpoint/2010/main" val="236659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Metrics</a:t>
            </a:r>
          </a:p>
        </p:txBody>
      </p:sp>
      <p:pic>
        <p:nvPicPr>
          <p:cNvPr id="9" name="Content Placeholder 8">
            <a:extLst>
              <a:ext uri="{FF2B5EF4-FFF2-40B4-BE49-F238E27FC236}">
                <a16:creationId xmlns:a16="http://schemas.microsoft.com/office/drawing/2014/main" id="{54C27E6D-E8DB-FE4C-951B-88ED8EA46AB5}"/>
              </a:ext>
            </a:extLst>
          </p:cNvPr>
          <p:cNvPicPr>
            <a:picLocks noGrp="1" noChangeAspect="1"/>
          </p:cNvPicPr>
          <p:nvPr>
            <p:ph idx="1"/>
          </p:nvPr>
        </p:nvPicPr>
        <p:blipFill>
          <a:blip r:embed="rId2"/>
          <a:stretch>
            <a:fillRect/>
          </a:stretch>
        </p:blipFill>
        <p:spPr>
          <a:xfrm>
            <a:off x="1219956" y="2537846"/>
            <a:ext cx="4309307" cy="2610538"/>
          </a:xfrm>
        </p:spPr>
      </p:pic>
      <p:pic>
        <p:nvPicPr>
          <p:cNvPr id="11" name="Picture 10">
            <a:extLst>
              <a:ext uri="{FF2B5EF4-FFF2-40B4-BE49-F238E27FC236}">
                <a16:creationId xmlns:a16="http://schemas.microsoft.com/office/drawing/2014/main" id="{F4179A43-CBB2-FF44-B919-E53CE028C0E1}"/>
              </a:ext>
            </a:extLst>
          </p:cNvPr>
          <p:cNvPicPr>
            <a:picLocks noChangeAspect="1"/>
          </p:cNvPicPr>
          <p:nvPr/>
        </p:nvPicPr>
        <p:blipFill>
          <a:blip r:embed="rId3"/>
          <a:stretch>
            <a:fillRect/>
          </a:stretch>
        </p:blipFill>
        <p:spPr>
          <a:xfrm>
            <a:off x="6900863" y="2284413"/>
            <a:ext cx="3400425" cy="2863971"/>
          </a:xfrm>
          <a:prstGeom prst="rect">
            <a:avLst/>
          </a:prstGeom>
        </p:spPr>
      </p:pic>
    </p:spTree>
    <p:extLst>
      <p:ext uri="{BB962C8B-B14F-4D97-AF65-F5344CB8AC3E}">
        <p14:creationId xmlns:p14="http://schemas.microsoft.com/office/powerpoint/2010/main" val="74338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Question?</a:t>
            </a:r>
          </a:p>
        </p:txBody>
      </p:sp>
    </p:spTree>
    <p:extLst>
      <p:ext uri="{BB962C8B-B14F-4D97-AF65-F5344CB8AC3E}">
        <p14:creationId xmlns:p14="http://schemas.microsoft.com/office/powerpoint/2010/main" val="11347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Refrence</a:t>
            </a:r>
            <a:r>
              <a:rPr lang="en-US" b="1" dirty="0"/>
              <a:t> </a:t>
            </a:r>
          </a:p>
        </p:txBody>
      </p:sp>
      <p:sp>
        <p:nvSpPr>
          <p:cNvPr id="3" name="Content Placeholder 2"/>
          <p:cNvSpPr>
            <a:spLocks noGrp="1"/>
          </p:cNvSpPr>
          <p:nvPr>
            <p:ph idx="1"/>
          </p:nvPr>
        </p:nvSpPr>
        <p:spPr>
          <a:xfrm>
            <a:off x="1743075" y="2351405"/>
            <a:ext cx="8705850" cy="2529205"/>
          </a:xfrm>
        </p:spPr>
        <p:txBody>
          <a:bodyPr>
            <a:normAutofit/>
          </a:bodyPr>
          <a:lstStyle/>
          <a:p>
            <a:r>
              <a:rPr lang="en-US" dirty="0"/>
              <a:t>[1] </a:t>
            </a:r>
            <a:r>
              <a:rPr lang="en-US" dirty="0">
                <a:hlinkClick r:id="rId2"/>
              </a:rPr>
              <a:t>Convolutional Neural Networks for Sentence Classification</a:t>
            </a:r>
            <a:br>
              <a:rPr lang="en-US" dirty="0"/>
            </a:br>
            <a:r>
              <a:rPr lang="en-US" dirty="0"/>
              <a:t>[2] </a:t>
            </a:r>
            <a:r>
              <a:rPr lang="en-US" dirty="0">
                <a:hlinkClick r:id="rId3"/>
              </a:rPr>
              <a:t>Fine-Grained Sentiment Analysis on Financial Microblogs and News</a:t>
            </a:r>
            <a:br>
              <a:rPr lang="en-US" dirty="0"/>
            </a:br>
            <a:r>
              <a:rPr lang="en-US" dirty="0"/>
              <a:t>[3] </a:t>
            </a:r>
            <a:r>
              <a:rPr lang="en-US" dirty="0">
                <a:hlinkClick r:id="rId4"/>
              </a:rPr>
              <a:t>Sentiment Analysis on Financial Data Using Neural Networks</a:t>
            </a:r>
            <a:br>
              <a:rPr lang="en-US" dirty="0"/>
            </a:br>
            <a:r>
              <a:rPr lang="en-US" dirty="0"/>
              <a:t>[4] </a:t>
            </a:r>
            <a:r>
              <a:rPr lang="en-US" dirty="0">
                <a:hlinkClick r:id="rId5"/>
              </a:rPr>
              <a:t>Inferring Sentiment towards Brands from Financial News Headlines</a:t>
            </a:r>
            <a:br>
              <a:rPr lang="en-US" dirty="0"/>
            </a:br>
            <a:r>
              <a:rPr lang="en-US" dirty="0"/>
              <a:t>[5] </a:t>
            </a:r>
            <a:r>
              <a:rPr lang="en-US" dirty="0">
                <a:hlinkClick r:id="rId6"/>
              </a:rPr>
              <a:t>Hierarchical Attention Networks for Document Classification</a:t>
            </a:r>
            <a:endParaRPr lang="en-US" dirty="0"/>
          </a:p>
        </p:txBody>
      </p:sp>
    </p:spTree>
    <p:extLst>
      <p:ext uri="{BB962C8B-B14F-4D97-AF65-F5344CB8AC3E}">
        <p14:creationId xmlns:p14="http://schemas.microsoft.com/office/powerpoint/2010/main" val="21711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OUTLINE</a:t>
            </a:r>
          </a:p>
        </p:txBody>
      </p:sp>
      <p:sp>
        <p:nvSpPr>
          <p:cNvPr id="3" name="Content Placeholder 2"/>
          <p:cNvSpPr>
            <a:spLocks noGrp="1"/>
          </p:cNvSpPr>
          <p:nvPr>
            <p:ph idx="1"/>
          </p:nvPr>
        </p:nvSpPr>
        <p:spPr/>
        <p:txBody>
          <a:bodyPr>
            <a:normAutofit/>
          </a:bodyPr>
          <a:lstStyle/>
          <a:p>
            <a:r>
              <a:rPr lang="en-US" dirty="0"/>
              <a:t>Tool</a:t>
            </a:r>
          </a:p>
          <a:p>
            <a:r>
              <a:rPr lang="en-US" dirty="0" err="1"/>
              <a:t>Tokenziation</a:t>
            </a:r>
            <a:endParaRPr lang="en-US" dirty="0"/>
          </a:p>
          <a:p>
            <a:r>
              <a:rPr lang="en-US" dirty="0"/>
              <a:t>Word embedding</a:t>
            </a:r>
          </a:p>
          <a:p>
            <a:r>
              <a:rPr lang="en-US" dirty="0" err="1"/>
              <a:t>Cnn</a:t>
            </a:r>
            <a:endParaRPr lang="en-US" dirty="0"/>
          </a:p>
          <a:p>
            <a:r>
              <a:rPr lang="en-US" dirty="0" err="1"/>
              <a:t>Lstm</a:t>
            </a:r>
            <a:endParaRPr lang="en-US" dirty="0"/>
          </a:p>
          <a:p>
            <a:r>
              <a:rPr lang="en-US" dirty="0"/>
              <a:t>Metrics</a:t>
            </a:r>
          </a:p>
          <a:p>
            <a:r>
              <a:rPr lang="en-US" dirty="0"/>
              <a:t>reference</a:t>
            </a:r>
          </a:p>
        </p:txBody>
      </p:sp>
    </p:spTree>
    <p:extLst>
      <p:ext uri="{BB962C8B-B14F-4D97-AF65-F5344CB8AC3E}">
        <p14:creationId xmlns:p14="http://schemas.microsoft.com/office/powerpoint/2010/main" val="279575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a:t>
            </a:r>
          </a:p>
        </p:txBody>
      </p:sp>
      <p:sp>
        <p:nvSpPr>
          <p:cNvPr id="3" name="Content Placeholder 2"/>
          <p:cNvSpPr>
            <a:spLocks noGrp="1"/>
          </p:cNvSpPr>
          <p:nvPr>
            <p:ph idx="1"/>
          </p:nvPr>
        </p:nvSpPr>
        <p:spPr/>
        <p:txBody>
          <a:bodyPr>
            <a:normAutofit/>
          </a:bodyPr>
          <a:lstStyle/>
          <a:p>
            <a:r>
              <a:rPr lang="en-US" dirty="0"/>
              <a:t>The labeled data set consists of 50,000 IMDB movie reviews, specially selected for sentiment analysis. The sentiment of reviews is binary, meaning the IMDB rating &lt; 5 results in a sentiment score of 0, and rating &gt;=7 have a sentiment score of 1. No individual movie has more than 30 reviews. The 25,000 review labeled training set does not include any of the same movies as the 25,000 review test set. In addition, there are another 50,000 IMDB reviews provided without any rating labels</a:t>
            </a:r>
          </a:p>
          <a:p>
            <a:r>
              <a:rPr lang="en-US" dirty="0">
                <a:hlinkClick r:id="rId2"/>
              </a:rPr>
              <a:t>https://www.kaggle.com/c/word2vec-nlp-tutorial/data</a:t>
            </a:r>
            <a:endParaRPr lang="en-US" dirty="0"/>
          </a:p>
        </p:txBody>
      </p:sp>
    </p:spTree>
    <p:extLst>
      <p:ext uri="{BB962C8B-B14F-4D97-AF65-F5344CB8AC3E}">
        <p14:creationId xmlns:p14="http://schemas.microsoft.com/office/powerpoint/2010/main" val="345838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TOOL</a:t>
            </a:r>
          </a:p>
        </p:txBody>
      </p:sp>
      <p:sp>
        <p:nvSpPr>
          <p:cNvPr id="3" name="Content Placeholder 2"/>
          <p:cNvSpPr>
            <a:spLocks noGrp="1"/>
          </p:cNvSpPr>
          <p:nvPr>
            <p:ph idx="1"/>
          </p:nvPr>
        </p:nvSpPr>
        <p:spPr>
          <a:xfrm>
            <a:off x="838200" y="1825625"/>
            <a:ext cx="9917430" cy="2266315"/>
          </a:xfrm>
        </p:spPr>
        <p:txBody>
          <a:bodyPr>
            <a:normAutofit/>
          </a:bodyPr>
          <a:lstStyle/>
          <a:p>
            <a:r>
              <a:rPr lang="en-US" dirty="0" err="1"/>
              <a:t>Keras</a:t>
            </a:r>
            <a:r>
              <a:rPr lang="en-US" dirty="0"/>
              <a:t> is an abstraction layer for Theano and TensorFlow. </a:t>
            </a:r>
          </a:p>
          <a:p>
            <a:pPr marL="0" indent="0">
              <a:buNone/>
            </a:pPr>
            <a:endParaRPr lang="en-US" dirty="0"/>
          </a:p>
          <a:p>
            <a:r>
              <a:rPr lang="en-US" dirty="0"/>
              <a:t>Don’t have to deal with computing the input/output dimensions of the tensors between layers.</a:t>
            </a:r>
          </a:p>
          <a:p>
            <a:endParaRPr lang="en-US" dirty="0"/>
          </a:p>
        </p:txBody>
      </p:sp>
    </p:spTree>
    <p:extLst>
      <p:ext uri="{BB962C8B-B14F-4D97-AF65-F5344CB8AC3E}">
        <p14:creationId xmlns:p14="http://schemas.microsoft.com/office/powerpoint/2010/main" val="683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TOKENIZATION</a:t>
            </a:r>
          </a:p>
        </p:txBody>
      </p:sp>
      <p:sp>
        <p:nvSpPr>
          <p:cNvPr id="3" name="Content Placeholder 2"/>
          <p:cNvSpPr>
            <a:spLocks noGrp="1"/>
          </p:cNvSpPr>
          <p:nvPr>
            <p:ph idx="1"/>
          </p:nvPr>
        </p:nvSpPr>
        <p:spPr>
          <a:xfrm>
            <a:off x="1743075" y="2351405"/>
            <a:ext cx="8705850" cy="2529205"/>
          </a:xfrm>
        </p:spPr>
        <p:txBody>
          <a:bodyPr>
            <a:normAutofit/>
          </a:bodyPr>
          <a:lstStyle/>
          <a:p>
            <a:r>
              <a:rPr lang="en-US" dirty="0"/>
              <a:t>Tokenizing sentence, remove stop words..</a:t>
            </a:r>
          </a:p>
          <a:p>
            <a:endParaRPr lang="en-US" dirty="0"/>
          </a:p>
          <a:p>
            <a:r>
              <a:rPr lang="en-US" dirty="0"/>
              <a:t>Encode word</a:t>
            </a:r>
          </a:p>
        </p:txBody>
      </p:sp>
    </p:spTree>
    <p:extLst>
      <p:ext uri="{BB962C8B-B14F-4D97-AF65-F5344CB8AC3E}">
        <p14:creationId xmlns:p14="http://schemas.microsoft.com/office/powerpoint/2010/main" val="168442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Word embedding</a:t>
            </a:r>
          </a:p>
        </p:txBody>
      </p:sp>
      <p:sp>
        <p:nvSpPr>
          <p:cNvPr id="3" name="Content Placeholder 2"/>
          <p:cNvSpPr>
            <a:spLocks noGrp="1"/>
          </p:cNvSpPr>
          <p:nvPr>
            <p:ph idx="1"/>
          </p:nvPr>
        </p:nvSpPr>
        <p:spPr>
          <a:xfrm>
            <a:off x="1743075" y="2351405"/>
            <a:ext cx="8705850" cy="2529205"/>
          </a:xfrm>
        </p:spPr>
        <p:txBody>
          <a:bodyPr>
            <a:normAutofit/>
          </a:bodyPr>
          <a:lstStyle/>
          <a:p>
            <a:endParaRPr lang="en-US" dirty="0"/>
          </a:p>
          <a:p>
            <a:r>
              <a:rPr lang="en-US" dirty="0" err="1"/>
              <a:t>Defintion</a:t>
            </a:r>
            <a:r>
              <a:rPr lang="en-US" dirty="0"/>
              <a:t>………….</a:t>
            </a:r>
          </a:p>
          <a:p>
            <a:r>
              <a:rPr lang="en-US" dirty="0">
                <a:hlinkClick r:id="rId2"/>
              </a:rPr>
              <a:t>https://www.analyticsvidhya.com/blog/2017/06/word-embeddings-count-word2veec/</a:t>
            </a:r>
            <a:endParaRPr lang="en-US" dirty="0"/>
          </a:p>
        </p:txBody>
      </p:sp>
    </p:spTree>
    <p:extLst>
      <p:ext uri="{BB962C8B-B14F-4D97-AF65-F5344CB8AC3E}">
        <p14:creationId xmlns:p14="http://schemas.microsoft.com/office/powerpoint/2010/main" val="163226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Word embedding</a:t>
            </a:r>
          </a:p>
        </p:txBody>
      </p:sp>
      <p:sp>
        <p:nvSpPr>
          <p:cNvPr id="3" name="Content Placeholder 2"/>
          <p:cNvSpPr>
            <a:spLocks noGrp="1"/>
          </p:cNvSpPr>
          <p:nvPr>
            <p:ph idx="1"/>
          </p:nvPr>
        </p:nvSpPr>
        <p:spPr>
          <a:xfrm>
            <a:off x="1743075" y="2351405"/>
            <a:ext cx="8705850" cy="2529205"/>
          </a:xfrm>
        </p:spPr>
        <p:txBody>
          <a:bodyPr>
            <a:normAutofit/>
          </a:bodyPr>
          <a:lstStyle/>
          <a:p>
            <a:endParaRPr lang="en-US" dirty="0"/>
          </a:p>
          <a:p>
            <a:r>
              <a:rPr lang="en-US" dirty="0"/>
              <a:t>This repository hosts the word2vec pre-trained Google News corpus (3 billion running words) word vector model (3 million 300-dimension English word vectors).</a:t>
            </a:r>
          </a:p>
        </p:txBody>
      </p:sp>
    </p:spTree>
    <p:extLst>
      <p:ext uri="{BB962C8B-B14F-4D97-AF65-F5344CB8AC3E}">
        <p14:creationId xmlns:p14="http://schemas.microsoft.com/office/powerpoint/2010/main" val="390618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overfitting</a:t>
            </a:r>
          </a:p>
        </p:txBody>
      </p:sp>
      <p:sp>
        <p:nvSpPr>
          <p:cNvPr id="3" name="Content Placeholder 2"/>
          <p:cNvSpPr>
            <a:spLocks noGrp="1"/>
          </p:cNvSpPr>
          <p:nvPr>
            <p:ph idx="1"/>
          </p:nvPr>
        </p:nvSpPr>
        <p:spPr>
          <a:xfrm>
            <a:off x="1743075" y="2351405"/>
            <a:ext cx="8705850" cy="2529205"/>
          </a:xfrm>
        </p:spPr>
        <p:txBody>
          <a:bodyPr>
            <a:normAutofit/>
          </a:bodyPr>
          <a:lstStyle/>
          <a:p>
            <a:endParaRPr lang="en-US" dirty="0"/>
          </a:p>
          <a:p>
            <a:r>
              <a:rPr lang="en-US" dirty="0" err="1"/>
              <a:t>Defintion</a:t>
            </a:r>
            <a:r>
              <a:rPr lang="en-US" dirty="0"/>
              <a:t>…</a:t>
            </a:r>
          </a:p>
          <a:p>
            <a:endParaRPr lang="en-US" dirty="0"/>
          </a:p>
          <a:p>
            <a:r>
              <a:rPr lang="en-US" dirty="0">
                <a:hlinkClick r:id="rId2"/>
              </a:rPr>
              <a:t>https://elitedatascience.com/overfitting-in-machine-learning</a:t>
            </a:r>
            <a:endParaRPr lang="en-US" dirty="0"/>
          </a:p>
        </p:txBody>
      </p:sp>
    </p:spTree>
    <p:extLst>
      <p:ext uri="{BB962C8B-B14F-4D97-AF65-F5344CB8AC3E}">
        <p14:creationId xmlns:p14="http://schemas.microsoft.com/office/powerpoint/2010/main" val="123131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CNN model</a:t>
            </a:r>
          </a:p>
        </p:txBody>
      </p:sp>
      <p:sp>
        <p:nvSpPr>
          <p:cNvPr id="3" name="Content Placeholder 2"/>
          <p:cNvSpPr>
            <a:spLocks noGrp="1"/>
          </p:cNvSpPr>
          <p:nvPr>
            <p:ph idx="1"/>
          </p:nvPr>
        </p:nvSpPr>
        <p:spPr>
          <a:xfrm>
            <a:off x="1743075" y="2351405"/>
            <a:ext cx="8705850" cy="2529205"/>
          </a:xfrm>
        </p:spPr>
        <p:txBody>
          <a:bodyPr>
            <a:normAutofit/>
          </a:bodyPr>
          <a:lstStyle/>
          <a:p>
            <a:endParaRPr lang="en-US" dirty="0"/>
          </a:p>
          <a:p>
            <a:r>
              <a:rPr lang="en-US" dirty="0" err="1"/>
              <a:t>Defintion</a:t>
            </a:r>
            <a:endParaRPr lang="en-US" dirty="0"/>
          </a:p>
          <a:p>
            <a:endParaRPr lang="en-US" dirty="0"/>
          </a:p>
          <a:p>
            <a:r>
              <a:rPr lang="en-US" dirty="0">
                <a:hlinkClick r:id="rId2"/>
              </a:rPr>
              <a:t>https://medium.com/@RaghavPrabhu/understanding-of-convolutional-neural-network-cnn-deep-learning-99760835f148</a:t>
            </a:r>
            <a:endParaRPr lang="en-US" dirty="0"/>
          </a:p>
        </p:txBody>
      </p:sp>
    </p:spTree>
    <p:extLst>
      <p:ext uri="{BB962C8B-B14F-4D97-AF65-F5344CB8AC3E}">
        <p14:creationId xmlns:p14="http://schemas.microsoft.com/office/powerpoint/2010/main" val="5457458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TotalTime>
  <Words>255</Words>
  <Application>Microsoft Macintosh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Sentiment analysis</vt:lpstr>
      <vt:lpstr>OUTLINE</vt:lpstr>
      <vt:lpstr>data</vt:lpstr>
      <vt:lpstr>TOOL</vt:lpstr>
      <vt:lpstr>TOKENIZATION</vt:lpstr>
      <vt:lpstr>Word embedding</vt:lpstr>
      <vt:lpstr>Word embedding</vt:lpstr>
      <vt:lpstr>overfitting</vt:lpstr>
      <vt:lpstr>CNN model</vt:lpstr>
      <vt:lpstr>CNN</vt:lpstr>
      <vt:lpstr>Metrics</vt:lpstr>
      <vt:lpstr>LSTM</vt:lpstr>
      <vt:lpstr>LSTM</vt:lpstr>
      <vt:lpstr>Metrics</vt:lpstr>
      <vt:lpstr>Question?</vt:lpstr>
      <vt:lpstr>Refrence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Taixing Bi</dc:creator>
  <cp:lastModifiedBy>Taixing Bi</cp:lastModifiedBy>
  <cp:revision>6</cp:revision>
  <dcterms:created xsi:type="dcterms:W3CDTF">2019-10-30T02:10:15Z</dcterms:created>
  <dcterms:modified xsi:type="dcterms:W3CDTF">2019-10-30T02:57:30Z</dcterms:modified>
</cp:coreProperties>
</file>