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2" r:id="rId1"/>
  </p:sldMasterIdLst>
  <p:notesMasterIdLst>
    <p:notesMasterId r:id="rId146"/>
  </p:notesMasterIdLst>
  <p:sldIdLst>
    <p:sldId id="256" r:id="rId2"/>
    <p:sldId id="395" r:id="rId3"/>
    <p:sldId id="396" r:id="rId4"/>
    <p:sldId id="448" r:id="rId5"/>
    <p:sldId id="413" r:id="rId6"/>
    <p:sldId id="414" r:id="rId7"/>
    <p:sldId id="415" r:id="rId8"/>
    <p:sldId id="416" r:id="rId9"/>
    <p:sldId id="397" r:id="rId10"/>
    <p:sldId id="399" r:id="rId11"/>
    <p:sldId id="428" r:id="rId12"/>
    <p:sldId id="417" r:id="rId13"/>
    <p:sldId id="400" r:id="rId14"/>
    <p:sldId id="401" r:id="rId15"/>
    <p:sldId id="402" r:id="rId16"/>
    <p:sldId id="403" r:id="rId17"/>
    <p:sldId id="404" r:id="rId18"/>
    <p:sldId id="405" r:id="rId19"/>
    <p:sldId id="407" r:id="rId20"/>
    <p:sldId id="406" r:id="rId21"/>
    <p:sldId id="412" r:id="rId22"/>
    <p:sldId id="410" r:id="rId23"/>
    <p:sldId id="408" r:id="rId24"/>
    <p:sldId id="419" r:id="rId25"/>
    <p:sldId id="422" r:id="rId26"/>
    <p:sldId id="356" r:id="rId27"/>
    <p:sldId id="429" r:id="rId28"/>
    <p:sldId id="279" r:id="rId29"/>
    <p:sldId id="278" r:id="rId30"/>
    <p:sldId id="449" r:id="rId31"/>
    <p:sldId id="280" r:id="rId32"/>
    <p:sldId id="281" r:id="rId33"/>
    <p:sldId id="384" r:id="rId34"/>
    <p:sldId id="450" r:id="rId35"/>
    <p:sldId id="282" r:id="rId36"/>
    <p:sldId id="383" r:id="rId37"/>
    <p:sldId id="451" r:id="rId38"/>
    <p:sldId id="283" r:id="rId39"/>
    <p:sldId id="285" r:id="rId40"/>
    <p:sldId id="335" r:id="rId41"/>
    <p:sldId id="286" r:id="rId42"/>
    <p:sldId id="336" r:id="rId43"/>
    <p:sldId id="287" r:id="rId44"/>
    <p:sldId id="284" r:id="rId45"/>
    <p:sldId id="337" r:id="rId46"/>
    <p:sldId id="338" r:id="rId47"/>
    <p:sldId id="288" r:id="rId48"/>
    <p:sldId id="386" r:id="rId49"/>
    <p:sldId id="421" r:id="rId50"/>
    <p:sldId id="387" r:id="rId51"/>
    <p:sldId id="388" r:id="rId52"/>
    <p:sldId id="290" r:id="rId53"/>
    <p:sldId id="390" r:id="rId54"/>
    <p:sldId id="391" r:id="rId55"/>
    <p:sldId id="392" r:id="rId56"/>
    <p:sldId id="452" r:id="rId57"/>
    <p:sldId id="292" r:id="rId58"/>
    <p:sldId id="339" r:id="rId59"/>
    <p:sldId id="393" r:id="rId60"/>
    <p:sldId id="293" r:id="rId61"/>
    <p:sldId id="340" r:id="rId62"/>
    <p:sldId id="341" r:id="rId63"/>
    <p:sldId id="394" r:id="rId64"/>
    <p:sldId id="389" r:id="rId65"/>
    <p:sldId id="342" r:id="rId66"/>
    <p:sldId id="344" r:id="rId67"/>
    <p:sldId id="294" r:id="rId68"/>
    <p:sldId id="295" r:id="rId69"/>
    <p:sldId id="296" r:id="rId70"/>
    <p:sldId id="354" r:id="rId71"/>
    <p:sldId id="423" r:id="rId72"/>
    <p:sldId id="426" r:id="rId73"/>
    <p:sldId id="425" r:id="rId74"/>
    <p:sldId id="427" r:id="rId75"/>
    <p:sldId id="424" r:id="rId76"/>
    <p:sldId id="472" r:id="rId77"/>
    <p:sldId id="361" r:id="rId78"/>
    <p:sldId id="430" r:id="rId79"/>
    <p:sldId id="431" r:id="rId80"/>
    <p:sldId id="432" r:id="rId81"/>
    <p:sldId id="434" r:id="rId82"/>
    <p:sldId id="433" r:id="rId83"/>
    <p:sldId id="269" r:id="rId84"/>
    <p:sldId id="435" r:id="rId85"/>
    <p:sldId id="275" r:id="rId86"/>
    <p:sldId id="437" r:id="rId87"/>
    <p:sldId id="438" r:id="rId88"/>
    <p:sldId id="274" r:id="rId89"/>
    <p:sldId id="276" r:id="rId90"/>
    <p:sldId id="447" r:id="rId91"/>
    <p:sldId id="444" r:id="rId92"/>
    <p:sldId id="445" r:id="rId93"/>
    <p:sldId id="446" r:id="rId94"/>
    <p:sldId id="455" r:id="rId95"/>
    <p:sldId id="473" r:id="rId96"/>
    <p:sldId id="441" r:id="rId97"/>
    <p:sldId id="443" r:id="rId98"/>
    <p:sldId id="453" r:id="rId99"/>
    <p:sldId id="454" r:id="rId100"/>
    <p:sldId id="458" r:id="rId101"/>
    <p:sldId id="460" r:id="rId102"/>
    <p:sldId id="461" r:id="rId103"/>
    <p:sldId id="474" r:id="rId104"/>
    <p:sldId id="462" r:id="rId105"/>
    <p:sldId id="464" r:id="rId106"/>
    <p:sldId id="466" r:id="rId107"/>
    <p:sldId id="465" r:id="rId108"/>
    <p:sldId id="467" r:id="rId109"/>
    <p:sldId id="468" r:id="rId110"/>
    <p:sldId id="469" r:id="rId111"/>
    <p:sldId id="470" r:id="rId112"/>
    <p:sldId id="475" r:id="rId113"/>
    <p:sldId id="457" r:id="rId114"/>
    <p:sldId id="456" r:id="rId115"/>
    <p:sldId id="459" r:id="rId116"/>
    <p:sldId id="366" r:id="rId117"/>
    <p:sldId id="355" r:id="rId118"/>
    <p:sldId id="357" r:id="rId119"/>
    <p:sldId id="380" r:id="rId120"/>
    <p:sldId id="351" r:id="rId121"/>
    <p:sldId id="297" r:id="rId122"/>
    <p:sldId id="382" r:id="rId123"/>
    <p:sldId id="349" r:id="rId124"/>
    <p:sldId id="350" r:id="rId125"/>
    <p:sldId id="299" r:id="rId126"/>
    <p:sldId id="300" r:id="rId127"/>
    <p:sldId id="301" r:id="rId128"/>
    <p:sldId id="307" r:id="rId129"/>
    <p:sldId id="308" r:id="rId130"/>
    <p:sldId id="309" r:id="rId131"/>
    <p:sldId id="312" r:id="rId132"/>
    <p:sldId id="305" r:id="rId133"/>
    <p:sldId id="306" r:id="rId134"/>
    <p:sldId id="315" r:id="rId135"/>
    <p:sldId id="368" r:id="rId136"/>
    <p:sldId id="370" r:id="rId137"/>
    <p:sldId id="371" r:id="rId138"/>
    <p:sldId id="373" r:id="rId139"/>
    <p:sldId id="367" r:id="rId140"/>
    <p:sldId id="374" r:id="rId141"/>
    <p:sldId id="376" r:id="rId142"/>
    <p:sldId id="377" r:id="rId143"/>
    <p:sldId id="378" r:id="rId144"/>
    <p:sldId id="379" r:id="rId145"/>
  </p:sldIdLst>
  <p:sldSz cx="9144000" cy="6858000" type="screen4x3"/>
  <p:notesSz cx="6858000" cy="9144000"/>
  <p:embeddedFontLst>
    <p:embeddedFont>
      <p:font typeface="微軟正黑體" panose="020B0604030504040204" pitchFamily="34" charset="-120"/>
      <p:regular r:id="rId147"/>
      <p:bold r:id="rId148"/>
    </p:embeddedFont>
    <p:embeddedFont>
      <p:font typeface="文鼎新中黑" panose="02010609010101010101"/>
      <p:regular r:id="rId149"/>
    </p:embeddedFont>
    <p:embeddedFont>
      <p:font typeface="Verdana" panose="020B0604030504040204" pitchFamily="34" charset="0"/>
      <p:regular r:id="rId150"/>
      <p:bold r:id="rId151"/>
      <p:italic r:id="rId152"/>
      <p:boldItalic r:id="rId153"/>
    </p:embeddedFont>
    <p:embeddedFont>
      <p:font typeface="Calibri" panose="020F0502020204030204" pitchFamily="34" charset="0"/>
      <p:regular r:id="rId154"/>
      <p:bold r:id="rId155"/>
      <p:italic r:id="rId156"/>
      <p:boldItalic r:id="rId157"/>
    </p:embeddedFont>
    <p:embeddedFont>
      <p:font typeface="Segoe UI" panose="020B0502040204020203" pitchFamily="34" charset="0"/>
      <p:regular r:id="rId158"/>
      <p:bold r:id="rId159"/>
      <p:italic r:id="rId160"/>
      <p:boldItalic r:id="rId161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41A25A3E-F891-4B70-9849-B7A8B029E37E}">
          <p14:sldIdLst>
            <p14:sldId id="256"/>
          </p14:sldIdLst>
        </p14:section>
        <p14:section name="html" id="{A4B19359-A1DC-4873-B9FE-7FC93B67031E}">
          <p14:sldIdLst>
            <p14:sldId id="395"/>
            <p14:sldId id="396"/>
            <p14:sldId id="448"/>
            <p14:sldId id="413"/>
            <p14:sldId id="414"/>
            <p14:sldId id="415"/>
            <p14:sldId id="416"/>
            <p14:sldId id="397"/>
            <p14:sldId id="399"/>
            <p14:sldId id="428"/>
            <p14:sldId id="417"/>
            <p14:sldId id="400"/>
            <p14:sldId id="401"/>
            <p14:sldId id="402"/>
            <p14:sldId id="403"/>
            <p14:sldId id="404"/>
            <p14:sldId id="405"/>
            <p14:sldId id="407"/>
            <p14:sldId id="406"/>
            <p14:sldId id="412"/>
            <p14:sldId id="410"/>
            <p14:sldId id="408"/>
            <p14:sldId id="419"/>
            <p14:sldId id="422"/>
            <p14:sldId id="356"/>
            <p14:sldId id="429"/>
          </p14:sldIdLst>
        </p14:section>
        <p14:section name="JavaScript" id="{846EBF94-BE8B-4F19-A2BE-95E21D82D23B}">
          <p14:sldIdLst>
            <p14:sldId id="279"/>
            <p14:sldId id="278"/>
            <p14:sldId id="449"/>
            <p14:sldId id="280"/>
            <p14:sldId id="281"/>
            <p14:sldId id="384"/>
            <p14:sldId id="450"/>
            <p14:sldId id="282"/>
            <p14:sldId id="383"/>
            <p14:sldId id="451"/>
            <p14:sldId id="283"/>
            <p14:sldId id="285"/>
            <p14:sldId id="335"/>
            <p14:sldId id="286"/>
            <p14:sldId id="336"/>
            <p14:sldId id="287"/>
            <p14:sldId id="284"/>
            <p14:sldId id="337"/>
            <p14:sldId id="338"/>
            <p14:sldId id="288"/>
            <p14:sldId id="386"/>
            <p14:sldId id="421"/>
            <p14:sldId id="387"/>
            <p14:sldId id="388"/>
            <p14:sldId id="290"/>
            <p14:sldId id="390"/>
            <p14:sldId id="391"/>
            <p14:sldId id="392"/>
            <p14:sldId id="452"/>
            <p14:sldId id="292"/>
            <p14:sldId id="339"/>
            <p14:sldId id="393"/>
            <p14:sldId id="293"/>
            <p14:sldId id="340"/>
            <p14:sldId id="341"/>
            <p14:sldId id="394"/>
            <p14:sldId id="389"/>
            <p14:sldId id="342"/>
            <p14:sldId id="344"/>
            <p14:sldId id="294"/>
            <p14:sldId id="295"/>
            <p14:sldId id="296"/>
            <p14:sldId id="354"/>
            <p14:sldId id="423"/>
            <p14:sldId id="426"/>
            <p14:sldId id="425"/>
            <p14:sldId id="427"/>
            <p14:sldId id="424"/>
            <p14:sldId id="472"/>
            <p14:sldId id="361"/>
            <p14:sldId id="430"/>
            <p14:sldId id="431"/>
            <p14:sldId id="432"/>
            <p14:sldId id="434"/>
            <p14:sldId id="433"/>
            <p14:sldId id="269"/>
            <p14:sldId id="435"/>
            <p14:sldId id="275"/>
            <p14:sldId id="437"/>
            <p14:sldId id="438"/>
            <p14:sldId id="274"/>
            <p14:sldId id="276"/>
            <p14:sldId id="447"/>
            <p14:sldId id="444"/>
            <p14:sldId id="445"/>
            <p14:sldId id="446"/>
            <p14:sldId id="455"/>
            <p14:sldId id="473"/>
            <p14:sldId id="441"/>
            <p14:sldId id="443"/>
            <p14:sldId id="453"/>
            <p14:sldId id="454"/>
            <p14:sldId id="458"/>
            <p14:sldId id="460"/>
            <p14:sldId id="461"/>
            <p14:sldId id="474"/>
            <p14:sldId id="462"/>
            <p14:sldId id="464"/>
            <p14:sldId id="466"/>
            <p14:sldId id="465"/>
            <p14:sldId id="467"/>
            <p14:sldId id="468"/>
            <p14:sldId id="469"/>
            <p14:sldId id="470"/>
            <p14:sldId id="475"/>
            <p14:sldId id="457"/>
            <p14:sldId id="456"/>
            <p14:sldId id="459"/>
            <p14:sldId id="366"/>
            <p14:sldId id="355"/>
            <p14:sldId id="357"/>
            <p14:sldId id="380"/>
            <p14:sldId id="351"/>
            <p14:sldId id="297"/>
            <p14:sldId id="382"/>
            <p14:sldId id="349"/>
            <p14:sldId id="350"/>
            <p14:sldId id="299"/>
            <p14:sldId id="300"/>
            <p14:sldId id="301"/>
          </p14:sldIdLst>
        </p14:section>
        <p14:section name="Ajax" id="{E4050CE7-12A8-4232-BB95-5AE85D2A07F9}">
          <p14:sldIdLst>
            <p14:sldId id="307"/>
            <p14:sldId id="308"/>
            <p14:sldId id="309"/>
            <p14:sldId id="312"/>
          </p14:sldIdLst>
        </p14:section>
        <p14:section name="JSON" id="{570A4ED8-8362-4661-9599-CBED2D53F081}">
          <p14:sldIdLst>
            <p14:sldId id="305"/>
            <p14:sldId id="306"/>
            <p14:sldId id="315"/>
          </p14:sldIdLst>
        </p14:section>
        <p14:section name="未命名的章節" id="{088D758F-1BD7-4555-98D5-9981E0C87D20}">
          <p14:sldIdLst>
            <p14:sldId id="368"/>
            <p14:sldId id="370"/>
            <p14:sldId id="371"/>
            <p14:sldId id="373"/>
            <p14:sldId id="367"/>
            <p14:sldId id="374"/>
            <p14:sldId id="376"/>
            <p14:sldId id="377"/>
            <p14:sldId id="378"/>
            <p14:sldId id="379"/>
          </p14:sldIdLst>
        </p14:section>
        <p14:section name="未命名的章節" id="{3299DC51-74FE-4BA7-9BCF-442E6F13366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4B5F83"/>
    <a:srgbClr val="5DB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5" autoAdjust="0"/>
    <p:restoredTop sz="84798" autoAdjust="0"/>
  </p:normalViewPr>
  <p:slideViewPr>
    <p:cSldViewPr>
      <p:cViewPr varScale="1">
        <p:scale>
          <a:sx n="97" d="100"/>
          <a:sy n="97" d="100"/>
        </p:scale>
        <p:origin x="123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font" Target="fonts/font8.fntdata"/><Relationship Id="rId159" Type="http://schemas.openxmlformats.org/officeDocument/2006/relationships/font" Target="fonts/font13.fntdata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font" Target="fonts/font3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font" Target="fonts/font14.fntdata"/><Relationship Id="rId16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font" Target="fonts/font4.fntdata"/><Relationship Id="rId155" Type="http://schemas.openxmlformats.org/officeDocument/2006/relationships/font" Target="fonts/font9.fntdata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font" Target="fonts/font15.fntdata"/><Relationship Id="rId16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font" Target="fonts/font2.fntdata"/><Relationship Id="rId151" Type="http://schemas.openxmlformats.org/officeDocument/2006/relationships/font" Target="fonts/font5.fntdata"/><Relationship Id="rId156" Type="http://schemas.openxmlformats.org/officeDocument/2006/relationships/font" Target="fonts/font10.fntdata"/><Relationship Id="rId16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font" Target="fonts/font11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E0CA2-D590-4714-AA41-635FDBE7BF19}" type="datetimeFigureOut">
              <a:rPr lang="zh-TW" altLang="en-US" smtClean="0"/>
              <a:t>2017/9/7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49D8B-A6BA-4403-AC0A-01130AC55F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013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1980</a:t>
            </a:r>
            <a:r>
              <a:rPr lang="zh-TW" altLang="en-US" dirty="0"/>
              <a:t>年，物理學家提姆</a:t>
            </a:r>
            <a:r>
              <a:rPr lang="en-US" altLang="zh-TW" dirty="0"/>
              <a:t>·</a:t>
            </a:r>
            <a:r>
              <a:rPr lang="zh-TW" altLang="en-US" dirty="0"/>
              <a:t>柏內茲</a:t>
            </a:r>
            <a:r>
              <a:rPr lang="en-US" altLang="zh-TW" dirty="0"/>
              <a:t>-</a:t>
            </a:r>
            <a:r>
              <a:rPr lang="zh-TW" altLang="en-US" dirty="0"/>
              <a:t>李在歐洲核子研究中心（</a:t>
            </a:r>
            <a:r>
              <a:rPr lang="en-US" altLang="zh-TW" dirty="0"/>
              <a:t>CERN</a:t>
            </a:r>
            <a:r>
              <a:rPr lang="zh-TW" altLang="en-US" dirty="0"/>
              <a:t>）在承包工程期間，為使</a:t>
            </a:r>
            <a:r>
              <a:rPr lang="en-US" altLang="zh-TW" dirty="0"/>
              <a:t>CERN</a:t>
            </a:r>
            <a:r>
              <a:rPr lang="zh-TW" altLang="en-US" dirty="0"/>
              <a:t>的研究人員使用並共享文件，他提出並建立了原型系統</a:t>
            </a:r>
            <a:r>
              <a:rPr lang="en-US" altLang="zh-TW" dirty="0"/>
              <a:t>ENQUIRE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1989</a:t>
            </a:r>
            <a:r>
              <a:rPr lang="zh-TW" altLang="en-US" dirty="0"/>
              <a:t>年，柏內茲</a:t>
            </a:r>
            <a:r>
              <a:rPr lang="en-US" altLang="zh-TW" dirty="0"/>
              <a:t>-</a:t>
            </a:r>
            <a:r>
              <a:rPr lang="zh-TW" altLang="en-US" dirty="0"/>
              <a:t>李在一份備忘錄中提出了一個基於網際網路的超文字系統。</a:t>
            </a:r>
            <a:endParaRPr lang="en-US" altLang="zh-TW" dirty="0"/>
          </a:p>
          <a:p>
            <a:r>
              <a:rPr lang="en-US" altLang="zh-TW" dirty="0"/>
              <a:t>1990</a:t>
            </a:r>
            <a:r>
              <a:rPr lang="zh-TW" altLang="en-US" dirty="0"/>
              <a:t>年底寫出了瀏覽器和伺服器軟體。列舉了「一些使用超文字的領域」，並把百科全書列為第一項。</a:t>
            </a:r>
            <a:endParaRPr lang="en-US" altLang="zh-TW" dirty="0"/>
          </a:p>
          <a:p>
            <a:r>
              <a:rPr lang="en-US" altLang="zh-TW" dirty="0"/>
              <a:t>1995</a:t>
            </a:r>
            <a:r>
              <a:rPr lang="zh-TW" altLang="en-US" dirty="0"/>
              <a:t>年完成了</a:t>
            </a:r>
            <a:r>
              <a:rPr lang="en-US" altLang="zh-TW" dirty="0"/>
              <a:t>"HTML 2.0"</a:t>
            </a:r>
            <a:r>
              <a:rPr lang="zh-TW" altLang="en-US" dirty="0"/>
              <a:t>，這是第一個旨在成為對其後續實現標準的依據的</a:t>
            </a:r>
            <a:r>
              <a:rPr lang="en-US" altLang="zh-TW" dirty="0"/>
              <a:t>HTML</a:t>
            </a:r>
            <a:r>
              <a:rPr lang="zh-TW" altLang="en-US" dirty="0"/>
              <a:t>規範。</a:t>
            </a:r>
            <a:endParaRPr lang="en-US" altLang="zh-TW" dirty="0"/>
          </a:p>
          <a:p>
            <a:r>
              <a:rPr lang="en-US" altLang="zh-TW" dirty="0"/>
              <a:t>1996</a:t>
            </a:r>
            <a:r>
              <a:rPr lang="zh-TW" altLang="en-US" dirty="0"/>
              <a:t>年起，</a:t>
            </a:r>
            <a:r>
              <a:rPr lang="en-US" altLang="zh-TW" dirty="0"/>
              <a:t>HTML</a:t>
            </a:r>
            <a:r>
              <a:rPr lang="zh-TW" altLang="en-US" dirty="0"/>
              <a:t>規範一直由全球資訊網協會（</a:t>
            </a:r>
            <a:r>
              <a:rPr lang="en-US" altLang="zh-TW" dirty="0"/>
              <a:t>W3C</a:t>
            </a:r>
            <a:r>
              <a:rPr lang="zh-TW" altLang="en-US" dirty="0"/>
              <a:t>）維護，並由商業軟體廠商出資，</a:t>
            </a:r>
            <a:r>
              <a:rPr lang="en-US" altLang="zh-TW" dirty="0"/>
              <a:t>HTML</a:t>
            </a:r>
            <a:r>
              <a:rPr lang="zh-TW" altLang="en-US" dirty="0"/>
              <a:t>標準的進一步發展因競爭利益而遭受停滯。</a:t>
            </a:r>
            <a:endParaRPr lang="en-US" altLang="zh-TW" dirty="0"/>
          </a:p>
          <a:p>
            <a:r>
              <a:rPr lang="en-US" altLang="zh-TW" dirty="0"/>
              <a:t>2000</a:t>
            </a:r>
            <a:r>
              <a:rPr lang="zh-TW" altLang="en-US" dirty="0"/>
              <a:t>年，</a:t>
            </a:r>
            <a:r>
              <a:rPr lang="en-US" altLang="zh-TW" dirty="0"/>
              <a:t>HTML</a:t>
            </a:r>
            <a:r>
              <a:rPr lang="zh-TW" altLang="en-US" dirty="0"/>
              <a:t>成為了國際標準（</a:t>
            </a:r>
            <a:r>
              <a:rPr lang="en-US" altLang="zh-TW" dirty="0"/>
              <a:t>ISO/ IEC15445</a:t>
            </a:r>
            <a:r>
              <a:rPr lang="zh-TW" altLang="en-US" dirty="0"/>
              <a:t>：</a:t>
            </a:r>
            <a:r>
              <a:rPr lang="en-US" altLang="zh-TW" dirty="0"/>
              <a:t>2000</a:t>
            </a:r>
            <a:r>
              <a:rPr lang="zh-TW" altLang="en-US" dirty="0"/>
              <a:t>）。</a:t>
            </a:r>
            <a:r>
              <a:rPr lang="en-US" altLang="zh-TW" dirty="0"/>
              <a:t>HTML 4.01</a:t>
            </a:r>
            <a:r>
              <a:rPr lang="zh-TW" altLang="en-US" dirty="0"/>
              <a:t>於</a:t>
            </a:r>
            <a:r>
              <a:rPr lang="en-US" altLang="zh-TW" dirty="0"/>
              <a:t>1999</a:t>
            </a:r>
            <a:r>
              <a:rPr lang="zh-TW" altLang="en-US" dirty="0"/>
              <a:t>年末發布，進一步的勘誤版本於</a:t>
            </a:r>
            <a:r>
              <a:rPr lang="en-US" altLang="zh-TW" dirty="0"/>
              <a:t>2001</a:t>
            </a:r>
            <a:r>
              <a:rPr lang="zh-TW" altLang="en-US" dirty="0"/>
              <a:t>年發布。</a:t>
            </a:r>
            <a:r>
              <a:rPr lang="en-US" altLang="zh-TW" dirty="0"/>
              <a:t>2004</a:t>
            </a:r>
            <a:r>
              <a:rPr lang="zh-TW" altLang="en-US" dirty="0"/>
              <a:t>年，網頁超文字應用技術工作小組（</a:t>
            </a:r>
            <a:r>
              <a:rPr lang="en-US" altLang="zh-TW" dirty="0"/>
              <a:t>WHATWG</a:t>
            </a:r>
            <a:r>
              <a:rPr lang="zh-TW" altLang="en-US" dirty="0"/>
              <a:t>）開始開發</a:t>
            </a:r>
            <a:r>
              <a:rPr lang="en-US" altLang="zh-TW" dirty="0"/>
              <a:t>HTML5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en-US" altLang="zh-TW" dirty="0"/>
              <a:t>2008</a:t>
            </a:r>
            <a:r>
              <a:rPr lang="zh-TW" altLang="en-US" dirty="0"/>
              <a:t>年與</a:t>
            </a:r>
            <a:r>
              <a:rPr lang="en-US" altLang="zh-TW" dirty="0"/>
              <a:t>W3C</a:t>
            </a:r>
            <a:r>
              <a:rPr lang="zh-TW" altLang="en-US" dirty="0"/>
              <a:t>共同交付，</a:t>
            </a:r>
            <a:r>
              <a:rPr lang="en-US" altLang="zh-TW" dirty="0"/>
              <a:t>2014</a:t>
            </a:r>
            <a:r>
              <a:rPr lang="zh-TW" altLang="en-US" dirty="0"/>
              <a:t>年</a:t>
            </a:r>
            <a:r>
              <a:rPr lang="en-US" altLang="zh-TW" dirty="0"/>
              <a:t>10</a:t>
            </a:r>
            <a:r>
              <a:rPr lang="zh-TW" altLang="en-US" dirty="0"/>
              <a:t>月</a:t>
            </a:r>
            <a:r>
              <a:rPr lang="en-US" altLang="zh-TW" dirty="0"/>
              <a:t>28</a:t>
            </a:r>
            <a:r>
              <a:rPr lang="zh-TW" altLang="en-US" dirty="0"/>
              <a:t>日完成標準化</a:t>
            </a:r>
            <a:r>
              <a:rPr lang="en-US" altLang="zh-TW" dirty="0"/>
              <a:t>[14]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49D8B-A6BA-4403-AC0A-01130AC55F4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029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1980</a:t>
            </a:r>
            <a:r>
              <a:rPr lang="zh-TW" altLang="en-US" dirty="0"/>
              <a:t>年，物理學家提姆</a:t>
            </a:r>
            <a:r>
              <a:rPr lang="en-US" altLang="zh-TW" dirty="0"/>
              <a:t>·</a:t>
            </a:r>
            <a:r>
              <a:rPr lang="zh-TW" altLang="en-US" dirty="0"/>
              <a:t>柏內茲</a:t>
            </a:r>
            <a:r>
              <a:rPr lang="en-US" altLang="zh-TW" dirty="0"/>
              <a:t>-</a:t>
            </a:r>
            <a:r>
              <a:rPr lang="zh-TW" altLang="en-US" dirty="0"/>
              <a:t>李在歐洲核子研究中心（</a:t>
            </a:r>
            <a:r>
              <a:rPr lang="en-US" altLang="zh-TW" dirty="0"/>
              <a:t>CERN</a:t>
            </a:r>
            <a:r>
              <a:rPr lang="zh-TW" altLang="en-US" dirty="0"/>
              <a:t>）在承包工程期間，為使</a:t>
            </a:r>
            <a:r>
              <a:rPr lang="en-US" altLang="zh-TW" dirty="0"/>
              <a:t>CERN</a:t>
            </a:r>
            <a:r>
              <a:rPr lang="zh-TW" altLang="en-US" dirty="0"/>
              <a:t>的研究人員使用並共享文件，他提出並建立了原型系統</a:t>
            </a:r>
            <a:r>
              <a:rPr lang="en-US" altLang="zh-TW" dirty="0"/>
              <a:t>ENQUIRE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1989</a:t>
            </a:r>
            <a:r>
              <a:rPr lang="zh-TW" altLang="en-US" dirty="0"/>
              <a:t>年，柏內茲</a:t>
            </a:r>
            <a:r>
              <a:rPr lang="en-US" altLang="zh-TW" dirty="0"/>
              <a:t>-</a:t>
            </a:r>
            <a:r>
              <a:rPr lang="zh-TW" altLang="en-US" dirty="0"/>
              <a:t>李在一份備忘錄中提出了一個基於網際網路的超文字系統。</a:t>
            </a:r>
            <a:endParaRPr lang="en-US" altLang="zh-TW" dirty="0"/>
          </a:p>
          <a:p>
            <a:r>
              <a:rPr lang="en-US" altLang="zh-TW" dirty="0"/>
              <a:t>1990</a:t>
            </a:r>
            <a:r>
              <a:rPr lang="zh-TW" altLang="en-US" dirty="0"/>
              <a:t>年底寫出了瀏覽器和伺服器軟體。列舉了「一些使用超文字的領域」，並把百科全書列為第一項。</a:t>
            </a:r>
            <a:endParaRPr lang="en-US" altLang="zh-TW" dirty="0"/>
          </a:p>
          <a:p>
            <a:r>
              <a:rPr lang="en-US" altLang="zh-TW" dirty="0"/>
              <a:t>1995</a:t>
            </a:r>
            <a:r>
              <a:rPr lang="zh-TW" altLang="en-US" dirty="0"/>
              <a:t>年完成了</a:t>
            </a:r>
            <a:r>
              <a:rPr lang="en-US" altLang="zh-TW" dirty="0"/>
              <a:t>"HTML 2.0"</a:t>
            </a:r>
            <a:r>
              <a:rPr lang="zh-TW" altLang="en-US" dirty="0"/>
              <a:t>，這是第一個旨在成為對其後續實現標準的依據的</a:t>
            </a:r>
            <a:r>
              <a:rPr lang="en-US" altLang="zh-TW" dirty="0"/>
              <a:t>HTML</a:t>
            </a:r>
            <a:r>
              <a:rPr lang="zh-TW" altLang="en-US" dirty="0"/>
              <a:t>規範。</a:t>
            </a:r>
            <a:endParaRPr lang="en-US" altLang="zh-TW" dirty="0"/>
          </a:p>
          <a:p>
            <a:r>
              <a:rPr lang="en-US" altLang="zh-TW" dirty="0"/>
              <a:t>1996</a:t>
            </a:r>
            <a:r>
              <a:rPr lang="zh-TW" altLang="en-US" dirty="0"/>
              <a:t>年起，</a:t>
            </a:r>
            <a:r>
              <a:rPr lang="en-US" altLang="zh-TW" dirty="0"/>
              <a:t>HTML</a:t>
            </a:r>
            <a:r>
              <a:rPr lang="zh-TW" altLang="en-US" dirty="0"/>
              <a:t>規範一直由全球資訊網協會（</a:t>
            </a:r>
            <a:r>
              <a:rPr lang="en-US" altLang="zh-TW" dirty="0"/>
              <a:t>W3C</a:t>
            </a:r>
            <a:r>
              <a:rPr lang="zh-TW" altLang="en-US" dirty="0"/>
              <a:t>）維護，並由商業軟體廠商出資，</a:t>
            </a:r>
            <a:r>
              <a:rPr lang="en-US" altLang="zh-TW" dirty="0"/>
              <a:t>HTML</a:t>
            </a:r>
            <a:r>
              <a:rPr lang="zh-TW" altLang="en-US" dirty="0"/>
              <a:t>標準的進一步發展因競爭利益而遭受停滯。</a:t>
            </a:r>
            <a:endParaRPr lang="en-US" altLang="zh-TW" dirty="0"/>
          </a:p>
          <a:p>
            <a:r>
              <a:rPr lang="en-US" altLang="zh-TW" dirty="0"/>
              <a:t>2000</a:t>
            </a:r>
            <a:r>
              <a:rPr lang="zh-TW" altLang="en-US" dirty="0"/>
              <a:t>年，</a:t>
            </a:r>
            <a:r>
              <a:rPr lang="en-US" altLang="zh-TW" dirty="0"/>
              <a:t>HTML</a:t>
            </a:r>
            <a:r>
              <a:rPr lang="zh-TW" altLang="en-US" dirty="0"/>
              <a:t>成為了國際標準（</a:t>
            </a:r>
            <a:r>
              <a:rPr lang="en-US" altLang="zh-TW" dirty="0"/>
              <a:t>ISO/ IEC15445</a:t>
            </a:r>
            <a:r>
              <a:rPr lang="zh-TW" altLang="en-US" dirty="0"/>
              <a:t>：</a:t>
            </a:r>
            <a:r>
              <a:rPr lang="en-US" altLang="zh-TW" dirty="0"/>
              <a:t>2000</a:t>
            </a:r>
            <a:r>
              <a:rPr lang="zh-TW" altLang="en-US" dirty="0"/>
              <a:t>）。</a:t>
            </a:r>
            <a:r>
              <a:rPr lang="en-US" altLang="zh-TW" dirty="0"/>
              <a:t>HTML 4.01</a:t>
            </a:r>
            <a:r>
              <a:rPr lang="zh-TW" altLang="en-US" dirty="0"/>
              <a:t>於</a:t>
            </a:r>
            <a:r>
              <a:rPr lang="en-US" altLang="zh-TW" dirty="0"/>
              <a:t>1999</a:t>
            </a:r>
            <a:r>
              <a:rPr lang="zh-TW" altLang="en-US" dirty="0"/>
              <a:t>年末發布，進一步的勘誤版本於</a:t>
            </a:r>
            <a:r>
              <a:rPr lang="en-US" altLang="zh-TW" dirty="0"/>
              <a:t>2001</a:t>
            </a:r>
            <a:r>
              <a:rPr lang="zh-TW" altLang="en-US" dirty="0"/>
              <a:t>年發布。</a:t>
            </a:r>
            <a:r>
              <a:rPr lang="en-US" altLang="zh-TW" dirty="0"/>
              <a:t>2004</a:t>
            </a:r>
            <a:r>
              <a:rPr lang="zh-TW" altLang="en-US" dirty="0"/>
              <a:t>年，網頁超文字應用技術工作小組（</a:t>
            </a:r>
            <a:r>
              <a:rPr lang="en-US" altLang="zh-TW" dirty="0"/>
              <a:t>WHATWG</a:t>
            </a:r>
            <a:r>
              <a:rPr lang="zh-TW" altLang="en-US" dirty="0"/>
              <a:t>）開始開發</a:t>
            </a:r>
            <a:r>
              <a:rPr lang="en-US" altLang="zh-TW" dirty="0"/>
              <a:t>HTML5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en-US" altLang="zh-TW" dirty="0"/>
              <a:t>2008</a:t>
            </a:r>
            <a:r>
              <a:rPr lang="zh-TW" altLang="en-US" dirty="0"/>
              <a:t>年與</a:t>
            </a:r>
            <a:r>
              <a:rPr lang="en-US" altLang="zh-TW" dirty="0"/>
              <a:t>W3C</a:t>
            </a:r>
            <a:r>
              <a:rPr lang="zh-TW" altLang="en-US" dirty="0"/>
              <a:t>共同交付，</a:t>
            </a:r>
            <a:r>
              <a:rPr lang="en-US" altLang="zh-TW" dirty="0"/>
              <a:t>2014</a:t>
            </a:r>
            <a:r>
              <a:rPr lang="zh-TW" altLang="en-US" dirty="0"/>
              <a:t>年</a:t>
            </a:r>
            <a:r>
              <a:rPr lang="en-US" altLang="zh-TW" dirty="0"/>
              <a:t>10</a:t>
            </a:r>
            <a:r>
              <a:rPr lang="zh-TW" altLang="en-US" dirty="0"/>
              <a:t>月</a:t>
            </a:r>
            <a:r>
              <a:rPr lang="en-US" altLang="zh-TW" dirty="0"/>
              <a:t>28</a:t>
            </a:r>
            <a:r>
              <a:rPr lang="zh-TW" altLang="en-US" dirty="0"/>
              <a:t>日完成標準化</a:t>
            </a:r>
            <a:r>
              <a:rPr lang="en-US" altLang="zh-TW" dirty="0"/>
              <a:t>[14]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49D8B-A6BA-4403-AC0A-01130AC55F4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797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49D8B-A6BA-4403-AC0A-01130AC55F48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794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 sz="2400" dirty="0"/>
              <a:t>ECMAScript</a:t>
            </a:r>
            <a:r>
              <a:rPr lang="zh-TW" altLang="en-US" sz="2400" dirty="0"/>
              <a:t>，描述了該語言的語法和基本物件</a:t>
            </a:r>
            <a:endParaRPr lang="en-US" altLang="zh-TW" sz="2400" dirty="0"/>
          </a:p>
          <a:p>
            <a:pPr lvl="1"/>
            <a:r>
              <a:rPr lang="zh-TW" altLang="en-US" sz="2400" dirty="0"/>
              <a:t>文件物件模型（</a:t>
            </a:r>
            <a:r>
              <a:rPr lang="en-US" altLang="zh-TW" sz="2400" dirty="0"/>
              <a:t>DOM</a:t>
            </a:r>
            <a:r>
              <a:rPr lang="zh-TW" altLang="en-US" sz="2400" dirty="0"/>
              <a:t>），描述處理網頁內容的方法和介面</a:t>
            </a:r>
            <a:endParaRPr lang="en-US" altLang="zh-TW" sz="2400" dirty="0"/>
          </a:p>
          <a:p>
            <a:pPr lvl="1"/>
            <a:r>
              <a:rPr lang="zh-TW" altLang="en-US" sz="2400" dirty="0"/>
              <a:t>瀏覽器物件模型（</a:t>
            </a:r>
            <a:r>
              <a:rPr lang="en-US" altLang="zh-TW" sz="2400" dirty="0"/>
              <a:t>BOM</a:t>
            </a:r>
            <a:r>
              <a:rPr lang="zh-TW" altLang="en-US" sz="2400" dirty="0"/>
              <a:t>），描述與瀏覽器進行互動的方法和介面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49D8B-A6BA-4403-AC0A-01130AC55F4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443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92113" y="919163"/>
            <a:ext cx="7759774" cy="2387600"/>
          </a:xfrm>
        </p:spPr>
        <p:txBody>
          <a:bodyPr anchor="b"/>
          <a:lstStyle>
            <a:lvl1pPr algn="l">
              <a:defRPr sz="495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56885" y="3560514"/>
            <a:ext cx="7795001" cy="159625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6021288"/>
            <a:ext cx="9144000" cy="85764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pic>
        <p:nvPicPr>
          <p:cNvPr id="9" name="Picture 2" descr="https://www.cathayholdings.com/holdings/-/media/6f7bea8423d24d62818eaed8cfa62bf4.png?h=38&amp;la=zh-TW&amp;w=187&amp;hash=29C8E88C09C58DB3CA1423BCAA350483301D9EC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275040"/>
            <a:ext cx="1723071" cy="35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接點 4"/>
          <p:cNvCxnSpPr/>
          <p:nvPr/>
        </p:nvCxnSpPr>
        <p:spPr>
          <a:xfrm>
            <a:off x="314325" y="3356992"/>
            <a:ext cx="8515350" cy="0"/>
          </a:xfrm>
          <a:prstGeom prst="line">
            <a:avLst/>
          </a:prstGeom>
          <a:ln w="1270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 userDrawn="1"/>
        </p:nvSpPr>
        <p:spPr>
          <a:xfrm>
            <a:off x="0" y="6021288"/>
            <a:ext cx="9144000" cy="85764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pic>
        <p:nvPicPr>
          <p:cNvPr id="10" name="Picture 2" descr="https://www.cathayholdings.com/holdings/-/media/6f7bea8423d24d62818eaed8cfa62bf4.png?h=38&amp;la=zh-TW&amp;w=187&amp;hash=29C8E88C09C58DB3CA1423BCAA350483301D9EC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465" y="6275040"/>
            <a:ext cx="1723071" cy="35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55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457200"/>
            <a:ext cx="3579019" cy="3331840"/>
          </a:xfrm>
          <a:blipFill>
            <a:blip r:embed="rId2"/>
            <a:stretch>
              <a:fillRect/>
            </a:stretch>
          </a:blipFill>
        </p:spPr>
        <p:txBody>
          <a:bodyPr anchor="b"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3789040"/>
            <a:ext cx="2949178" cy="2079948"/>
          </a:xfrm>
        </p:spPr>
        <p:txBody>
          <a:bodyPr/>
          <a:lstStyle>
            <a:lvl1pPr marL="0" indent="0" algn="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342992" y="13129790"/>
            <a:ext cx="1636748" cy="199902"/>
          </a:xfrm>
          <a:prstGeom prst="rect">
            <a:avLst/>
          </a:prstGeom>
        </p:spPr>
        <p:txBody>
          <a:bodyPr/>
          <a:lstStyle/>
          <a:p>
            <a:fld id="{485EC056-E574-46F1-8F23-F3D611FD1B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3"/>
          <p:cNvSpPr>
            <a:spLocks noGrp="1"/>
          </p:cNvSpPr>
          <p:nvPr>
            <p:ph type="ftr" sz="quarter" idx="3"/>
          </p:nvPr>
        </p:nvSpPr>
        <p:spPr>
          <a:xfrm>
            <a:off x="2195735" y="6356350"/>
            <a:ext cx="417646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9" name="投影片編號版面配置區 6"/>
          <p:cNvSpPr txBox="1">
            <a:spLocks/>
          </p:cNvSpPr>
          <p:nvPr userDrawn="1"/>
        </p:nvSpPr>
        <p:spPr>
          <a:xfrm>
            <a:off x="6509114" y="6356350"/>
            <a:ext cx="200623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zh-TW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AF956A-0B42-4306-BBFB-28ACE090F59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557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尾投影片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2AF7990-BD6A-4731-94FF-13F3459F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42992" y="13129790"/>
            <a:ext cx="1636748" cy="199902"/>
          </a:xfrm>
          <a:prstGeom prst="rect">
            <a:avLst/>
          </a:prstGeom>
        </p:spPr>
        <p:txBody>
          <a:bodyPr/>
          <a:lstStyle/>
          <a:p>
            <a:fld id="{485EC056-E574-46F1-8F23-F3D611FD1BD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>
            <p:ph type="ctrTitle"/>
          </p:nvPr>
        </p:nvSpPr>
        <p:spPr>
          <a:xfrm>
            <a:off x="692113" y="919163"/>
            <a:ext cx="7759774" cy="2387600"/>
          </a:xfrm>
        </p:spPr>
        <p:txBody>
          <a:bodyPr anchor="b"/>
          <a:lstStyle>
            <a:lvl1pPr algn="l">
              <a:defRPr sz="495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0" y="6021288"/>
            <a:ext cx="9144000" cy="85764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pic>
        <p:nvPicPr>
          <p:cNvPr id="15" name="Picture 2" descr="https://www.cathayholdings.com/holdings/-/media/6f7bea8423d24d62818eaed8cfa62bf4.png?h=38&amp;la=zh-TW&amp;w=187&amp;hash=29C8E88C09C58DB3CA1423BCAA350483301D9EC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465" y="6275040"/>
            <a:ext cx="1723071" cy="35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16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342992" y="13129790"/>
            <a:ext cx="1636748" cy="199902"/>
          </a:xfrm>
          <a:prstGeom prst="rect">
            <a:avLst/>
          </a:prstGeom>
        </p:spPr>
        <p:txBody>
          <a:bodyPr/>
          <a:lstStyle/>
          <a:p>
            <a:fld id="{485EC056-E574-46F1-8F23-F3D611FD1B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頁尾版面配置區 3"/>
          <p:cNvSpPr>
            <a:spLocks noGrp="1"/>
          </p:cNvSpPr>
          <p:nvPr>
            <p:ph type="ftr" sz="quarter" idx="3"/>
          </p:nvPr>
        </p:nvSpPr>
        <p:spPr>
          <a:xfrm>
            <a:off x="2195735" y="6356350"/>
            <a:ext cx="417646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8" name="投影片編號版面配置區 6"/>
          <p:cNvSpPr txBox="1">
            <a:spLocks/>
          </p:cNvSpPr>
          <p:nvPr userDrawn="1"/>
        </p:nvSpPr>
        <p:spPr>
          <a:xfrm>
            <a:off x="6509114" y="6356350"/>
            <a:ext cx="200623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zh-TW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AF956A-0B42-4306-BBFB-28ACE090F5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111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342992" y="13129790"/>
            <a:ext cx="1636748" cy="199902"/>
          </a:xfrm>
          <a:prstGeom prst="rect">
            <a:avLst/>
          </a:prstGeom>
        </p:spPr>
        <p:txBody>
          <a:bodyPr/>
          <a:lstStyle/>
          <a:p>
            <a:fld id="{485EC056-E574-46F1-8F23-F3D611FD1B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3"/>
          <p:cNvSpPr>
            <a:spLocks noGrp="1"/>
          </p:cNvSpPr>
          <p:nvPr>
            <p:ph type="ftr" sz="quarter" idx="3"/>
          </p:nvPr>
        </p:nvSpPr>
        <p:spPr>
          <a:xfrm>
            <a:off x="2195735" y="6356350"/>
            <a:ext cx="417646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9" name="投影片編號版面配置區 6"/>
          <p:cNvSpPr txBox="1">
            <a:spLocks/>
          </p:cNvSpPr>
          <p:nvPr userDrawn="1"/>
        </p:nvSpPr>
        <p:spPr>
          <a:xfrm>
            <a:off x="6509114" y="6356350"/>
            <a:ext cx="200623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zh-TW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AF956A-0B42-4306-BBFB-28ACE090F59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ctrTitle"/>
          </p:nvPr>
        </p:nvSpPr>
        <p:spPr>
          <a:xfrm>
            <a:off x="692113" y="919163"/>
            <a:ext cx="7759774" cy="2387600"/>
          </a:xfrm>
        </p:spPr>
        <p:txBody>
          <a:bodyPr anchor="b"/>
          <a:lstStyle>
            <a:lvl1pPr algn="l">
              <a:defRPr sz="495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2" name="副標題 2"/>
          <p:cNvSpPr>
            <a:spLocks noGrp="1"/>
          </p:cNvSpPr>
          <p:nvPr>
            <p:ph type="subTitle" idx="1"/>
          </p:nvPr>
        </p:nvSpPr>
        <p:spPr>
          <a:xfrm>
            <a:off x="656885" y="3560514"/>
            <a:ext cx="7795001" cy="159625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accent2"/>
                </a:solidFill>
                <a:latin typeface="+mj-ea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cxnSp>
        <p:nvCxnSpPr>
          <p:cNvPr id="13" name="直線接點 12"/>
          <p:cNvCxnSpPr/>
          <p:nvPr userDrawn="1"/>
        </p:nvCxnSpPr>
        <p:spPr>
          <a:xfrm>
            <a:off x="314325" y="3356992"/>
            <a:ext cx="8515350" cy="0"/>
          </a:xfrm>
          <a:prstGeom prst="line">
            <a:avLst/>
          </a:prstGeom>
          <a:ln w="1270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50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342992" y="13129790"/>
            <a:ext cx="1636748" cy="199902"/>
          </a:xfrm>
          <a:prstGeom prst="rect">
            <a:avLst/>
          </a:prstGeom>
        </p:spPr>
        <p:txBody>
          <a:bodyPr/>
          <a:lstStyle/>
          <a:p>
            <a:fld id="{485EC056-E574-46F1-8F23-F3D611FD1B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3"/>
          <p:cNvSpPr>
            <a:spLocks noGrp="1"/>
          </p:cNvSpPr>
          <p:nvPr>
            <p:ph type="ftr" sz="quarter" idx="3"/>
          </p:nvPr>
        </p:nvSpPr>
        <p:spPr>
          <a:xfrm>
            <a:off x="2195735" y="6356350"/>
            <a:ext cx="417646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9" name="投影片編號版面配置區 6"/>
          <p:cNvSpPr txBox="1">
            <a:spLocks/>
          </p:cNvSpPr>
          <p:nvPr userDrawn="1"/>
        </p:nvSpPr>
        <p:spPr>
          <a:xfrm>
            <a:off x="6509114" y="6356350"/>
            <a:ext cx="200623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zh-TW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AF956A-0B42-4306-BBFB-28ACE090F5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48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6342992" y="13129790"/>
            <a:ext cx="1636748" cy="199902"/>
          </a:xfrm>
          <a:prstGeom prst="rect">
            <a:avLst/>
          </a:prstGeom>
        </p:spPr>
        <p:txBody>
          <a:bodyPr/>
          <a:lstStyle/>
          <a:p>
            <a:fld id="{485EC056-E574-46F1-8F23-F3D611FD1B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3"/>
          <p:cNvSpPr>
            <a:spLocks noGrp="1"/>
          </p:cNvSpPr>
          <p:nvPr>
            <p:ph type="ftr" sz="quarter" idx="13"/>
          </p:nvPr>
        </p:nvSpPr>
        <p:spPr>
          <a:xfrm>
            <a:off x="2195735" y="6356350"/>
            <a:ext cx="417646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11" name="投影片編號版面配置區 6"/>
          <p:cNvSpPr txBox="1">
            <a:spLocks/>
          </p:cNvSpPr>
          <p:nvPr userDrawn="1"/>
        </p:nvSpPr>
        <p:spPr>
          <a:xfrm>
            <a:off x="6509114" y="6356350"/>
            <a:ext cx="200623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zh-TW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AF956A-0B42-4306-BBFB-28ACE090F5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88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342992" y="13129790"/>
            <a:ext cx="1636748" cy="199902"/>
          </a:xfrm>
          <a:prstGeom prst="rect">
            <a:avLst/>
          </a:prstGeom>
        </p:spPr>
        <p:txBody>
          <a:bodyPr/>
          <a:lstStyle/>
          <a:p>
            <a:fld id="{485EC056-E574-46F1-8F23-F3D611FD1B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頁尾版面配置區 3"/>
          <p:cNvSpPr>
            <a:spLocks noGrp="1"/>
          </p:cNvSpPr>
          <p:nvPr>
            <p:ph type="ftr" sz="quarter" idx="3"/>
          </p:nvPr>
        </p:nvSpPr>
        <p:spPr>
          <a:xfrm>
            <a:off x="2195735" y="6356350"/>
            <a:ext cx="417646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 txBox="1">
            <a:spLocks/>
          </p:cNvSpPr>
          <p:nvPr userDrawn="1"/>
        </p:nvSpPr>
        <p:spPr>
          <a:xfrm>
            <a:off x="6509114" y="6356350"/>
            <a:ext cx="200623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zh-TW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AF956A-0B42-4306-BBFB-28ACE090F5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90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342992" y="13129790"/>
            <a:ext cx="1636748" cy="199902"/>
          </a:xfrm>
          <a:prstGeom prst="rect">
            <a:avLst/>
          </a:prstGeom>
        </p:spPr>
        <p:txBody>
          <a:bodyPr/>
          <a:lstStyle/>
          <a:p>
            <a:fld id="{485EC056-E574-46F1-8F23-F3D611FD1B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3"/>
          </p:nvPr>
        </p:nvSpPr>
        <p:spPr>
          <a:xfrm>
            <a:off x="2195735" y="6356350"/>
            <a:ext cx="417646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6"/>
          <p:cNvSpPr txBox="1">
            <a:spLocks/>
          </p:cNvSpPr>
          <p:nvPr userDrawn="1"/>
        </p:nvSpPr>
        <p:spPr>
          <a:xfrm>
            <a:off x="6509114" y="6356350"/>
            <a:ext cx="200623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zh-TW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AF956A-0B42-4306-BBFB-28ACE090F5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41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342992" y="13129790"/>
            <a:ext cx="1636748" cy="199902"/>
          </a:xfrm>
          <a:prstGeom prst="rect">
            <a:avLst/>
          </a:prstGeom>
        </p:spPr>
        <p:txBody>
          <a:bodyPr/>
          <a:lstStyle/>
          <a:p>
            <a:fld id="{485EC056-E574-46F1-8F23-F3D611FD1B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3"/>
          <p:cNvSpPr>
            <a:spLocks noGrp="1"/>
          </p:cNvSpPr>
          <p:nvPr>
            <p:ph type="ftr" sz="quarter" idx="3"/>
          </p:nvPr>
        </p:nvSpPr>
        <p:spPr>
          <a:xfrm>
            <a:off x="2195735" y="6356350"/>
            <a:ext cx="417646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9" name="投影片編號版面配置區 6"/>
          <p:cNvSpPr txBox="1">
            <a:spLocks/>
          </p:cNvSpPr>
          <p:nvPr userDrawn="1"/>
        </p:nvSpPr>
        <p:spPr>
          <a:xfrm>
            <a:off x="6509114" y="6356350"/>
            <a:ext cx="200623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zh-TW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AF956A-0B42-4306-BBFB-28ACE090F59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0" y="457200"/>
            <a:ext cx="3579019" cy="3331840"/>
          </a:xfrm>
          <a:blipFill>
            <a:blip r:embed="rId2"/>
            <a:stretch>
              <a:fillRect/>
            </a:stretch>
          </a:blipFill>
        </p:spPr>
        <p:txBody>
          <a:bodyPr anchor="b"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1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3789040"/>
            <a:ext cx="2949178" cy="2079948"/>
          </a:xfrm>
        </p:spPr>
        <p:txBody>
          <a:bodyPr/>
          <a:lstStyle>
            <a:lvl1pPr marL="0" indent="0" algn="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4027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268760"/>
            <a:ext cx="7886700" cy="4908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6721476"/>
            <a:ext cx="9144000" cy="15745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>
          <a:xfrm>
            <a:off x="2195735" y="6356350"/>
            <a:ext cx="417646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pic>
        <p:nvPicPr>
          <p:cNvPr id="1026" name="Picture 2" descr="https://www.cathayholdings.com/holdings/-/media/6f7bea8423d24d62818eaed8cfa62bf4.png?h=38&amp;la=zh-TW&amp;w=187&amp;hash=29C8E88C09C58DB3CA1423BCAA350483301D9EC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507857"/>
            <a:ext cx="1723071" cy="35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4"/>
          </p:nvPr>
        </p:nvSpPr>
        <p:spPr>
          <a:xfrm>
            <a:off x="6509114" y="6356350"/>
            <a:ext cx="200623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8AF956A-0B42-4306-BBFB-28ACE090F59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Picture 2" descr="https://www.cathayholdings.com/holdings/-/media/6f7bea8423d24d62818eaed8cfa62bf4.png?h=38&amp;la=zh-TW&amp;w=187&amp;hash=29C8E88C09C58DB3CA1423BCAA350483301D9EC9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507857"/>
            <a:ext cx="1723071" cy="35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78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dom_obj_event.asp" TargetMode="External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4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dom_obj_event.asp" TargetMode="Externa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hyperlink" Target="http://api.prototypejs.org/ajax/Ajax/" TargetMode="External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default.asp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forms.asp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w3schools.com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://zh.wikipedia.org/wiki/Javascript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ibm.com/support/knowledgecenter/en/SS6RBX_11.4.3/com.ibm.sa.xml.design.doc/topics/c_history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/>
              <a:t>JavaScript </a:t>
            </a:r>
            <a:r>
              <a:rPr lang="zh-TW" altLang="en-US" dirty="0"/>
              <a:t>入門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n>
                  <a:solidFill>
                    <a:schemeClr val="accent3"/>
                  </a:solidFill>
                </a:ln>
              </a:rPr>
              <a:t>投資程式設計科 黃亮勳</a:t>
            </a:r>
          </a:p>
        </p:txBody>
      </p:sp>
    </p:spTree>
    <p:extLst>
      <p:ext uri="{BB962C8B-B14F-4D97-AF65-F5344CB8AC3E}">
        <p14:creationId xmlns:p14="http://schemas.microsoft.com/office/powerpoint/2010/main" val="3432305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629648-9918-40FD-AC64-904F08AB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 </a:t>
            </a:r>
            <a:r>
              <a:rPr lang="zh-TW" altLang="en-US" dirty="0"/>
              <a:t>結構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30C405-4CFF-4D9C-95ED-BC172E6A5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的組成包含以下兩個標記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文件類型聲明 </a:t>
            </a:r>
            <a:r>
              <a:rPr lang="en-US" altLang="zh-TW" dirty="0"/>
              <a:t>Document Type Declaration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標籤</a:t>
            </a:r>
            <a:r>
              <a:rPr lang="en-US" altLang="zh-TW" dirty="0"/>
              <a:t>Tag</a:t>
            </a:r>
          </a:p>
          <a:p>
            <a:pPr lvl="2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2C0817D-7263-4429-A0EF-958D9D76B7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190"/>
          <a:stretch/>
        </p:blipFill>
        <p:spPr>
          <a:xfrm>
            <a:off x="503040" y="2204864"/>
            <a:ext cx="8640960" cy="216024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017D984-AAE2-4092-AB1B-0F9F68A026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706" b="2962"/>
          <a:stretch/>
        </p:blipFill>
        <p:spPr>
          <a:xfrm>
            <a:off x="502379" y="5157192"/>
            <a:ext cx="8640960" cy="69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5212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96478FA-D828-418B-8C79-EB08B540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DOM attribute - Events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C2D966-9700-4437-8167-3886A3BF5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20888"/>
            <a:ext cx="7886700" cy="3756075"/>
          </a:xfrm>
        </p:spPr>
        <p:txBody>
          <a:bodyPr/>
          <a:lstStyle/>
          <a:p>
            <a:r>
              <a:rPr lang="en-US" altLang="zh-TW" dirty="0"/>
              <a:t>Common HTML Events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4EF27F8-009C-43E4-9879-CCFCE2C43123}"/>
              </a:ext>
            </a:extLst>
          </p:cNvPr>
          <p:cNvSpPr txBox="1"/>
          <p:nvPr/>
        </p:nvSpPr>
        <p:spPr>
          <a:xfrm>
            <a:off x="971600" y="1174306"/>
            <a:ext cx="6624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HTML events are </a:t>
            </a:r>
            <a:r>
              <a:rPr lang="en-US" altLang="zh-TW" sz="2800" b="1" dirty="0">
                <a:solidFill>
                  <a:srgbClr val="FF0000"/>
                </a:solidFill>
              </a:rPr>
              <a:t>"things"</a:t>
            </a:r>
            <a:r>
              <a:rPr lang="en-US" altLang="zh-TW" sz="2800" dirty="0">
                <a:solidFill>
                  <a:srgbClr val="FF0000"/>
                </a:solidFill>
              </a:rPr>
              <a:t> that</a:t>
            </a:r>
          </a:p>
          <a:p>
            <a:pPr algn="r"/>
            <a:r>
              <a:rPr lang="en-US" altLang="zh-TW" sz="2800" dirty="0">
                <a:solidFill>
                  <a:srgbClr val="FF0000"/>
                </a:solidFill>
              </a:rPr>
              <a:t>happen to HTML elements.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DB5EDD8-681A-496F-B870-52C30C321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389513"/>
              </p:ext>
            </p:extLst>
          </p:nvPr>
        </p:nvGraphicFramePr>
        <p:xfrm>
          <a:off x="628650" y="2937592"/>
          <a:ext cx="7886700" cy="3363284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071142">
                  <a:extLst>
                    <a:ext uri="{9D8B030D-6E8A-4147-A177-3AD203B41FA5}">
                      <a16:colId xmlns:a16="http://schemas.microsoft.com/office/drawing/2014/main" val="3316950791"/>
                    </a:ext>
                  </a:extLst>
                </a:gridCol>
                <a:gridCol w="5815558">
                  <a:extLst>
                    <a:ext uri="{9D8B030D-6E8A-4147-A177-3AD203B41FA5}">
                      <a16:colId xmlns:a16="http://schemas.microsoft.com/office/drawing/2014/main" val="152417354"/>
                    </a:ext>
                  </a:extLst>
                </a:gridCol>
              </a:tblGrid>
              <a:tr h="228635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/>
                        <a:t>Event</a:t>
                      </a:r>
                      <a:endParaRPr lang="en-US" sz="2200">
                        <a:latin typeface="+mn-ea"/>
                        <a:ea typeface="+mn-ea"/>
                      </a:endParaRPr>
                    </a:p>
                  </a:txBody>
                  <a:tcPr marL="97292" marR="48646" marT="48646" marB="4864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/>
                        <a:t>Description</a:t>
                      </a:r>
                      <a:endParaRPr lang="en-US" sz="2200">
                        <a:latin typeface="+mn-ea"/>
                        <a:ea typeface="+mn-ea"/>
                      </a:endParaRPr>
                    </a:p>
                  </a:txBody>
                  <a:tcPr marL="48646" marR="48646" marT="48646" marB="48646"/>
                </a:tc>
                <a:extLst>
                  <a:ext uri="{0D108BD9-81ED-4DB2-BD59-A6C34878D82A}">
                    <a16:rowId xmlns:a16="http://schemas.microsoft.com/office/drawing/2014/main" val="2569789484"/>
                  </a:ext>
                </a:extLst>
              </a:tr>
              <a:tr h="228635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/>
                        <a:t>onchange</a:t>
                      </a:r>
                      <a:endParaRPr lang="en-US" sz="2200">
                        <a:latin typeface="+mn-ea"/>
                        <a:ea typeface="+mn-ea"/>
                      </a:endParaRPr>
                    </a:p>
                  </a:txBody>
                  <a:tcPr marL="97292" marR="48646" marT="48646" marB="4864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/>
                        <a:t>An HTML element has been changed</a:t>
                      </a:r>
                      <a:endParaRPr lang="en-US" sz="2200">
                        <a:latin typeface="+mn-ea"/>
                        <a:ea typeface="+mn-ea"/>
                      </a:endParaRPr>
                    </a:p>
                  </a:txBody>
                  <a:tcPr marL="48646" marR="48646" marT="48646" marB="48646"/>
                </a:tc>
                <a:extLst>
                  <a:ext uri="{0D108BD9-81ED-4DB2-BD59-A6C34878D82A}">
                    <a16:rowId xmlns:a16="http://schemas.microsoft.com/office/drawing/2014/main" val="4282594207"/>
                  </a:ext>
                </a:extLst>
              </a:tr>
              <a:tr h="228635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/>
                        <a:t>onclick</a:t>
                      </a:r>
                      <a:endParaRPr lang="en-US" sz="2200">
                        <a:latin typeface="+mn-ea"/>
                        <a:ea typeface="+mn-ea"/>
                      </a:endParaRPr>
                    </a:p>
                  </a:txBody>
                  <a:tcPr marL="97292" marR="48646" marT="48646" marB="4864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/>
                        <a:t>The user clicks an HTML element</a:t>
                      </a:r>
                      <a:endParaRPr lang="en-US" sz="2200">
                        <a:latin typeface="+mn-ea"/>
                        <a:ea typeface="+mn-ea"/>
                      </a:endParaRPr>
                    </a:p>
                  </a:txBody>
                  <a:tcPr marL="48646" marR="48646" marT="48646" marB="48646"/>
                </a:tc>
                <a:extLst>
                  <a:ext uri="{0D108BD9-81ED-4DB2-BD59-A6C34878D82A}">
                    <a16:rowId xmlns:a16="http://schemas.microsoft.com/office/drawing/2014/main" val="1955355349"/>
                  </a:ext>
                </a:extLst>
              </a:tr>
              <a:tr h="228635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/>
                        <a:t>onmouseover</a:t>
                      </a:r>
                      <a:endParaRPr lang="en-US" sz="2200">
                        <a:latin typeface="+mn-ea"/>
                        <a:ea typeface="+mn-ea"/>
                      </a:endParaRPr>
                    </a:p>
                  </a:txBody>
                  <a:tcPr marL="97292" marR="48646" marT="48646" marB="4864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/>
                        <a:t>The user moves the mouse over an HTML element</a:t>
                      </a:r>
                      <a:endParaRPr lang="en-US" sz="2200">
                        <a:latin typeface="+mn-ea"/>
                        <a:ea typeface="+mn-ea"/>
                      </a:endParaRPr>
                    </a:p>
                  </a:txBody>
                  <a:tcPr marL="48646" marR="48646" marT="48646" marB="48646"/>
                </a:tc>
                <a:extLst>
                  <a:ext uri="{0D108BD9-81ED-4DB2-BD59-A6C34878D82A}">
                    <a16:rowId xmlns:a16="http://schemas.microsoft.com/office/drawing/2014/main" val="1983834422"/>
                  </a:ext>
                </a:extLst>
              </a:tr>
              <a:tr h="228635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/>
                        <a:t>onmouseout</a:t>
                      </a:r>
                      <a:endParaRPr lang="en-US" sz="2200">
                        <a:latin typeface="+mn-ea"/>
                        <a:ea typeface="+mn-ea"/>
                      </a:endParaRPr>
                    </a:p>
                  </a:txBody>
                  <a:tcPr marL="97292" marR="48646" marT="48646" marB="4864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/>
                        <a:t>The user moves the mouse away from an HTML element</a:t>
                      </a:r>
                      <a:endParaRPr lang="en-US" sz="2200">
                        <a:latin typeface="+mn-ea"/>
                        <a:ea typeface="+mn-ea"/>
                      </a:endParaRPr>
                    </a:p>
                  </a:txBody>
                  <a:tcPr marL="48646" marR="48646" marT="48646" marB="48646"/>
                </a:tc>
                <a:extLst>
                  <a:ext uri="{0D108BD9-81ED-4DB2-BD59-A6C34878D82A}">
                    <a16:rowId xmlns:a16="http://schemas.microsoft.com/office/drawing/2014/main" val="3423289368"/>
                  </a:ext>
                </a:extLst>
              </a:tr>
              <a:tr h="228635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/>
                        <a:t>onkeydown</a:t>
                      </a:r>
                      <a:endParaRPr lang="en-US" sz="2200">
                        <a:latin typeface="+mn-ea"/>
                        <a:ea typeface="+mn-ea"/>
                      </a:endParaRPr>
                    </a:p>
                  </a:txBody>
                  <a:tcPr marL="97292" marR="48646" marT="48646" marB="4864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/>
                        <a:t>The user pushes a keyboard key</a:t>
                      </a:r>
                      <a:endParaRPr lang="en-US" sz="2200">
                        <a:latin typeface="+mn-ea"/>
                        <a:ea typeface="+mn-ea"/>
                      </a:endParaRPr>
                    </a:p>
                  </a:txBody>
                  <a:tcPr marL="48646" marR="48646" marT="48646" marB="48646"/>
                </a:tc>
                <a:extLst>
                  <a:ext uri="{0D108BD9-81ED-4DB2-BD59-A6C34878D82A}">
                    <a16:rowId xmlns:a16="http://schemas.microsoft.com/office/drawing/2014/main" val="2366902468"/>
                  </a:ext>
                </a:extLst>
              </a:tr>
              <a:tr h="228635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/>
                        <a:t>onload</a:t>
                      </a:r>
                      <a:endParaRPr lang="en-US" sz="2200">
                        <a:latin typeface="+mn-ea"/>
                        <a:ea typeface="+mn-ea"/>
                      </a:endParaRPr>
                    </a:p>
                  </a:txBody>
                  <a:tcPr marL="97292" marR="48646" marT="48646" marB="4864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/>
                        <a:t>The browser has finished loading the page</a:t>
                      </a:r>
                      <a:endParaRPr lang="en-US" sz="2200" dirty="0">
                        <a:latin typeface="+mn-ea"/>
                        <a:ea typeface="+mn-ea"/>
                      </a:endParaRPr>
                    </a:p>
                  </a:txBody>
                  <a:tcPr marL="48646" marR="48646" marT="48646" marB="48646"/>
                </a:tc>
                <a:extLst>
                  <a:ext uri="{0D108BD9-81ED-4DB2-BD59-A6C34878D82A}">
                    <a16:rowId xmlns:a16="http://schemas.microsoft.com/office/drawing/2014/main" val="4060875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57232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7841F5-CFF9-4CDC-8178-84740C7B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 a event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5DE992-921F-4FC2-832D-82512886D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如果你是在</a:t>
            </a:r>
            <a:r>
              <a:rPr lang="en-US" altLang="zh-TW" dirty="0"/>
              <a:t>HTML</a:t>
            </a:r>
            <a:r>
              <a:rPr lang="zh-TW" altLang="en-US" dirty="0"/>
              <a:t>上要定義一個事件：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如果你想要再</a:t>
            </a:r>
            <a:r>
              <a:rPr lang="en-US" altLang="zh-TW" dirty="0"/>
              <a:t>JavaScript</a:t>
            </a:r>
            <a:r>
              <a:rPr lang="zh-TW" altLang="en-US" dirty="0"/>
              <a:t>區域中附加事件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</a:t>
            </a:r>
            <a:r>
              <a:rPr lang="en-US" altLang="zh-TW" dirty="0" err="1"/>
              <a:t>x.addEventListener</a:t>
            </a:r>
            <a:r>
              <a:rPr lang="en-US" altLang="zh-TW" dirty="0"/>
              <a:t>(“click”, </a:t>
            </a:r>
            <a:r>
              <a:rPr lang="en-US" altLang="zh-TW" dirty="0" err="1"/>
              <a:t>myFunction</a:t>
            </a:r>
            <a:r>
              <a:rPr lang="en-US" altLang="zh-TW" dirty="0"/>
              <a:t>);</a:t>
            </a:r>
            <a:br>
              <a:rPr lang="en-US" altLang="zh-TW" dirty="0"/>
            </a:br>
            <a:r>
              <a:rPr lang="zh-TW" altLang="en-US" dirty="0"/>
              <a:t> 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</a:t>
            </a:r>
            <a:r>
              <a:rPr lang="en-US" altLang="zh-TW" dirty="0" err="1"/>
              <a:t>x.attachEvent</a:t>
            </a:r>
            <a:r>
              <a:rPr lang="en-US" altLang="zh-TW" dirty="0"/>
              <a:t>("</a:t>
            </a:r>
            <a:r>
              <a:rPr lang="en-US" altLang="zh-TW" dirty="0" err="1"/>
              <a:t>onclick</a:t>
            </a:r>
            <a:r>
              <a:rPr lang="en-US" altLang="zh-TW" dirty="0"/>
              <a:t>", </a:t>
            </a:r>
            <a:r>
              <a:rPr lang="en-US" altLang="zh-TW" dirty="0" err="1"/>
              <a:t>myFunction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0287E14-8A67-4659-8EF9-6217FDCBC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72816"/>
            <a:ext cx="8132099" cy="504056"/>
          </a:xfrm>
          <a:prstGeom prst="rect">
            <a:avLst/>
          </a:prstGeom>
        </p:spPr>
      </p:pic>
      <p:sp>
        <p:nvSpPr>
          <p:cNvPr id="5" name="橢圓形圖說文字 6">
            <a:extLst>
              <a:ext uri="{FF2B5EF4-FFF2-40B4-BE49-F238E27FC236}">
                <a16:creationId xmlns:a16="http://schemas.microsoft.com/office/drawing/2014/main" id="{EFDF0487-5F66-49B7-BD60-FB73DD626BF6}"/>
              </a:ext>
            </a:extLst>
          </p:cNvPr>
          <p:cNvSpPr/>
          <p:nvPr/>
        </p:nvSpPr>
        <p:spPr>
          <a:xfrm>
            <a:off x="683568" y="2348879"/>
            <a:ext cx="2035162" cy="1152128"/>
          </a:xfrm>
          <a:prstGeom prst="wedgeEllipseCallout">
            <a:avLst>
              <a:gd name="adj1" fmla="val 32418"/>
              <a:gd name="adj2" fmla="val -65584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n-ea"/>
              </a:rPr>
              <a:t>這裡是</a:t>
            </a:r>
            <a:r>
              <a:rPr lang="en-US" altLang="zh-TW" dirty="0">
                <a:latin typeface="+mn-ea"/>
              </a:rPr>
              <a:t>Event</a:t>
            </a:r>
            <a:r>
              <a:rPr lang="zh-TW" altLang="en-US" dirty="0">
                <a:latin typeface="+mn-ea"/>
              </a:rPr>
              <a:t>名稱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0F184E-3538-4E6D-884C-8C580AE989C2}"/>
              </a:ext>
            </a:extLst>
          </p:cNvPr>
          <p:cNvSpPr/>
          <p:nvPr/>
        </p:nvSpPr>
        <p:spPr>
          <a:xfrm>
            <a:off x="1979712" y="6414045"/>
            <a:ext cx="62293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More events can found here:</a:t>
            </a:r>
            <a:r>
              <a:rPr lang="zh-TW" altLang="en-US" sz="1200" dirty="0"/>
              <a:t> </a:t>
            </a:r>
            <a:r>
              <a:rPr lang="en-US" altLang="zh-TW" sz="1200" dirty="0">
                <a:latin typeface="Verdana" panose="020B0604030504040204" pitchFamily="34" charset="0"/>
                <a:hlinkClick r:id="rId3"/>
              </a:rPr>
              <a:t>W3Schools JavaScript Reference HTML DOM Events</a:t>
            </a:r>
            <a:r>
              <a:rPr lang="en-US" altLang="zh-TW" sz="12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zh-TW" altLang="en-US" sz="1200" dirty="0"/>
          </a:p>
        </p:txBody>
      </p:sp>
      <p:sp>
        <p:nvSpPr>
          <p:cNvPr id="7" name="橢圓形圖說文字 6">
            <a:extLst>
              <a:ext uri="{FF2B5EF4-FFF2-40B4-BE49-F238E27FC236}">
                <a16:creationId xmlns:a16="http://schemas.microsoft.com/office/drawing/2014/main" id="{B5ED0CF0-1311-469D-9D05-E15B89590B72}"/>
              </a:ext>
            </a:extLst>
          </p:cNvPr>
          <p:cNvSpPr/>
          <p:nvPr/>
        </p:nvSpPr>
        <p:spPr>
          <a:xfrm>
            <a:off x="3597489" y="2348879"/>
            <a:ext cx="2304256" cy="1152128"/>
          </a:xfrm>
          <a:prstGeom prst="wedgeEllipseCallout">
            <a:avLst>
              <a:gd name="adj1" fmla="val -33403"/>
              <a:gd name="adj2" fmla="val -63024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n-ea"/>
              </a:rPr>
              <a:t>這裡請當作</a:t>
            </a:r>
            <a:r>
              <a:rPr lang="en-US" altLang="zh-TW" dirty="0">
                <a:latin typeface="+mn-ea"/>
              </a:rPr>
              <a:t>&lt;script&gt; </a:t>
            </a:r>
            <a:r>
              <a:rPr lang="zh-TW" altLang="en-US" dirty="0">
                <a:latin typeface="+mn-ea"/>
              </a:rPr>
              <a:t>區域撰寫程式碼</a:t>
            </a:r>
          </a:p>
        </p:txBody>
      </p:sp>
      <p:sp>
        <p:nvSpPr>
          <p:cNvPr id="8" name="橢圓形圖說文字 6">
            <a:extLst>
              <a:ext uri="{FF2B5EF4-FFF2-40B4-BE49-F238E27FC236}">
                <a16:creationId xmlns:a16="http://schemas.microsoft.com/office/drawing/2014/main" id="{BCFC0237-BAEF-4EBE-B71F-FCE226845B44}"/>
              </a:ext>
            </a:extLst>
          </p:cNvPr>
          <p:cNvSpPr/>
          <p:nvPr/>
        </p:nvSpPr>
        <p:spPr>
          <a:xfrm>
            <a:off x="6468184" y="5124496"/>
            <a:ext cx="1480331" cy="1224136"/>
          </a:xfrm>
          <a:prstGeom prst="wedgeEllipseCallout">
            <a:avLst>
              <a:gd name="adj1" fmla="val -58875"/>
              <a:gd name="adj2" fmla="val -34081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IE9</a:t>
            </a:r>
            <a:r>
              <a:rPr lang="zh-TW" altLang="en-US" dirty="0"/>
              <a:t>及之前版本</a:t>
            </a:r>
            <a:br>
              <a:rPr lang="en-US" altLang="zh-TW" dirty="0"/>
            </a:br>
            <a:r>
              <a:rPr lang="en-US" altLang="zh-TW" dirty="0"/>
              <a:t>ONLY </a:t>
            </a:r>
            <a:endParaRPr lang="zh-TW" altLang="en-US" dirty="0"/>
          </a:p>
        </p:txBody>
      </p:sp>
      <p:sp>
        <p:nvSpPr>
          <p:cNvPr id="9" name="橢圓形圖說文字 7">
            <a:extLst>
              <a:ext uri="{FF2B5EF4-FFF2-40B4-BE49-F238E27FC236}">
                <a16:creationId xmlns:a16="http://schemas.microsoft.com/office/drawing/2014/main" id="{6BB9E3AB-829D-441E-8974-168C86CD476E}"/>
              </a:ext>
            </a:extLst>
          </p:cNvPr>
          <p:cNvSpPr/>
          <p:nvPr/>
        </p:nvSpPr>
        <p:spPr>
          <a:xfrm>
            <a:off x="7075190" y="3722861"/>
            <a:ext cx="1440160" cy="1224136"/>
          </a:xfrm>
          <a:prstGeom prst="wedgeEllipseCallout">
            <a:avLst>
              <a:gd name="adj1" fmla="val -67086"/>
              <a:gd name="adj2" fmla="val 10182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IE8</a:t>
            </a:r>
            <a:r>
              <a:rPr lang="zh-TW" altLang="en-US" dirty="0"/>
              <a:t>之前版本</a:t>
            </a:r>
            <a:br>
              <a:rPr lang="en-US" altLang="zh-TW" dirty="0"/>
            </a:br>
            <a:r>
              <a:rPr lang="zh-TW" altLang="en-US" dirty="0"/>
              <a:t>不支援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73AA586-1DC7-49A0-A7A8-FDE0D832F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58" y="4178494"/>
            <a:ext cx="8626242" cy="16678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233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8" grpId="1" animBg="1"/>
      <p:bldP spid="9" grpId="0" animBg="1"/>
      <p:bldP spid="9" grpId="1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7841F5-CFF9-4CDC-8178-84740C7B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 a event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5DE992-921F-4FC2-832D-82512886D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或這也許你會看過這種寫法：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x.onclick</a:t>
            </a:r>
            <a:r>
              <a:rPr lang="en-US" altLang="zh-TW" dirty="0"/>
              <a:t> = function(){ … }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x.addEventListener</a:t>
            </a:r>
            <a:r>
              <a:rPr lang="en-US" altLang="zh-TW" dirty="0"/>
              <a:t>(“click”, </a:t>
            </a:r>
            <a:r>
              <a:rPr lang="en-US" altLang="zh-TW" dirty="0" err="1"/>
              <a:t>myFunction</a:t>
            </a:r>
            <a:r>
              <a:rPr lang="en-US" altLang="zh-TW" dirty="0"/>
              <a:t>);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0F184E-3538-4E6D-884C-8C580AE989C2}"/>
              </a:ext>
            </a:extLst>
          </p:cNvPr>
          <p:cNvSpPr/>
          <p:nvPr/>
        </p:nvSpPr>
        <p:spPr>
          <a:xfrm>
            <a:off x="1979712" y="6414045"/>
            <a:ext cx="62293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More events can found here:</a:t>
            </a:r>
            <a:r>
              <a:rPr lang="zh-TW" altLang="en-US" sz="1200" dirty="0"/>
              <a:t> </a:t>
            </a:r>
            <a:r>
              <a:rPr lang="en-US" altLang="zh-TW" sz="1200" dirty="0">
                <a:latin typeface="Verdana" panose="020B0604030504040204" pitchFamily="34" charset="0"/>
                <a:hlinkClick r:id="rId2"/>
              </a:rPr>
              <a:t>W3Schools JavaScript Reference HTML DOM Events</a:t>
            </a:r>
            <a:r>
              <a:rPr lang="en-US" altLang="zh-TW" sz="12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zh-TW" altLang="en-US" sz="1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E6A0443-6291-4205-9589-97BA958BDBBD}"/>
              </a:ext>
            </a:extLst>
          </p:cNvPr>
          <p:cNvSpPr txBox="1"/>
          <p:nvPr/>
        </p:nvSpPr>
        <p:spPr>
          <a:xfrm>
            <a:off x="2699792" y="2276872"/>
            <a:ext cx="4248472" cy="707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2000" dirty="0"/>
              <a:t>沒有事件疊加的概念，永遠只會執行最後一次的</a:t>
            </a:r>
            <a:r>
              <a:rPr lang="en-US" altLang="zh-TW" sz="2000" dirty="0"/>
              <a:t>function</a:t>
            </a:r>
            <a:endParaRPr lang="zh-TW" altLang="en-US" sz="20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C3B6917-4275-4871-9CF9-5D6AB3F5B71C}"/>
              </a:ext>
            </a:extLst>
          </p:cNvPr>
          <p:cNvSpPr txBox="1"/>
          <p:nvPr/>
        </p:nvSpPr>
        <p:spPr>
          <a:xfrm>
            <a:off x="2699792" y="4245877"/>
            <a:ext cx="4248472" cy="707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2000" dirty="0"/>
              <a:t>設定多個事件，每個事件都會執行。</a:t>
            </a:r>
            <a:endParaRPr lang="en-US" altLang="zh-TW" sz="2000" dirty="0"/>
          </a:p>
          <a:p>
            <a:r>
              <a:rPr lang="en-US" altLang="zh-TW" sz="2000" dirty="0"/>
              <a:t>(</a:t>
            </a:r>
            <a:r>
              <a:rPr lang="zh-TW" altLang="en-US" sz="2000" dirty="0"/>
              <a:t>後設定，先執行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3773469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825451-CEAA-44CC-B0A8-419DBFA55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完成練習頁面</a:t>
            </a:r>
            <a:r>
              <a:rPr lang="en-US" altLang="zh-TW" dirty="0"/>
              <a:t>Practice4.html</a:t>
            </a:r>
          </a:p>
          <a:p>
            <a:endParaRPr lang="en-US" altLang="zh-TW" dirty="0"/>
          </a:p>
          <a:p>
            <a:r>
              <a:rPr lang="zh-TW" altLang="en-US" dirty="0"/>
              <a:t>依照以下指令進行</a:t>
            </a:r>
            <a:r>
              <a:rPr lang="en-US" altLang="zh-TW" dirty="0"/>
              <a:t>JS</a:t>
            </a:r>
            <a:r>
              <a:rPr lang="zh-TW" altLang="en-US" dirty="0"/>
              <a:t>程式撰寫</a:t>
            </a:r>
            <a:endParaRPr lang="en-US" altLang="zh-TW" dirty="0"/>
          </a:p>
          <a:p>
            <a:endParaRPr lang="en-US" altLang="zh-TW" dirty="0"/>
          </a:p>
          <a:p>
            <a:pPr lvl="1"/>
            <a:r>
              <a:rPr lang="zh-TW" altLang="en-US" dirty="0"/>
              <a:t>當按下畫面上按鈕時，在頁面上的</a:t>
            </a:r>
            <a:r>
              <a:rPr lang="en-US" altLang="zh-TW" dirty="0"/>
              <a:t>TABLE</a:t>
            </a:r>
            <a:r>
              <a:rPr lang="zh-TW" altLang="en-US" dirty="0"/>
              <a:t>會新增一列兩欄。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第一個欄位會存入按下按鈕的時間</a:t>
            </a:r>
            <a:r>
              <a:rPr lang="en-US" altLang="zh-TW" dirty="0"/>
              <a:t>(</a:t>
            </a:r>
            <a:r>
              <a:rPr lang="zh-TW" altLang="en-US" dirty="0"/>
              <a:t>請查詢</a:t>
            </a:r>
            <a:r>
              <a:rPr lang="en-US" altLang="zh-TW" dirty="0"/>
              <a:t>Date</a:t>
            </a:r>
            <a:r>
              <a:rPr lang="zh-TW" altLang="en-US" dirty="0"/>
              <a:t>物件使用法</a:t>
            </a:r>
            <a:r>
              <a:rPr lang="en-US" altLang="zh-TW" dirty="0"/>
              <a:t>)</a:t>
            </a:r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第一個欄位會有四個按鈕，其作用分別為，移到最上，移到最下，向上移及向下移，並實際能使其操作該行。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endParaRPr lang="en-US" altLang="zh-TW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631063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更多</a:t>
            </a:r>
            <a:r>
              <a:rPr lang="en-US" altLang="zh-TW" dirty="0" err="1"/>
              <a:t>Javascript</a:t>
            </a:r>
            <a:endParaRPr lang="zh-TW" altLang="en-US" dirty="0"/>
          </a:p>
        </p:txBody>
      </p:sp>
      <p:sp>
        <p:nvSpPr>
          <p:cNvPr id="2" name="副標題 1">
            <a:extLst>
              <a:ext uri="{FF2B5EF4-FFF2-40B4-BE49-F238E27FC236}">
                <a16:creationId xmlns:a16="http://schemas.microsoft.com/office/drawing/2014/main" id="{C24FF177-8309-4333-9686-455D56D746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5977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zh-TW" altLang="en-US" dirty="0"/>
              <a:t>不 </a:t>
            </a: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zh-TW" altLang="en-US" dirty="0"/>
              <a:t>大不同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有時候，你會發現，我拿從來沒有宣告過的變數來接值。居然不會有錯誤！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19F7920-DC2C-43A9-AE1C-14B2D78F1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33512"/>
            <a:ext cx="8037648" cy="180372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91CE490-E187-4A16-A967-2E228BCA9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08" y="2433512"/>
            <a:ext cx="8037648" cy="180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5E81BE-71C1-49B2-80A5-D2837A27E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zh-TW" altLang="en-US" dirty="0"/>
              <a:t>不 </a:t>
            </a: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zh-TW" altLang="en-US" dirty="0"/>
              <a:t>大不同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964074-B40E-4B64-986A-04DE2BB09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其實這個概念前面已經出現過了，只是剛剛好相反：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3D5926A-6A96-4632-BF2B-15F6123ED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132856"/>
            <a:ext cx="6480720" cy="22584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122762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6ED251-3853-4A9D-AD99-88BA426C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zh-TW" altLang="en-US" dirty="0"/>
              <a:t>不 </a:t>
            </a: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zh-TW" altLang="en-US" dirty="0"/>
              <a:t>大不同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DDB423-76A8-4089-A1B0-CEC3D6245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 這是前面會執行失敗例子，但是其實如果變數</a:t>
            </a:r>
            <a:r>
              <a:rPr lang="en-US" altLang="zh-TW" dirty="0"/>
              <a:t> a </a:t>
            </a:r>
            <a:r>
              <a:rPr lang="zh-TW" altLang="en-US" dirty="0"/>
              <a:t>沒有用 </a:t>
            </a:r>
            <a:r>
              <a:rPr lang="en-US" altLang="zh-TW" dirty="0" err="1"/>
              <a:t>var</a:t>
            </a:r>
            <a:r>
              <a:rPr lang="zh-TW" altLang="en-US" dirty="0"/>
              <a:t> 宣告，這個案例會正確執行：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98EA6A9-D736-4264-BA73-826BE27C9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605" y="2078901"/>
            <a:ext cx="5146087" cy="4260131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E0DBF536-33F7-4E98-AC9B-D8993CF45355}"/>
              </a:ext>
            </a:extLst>
          </p:cNvPr>
          <p:cNvCxnSpPr/>
          <p:nvPr/>
        </p:nvCxnSpPr>
        <p:spPr>
          <a:xfrm>
            <a:off x="3059832" y="3573016"/>
            <a:ext cx="360040" cy="0"/>
          </a:xfrm>
          <a:prstGeom prst="line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79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B0AF7A-B018-4D34-A710-CA8F11A4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成為物件的 </a:t>
            </a:r>
            <a:r>
              <a:rPr lang="en-US" altLang="zh-TW" dirty="0"/>
              <a:t>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DE8729-785C-4204-ADE0-91B6D602E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函式是</a:t>
            </a:r>
            <a:r>
              <a:rPr lang="zh-TW" altLang="en-US" b="1" dirty="0">
                <a:solidFill>
                  <a:srgbClr val="0070C0"/>
                </a:solidFill>
              </a:rPr>
              <a:t>物件</a:t>
            </a:r>
            <a:r>
              <a:rPr lang="zh-TW" altLang="en-US" dirty="0"/>
              <a:t>，為</a:t>
            </a:r>
            <a:r>
              <a:rPr lang="en-US" altLang="zh-TW" dirty="0"/>
              <a:t>Function</a:t>
            </a:r>
            <a:r>
              <a:rPr lang="zh-TW" altLang="en-US" dirty="0"/>
              <a:t>的實例 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function  </a:t>
            </a:r>
            <a:r>
              <a:rPr lang="en-US" altLang="zh-TW" dirty="0" err="1">
                <a:solidFill>
                  <a:srgbClr val="0070C0"/>
                </a:solidFill>
              </a:rPr>
              <a:t>newFunc</a:t>
            </a:r>
            <a:r>
              <a:rPr lang="en-US" altLang="zh-TW" dirty="0"/>
              <a:t> ( a ){</a:t>
            </a:r>
          </a:p>
          <a:p>
            <a:pPr marL="0" indent="0">
              <a:buNone/>
            </a:pPr>
            <a:r>
              <a:rPr lang="en-US" altLang="zh-TW" dirty="0"/>
              <a:t>	return a – 1;</a:t>
            </a:r>
          </a:p>
          <a:p>
            <a:pPr marL="0" indent="0">
              <a:buNone/>
            </a:pPr>
            <a:r>
              <a:rPr lang="en-US" altLang="zh-TW" dirty="0"/>
              <a:t>} 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btn</a:t>
            </a:r>
            <a:r>
              <a:rPr lang="en-US" altLang="zh-TW" dirty="0"/>
              <a:t> = </a:t>
            </a:r>
            <a:r>
              <a:rPr lang="en-US" altLang="zh-TW" dirty="0" err="1"/>
              <a:t>document.getElementById</a:t>
            </a:r>
            <a:r>
              <a:rPr lang="en-US" altLang="zh-TW" dirty="0"/>
              <a:t>(‘</a:t>
            </a:r>
            <a:r>
              <a:rPr lang="en-US" altLang="zh-TW" dirty="0" err="1"/>
              <a:t>btn</a:t>
            </a:r>
            <a:r>
              <a:rPr lang="en-US" altLang="zh-TW" dirty="0"/>
              <a:t>’);</a:t>
            </a:r>
          </a:p>
          <a:p>
            <a:pPr marL="0" indent="0">
              <a:buNone/>
            </a:pPr>
            <a:r>
              <a:rPr lang="en-US" altLang="zh-TW" dirty="0" err="1"/>
              <a:t>btn.onclick</a:t>
            </a:r>
            <a:r>
              <a:rPr lang="en-US" altLang="zh-TW" dirty="0"/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newFunc</a:t>
            </a:r>
            <a:r>
              <a:rPr lang="en-US" altLang="zh-TW" dirty="0"/>
              <a:t>;</a:t>
            </a:r>
            <a:endParaRPr lang="zh-TW" altLang="en-US" dirty="0"/>
          </a:p>
        </p:txBody>
      </p:sp>
      <p:sp>
        <p:nvSpPr>
          <p:cNvPr id="4" name="語音泡泡: 橢圓形 3">
            <a:extLst>
              <a:ext uri="{FF2B5EF4-FFF2-40B4-BE49-F238E27FC236}">
                <a16:creationId xmlns:a16="http://schemas.microsoft.com/office/drawing/2014/main" id="{54A20C6C-2EFA-4258-9361-E61FD78B45EA}"/>
              </a:ext>
            </a:extLst>
          </p:cNvPr>
          <p:cNvSpPr/>
          <p:nvPr/>
        </p:nvSpPr>
        <p:spPr>
          <a:xfrm>
            <a:off x="4211960" y="1772816"/>
            <a:ext cx="2232248" cy="792088"/>
          </a:xfrm>
          <a:prstGeom prst="wedgeEllipseCallout">
            <a:avLst>
              <a:gd name="adj1" fmla="val -41935"/>
              <a:gd name="adj2" fmla="val -5790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簡單來說就是一個物件</a:t>
            </a:r>
          </a:p>
        </p:txBody>
      </p:sp>
      <p:sp>
        <p:nvSpPr>
          <p:cNvPr id="6" name="箭號: 弧形左彎 5">
            <a:extLst>
              <a:ext uri="{FF2B5EF4-FFF2-40B4-BE49-F238E27FC236}">
                <a16:creationId xmlns:a16="http://schemas.microsoft.com/office/drawing/2014/main" id="{45BE66A8-CDCB-4827-958E-FB58AE129E57}"/>
              </a:ext>
            </a:extLst>
          </p:cNvPr>
          <p:cNvSpPr/>
          <p:nvPr/>
        </p:nvSpPr>
        <p:spPr>
          <a:xfrm>
            <a:off x="4176099" y="3212976"/>
            <a:ext cx="1008112" cy="1944216"/>
          </a:xfrm>
          <a:prstGeom prst="curvedLef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語音泡泡: 橢圓形 6">
            <a:extLst>
              <a:ext uri="{FF2B5EF4-FFF2-40B4-BE49-F238E27FC236}">
                <a16:creationId xmlns:a16="http://schemas.microsoft.com/office/drawing/2014/main" id="{C0959AA4-E3BD-4195-8EC4-68665D17A3B1}"/>
              </a:ext>
            </a:extLst>
          </p:cNvPr>
          <p:cNvSpPr/>
          <p:nvPr/>
        </p:nvSpPr>
        <p:spPr>
          <a:xfrm>
            <a:off x="4860032" y="4833155"/>
            <a:ext cx="2232248" cy="792088"/>
          </a:xfrm>
          <a:prstGeom prst="wedgeEllipseCallout">
            <a:avLst>
              <a:gd name="adj1" fmla="val -41935"/>
              <a:gd name="adj2" fmla="val -5790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將</a:t>
            </a:r>
            <a:r>
              <a:rPr lang="en-US" altLang="zh-TW" dirty="0"/>
              <a:t>function</a:t>
            </a:r>
            <a:r>
              <a:rPr lang="zh-TW" altLang="en-US" dirty="0"/>
              <a:t>跟事件綁定；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1EA9A952-3E80-4E02-A299-C84686E0B5C2}"/>
              </a:ext>
            </a:extLst>
          </p:cNvPr>
          <p:cNvSpPr txBox="1">
            <a:spLocks/>
          </p:cNvSpPr>
          <p:nvPr/>
        </p:nvSpPr>
        <p:spPr>
          <a:xfrm>
            <a:off x="653862" y="2708920"/>
            <a:ext cx="7886700" cy="314192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btn</a:t>
            </a:r>
            <a:r>
              <a:rPr lang="en-US" altLang="zh-TW" dirty="0"/>
              <a:t> = </a:t>
            </a:r>
            <a:r>
              <a:rPr lang="en-US" altLang="zh-TW" dirty="0" err="1"/>
              <a:t>document.getElementById</a:t>
            </a:r>
            <a:r>
              <a:rPr lang="en-US" altLang="zh-TW" dirty="0"/>
              <a:t>(‘</a:t>
            </a:r>
            <a:r>
              <a:rPr lang="en-US" altLang="zh-TW" dirty="0" err="1"/>
              <a:t>btn</a:t>
            </a:r>
            <a:r>
              <a:rPr lang="en-US" altLang="zh-TW" dirty="0"/>
              <a:t>’);</a:t>
            </a:r>
          </a:p>
          <a:p>
            <a:pPr marL="0" indent="0">
              <a:buNone/>
            </a:pPr>
            <a:r>
              <a:rPr lang="en-US" altLang="zh-TW" dirty="0" err="1"/>
              <a:t>btn.onclick</a:t>
            </a:r>
            <a:r>
              <a:rPr lang="en-US" altLang="zh-TW" dirty="0"/>
              <a:t> = function( a ){</a:t>
            </a:r>
          </a:p>
          <a:p>
            <a:pPr marL="0" indent="0">
              <a:buNone/>
            </a:pPr>
            <a:r>
              <a:rPr lang="en-US" altLang="zh-TW" dirty="0"/>
              <a:t>	return a – 1;</a:t>
            </a:r>
          </a:p>
          <a:p>
            <a:pPr marL="0" indent="0">
              <a:buNone/>
            </a:pPr>
            <a:r>
              <a:rPr lang="en-US" altLang="zh-TW" dirty="0"/>
              <a:t>} ;</a:t>
            </a:r>
            <a:endParaRPr lang="zh-TW" altLang="en-US" dirty="0"/>
          </a:p>
        </p:txBody>
      </p:sp>
      <p:sp>
        <p:nvSpPr>
          <p:cNvPr id="9" name="語音泡泡: 橢圓形 8">
            <a:extLst>
              <a:ext uri="{FF2B5EF4-FFF2-40B4-BE49-F238E27FC236}">
                <a16:creationId xmlns:a16="http://schemas.microsoft.com/office/drawing/2014/main" id="{CC9952F8-C604-40D4-926C-5EA4BDF885F6}"/>
              </a:ext>
            </a:extLst>
          </p:cNvPr>
          <p:cNvSpPr/>
          <p:nvPr/>
        </p:nvSpPr>
        <p:spPr>
          <a:xfrm>
            <a:off x="4869333" y="3212976"/>
            <a:ext cx="3186834" cy="1296145"/>
          </a:xfrm>
          <a:prstGeom prst="wedgeEllipseCallout">
            <a:avLst>
              <a:gd name="adj1" fmla="val -63087"/>
              <a:gd name="adj2" fmla="val -1289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在前面的投影片出現了這樣的寫法，他其實並不是縮寫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A25EB7C2-FF2E-4D26-AABD-1C37E7C73551}"/>
              </a:ext>
            </a:extLst>
          </p:cNvPr>
          <p:cNvSpPr txBox="1">
            <a:spLocks/>
          </p:cNvSpPr>
          <p:nvPr/>
        </p:nvSpPr>
        <p:spPr>
          <a:xfrm>
            <a:off x="653862" y="2708920"/>
            <a:ext cx="7886700" cy="314192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btn</a:t>
            </a:r>
            <a:r>
              <a:rPr lang="en-US" altLang="zh-TW" dirty="0"/>
              <a:t> = </a:t>
            </a:r>
            <a:r>
              <a:rPr lang="en-US" altLang="zh-TW" dirty="0" err="1"/>
              <a:t>document.getElementById</a:t>
            </a:r>
            <a:r>
              <a:rPr lang="en-US" altLang="zh-TW" dirty="0"/>
              <a:t>(‘</a:t>
            </a:r>
            <a:r>
              <a:rPr lang="en-US" altLang="zh-TW" dirty="0" err="1"/>
              <a:t>btn</a:t>
            </a:r>
            <a:r>
              <a:rPr lang="en-US" altLang="zh-TW" dirty="0"/>
              <a:t>’);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aFunc</a:t>
            </a:r>
            <a:r>
              <a:rPr lang="en-US" altLang="zh-TW" dirty="0"/>
              <a:t> = function( a ){</a:t>
            </a:r>
          </a:p>
          <a:p>
            <a:pPr marL="0" indent="0">
              <a:buNone/>
            </a:pPr>
            <a:r>
              <a:rPr lang="en-US" altLang="zh-TW" dirty="0"/>
              <a:t>	return a – 1;</a:t>
            </a:r>
          </a:p>
          <a:p>
            <a:pPr marL="0" indent="0">
              <a:buNone/>
            </a:pPr>
            <a:r>
              <a:rPr lang="en-US" altLang="zh-TW" dirty="0"/>
              <a:t>} ;</a:t>
            </a:r>
          </a:p>
          <a:p>
            <a:pPr marL="0" indent="0">
              <a:buNone/>
            </a:pPr>
            <a:r>
              <a:rPr lang="en-US" altLang="zh-TW" dirty="0" err="1"/>
              <a:t>btn.onclick</a:t>
            </a:r>
            <a:r>
              <a:rPr lang="en-US" altLang="zh-TW" dirty="0"/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aFunc</a:t>
            </a:r>
            <a:r>
              <a:rPr lang="en-US" altLang="zh-TW" dirty="0"/>
              <a:t>;</a:t>
            </a:r>
            <a:endParaRPr lang="zh-TW" altLang="en-US" dirty="0"/>
          </a:p>
        </p:txBody>
      </p:sp>
      <p:sp>
        <p:nvSpPr>
          <p:cNvPr id="12" name="箭號: 弧形左彎 11">
            <a:extLst>
              <a:ext uri="{FF2B5EF4-FFF2-40B4-BE49-F238E27FC236}">
                <a16:creationId xmlns:a16="http://schemas.microsoft.com/office/drawing/2014/main" id="{479C2C91-950C-4E5C-B8D9-A87552B53F6E}"/>
              </a:ext>
            </a:extLst>
          </p:cNvPr>
          <p:cNvSpPr/>
          <p:nvPr/>
        </p:nvSpPr>
        <p:spPr>
          <a:xfrm>
            <a:off x="4103948" y="3755227"/>
            <a:ext cx="936104" cy="1368152"/>
          </a:xfrm>
          <a:prstGeom prst="curvedLef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13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B0AF7A-B018-4D34-A710-CA8F11A4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成為物件的 </a:t>
            </a:r>
            <a:r>
              <a:rPr lang="en-US" altLang="zh-TW" dirty="0"/>
              <a:t>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DE8729-785C-4204-ADE0-91B6D602E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函式變成物件，對於撰寫共用程式庫方面，大大的增加了彈性，例如現在有以下需求：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Function </a:t>
            </a:r>
            <a:r>
              <a:rPr lang="zh-TW" altLang="en-US" dirty="0"/>
              <a:t>會接到</a:t>
            </a:r>
            <a:r>
              <a:rPr lang="en-US" altLang="zh-TW" dirty="0"/>
              <a:t>2</a:t>
            </a:r>
            <a:r>
              <a:rPr lang="zh-TW" altLang="en-US" dirty="0"/>
              <a:t>個數值</a:t>
            </a:r>
            <a:endParaRPr lang="en-US" altLang="zh-TW" dirty="0"/>
          </a:p>
          <a:p>
            <a:pPr lvl="1"/>
            <a:r>
              <a:rPr lang="zh-TW" altLang="en-US" dirty="0"/>
              <a:t>第一個數值要</a:t>
            </a:r>
            <a:r>
              <a:rPr lang="en-US" altLang="zh-TW" dirty="0"/>
              <a:t>+3</a:t>
            </a:r>
          </a:p>
          <a:p>
            <a:pPr lvl="1"/>
            <a:r>
              <a:rPr lang="zh-TW" altLang="en-US" dirty="0"/>
              <a:t>第二個數值要</a:t>
            </a:r>
            <a:r>
              <a:rPr lang="en-US" altLang="zh-TW" dirty="0"/>
              <a:t>-1</a:t>
            </a:r>
          </a:p>
          <a:p>
            <a:pPr lvl="1"/>
            <a:r>
              <a:rPr lang="zh-TW" altLang="en-US" dirty="0"/>
              <a:t>使用者之後會再對這兩個數值進行操作。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65200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1C206F-9DF3-44BE-B2EF-727795B2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Browser</a:t>
            </a:r>
            <a:r>
              <a:rPr lang="zh-TW" altLang="en-US" dirty="0"/>
              <a:t>、讀取</a:t>
            </a:r>
            <a:r>
              <a:rPr lang="en-US" altLang="zh-TW" dirty="0"/>
              <a:t>HTML</a:t>
            </a:r>
            <a:r>
              <a:rPr lang="zh-TW" altLang="en-US" dirty="0"/>
              <a:t>的應用程式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24BFB8-A71B-487E-B046-5894CECC3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就像是</a:t>
            </a:r>
            <a:r>
              <a:rPr lang="en-US" altLang="zh-TW" dirty="0"/>
              <a:t>DOC</a:t>
            </a:r>
            <a:r>
              <a:rPr lang="zh-TW" altLang="en-US" dirty="0"/>
              <a:t>檔案需要用</a:t>
            </a:r>
            <a:r>
              <a:rPr lang="en-US" altLang="zh-TW" dirty="0"/>
              <a:t>Microsoft</a:t>
            </a:r>
            <a:r>
              <a:rPr lang="zh-TW" altLang="en-US" dirty="0"/>
              <a:t> </a:t>
            </a:r>
            <a:r>
              <a:rPr lang="en-US" altLang="zh-TW" dirty="0"/>
              <a:t>WORD</a:t>
            </a:r>
            <a:r>
              <a:rPr lang="zh-TW" altLang="en-US" dirty="0"/>
              <a:t> 開起一樣。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HTML</a:t>
            </a:r>
            <a:r>
              <a:rPr lang="zh-TW" altLang="en-US" dirty="0"/>
              <a:t>發明人物理學家提姆</a:t>
            </a:r>
            <a:r>
              <a:rPr lang="en-US" altLang="zh-TW" dirty="0"/>
              <a:t>·</a:t>
            </a:r>
            <a:r>
              <a:rPr lang="zh-TW" altLang="en-US" dirty="0"/>
              <a:t>柏內茲</a:t>
            </a:r>
            <a:r>
              <a:rPr lang="en-US" altLang="zh-TW" dirty="0"/>
              <a:t>-</a:t>
            </a:r>
            <a:r>
              <a:rPr lang="zh-TW" altLang="en-US" dirty="0"/>
              <a:t>李在</a:t>
            </a:r>
            <a:r>
              <a:rPr lang="en-US" altLang="zh-TW" dirty="0"/>
              <a:t>1989</a:t>
            </a:r>
            <a:r>
              <a:rPr lang="zh-TW" altLang="en-US" dirty="0"/>
              <a:t>年一份備忘錄中提出了一個基於網際網路的超文字系統。他制定了</a:t>
            </a:r>
            <a:r>
              <a:rPr lang="en-US" altLang="zh-TW" dirty="0"/>
              <a:t>HTML</a:t>
            </a:r>
            <a:r>
              <a:rPr lang="zh-TW" altLang="en-US" dirty="0"/>
              <a:t>並在</a:t>
            </a:r>
            <a:r>
              <a:rPr lang="en-US" altLang="zh-TW" dirty="0"/>
              <a:t>1990</a:t>
            </a:r>
            <a:r>
              <a:rPr lang="zh-TW" altLang="en-US" dirty="0"/>
              <a:t>年底寫出了瀏覽器和伺服器軟體。柏內茲</a:t>
            </a:r>
            <a:r>
              <a:rPr lang="en-US" altLang="zh-TW" dirty="0"/>
              <a:t>-</a:t>
            </a:r>
            <a:r>
              <a:rPr lang="zh-TW" altLang="en-US" dirty="0"/>
              <a:t>李列舉了「一些使用超文字的領域」，並把百科全書列為第一項。</a:t>
            </a:r>
          </a:p>
        </p:txBody>
      </p:sp>
    </p:spTree>
    <p:extLst>
      <p:ext uri="{BB962C8B-B14F-4D97-AF65-F5344CB8AC3E}">
        <p14:creationId xmlns:p14="http://schemas.microsoft.com/office/powerpoint/2010/main" val="81234057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B0AF7A-B018-4D34-A710-CA8F11A4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成為物件的 </a:t>
            </a:r>
            <a:r>
              <a:rPr lang="en-US" altLang="zh-TW" dirty="0"/>
              <a:t>Function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5B2B042-BB3E-4BA3-9334-428F79424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66" y="1196753"/>
            <a:ext cx="6264982" cy="520823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0BE3B28-9DA9-4683-B31E-AD19B5153C24}"/>
              </a:ext>
            </a:extLst>
          </p:cNvPr>
          <p:cNvSpPr/>
          <p:nvPr/>
        </p:nvSpPr>
        <p:spPr>
          <a:xfrm>
            <a:off x="1439652" y="1196753"/>
            <a:ext cx="6264696" cy="3168351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想像這段程式碼移到引入的</a:t>
            </a:r>
            <a:r>
              <a:rPr lang="en-US" altLang="zh-TW" sz="2800" b="1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js</a:t>
            </a:r>
            <a:r>
              <a:rPr lang="zh-TW" altLang="en-US" sz="28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中</a:t>
            </a:r>
          </a:p>
        </p:txBody>
      </p:sp>
      <p:sp>
        <p:nvSpPr>
          <p:cNvPr id="9" name="想法泡泡: 雲朵 8">
            <a:extLst>
              <a:ext uri="{FF2B5EF4-FFF2-40B4-BE49-F238E27FC236}">
                <a16:creationId xmlns:a16="http://schemas.microsoft.com/office/drawing/2014/main" id="{E5301BF8-1F7C-4B36-8199-7F4E5749F4AE}"/>
              </a:ext>
            </a:extLst>
          </p:cNvPr>
          <p:cNvSpPr/>
          <p:nvPr/>
        </p:nvSpPr>
        <p:spPr>
          <a:xfrm>
            <a:off x="5868144" y="5274588"/>
            <a:ext cx="2736304" cy="1584176"/>
          </a:xfrm>
          <a:prstGeom prst="cloudCallout">
            <a:avLst>
              <a:gd name="adj1" fmla="val -61453"/>
              <a:gd name="adj2" fmla="val -42607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能不能呼叫就直接取得結果值</a:t>
            </a:r>
            <a:r>
              <a:rPr lang="en-US" altLang="zh-TW" dirty="0"/>
              <a:t>???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373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FC625EB3-A72C-418E-8C0B-1518C522C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66" y="1193438"/>
            <a:ext cx="6264982" cy="52082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3B0AF7A-B018-4D34-A710-CA8F11A4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成為物件的 </a:t>
            </a:r>
            <a:r>
              <a:rPr lang="en-US" altLang="zh-TW" dirty="0"/>
              <a:t>Function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BE3B28-9DA9-4683-B31E-AD19B5153C24}"/>
              </a:ext>
            </a:extLst>
          </p:cNvPr>
          <p:cNvSpPr/>
          <p:nvPr/>
        </p:nvSpPr>
        <p:spPr>
          <a:xfrm>
            <a:off x="1439652" y="1196753"/>
            <a:ext cx="6264696" cy="3168351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想像這段程式碼移到引入的</a:t>
            </a:r>
            <a:r>
              <a:rPr lang="en-US" altLang="zh-TW" sz="2800" b="1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js</a:t>
            </a:r>
            <a:r>
              <a:rPr lang="zh-TW" altLang="en-US" sz="28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372893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825451-CEAA-44CC-B0A8-419DBFA55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完成練習頁面</a:t>
            </a:r>
            <a:r>
              <a:rPr lang="en-US" altLang="zh-TW" dirty="0"/>
              <a:t>Practice5.html</a:t>
            </a:r>
          </a:p>
          <a:p>
            <a:endParaRPr lang="en-US" altLang="zh-TW" dirty="0"/>
          </a:p>
          <a:p>
            <a:r>
              <a:rPr lang="zh-TW" altLang="en-US" dirty="0"/>
              <a:t>依照以下指令進行</a:t>
            </a:r>
            <a:r>
              <a:rPr lang="en-US" altLang="zh-TW" dirty="0"/>
              <a:t>JS</a:t>
            </a:r>
            <a:r>
              <a:rPr lang="zh-TW" altLang="en-US" dirty="0"/>
              <a:t>程式撰寫</a:t>
            </a:r>
            <a:endParaRPr lang="en-US" altLang="zh-TW" dirty="0"/>
          </a:p>
          <a:p>
            <a:endParaRPr lang="en-US" altLang="zh-TW" dirty="0"/>
          </a:p>
          <a:p>
            <a:pPr lvl="1"/>
            <a:r>
              <a:rPr lang="zh-TW" altLang="en-US" dirty="0"/>
              <a:t>當按下畫面上按鈕時，其會呼叫已經定義好的函式庫在頁面上新增一個文字元素。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請嘗試以傳入</a:t>
            </a:r>
            <a:r>
              <a:rPr lang="en-US" altLang="zh-TW" dirty="0"/>
              <a:t>function</a:t>
            </a:r>
            <a:r>
              <a:rPr lang="zh-TW" altLang="en-US" dirty="0"/>
              <a:t>的方式，將文字分別以以下需求執行</a:t>
            </a:r>
            <a:r>
              <a:rPr lang="en-US" altLang="zh-TW" dirty="0"/>
              <a:t>format:</a:t>
            </a:r>
          </a:p>
          <a:p>
            <a:pPr lvl="2"/>
            <a:r>
              <a:rPr lang="zh-TW" altLang="en-US" dirty="0"/>
              <a:t>背景黃色</a:t>
            </a:r>
            <a:r>
              <a:rPr lang="en-US" altLang="zh-TW" dirty="0"/>
              <a:t>(</a:t>
            </a:r>
            <a:r>
              <a:rPr lang="en-US" altLang="zh-TW" dirty="0" err="1"/>
              <a:t>attr</a:t>
            </a:r>
            <a:r>
              <a:rPr lang="en-US" altLang="zh-TW" dirty="0"/>
              <a:t>: </a:t>
            </a:r>
            <a:r>
              <a:rPr lang="en-US" altLang="zh-TW" dirty="0" err="1"/>
              <a:t>bgColor</a:t>
            </a:r>
            <a:r>
              <a:rPr lang="en-US" altLang="zh-TW" dirty="0"/>
              <a:t>=yellow)</a:t>
            </a:r>
          </a:p>
          <a:p>
            <a:pPr lvl="2"/>
            <a:r>
              <a:rPr lang="zh-TW" altLang="en-US" dirty="0"/>
              <a:t>文字藍色</a:t>
            </a:r>
            <a:r>
              <a:rPr lang="en-US" altLang="zh-TW" dirty="0"/>
              <a:t>(</a:t>
            </a:r>
            <a:r>
              <a:rPr lang="zh-TW" altLang="en-US" dirty="0"/>
              <a:t>包覆</a:t>
            </a:r>
            <a:r>
              <a:rPr lang="en-US" altLang="zh-TW" dirty="0"/>
              <a:t>&lt;font color=“blue”&gt;)</a:t>
            </a:r>
          </a:p>
          <a:p>
            <a:pPr lvl="2"/>
            <a:r>
              <a:rPr lang="zh-TW" altLang="en-US" dirty="0"/>
              <a:t>粗體</a:t>
            </a:r>
            <a:r>
              <a:rPr lang="en-US" altLang="zh-TW" dirty="0"/>
              <a:t>(</a:t>
            </a:r>
            <a:r>
              <a:rPr lang="zh-TW" altLang="en-US" dirty="0"/>
              <a:t>包覆</a:t>
            </a:r>
            <a:r>
              <a:rPr lang="en-US" altLang="zh-TW" dirty="0"/>
              <a:t>&lt;strong&gt;)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endParaRPr lang="en-US" altLang="zh-TW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826075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88C13D22-BE93-4465-9AED-6774BC4D0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Cascading Style Sheets, CSS</a:t>
            </a:r>
            <a:endParaRPr lang="zh-TW" alt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062F036E-1AB9-498D-A616-209F842C1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890133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77F7DD-418F-43FE-ADD7-5DCB41E85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Styles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910A98A-87C4-4B86-A0D6-74CE4E44F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90654"/>
            <a:ext cx="8557405" cy="280831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9A9E154-F71A-4C17-AE66-E1617DD14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4149353"/>
            <a:ext cx="3615144" cy="22594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D52937E-997F-48AB-BF0E-A827597C3A4D}"/>
              </a:ext>
            </a:extLst>
          </p:cNvPr>
          <p:cNvCxnSpPr/>
          <p:nvPr/>
        </p:nvCxnSpPr>
        <p:spPr>
          <a:xfrm>
            <a:off x="1667148" y="1894710"/>
            <a:ext cx="6264696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83F00278-C69E-484B-81EF-F6191A5E6A1B}"/>
              </a:ext>
            </a:extLst>
          </p:cNvPr>
          <p:cNvCxnSpPr>
            <a:cxnSpLocks/>
          </p:cNvCxnSpPr>
          <p:nvPr/>
        </p:nvCxnSpPr>
        <p:spPr>
          <a:xfrm>
            <a:off x="1415120" y="4054950"/>
            <a:ext cx="1836204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9D57E41-0115-4FF7-B1FB-1D8156ACB8C8}"/>
              </a:ext>
            </a:extLst>
          </p:cNvPr>
          <p:cNvSpPr txBox="1"/>
          <p:nvPr/>
        </p:nvSpPr>
        <p:spPr>
          <a:xfrm>
            <a:off x="1188244" y="117463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9" name="橢圓形圖說文字 6">
            <a:extLst>
              <a:ext uri="{FF2B5EF4-FFF2-40B4-BE49-F238E27FC236}">
                <a16:creationId xmlns:a16="http://schemas.microsoft.com/office/drawing/2014/main" id="{09B3015A-06E8-4D91-8709-4549EC4F2E55}"/>
              </a:ext>
            </a:extLst>
          </p:cNvPr>
          <p:cNvSpPr/>
          <p:nvPr/>
        </p:nvSpPr>
        <p:spPr>
          <a:xfrm>
            <a:off x="1523132" y="4405699"/>
            <a:ext cx="3456384" cy="1152128"/>
          </a:xfrm>
          <a:prstGeom prst="wedgeEllipseCallout">
            <a:avLst>
              <a:gd name="adj1" fmla="val -36904"/>
              <a:gd name="adj2" fmla="val -68998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+mn-ea"/>
              </a:rPr>
              <a:t>Create</a:t>
            </a:r>
            <a:r>
              <a:rPr lang="zh-TW" altLang="en-US" dirty="0">
                <a:latin typeface="+mn-ea"/>
              </a:rPr>
              <a:t>類的方法為</a:t>
            </a:r>
            <a:endParaRPr lang="en-US" altLang="zh-TW" dirty="0">
              <a:latin typeface="+mn-ea"/>
            </a:endParaRPr>
          </a:p>
          <a:p>
            <a:pPr algn="ctr"/>
            <a:r>
              <a:rPr lang="en-US" altLang="zh-TW" dirty="0">
                <a:latin typeface="+mn-ea"/>
              </a:rPr>
              <a:t>document </a:t>
            </a:r>
            <a:r>
              <a:rPr lang="zh-TW" altLang="en-US" dirty="0">
                <a:latin typeface="+mn-ea"/>
              </a:rPr>
              <a:t>限定</a:t>
            </a:r>
          </a:p>
        </p:txBody>
      </p:sp>
    </p:spTree>
    <p:extLst>
      <p:ext uri="{BB962C8B-B14F-4D97-AF65-F5344CB8AC3E}">
        <p14:creationId xmlns:p14="http://schemas.microsoft.com/office/powerpoint/2010/main" val="247695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2F216E-2246-45E7-98BE-08603D1C6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利用預先定義好的</a:t>
            </a:r>
            <a:r>
              <a:rPr lang="en-US" altLang="zh-TW" dirty="0" err="1"/>
              <a:t>Javascript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32D9D0-999E-448D-9DE3-E0BE0EAE7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利用引入的概念，避免相同的程式碼出現在每個頁面上，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減少每個頁面的</a:t>
            </a:r>
            <a:r>
              <a:rPr lang="en-US" altLang="zh-TW" dirty="0" err="1"/>
              <a:t>Javascript</a:t>
            </a:r>
            <a:r>
              <a:rPr lang="zh-TW" altLang="en-US" dirty="0"/>
              <a:t>程式碼，讓</a:t>
            </a:r>
            <a:r>
              <a:rPr lang="en-US" altLang="zh-TW" dirty="0"/>
              <a:t>HTML</a:t>
            </a:r>
            <a:r>
              <a:rPr lang="zh-TW" altLang="en-US" dirty="0"/>
              <a:t>頁面更專注於顯示的資料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94ADFD5-0535-4B2E-BCC9-2DB801C498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4"/>
          <a:stretch/>
        </p:blipFill>
        <p:spPr>
          <a:xfrm>
            <a:off x="1" y="3645024"/>
            <a:ext cx="9144000" cy="230425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1422506-898F-45E2-9E20-E83EDED636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03"/>
          <a:stretch/>
        </p:blipFill>
        <p:spPr>
          <a:xfrm>
            <a:off x="-2" y="3645023"/>
            <a:ext cx="9144002" cy="2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3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6512" y="1556792"/>
            <a:ext cx="3816424" cy="2924745"/>
          </a:xfrm>
        </p:spPr>
        <p:txBody>
          <a:bodyPr/>
          <a:lstStyle/>
          <a:p>
            <a:r>
              <a:rPr lang="zh-TW" altLang="en-US" dirty="0"/>
              <a:t>課堂練習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type="body" idx="4294967295"/>
          </p:nvPr>
        </p:nvSpPr>
        <p:spPr>
          <a:xfrm>
            <a:off x="4067944" y="1556792"/>
            <a:ext cx="5076056" cy="2924745"/>
          </a:xfrm>
        </p:spPr>
        <p:txBody>
          <a:bodyPr/>
          <a:lstStyle/>
          <a:p>
            <a:pPr algn="l"/>
            <a:r>
              <a:rPr lang="zh-TW" altLang="en-US" dirty="0"/>
              <a:t>利用</a:t>
            </a:r>
            <a:r>
              <a:rPr lang="en-US" altLang="zh-TW" dirty="0"/>
              <a:t>DOM</a:t>
            </a:r>
            <a:r>
              <a:rPr lang="zh-TW" altLang="en-US" dirty="0"/>
              <a:t>物件各種屬性，來玩玩看</a:t>
            </a:r>
            <a:r>
              <a:rPr lang="en-US" altLang="zh-TW" dirty="0"/>
              <a:t>CSS</a:t>
            </a:r>
            <a:r>
              <a:rPr lang="zh-TW" altLang="en-US" dirty="0"/>
              <a:t>吧</a:t>
            </a:r>
          </a:p>
        </p:txBody>
      </p:sp>
    </p:spTree>
    <p:extLst>
      <p:ext uri="{BB962C8B-B14F-4D97-AF65-F5344CB8AC3E}">
        <p14:creationId xmlns:p14="http://schemas.microsoft.com/office/powerpoint/2010/main" val="42610362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我應該把</a:t>
            </a:r>
            <a:r>
              <a:rPr lang="en-US" altLang="zh-TW" dirty="0"/>
              <a:t>CSS</a:t>
            </a:r>
            <a:r>
              <a:rPr lang="zh-TW" altLang="en-US" dirty="0"/>
              <a:t>碼放在哪裡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陳述句應該放在</a:t>
            </a:r>
            <a:r>
              <a:rPr lang="en-US" altLang="zh-TW" dirty="0"/>
              <a:t>&lt;style&gt;&lt;/style&gt;</a:t>
            </a:r>
            <a:r>
              <a:rPr lang="zh-TW" altLang="en-US" dirty="0"/>
              <a:t> 之間</a:t>
            </a:r>
            <a:endParaRPr lang="en-US" altLang="zh-TW" dirty="0"/>
          </a:p>
          <a:p>
            <a:pPr marL="342900" lvl="1" indent="0">
              <a:buNone/>
            </a:pPr>
            <a:endParaRPr lang="en-US" altLang="zh-TW" dirty="0"/>
          </a:p>
          <a:p>
            <a:r>
              <a:rPr lang="en-US" altLang="zh-TW" dirty="0"/>
              <a:t>CSS</a:t>
            </a:r>
            <a:r>
              <a:rPr lang="zh-TW" altLang="en-US" dirty="0"/>
              <a:t>陳述句屬於不會顯示的物件，應該放在</a:t>
            </a:r>
            <a:r>
              <a:rPr lang="en-US" altLang="zh-TW" dirty="0"/>
              <a:t>HEAD</a:t>
            </a:r>
            <a:r>
              <a:rPr lang="zh-TW" altLang="en-US" dirty="0"/>
              <a:t>區塊中。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936302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539552" y="404664"/>
            <a:ext cx="7886700" cy="2852737"/>
          </a:xfrm>
        </p:spPr>
        <p:txBody>
          <a:bodyPr/>
          <a:lstStyle/>
          <a:p>
            <a:r>
              <a:rPr lang="zh-TW" altLang="en-US" dirty="0"/>
              <a:t>偵錯工具使用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idx="4294967295"/>
          </p:nvPr>
        </p:nvSpPr>
        <p:spPr>
          <a:xfrm>
            <a:off x="1257300" y="4491492"/>
            <a:ext cx="7886700" cy="1500187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4552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01" y="1556792"/>
            <a:ext cx="8371198" cy="5153237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開發者工具 </a:t>
            </a:r>
            <a:r>
              <a:rPr lang="en-US" altLang="zh-TW" dirty="0"/>
              <a:t>(F12)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6988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「world map」的圖片搜尋結果">
            <a:extLst>
              <a:ext uri="{FF2B5EF4-FFF2-40B4-BE49-F238E27FC236}">
                <a16:creationId xmlns:a16="http://schemas.microsoft.com/office/drawing/2014/main" id="{FF536666-4B6B-450E-B395-B65808E7D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6262"/>
            <a:ext cx="76200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network icon">
            <a:extLst>
              <a:ext uri="{FF2B5EF4-FFF2-40B4-BE49-F238E27FC236}">
                <a16:creationId xmlns:a16="http://schemas.microsoft.com/office/drawing/2014/main" id="{B79508F3-C1AA-45E3-86AB-4C4D31217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data, document, files, page, paper, sheet, text icon">
            <a:extLst>
              <a:ext uri="{FF2B5EF4-FFF2-40B4-BE49-F238E27FC236}">
                <a16:creationId xmlns:a16="http://schemas.microsoft.com/office/drawing/2014/main" id="{49E79F2D-4A46-470C-9A7A-712A7FF6E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54" y="32441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analysis, analytics, bar, chart, diagram, pie, statistics icon">
            <a:extLst>
              <a:ext uri="{FF2B5EF4-FFF2-40B4-BE49-F238E27FC236}">
                <a16:creationId xmlns:a16="http://schemas.microsoft.com/office/drawing/2014/main" id="{1E7CE9A6-DD25-48F0-87A1-BCC7FF849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44" y="109407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data, document, files, page, paper, sheet, text icon">
            <a:extLst>
              <a:ext uri="{FF2B5EF4-FFF2-40B4-BE49-F238E27FC236}">
                <a16:creationId xmlns:a16="http://schemas.microsoft.com/office/drawing/2014/main" id="{0A969F49-0CEB-46F8-BE2A-58F9ABFF2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54" y="33965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群組 3">
            <a:extLst>
              <a:ext uri="{FF2B5EF4-FFF2-40B4-BE49-F238E27FC236}">
                <a16:creationId xmlns:a16="http://schemas.microsoft.com/office/drawing/2014/main" id="{854A0EF9-61C8-468C-9632-06476EA16719}"/>
              </a:ext>
            </a:extLst>
          </p:cNvPr>
          <p:cNvGrpSpPr/>
          <p:nvPr/>
        </p:nvGrpSpPr>
        <p:grpSpPr>
          <a:xfrm>
            <a:off x="467544" y="2924944"/>
            <a:ext cx="8131968" cy="2438400"/>
            <a:chOff x="678632" y="2055912"/>
            <a:chExt cx="8131968" cy="2438400"/>
          </a:xfrm>
        </p:grpSpPr>
        <p:pic>
          <p:nvPicPr>
            <p:cNvPr id="8194" name="Picture 2" descr="account, avatar, human, people, profile, user icon">
              <a:extLst>
                <a:ext uri="{FF2B5EF4-FFF2-40B4-BE49-F238E27FC236}">
                  <a16:creationId xmlns:a16="http://schemas.microsoft.com/office/drawing/2014/main" id="{69F32064-522A-4D85-A9C3-44C35F23B5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32" y="2055912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6" name="Picture 4" descr="account, avatar, human, people, profile, user icon">
              <a:extLst>
                <a:ext uri="{FF2B5EF4-FFF2-40B4-BE49-F238E27FC236}">
                  <a16:creationId xmlns:a16="http://schemas.microsoft.com/office/drawing/2014/main" id="{9307DC07-B419-45D7-A630-F93D370BFC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2055912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266" name="Picture 2" descr="database, hosting, internet, rack, server, storage icon">
            <a:extLst>
              <a:ext uri="{FF2B5EF4-FFF2-40B4-BE49-F238E27FC236}">
                <a16:creationId xmlns:a16="http://schemas.microsoft.com/office/drawing/2014/main" id="{F997E566-6379-49C3-A828-317582C37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3265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omputer, desktop, monitor, pc, screen, web icon">
            <a:extLst>
              <a:ext uri="{FF2B5EF4-FFF2-40B4-BE49-F238E27FC236}">
                <a16:creationId xmlns:a16="http://schemas.microsoft.com/office/drawing/2014/main" id="{CAC5B3B6-C6AA-4434-80FF-954359221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040" y="36263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chart, line icon">
            <a:extLst>
              <a:ext uri="{FF2B5EF4-FFF2-40B4-BE49-F238E27FC236}">
                <a16:creationId xmlns:a16="http://schemas.microsoft.com/office/drawing/2014/main" id="{18E186EA-3D89-481B-B04E-E9B624A5C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736" y="4005064"/>
            <a:ext cx="283096" cy="28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箭號: 向右 1">
            <a:extLst>
              <a:ext uri="{FF2B5EF4-FFF2-40B4-BE49-F238E27FC236}">
                <a16:creationId xmlns:a16="http://schemas.microsoft.com/office/drawing/2014/main" id="{1FCAB180-BB55-4F8D-96FD-3CE752B15B9F}"/>
              </a:ext>
            </a:extLst>
          </p:cNvPr>
          <p:cNvSpPr/>
          <p:nvPr/>
        </p:nvSpPr>
        <p:spPr>
          <a:xfrm rot="3133528" flipH="1">
            <a:off x="4309723" y="2762569"/>
            <a:ext cx="2017712" cy="576064"/>
          </a:xfrm>
          <a:prstGeom prst="rightArrow">
            <a:avLst/>
          </a:prstGeom>
          <a:solidFill>
            <a:srgbClr val="4B5F8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Request</a:t>
            </a:r>
          </a:p>
        </p:txBody>
      </p:sp>
      <p:pic>
        <p:nvPicPr>
          <p:cNvPr id="10244" name="Picture 4" descr="computer, desktop, monitor, pc, screen, web icon">
            <a:extLst>
              <a:ext uri="{FF2B5EF4-FFF2-40B4-BE49-F238E27FC236}">
                <a16:creationId xmlns:a16="http://schemas.microsoft.com/office/drawing/2014/main" id="{3A357D24-FEAE-43EE-94B5-8670A6470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624" y="360414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hart, line icon">
            <a:extLst>
              <a:ext uri="{FF2B5EF4-FFF2-40B4-BE49-F238E27FC236}">
                <a16:creationId xmlns:a16="http://schemas.microsoft.com/office/drawing/2014/main" id="{1207180B-D0F5-4664-8A96-376ECC671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866" y="4005064"/>
            <a:ext cx="283096" cy="28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07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0.31563 -0.38773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81" y="-1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896 -0.40995 L 0.60608 -0.0213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47" y="1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變數的生命週期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一般來說，</a:t>
            </a:r>
            <a:r>
              <a:rPr lang="en-US" altLang="zh-TW" dirty="0" err="1"/>
              <a:t>Javascript</a:t>
            </a:r>
            <a:r>
              <a:rPr lang="zh-TW" altLang="en-US" dirty="0"/>
              <a:t>的生命周期分成兩種：</a:t>
            </a:r>
            <a:endParaRPr lang="en-US" altLang="zh-TW" dirty="0"/>
          </a:p>
          <a:p>
            <a:endParaRPr lang="en-US" altLang="zh-TW" dirty="0"/>
          </a:p>
          <a:p>
            <a:pPr lvl="1"/>
            <a:r>
              <a:rPr lang="en-US" altLang="zh-TW" dirty="0"/>
              <a:t>Function</a:t>
            </a:r>
            <a:r>
              <a:rPr lang="zh-TW" altLang="en-US" dirty="0"/>
              <a:t> 內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Function</a:t>
            </a:r>
            <a:r>
              <a:rPr lang="zh-TW" altLang="en-US" dirty="0"/>
              <a:t> 外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755576" y="2492896"/>
            <a:ext cx="2376264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綵帶 (向上) 8"/>
          <p:cNvSpPr/>
          <p:nvPr/>
        </p:nvSpPr>
        <p:spPr>
          <a:xfrm>
            <a:off x="778119" y="5085184"/>
            <a:ext cx="7128792" cy="1368152"/>
          </a:xfrm>
          <a:prstGeom prst="ribbon2">
            <a:avLst>
              <a:gd name="adj1" fmla="val 16667"/>
              <a:gd name="adj2" fmla="val 64234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solidFill>
                  <a:schemeClr val="tx1"/>
                </a:solidFill>
                <a:latin typeface="+mn-ea"/>
              </a:rPr>
              <a:t>Javascript</a:t>
            </a:r>
            <a:r>
              <a:rPr lang="zh-TW" altLang="en-US" b="1">
                <a:solidFill>
                  <a:schemeClr val="tx1"/>
                </a:solidFill>
                <a:latin typeface="+mn-ea"/>
              </a:rPr>
              <a:t>物件重複宣告也</a:t>
            </a:r>
            <a:r>
              <a:rPr lang="en-US" altLang="zh-TW" b="1">
                <a:solidFill>
                  <a:schemeClr val="tx1"/>
                </a:solidFill>
                <a:latin typeface="+mn-ea"/>
              </a:rPr>
              <a:t>OK!</a:t>
            </a:r>
            <a:endParaRPr lang="zh-TW" altLang="en-US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579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身為一級公民的函式</a:t>
            </a:r>
            <a:endParaRPr lang="en-US" altLang="zh-TW" dirty="0">
              <a:latin typeface="+mn-ea"/>
              <a:ea typeface="+mn-ea"/>
            </a:endParaRPr>
          </a:p>
          <a:p>
            <a:r>
              <a:rPr lang="zh-TW" altLang="en-US" dirty="0">
                <a:latin typeface="+mn-ea"/>
                <a:ea typeface="+mn-ea"/>
              </a:rPr>
              <a:t>函式是</a:t>
            </a:r>
            <a:r>
              <a:rPr lang="zh-TW" altLang="en-US" b="1" dirty="0">
                <a:solidFill>
                  <a:srgbClr val="002060"/>
                </a:solidFill>
                <a:latin typeface="+mn-ea"/>
                <a:ea typeface="+mn-ea"/>
              </a:rPr>
              <a:t>物件</a:t>
            </a:r>
            <a:r>
              <a:rPr lang="zh-TW" altLang="en-US" dirty="0">
                <a:latin typeface="+mn-ea"/>
                <a:ea typeface="+mn-ea"/>
              </a:rPr>
              <a:t>，為</a:t>
            </a:r>
            <a:r>
              <a:rPr lang="en-US" altLang="zh-TW" dirty="0">
                <a:latin typeface="+mn-ea"/>
                <a:ea typeface="+mn-ea"/>
              </a:rPr>
              <a:t>Function</a:t>
            </a:r>
            <a:r>
              <a:rPr lang="zh-TW" altLang="en-US" dirty="0">
                <a:latin typeface="+mn-ea"/>
                <a:ea typeface="+mn-ea"/>
              </a:rPr>
              <a:t>的實例 </a:t>
            </a:r>
            <a:endParaRPr lang="en-US" altLang="zh-TW" dirty="0">
              <a:latin typeface="+mn-ea"/>
              <a:ea typeface="+mn-ea"/>
            </a:endParaRPr>
          </a:p>
          <a:p>
            <a:endParaRPr lang="zh-TW" altLang="en-US" dirty="0">
              <a:latin typeface="+mn-ea"/>
              <a:ea typeface="+mn-ea"/>
            </a:endParaRPr>
          </a:p>
          <a:p>
            <a:r>
              <a:rPr lang="zh-TW" altLang="en-US" dirty="0">
                <a:latin typeface="+mn-ea"/>
                <a:ea typeface="+mn-ea"/>
              </a:rPr>
              <a:t>函式是</a:t>
            </a:r>
            <a:r>
              <a:rPr lang="en-US" altLang="zh-TW" dirty="0">
                <a:latin typeface="+mn-ea"/>
                <a:ea typeface="+mn-ea"/>
              </a:rPr>
              <a:t>First-Class</a:t>
            </a:r>
            <a:r>
              <a:rPr lang="zh-TW" altLang="en-US" dirty="0">
                <a:latin typeface="+mn-ea"/>
                <a:ea typeface="+mn-ea"/>
              </a:rPr>
              <a:t>物件，為</a:t>
            </a:r>
            <a:r>
              <a:rPr lang="en-US" altLang="zh-TW" dirty="0">
                <a:latin typeface="+mn-ea"/>
                <a:ea typeface="+mn-ea"/>
              </a:rPr>
              <a:t>Function</a:t>
            </a:r>
            <a:r>
              <a:rPr lang="zh-TW" altLang="en-US" dirty="0">
                <a:latin typeface="+mn-ea"/>
                <a:ea typeface="+mn-ea"/>
              </a:rPr>
              <a:t>的實例，您可以將函式指定給變數 </a:t>
            </a:r>
            <a:r>
              <a:rPr lang="en-US" altLang="zh-TW" dirty="0">
                <a:latin typeface="+mn-ea"/>
                <a:ea typeface="+mn-ea"/>
              </a:rPr>
              <a:t>..</a:t>
            </a:r>
          </a:p>
          <a:p>
            <a:endParaRPr lang="en-US" altLang="zh-TW" dirty="0">
              <a:latin typeface="+mn-ea"/>
              <a:ea typeface="+mn-ea"/>
            </a:endParaRPr>
          </a:p>
          <a:p>
            <a:pPr lvl="1"/>
            <a:r>
              <a:rPr lang="en-US" altLang="zh-TW" dirty="0">
                <a:latin typeface="+mn-ea"/>
                <a:ea typeface="+mn-ea"/>
              </a:rPr>
              <a:t>function  a(){ alert(‘</a:t>
            </a:r>
            <a:r>
              <a:rPr lang="en-US" altLang="zh-TW" dirty="0" err="1">
                <a:latin typeface="+mn-ea"/>
                <a:ea typeface="+mn-ea"/>
              </a:rPr>
              <a:t>javaScript</a:t>
            </a:r>
            <a:r>
              <a:rPr lang="en-US" altLang="zh-TW" dirty="0">
                <a:latin typeface="+mn-ea"/>
                <a:ea typeface="+mn-ea"/>
              </a:rPr>
              <a:t> is  Fun!’); }</a:t>
            </a:r>
          </a:p>
          <a:p>
            <a:pPr lvl="1"/>
            <a:endParaRPr lang="en-US" altLang="zh-TW" dirty="0">
              <a:latin typeface="+mn-ea"/>
              <a:ea typeface="+mn-ea"/>
            </a:endParaRPr>
          </a:p>
          <a:p>
            <a:pPr lvl="1"/>
            <a:r>
              <a:rPr lang="en-US" altLang="zh-TW" dirty="0" err="1">
                <a:latin typeface="+mn-ea"/>
                <a:ea typeface="+mn-ea"/>
              </a:rPr>
              <a:t>var</a:t>
            </a:r>
            <a:r>
              <a:rPr lang="en-US" altLang="zh-TW" dirty="0">
                <a:latin typeface="+mn-ea"/>
                <a:ea typeface="+mn-ea"/>
              </a:rPr>
              <a:t> a = function(){ alert(‘</a:t>
            </a:r>
            <a:r>
              <a:rPr lang="en-US" altLang="zh-TW" dirty="0" err="1">
                <a:latin typeface="+mn-ea"/>
                <a:ea typeface="+mn-ea"/>
              </a:rPr>
              <a:t>javaScript</a:t>
            </a:r>
            <a:r>
              <a:rPr lang="en-US" altLang="zh-TW" dirty="0">
                <a:latin typeface="+mn-ea"/>
                <a:ea typeface="+mn-ea"/>
              </a:rPr>
              <a:t> is  Fun!’); }</a:t>
            </a:r>
          </a:p>
          <a:p>
            <a:endParaRPr lang="zh-TW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839589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>
                <a:latin typeface="+mn-ea"/>
                <a:ea typeface="+mn-ea"/>
              </a:rPr>
              <a:t>var</a:t>
            </a:r>
            <a:r>
              <a:rPr lang="en-US" altLang="zh-TW" dirty="0">
                <a:latin typeface="+mn-ea"/>
                <a:ea typeface="+mn-ea"/>
              </a:rPr>
              <a:t> a = [ function(){…} , </a:t>
            </a:r>
            <a:r>
              <a:rPr lang="en-US" altLang="zh-TW" dirty="0">
                <a:latin typeface="+mn-ea"/>
              </a:rPr>
              <a:t>function(){…} , function(){…}</a:t>
            </a:r>
            <a:r>
              <a:rPr lang="en-US" altLang="zh-TW" dirty="0">
                <a:latin typeface="+mn-ea"/>
                <a:ea typeface="+mn-ea"/>
              </a:rPr>
              <a:t> ];</a:t>
            </a:r>
          </a:p>
          <a:p>
            <a:pPr lvl="1"/>
            <a:endParaRPr lang="en-US" altLang="zh-TW" dirty="0">
              <a:latin typeface="+mn-ea"/>
              <a:ea typeface="+mn-ea"/>
            </a:endParaRPr>
          </a:p>
          <a:p>
            <a:pPr lvl="1"/>
            <a:r>
              <a:rPr lang="en-US" altLang="zh-TW" dirty="0">
                <a:latin typeface="+mn-ea"/>
                <a:ea typeface="+mn-ea"/>
              </a:rPr>
              <a:t>a[0]  </a:t>
            </a:r>
            <a:r>
              <a:rPr lang="en-US" altLang="zh-TW" dirty="0">
                <a:latin typeface="+mn-ea"/>
                <a:ea typeface="+mn-ea"/>
                <a:sym typeface="Wingdings" panose="05000000000000000000" pitchFamily="2" charset="2"/>
              </a:rPr>
              <a:t> </a:t>
            </a:r>
            <a:r>
              <a:rPr lang="zh-TW" altLang="en-US" dirty="0">
                <a:latin typeface="+mn-ea"/>
                <a:ea typeface="+mn-ea"/>
                <a:sym typeface="Wingdings" panose="05000000000000000000" pitchFamily="2" charset="2"/>
              </a:rPr>
              <a:t>取得</a:t>
            </a:r>
            <a:r>
              <a:rPr lang="en-US" altLang="zh-TW" dirty="0">
                <a:latin typeface="+mn-ea"/>
                <a:ea typeface="+mn-ea"/>
                <a:sym typeface="Wingdings" panose="05000000000000000000" pitchFamily="2" charset="2"/>
              </a:rPr>
              <a:t>function</a:t>
            </a:r>
            <a:r>
              <a:rPr lang="zh-TW" altLang="en-US" dirty="0">
                <a:latin typeface="+mn-ea"/>
                <a:ea typeface="+mn-ea"/>
                <a:sym typeface="Wingdings" panose="05000000000000000000" pitchFamily="2" charset="2"/>
              </a:rPr>
              <a:t>物件</a:t>
            </a:r>
            <a:endParaRPr lang="en-US" altLang="zh-TW" dirty="0">
              <a:latin typeface="+mn-ea"/>
              <a:ea typeface="+mn-ea"/>
            </a:endParaRPr>
          </a:p>
          <a:p>
            <a:pPr lvl="1"/>
            <a:r>
              <a:rPr lang="en-US" altLang="zh-TW" dirty="0">
                <a:latin typeface="+mn-ea"/>
              </a:rPr>
              <a:t>a[0]()  </a:t>
            </a:r>
            <a:r>
              <a:rPr lang="en-US" altLang="zh-TW" dirty="0">
                <a:latin typeface="+mn-ea"/>
                <a:sym typeface="Wingdings" panose="05000000000000000000" pitchFamily="2" charset="2"/>
              </a:rPr>
              <a:t> </a:t>
            </a:r>
            <a:r>
              <a:rPr lang="zh-TW" altLang="en-US" dirty="0">
                <a:latin typeface="+mn-ea"/>
                <a:sym typeface="Wingdings" panose="05000000000000000000" pitchFamily="2" charset="2"/>
              </a:rPr>
              <a:t>執行</a:t>
            </a:r>
            <a:r>
              <a:rPr lang="en-US" altLang="zh-TW" dirty="0">
                <a:latin typeface="+mn-ea"/>
                <a:sym typeface="Wingdings" panose="05000000000000000000" pitchFamily="2" charset="2"/>
              </a:rPr>
              <a:t>function</a:t>
            </a:r>
            <a:r>
              <a:rPr lang="zh-TW" altLang="en-US" dirty="0">
                <a:latin typeface="+mn-ea"/>
                <a:sym typeface="Wingdings" panose="05000000000000000000" pitchFamily="2" charset="2"/>
              </a:rPr>
              <a:t>物件</a:t>
            </a:r>
            <a:endParaRPr lang="en-US" altLang="zh-TW" dirty="0">
              <a:latin typeface="+mn-ea"/>
            </a:endParaRPr>
          </a:p>
          <a:p>
            <a:pPr lvl="1"/>
            <a:endParaRPr lang="en-US" altLang="zh-TW" dirty="0">
              <a:latin typeface="+mn-ea"/>
              <a:ea typeface="+mn-ea"/>
            </a:endParaRPr>
          </a:p>
          <a:p>
            <a:endParaRPr lang="en-US" altLang="zh-TW" dirty="0">
              <a:latin typeface="+mn-ea"/>
              <a:ea typeface="+mn-ea"/>
            </a:endParaRPr>
          </a:p>
          <a:p>
            <a:r>
              <a:rPr lang="en-US" altLang="zh-TW" dirty="0" err="1">
                <a:latin typeface="+mn-ea"/>
              </a:rPr>
              <a:t>var</a:t>
            </a:r>
            <a:r>
              <a:rPr lang="en-US" altLang="zh-TW" dirty="0">
                <a:latin typeface="+mn-ea"/>
              </a:rPr>
              <a:t> b = { x: function(){…} , y: function(){…} , z: function(){…} };</a:t>
            </a:r>
            <a:r>
              <a:rPr lang="en-US" altLang="zh-TW" dirty="0">
                <a:latin typeface="+mn-ea"/>
                <a:ea typeface="+mn-ea"/>
              </a:rPr>
              <a:t> </a:t>
            </a:r>
          </a:p>
          <a:p>
            <a:endParaRPr lang="en-US" altLang="zh-TW" dirty="0">
              <a:latin typeface="+mn-ea"/>
              <a:ea typeface="+mn-ea"/>
            </a:endParaRPr>
          </a:p>
          <a:p>
            <a:pPr lvl="1"/>
            <a:r>
              <a:rPr lang="en-US" altLang="zh-TW" dirty="0" err="1">
                <a:latin typeface="+mn-ea"/>
              </a:rPr>
              <a:t>b.x</a:t>
            </a:r>
            <a:r>
              <a:rPr lang="en-US" altLang="zh-TW" dirty="0">
                <a:latin typeface="+mn-ea"/>
              </a:rPr>
              <a:t>  </a:t>
            </a:r>
            <a:r>
              <a:rPr lang="en-US" altLang="zh-TW" dirty="0">
                <a:latin typeface="+mn-ea"/>
                <a:sym typeface="Wingdings" panose="05000000000000000000" pitchFamily="2" charset="2"/>
              </a:rPr>
              <a:t> </a:t>
            </a:r>
            <a:r>
              <a:rPr lang="zh-TW" altLang="en-US" dirty="0">
                <a:latin typeface="+mn-ea"/>
                <a:sym typeface="Wingdings" panose="05000000000000000000" pitchFamily="2" charset="2"/>
              </a:rPr>
              <a:t>取得</a:t>
            </a:r>
            <a:r>
              <a:rPr lang="en-US" altLang="zh-TW" dirty="0">
                <a:latin typeface="+mn-ea"/>
                <a:sym typeface="Wingdings" panose="05000000000000000000" pitchFamily="2" charset="2"/>
              </a:rPr>
              <a:t>function</a:t>
            </a:r>
            <a:r>
              <a:rPr lang="zh-TW" altLang="en-US" dirty="0">
                <a:latin typeface="+mn-ea"/>
                <a:sym typeface="Wingdings" panose="05000000000000000000" pitchFamily="2" charset="2"/>
              </a:rPr>
              <a:t>物件</a:t>
            </a:r>
            <a:endParaRPr lang="en-US" altLang="zh-TW" dirty="0">
              <a:latin typeface="+mn-ea"/>
            </a:endParaRPr>
          </a:p>
          <a:p>
            <a:pPr lvl="1"/>
            <a:r>
              <a:rPr lang="en-US" altLang="zh-TW" dirty="0" err="1">
                <a:latin typeface="+mn-ea"/>
              </a:rPr>
              <a:t>b.x</a:t>
            </a:r>
            <a:r>
              <a:rPr lang="en-US" altLang="zh-TW" dirty="0">
                <a:latin typeface="+mn-ea"/>
              </a:rPr>
              <a:t>()  </a:t>
            </a:r>
            <a:r>
              <a:rPr lang="en-US" altLang="zh-TW" dirty="0">
                <a:latin typeface="+mn-ea"/>
                <a:sym typeface="Wingdings" panose="05000000000000000000" pitchFamily="2" charset="2"/>
              </a:rPr>
              <a:t> </a:t>
            </a:r>
            <a:r>
              <a:rPr lang="zh-TW" altLang="en-US" dirty="0">
                <a:latin typeface="+mn-ea"/>
                <a:sym typeface="Wingdings" panose="05000000000000000000" pitchFamily="2" charset="2"/>
              </a:rPr>
              <a:t>執行</a:t>
            </a:r>
            <a:r>
              <a:rPr lang="en-US" altLang="zh-TW" dirty="0">
                <a:latin typeface="+mn-ea"/>
                <a:sym typeface="Wingdings" panose="05000000000000000000" pitchFamily="2" charset="2"/>
              </a:rPr>
              <a:t>function</a:t>
            </a:r>
            <a:r>
              <a:rPr lang="zh-TW" altLang="en-US" dirty="0">
                <a:latin typeface="+mn-ea"/>
                <a:sym typeface="Wingdings" panose="05000000000000000000" pitchFamily="2" charset="2"/>
              </a:rPr>
              <a:t>物件</a:t>
            </a:r>
            <a:endParaRPr lang="en-US" altLang="zh-TW" dirty="0">
              <a:latin typeface="+mn-ea"/>
            </a:endParaRPr>
          </a:p>
          <a:p>
            <a:endParaRPr lang="en-US" altLang="zh-TW" dirty="0">
              <a:latin typeface="+mn-ea"/>
              <a:ea typeface="+mn-ea"/>
            </a:endParaRPr>
          </a:p>
          <a:p>
            <a:endParaRPr lang="zh-TW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147118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187624" y="2492896"/>
            <a:ext cx="4392488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public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countA</a:t>
            </a:r>
            <a:r>
              <a:rPr lang="en-US" altLang="zh-TW" dirty="0"/>
              <a:t> (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baseInt</a:t>
            </a:r>
            <a:r>
              <a:rPr lang="en-US" altLang="zh-TW" dirty="0"/>
              <a:t>){</a:t>
            </a:r>
          </a:p>
          <a:p>
            <a:r>
              <a:rPr lang="en-US" altLang="zh-TW" dirty="0"/>
              <a:t>	return </a:t>
            </a:r>
            <a:r>
              <a:rPr lang="en-US" altLang="zh-TW" dirty="0" err="1"/>
              <a:t>baseInt</a:t>
            </a:r>
            <a:r>
              <a:rPr lang="en-US" altLang="zh-TW" dirty="0"/>
              <a:t> *100;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public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countB</a:t>
            </a:r>
            <a:r>
              <a:rPr lang="en-US" altLang="zh-TW" dirty="0"/>
              <a:t> (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baseInt</a:t>
            </a:r>
            <a:r>
              <a:rPr lang="en-US" altLang="zh-TW" dirty="0"/>
              <a:t>){</a:t>
            </a:r>
          </a:p>
          <a:p>
            <a:r>
              <a:rPr lang="en-US" altLang="zh-TW" dirty="0"/>
              <a:t>	return </a:t>
            </a:r>
            <a:r>
              <a:rPr lang="en-US" altLang="zh-TW" dirty="0" err="1"/>
              <a:t>baseInt</a:t>
            </a:r>
            <a:r>
              <a:rPr lang="en-US" altLang="zh-TW" dirty="0"/>
              <a:t> *1000;</a:t>
            </a:r>
          </a:p>
          <a:p>
            <a:r>
              <a:rPr lang="en-US" altLang="zh-TW" dirty="0"/>
              <a:t>} 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函式是物件有什麼好處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71327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可傳遞性</a:t>
            </a:r>
            <a:endParaRPr lang="en-US" altLang="zh-TW" dirty="0"/>
          </a:p>
          <a:p>
            <a:pPr lvl="1"/>
            <a:r>
              <a:rPr lang="zh-TW" altLang="en-US" dirty="0"/>
              <a:t>試想你現在要對兩物件做計算，如果是</a:t>
            </a:r>
            <a:r>
              <a:rPr lang="en-US" altLang="zh-TW" dirty="0"/>
              <a:t>Java</a:t>
            </a:r>
            <a:r>
              <a:rPr lang="zh-TW" altLang="en-US" dirty="0"/>
              <a:t>你會怎麼寫</a:t>
            </a:r>
            <a:r>
              <a:rPr lang="en-US" altLang="zh-TW" dirty="0"/>
              <a:t>?</a:t>
            </a:r>
          </a:p>
          <a:p>
            <a:pPr lvl="1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87624" y="2492896"/>
            <a:ext cx="5904656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public </a:t>
            </a:r>
            <a:r>
              <a:rPr lang="en-US" altLang="zh-TW" dirty="0" err="1"/>
              <a:t>int</a:t>
            </a:r>
            <a:r>
              <a:rPr lang="en-US" altLang="zh-TW" dirty="0"/>
              <a:t> count (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baseInt</a:t>
            </a:r>
            <a:r>
              <a:rPr lang="en-US" altLang="zh-TW" dirty="0"/>
              <a:t> , String type){</a:t>
            </a:r>
          </a:p>
          <a:p>
            <a:r>
              <a:rPr lang="en-US" altLang="zh-TW" dirty="0"/>
              <a:t>	if(“</a:t>
            </a:r>
            <a:r>
              <a:rPr lang="en-US" altLang="zh-TW" dirty="0" err="1"/>
              <a:t>A”.equals</a:t>
            </a:r>
            <a:r>
              <a:rPr lang="en-US" altLang="zh-TW" dirty="0"/>
              <a:t>(type)){</a:t>
            </a:r>
          </a:p>
          <a:p>
            <a:r>
              <a:rPr lang="en-US" altLang="zh-TW" dirty="0"/>
              <a:t>		return </a:t>
            </a:r>
            <a:r>
              <a:rPr lang="en-US" altLang="zh-TW" dirty="0" err="1"/>
              <a:t>baseInt</a:t>
            </a:r>
            <a:r>
              <a:rPr lang="en-US" altLang="zh-TW" dirty="0"/>
              <a:t> *100;</a:t>
            </a:r>
          </a:p>
          <a:p>
            <a:r>
              <a:rPr lang="en-US" altLang="zh-TW" dirty="0"/>
              <a:t>	}else if(“</a:t>
            </a:r>
            <a:r>
              <a:rPr lang="en-US" altLang="zh-TW" dirty="0" err="1"/>
              <a:t>B”.equals</a:t>
            </a:r>
            <a:r>
              <a:rPr lang="en-US" altLang="zh-TW" dirty="0"/>
              <a:t>(type)){</a:t>
            </a:r>
          </a:p>
          <a:p>
            <a:r>
              <a:rPr lang="en-US" altLang="zh-TW" dirty="0"/>
              <a:t>		return </a:t>
            </a:r>
            <a:r>
              <a:rPr lang="en-US" altLang="zh-TW" dirty="0" err="1"/>
              <a:t>baseInt</a:t>
            </a:r>
            <a:r>
              <a:rPr lang="en-US" altLang="zh-TW" dirty="0"/>
              <a:t> *1000;</a:t>
            </a:r>
          </a:p>
          <a:p>
            <a:r>
              <a:rPr lang="en-US" altLang="zh-TW" dirty="0"/>
              <a:t>	} </a:t>
            </a:r>
          </a:p>
          <a:p>
            <a:r>
              <a:rPr lang="en-US" altLang="zh-TW" dirty="0"/>
              <a:t>}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784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函式是物件有什麼好處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71327"/>
          </a:xfrm>
        </p:spPr>
        <p:txBody>
          <a:bodyPr/>
          <a:lstStyle/>
          <a:p>
            <a:r>
              <a:rPr lang="zh-TW" altLang="en-US" dirty="0"/>
              <a:t>可傳遞性</a:t>
            </a:r>
            <a:endParaRPr lang="en-US" altLang="zh-TW" dirty="0"/>
          </a:p>
          <a:p>
            <a:pPr lvl="1"/>
            <a:r>
              <a:rPr lang="en-US" altLang="zh-TW" dirty="0"/>
              <a:t>JavaScript</a:t>
            </a:r>
            <a:r>
              <a:rPr lang="zh-TW" altLang="en-US" dirty="0"/>
              <a:t>呢</a:t>
            </a:r>
            <a:r>
              <a:rPr lang="en-US" altLang="zh-TW" dirty="0"/>
              <a:t>?</a:t>
            </a:r>
          </a:p>
          <a:p>
            <a:pPr lvl="1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187624" y="2492896"/>
            <a:ext cx="590465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function count (</a:t>
            </a:r>
            <a:r>
              <a:rPr lang="en-US" altLang="zh-TW" dirty="0" err="1"/>
              <a:t>baseInt</a:t>
            </a:r>
            <a:r>
              <a:rPr lang="en-US" altLang="zh-TW" dirty="0"/>
              <a:t> , </a:t>
            </a:r>
            <a:r>
              <a:rPr lang="en-US" altLang="zh-TW" dirty="0" err="1"/>
              <a:t>countFunction</a:t>
            </a:r>
            <a:r>
              <a:rPr lang="en-US" altLang="zh-TW" dirty="0"/>
              <a:t>){</a:t>
            </a:r>
          </a:p>
          <a:p>
            <a:r>
              <a:rPr lang="en-US" altLang="zh-TW" dirty="0"/>
              <a:t>	return </a:t>
            </a:r>
            <a:r>
              <a:rPr lang="en-US" altLang="zh-TW" dirty="0" err="1"/>
              <a:t>countFunction</a:t>
            </a:r>
            <a:r>
              <a:rPr lang="en-US" altLang="zh-TW" dirty="0"/>
              <a:t>(</a:t>
            </a:r>
            <a:r>
              <a:rPr lang="en-US" altLang="zh-TW" dirty="0" err="1"/>
              <a:t>baseInt</a:t>
            </a:r>
            <a:r>
              <a:rPr lang="en-US" altLang="zh-TW" dirty="0"/>
              <a:t> );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6864887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</a:rPr>
              <a:t>在函式外</a:t>
            </a:r>
            <a:r>
              <a:rPr lang="zh-TW" altLang="en-US" dirty="0">
                <a:latin typeface="+mj-ea"/>
                <a:ea typeface="+mj-ea"/>
              </a:rPr>
              <a:t>，以下四個也相同</a:t>
            </a:r>
            <a:r>
              <a:rPr lang="en-US" altLang="zh-TW" dirty="0">
                <a:latin typeface="+mj-ea"/>
                <a:ea typeface="+mj-ea"/>
              </a:rPr>
              <a:t>…</a:t>
            </a:r>
          </a:p>
          <a:p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en-US" altLang="zh-TW" dirty="0">
                <a:latin typeface="+mj-ea"/>
                <a:ea typeface="+mj-ea"/>
              </a:rPr>
              <a:t>function  a(){ alert(‘</a:t>
            </a:r>
            <a:r>
              <a:rPr lang="en-US" altLang="zh-TW" dirty="0" err="1">
                <a:latin typeface="+mj-ea"/>
                <a:ea typeface="+mj-ea"/>
              </a:rPr>
              <a:t>javaScript</a:t>
            </a:r>
            <a:r>
              <a:rPr lang="en-US" altLang="zh-TW" dirty="0">
                <a:latin typeface="+mj-ea"/>
                <a:ea typeface="+mj-ea"/>
              </a:rPr>
              <a:t> is  Fun!’); }</a:t>
            </a:r>
          </a:p>
          <a:p>
            <a:pPr lvl="1"/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en-US" altLang="zh-TW" dirty="0" err="1">
                <a:latin typeface="+mj-ea"/>
                <a:ea typeface="+mj-ea"/>
              </a:rPr>
              <a:t>var</a:t>
            </a:r>
            <a:r>
              <a:rPr lang="en-US" altLang="zh-TW" dirty="0">
                <a:latin typeface="+mj-ea"/>
                <a:ea typeface="+mj-ea"/>
              </a:rPr>
              <a:t> a = function(){ alert(‘</a:t>
            </a:r>
            <a:r>
              <a:rPr lang="en-US" altLang="zh-TW" dirty="0" err="1">
                <a:latin typeface="+mj-ea"/>
                <a:ea typeface="+mj-ea"/>
              </a:rPr>
              <a:t>javaScript</a:t>
            </a:r>
            <a:r>
              <a:rPr lang="en-US" altLang="zh-TW" dirty="0">
                <a:latin typeface="+mj-ea"/>
                <a:ea typeface="+mj-ea"/>
              </a:rPr>
              <a:t> is  Fun!’); }</a:t>
            </a:r>
          </a:p>
          <a:p>
            <a:pPr lvl="1"/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en-US" altLang="zh-TW" dirty="0">
                <a:latin typeface="+mj-ea"/>
                <a:ea typeface="+mj-ea"/>
              </a:rPr>
              <a:t>a = function(){ alert(‘</a:t>
            </a:r>
            <a:r>
              <a:rPr lang="en-US" altLang="zh-TW" dirty="0" err="1">
                <a:latin typeface="+mj-ea"/>
                <a:ea typeface="+mj-ea"/>
              </a:rPr>
              <a:t>javaScript</a:t>
            </a:r>
            <a:r>
              <a:rPr lang="en-US" altLang="zh-TW" dirty="0">
                <a:latin typeface="+mj-ea"/>
                <a:ea typeface="+mj-ea"/>
              </a:rPr>
              <a:t> is  Fun!’); }</a:t>
            </a:r>
          </a:p>
          <a:p>
            <a:pPr lvl="1"/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en-US" altLang="zh-TW" dirty="0" err="1">
                <a:latin typeface="+mj-ea"/>
                <a:ea typeface="+mj-ea"/>
              </a:rPr>
              <a:t>window.a</a:t>
            </a:r>
            <a:r>
              <a:rPr lang="en-US" altLang="zh-TW" dirty="0">
                <a:latin typeface="+mj-ea"/>
                <a:ea typeface="+mj-ea"/>
              </a:rPr>
              <a:t> = function(){ alert(‘</a:t>
            </a:r>
            <a:r>
              <a:rPr lang="en-US" altLang="zh-TW" dirty="0" err="1">
                <a:latin typeface="+mj-ea"/>
                <a:ea typeface="+mj-ea"/>
              </a:rPr>
              <a:t>javaScript</a:t>
            </a:r>
            <a:r>
              <a:rPr lang="en-US" altLang="zh-TW" dirty="0">
                <a:latin typeface="+mj-ea"/>
                <a:ea typeface="+mj-ea"/>
              </a:rPr>
              <a:t> is  Fun!’); }</a:t>
            </a:r>
          </a:p>
          <a:p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1080967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“this”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在基於類別的</a:t>
            </a:r>
            <a:r>
              <a:rPr lang="en-US" altLang="zh-TW" dirty="0"/>
              <a:t>OO</a:t>
            </a:r>
            <a:r>
              <a:rPr lang="zh-TW" altLang="en-US" dirty="0"/>
              <a:t>語言中，</a:t>
            </a:r>
            <a:r>
              <a:rPr lang="en-US" altLang="zh-TW" dirty="0"/>
              <a:t>this</a:t>
            </a:r>
            <a:r>
              <a:rPr lang="zh-TW" altLang="en-US" dirty="0"/>
              <a:t>指標通常參考至宣告該方法的類別實例</a:t>
            </a:r>
            <a:r>
              <a:rPr lang="en-US" altLang="zh-TW" dirty="0"/>
              <a:t>…</a:t>
            </a:r>
          </a:p>
          <a:p>
            <a:endParaRPr lang="en-US" altLang="zh-TW" dirty="0"/>
          </a:p>
          <a:p>
            <a:r>
              <a:rPr lang="zh-TW" altLang="en-US" dirty="0"/>
              <a:t>像是</a:t>
            </a:r>
            <a:r>
              <a:rPr lang="en-US" altLang="zh-TW" dirty="0"/>
              <a:t>Java</a:t>
            </a:r>
            <a:r>
              <a:rPr lang="zh-TW" altLang="en-US" dirty="0"/>
              <a:t>及</a:t>
            </a:r>
            <a:r>
              <a:rPr lang="en-US" altLang="zh-TW" dirty="0"/>
              <a:t>C++</a:t>
            </a:r>
            <a:r>
              <a:rPr lang="zh-TW" altLang="en-US" dirty="0"/>
              <a:t>的語言中，有個名為</a:t>
            </a:r>
            <a:r>
              <a:rPr lang="en-US" altLang="zh-TW" dirty="0"/>
              <a:t>this</a:t>
            </a:r>
            <a:r>
              <a:rPr lang="zh-TW" altLang="en-US" dirty="0"/>
              <a:t>的變數會指向目前的物件實例 </a:t>
            </a:r>
            <a:r>
              <a:rPr lang="en-US" altLang="zh-TW" dirty="0"/>
              <a:t>…</a:t>
            </a:r>
          </a:p>
          <a:p>
            <a:endParaRPr lang="en-US" altLang="zh-TW" dirty="0"/>
          </a:p>
          <a:p>
            <a:r>
              <a:rPr lang="en-US" altLang="zh-TW" dirty="0"/>
              <a:t>JavaScript</a:t>
            </a:r>
            <a:r>
              <a:rPr lang="zh-TW" altLang="en-US" dirty="0"/>
              <a:t>中存在類似的觀念，甚至同樣是使用</a:t>
            </a:r>
            <a:r>
              <a:rPr lang="en-US" altLang="zh-TW" dirty="0"/>
              <a:t>this</a:t>
            </a:r>
            <a:r>
              <a:rPr lang="zh-TW" altLang="en-US" dirty="0"/>
              <a:t>關鍵字，也提供與目前函式相關聯的物件參考 </a:t>
            </a:r>
            <a:r>
              <a:rPr lang="en-US" altLang="zh-TW" dirty="0"/>
              <a:t>…</a:t>
            </a:r>
          </a:p>
          <a:p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請當心！</a:t>
            </a:r>
            <a:r>
              <a:rPr lang="en-US" altLang="zh-TW" dirty="0">
                <a:solidFill>
                  <a:srgbClr val="FF0000"/>
                </a:solidFill>
              </a:rPr>
              <a:t>JavaScript</a:t>
            </a:r>
            <a:r>
              <a:rPr lang="zh-TW" altLang="en-US" dirty="0">
                <a:solidFill>
                  <a:srgbClr val="FF0000"/>
                </a:solidFill>
              </a:rPr>
              <a:t>的</a:t>
            </a:r>
            <a:r>
              <a:rPr lang="en-US" altLang="zh-TW" dirty="0">
                <a:solidFill>
                  <a:srgbClr val="FF0000"/>
                </a:solidFill>
              </a:rPr>
              <a:t>this</a:t>
            </a:r>
            <a:r>
              <a:rPr lang="zh-TW" altLang="en-US" dirty="0">
                <a:solidFill>
                  <a:srgbClr val="FF0000"/>
                </a:solidFill>
              </a:rPr>
              <a:t>實作在一些細微但重要的地方 </a:t>
            </a:r>
            <a:r>
              <a:rPr lang="en-US" altLang="zh-TW" dirty="0">
                <a:solidFill>
                  <a:srgbClr val="FF0000"/>
                </a:solidFill>
              </a:rPr>
              <a:t>…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000863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“this”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函式是一級物件，它在宣告時並非任何東西的一部份</a:t>
            </a:r>
            <a:r>
              <a:rPr lang="en-US" altLang="zh-TW" dirty="0"/>
              <a:t>…</a:t>
            </a:r>
          </a:p>
          <a:p>
            <a:endParaRPr lang="en-US" altLang="zh-TW" dirty="0"/>
          </a:p>
          <a:p>
            <a:r>
              <a:rPr lang="en-US" altLang="zh-TW" dirty="0"/>
              <a:t>this</a:t>
            </a:r>
            <a:r>
              <a:rPr lang="zh-TW" altLang="en-US" dirty="0"/>
              <a:t>所參考的物件並非由函式如何宣告而決定，而是如何被呼叫（</a:t>
            </a:r>
            <a:r>
              <a:rPr lang="en-US" altLang="zh-TW" dirty="0"/>
              <a:t>invoked</a:t>
            </a:r>
            <a:r>
              <a:rPr lang="zh-TW" altLang="en-US" dirty="0"/>
              <a:t>）而決定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300576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539552" y="404664"/>
            <a:ext cx="7886700" cy="2852737"/>
          </a:xfrm>
        </p:spPr>
        <p:txBody>
          <a:bodyPr/>
          <a:lstStyle/>
          <a:p>
            <a:r>
              <a:rPr lang="en-US" altLang="zh-TW" b="1" dirty="0"/>
              <a:t>Asynchronous JavaScript and XML (AJAX)</a:t>
            </a:r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4294967295"/>
          </p:nvPr>
        </p:nvSpPr>
        <p:spPr>
          <a:xfrm>
            <a:off x="1257300" y="4491492"/>
            <a:ext cx="7886700" cy="1500187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92140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AJAX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AJAX</a:t>
            </a:r>
            <a:r>
              <a:rPr lang="zh-TW" altLang="en-US" dirty="0"/>
              <a:t>為「</a:t>
            </a:r>
            <a:r>
              <a:rPr lang="en-US" altLang="zh-TW" dirty="0"/>
              <a:t>Asynchronous JavaScript and XML</a:t>
            </a:r>
            <a:r>
              <a:rPr lang="zh-TW" altLang="en-US" dirty="0"/>
              <a:t>」（非同步的</a:t>
            </a:r>
            <a:r>
              <a:rPr lang="en-US" altLang="zh-TW" dirty="0"/>
              <a:t>JavaScript</a:t>
            </a:r>
            <a:r>
              <a:rPr lang="zh-TW" altLang="en-US" dirty="0"/>
              <a:t>與</a:t>
            </a:r>
            <a:r>
              <a:rPr lang="en-US" altLang="zh-TW" dirty="0"/>
              <a:t>XML</a:t>
            </a:r>
            <a:r>
              <a:rPr lang="zh-TW" altLang="en-US" dirty="0"/>
              <a:t>技術），是一種廣泛應用在瀏覽器的網頁開發技術。</a:t>
            </a:r>
            <a:r>
              <a:rPr lang="en-US" altLang="zh-TW" dirty="0"/>
              <a:t>Ajax</a:t>
            </a:r>
            <a:r>
              <a:rPr lang="zh-TW" altLang="en-US" dirty="0"/>
              <a:t>是多項技術的綜合應用，</a:t>
            </a:r>
            <a:r>
              <a:rPr lang="en-US" altLang="zh-TW" dirty="0"/>
              <a:t>Ajax</a:t>
            </a:r>
            <a:r>
              <a:rPr lang="zh-TW" altLang="en-US" dirty="0"/>
              <a:t>概念由 </a:t>
            </a:r>
            <a:r>
              <a:rPr lang="en-US" altLang="zh-TW" dirty="0"/>
              <a:t>Jesse James Garrett </a:t>
            </a:r>
            <a:r>
              <a:rPr lang="zh-TW" altLang="en-US" dirty="0"/>
              <a:t>所提出，</a:t>
            </a:r>
            <a:r>
              <a:rPr lang="en-US" altLang="zh-TW" dirty="0"/>
              <a:t>AJAX</a:t>
            </a:r>
            <a:r>
              <a:rPr lang="zh-TW" altLang="en-US" dirty="0"/>
              <a:t>：</a:t>
            </a:r>
          </a:p>
          <a:p>
            <a:pPr lvl="1"/>
            <a:r>
              <a:rPr lang="zh-TW" altLang="en-US" dirty="0"/>
              <a:t>運用</a:t>
            </a:r>
            <a:r>
              <a:rPr lang="en-US" altLang="zh-TW" dirty="0"/>
              <a:t>XHTML+CSS</a:t>
            </a:r>
            <a:r>
              <a:rPr lang="zh-TW" altLang="en-US" dirty="0"/>
              <a:t>來表達資訊；</a:t>
            </a:r>
          </a:p>
          <a:p>
            <a:pPr lvl="1"/>
            <a:r>
              <a:rPr lang="zh-TW" altLang="en-US" dirty="0"/>
              <a:t>運用</a:t>
            </a:r>
            <a:r>
              <a:rPr lang="en-US" altLang="zh-TW" dirty="0"/>
              <a:t>JavaScript</a:t>
            </a:r>
            <a:r>
              <a:rPr lang="zh-TW" altLang="en-US" dirty="0"/>
              <a:t>操作</a:t>
            </a:r>
            <a:r>
              <a:rPr lang="en-US" altLang="zh-TW" dirty="0"/>
              <a:t>DOM</a:t>
            </a:r>
            <a:r>
              <a:rPr lang="zh-TW" altLang="en-US" dirty="0"/>
              <a:t>（</a:t>
            </a:r>
            <a:r>
              <a:rPr lang="en-US" altLang="zh-TW" dirty="0"/>
              <a:t>Document Object Model</a:t>
            </a:r>
            <a:r>
              <a:rPr lang="zh-TW" altLang="en-US" dirty="0"/>
              <a:t>）執行動態效果；</a:t>
            </a:r>
          </a:p>
          <a:p>
            <a:pPr lvl="1"/>
            <a:r>
              <a:rPr lang="zh-TW" altLang="en-US" dirty="0"/>
              <a:t>運用</a:t>
            </a:r>
            <a:r>
              <a:rPr lang="en-US" altLang="zh-TW" dirty="0"/>
              <a:t>XML</a:t>
            </a:r>
            <a:r>
              <a:rPr lang="zh-TW" altLang="en-US" dirty="0"/>
              <a:t>和</a:t>
            </a:r>
            <a:r>
              <a:rPr lang="en-US" altLang="zh-TW" dirty="0"/>
              <a:t>XSLT</a:t>
            </a:r>
            <a:r>
              <a:rPr lang="zh-TW" altLang="en-US" dirty="0"/>
              <a:t>進行資料交換及操作；</a:t>
            </a:r>
          </a:p>
          <a:p>
            <a:pPr lvl="1"/>
            <a:r>
              <a:rPr lang="zh-TW" altLang="en-US" dirty="0"/>
              <a:t>運用</a:t>
            </a:r>
            <a:r>
              <a:rPr lang="en-US" altLang="zh-TW" dirty="0" err="1"/>
              <a:t>XMLHttpRequest</a:t>
            </a:r>
            <a:r>
              <a:rPr lang="zh-TW" altLang="en-US" dirty="0"/>
              <a:t>為</a:t>
            </a:r>
            <a:r>
              <a:rPr lang="en-US" altLang="zh-TW" dirty="0"/>
              <a:t>Agent</a:t>
            </a:r>
            <a:r>
              <a:rPr lang="zh-TW" altLang="en-US" dirty="0"/>
              <a:t>與網頁伺服器進行非同步資料交換；</a:t>
            </a:r>
          </a:p>
          <a:p>
            <a:pPr lvl="1"/>
            <a:r>
              <a:rPr lang="zh-TW" altLang="en-US" dirty="0"/>
              <a:t>運用</a:t>
            </a:r>
            <a:r>
              <a:rPr lang="en-US" altLang="zh-TW" dirty="0"/>
              <a:t>JavaScript</a:t>
            </a:r>
            <a:r>
              <a:rPr lang="zh-TW" altLang="en-US" dirty="0"/>
              <a:t>技術實現。</a:t>
            </a:r>
          </a:p>
        </p:txBody>
      </p:sp>
    </p:spTree>
    <p:extLst>
      <p:ext uri="{BB962C8B-B14F-4D97-AF65-F5344CB8AC3E}">
        <p14:creationId xmlns:p14="http://schemas.microsoft.com/office/powerpoint/2010/main" val="2430062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82A0827C-5AE5-4F75-B079-1560BCB94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1" y="3010780"/>
            <a:ext cx="9124219" cy="60210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1629648-9918-40FD-AC64-904F08AB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 </a:t>
            </a:r>
            <a:r>
              <a:rPr lang="zh-TW" altLang="en-US" dirty="0"/>
              <a:t>結構</a:t>
            </a:r>
          </a:p>
        </p:txBody>
      </p:sp>
      <p:sp>
        <p:nvSpPr>
          <p:cNvPr id="6" name="語音泡泡: 橢圓形 5">
            <a:extLst>
              <a:ext uri="{FF2B5EF4-FFF2-40B4-BE49-F238E27FC236}">
                <a16:creationId xmlns:a16="http://schemas.microsoft.com/office/drawing/2014/main" id="{FF6D3205-D100-4ED2-930B-0560A4DBBBE7}"/>
              </a:ext>
            </a:extLst>
          </p:cNvPr>
          <p:cNvSpPr/>
          <p:nvPr/>
        </p:nvSpPr>
        <p:spPr>
          <a:xfrm>
            <a:off x="30990" y="1286472"/>
            <a:ext cx="2376264" cy="1044696"/>
          </a:xfrm>
          <a:prstGeom prst="wedgeEllipseCallout">
            <a:avLst>
              <a:gd name="adj1" fmla="val -38774"/>
              <a:gd name="adj2" fmla="val 133070"/>
            </a:avLst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Tag Name </a:t>
            </a:r>
          </a:p>
          <a:p>
            <a:pPr algn="ctr"/>
            <a:r>
              <a:rPr lang="zh-TW" altLang="en-US" dirty="0"/>
              <a:t>標籤名稱</a:t>
            </a:r>
            <a:endParaRPr lang="en-US" altLang="zh-TW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6FE29CD-BBD5-4173-89C3-F370E312890F}"/>
              </a:ext>
            </a:extLst>
          </p:cNvPr>
          <p:cNvGrpSpPr/>
          <p:nvPr/>
        </p:nvGrpSpPr>
        <p:grpSpPr>
          <a:xfrm>
            <a:off x="752429" y="1470799"/>
            <a:ext cx="4527915" cy="1668595"/>
            <a:chOff x="2061838" y="3469919"/>
            <a:chExt cx="4527915" cy="1668595"/>
          </a:xfrm>
        </p:grpSpPr>
        <p:sp>
          <p:nvSpPr>
            <p:cNvPr id="7" name="左大括弧 6">
              <a:extLst>
                <a:ext uri="{FF2B5EF4-FFF2-40B4-BE49-F238E27FC236}">
                  <a16:creationId xmlns:a16="http://schemas.microsoft.com/office/drawing/2014/main" id="{C7EBFF46-C556-4D0C-8380-07C266BF4687}"/>
                </a:ext>
              </a:extLst>
            </p:cNvPr>
            <p:cNvSpPr/>
            <p:nvPr/>
          </p:nvSpPr>
          <p:spPr>
            <a:xfrm rot="16200000" flipH="1">
              <a:off x="4082694" y="2631454"/>
              <a:ext cx="486204" cy="4527915"/>
            </a:xfrm>
            <a:prstGeom prst="leftBrace">
              <a:avLst>
                <a:gd name="adj1" fmla="val 79208"/>
                <a:gd name="adj2" fmla="val 65153"/>
              </a:avLst>
            </a:prstGeom>
            <a:ln w="76200">
              <a:solidFill>
                <a:schemeClr val="accent3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10641197-4D08-46C8-BAAC-37657858DC87}"/>
                </a:ext>
              </a:extLst>
            </p:cNvPr>
            <p:cNvSpPr/>
            <p:nvPr/>
          </p:nvSpPr>
          <p:spPr>
            <a:xfrm>
              <a:off x="4009201" y="3469919"/>
              <a:ext cx="2089398" cy="1224136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Attributes</a:t>
              </a:r>
              <a:br>
                <a:rPr lang="en-US" altLang="zh-TW" dirty="0"/>
              </a:br>
              <a:r>
                <a:rPr lang="zh-TW" altLang="en-US" dirty="0"/>
                <a:t>屬性</a:t>
              </a:r>
            </a:p>
          </p:txBody>
        </p:sp>
      </p:grpSp>
      <p:sp>
        <p:nvSpPr>
          <p:cNvPr id="11" name="語音泡泡: 橢圓形 10">
            <a:extLst>
              <a:ext uri="{FF2B5EF4-FFF2-40B4-BE49-F238E27FC236}">
                <a16:creationId xmlns:a16="http://schemas.microsoft.com/office/drawing/2014/main" id="{FFA9A87B-71E5-4304-820E-B50E9C640579}"/>
              </a:ext>
            </a:extLst>
          </p:cNvPr>
          <p:cNvSpPr/>
          <p:nvPr/>
        </p:nvSpPr>
        <p:spPr>
          <a:xfrm>
            <a:off x="323528" y="4493269"/>
            <a:ext cx="2520280" cy="1044696"/>
          </a:xfrm>
          <a:prstGeom prst="wedgeEllipseCallout">
            <a:avLst>
              <a:gd name="adj1" fmla="val -29890"/>
              <a:gd name="adj2" fmla="val -148447"/>
            </a:avLst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Attribute</a:t>
            </a:r>
            <a:r>
              <a:rPr lang="zh-TW" altLang="en-US" dirty="0"/>
              <a:t> </a:t>
            </a:r>
            <a:r>
              <a:rPr lang="en-US" altLang="zh-TW" dirty="0"/>
              <a:t>Name</a:t>
            </a:r>
            <a:br>
              <a:rPr lang="en-US" altLang="zh-TW" dirty="0"/>
            </a:br>
            <a:r>
              <a:rPr lang="zh-TW" altLang="en-US" dirty="0"/>
              <a:t>屬性名稱</a:t>
            </a:r>
          </a:p>
        </p:txBody>
      </p:sp>
      <p:sp>
        <p:nvSpPr>
          <p:cNvPr id="12" name="語音泡泡: 橢圓形 11">
            <a:extLst>
              <a:ext uri="{FF2B5EF4-FFF2-40B4-BE49-F238E27FC236}">
                <a16:creationId xmlns:a16="http://schemas.microsoft.com/office/drawing/2014/main" id="{71FD223B-56D7-4243-814E-4695DA1C36F8}"/>
              </a:ext>
            </a:extLst>
          </p:cNvPr>
          <p:cNvSpPr/>
          <p:nvPr/>
        </p:nvSpPr>
        <p:spPr>
          <a:xfrm>
            <a:off x="3726111" y="4292498"/>
            <a:ext cx="2376264" cy="1044696"/>
          </a:xfrm>
          <a:prstGeom prst="wedgeEllipseCallout">
            <a:avLst>
              <a:gd name="adj1" fmla="val -53184"/>
              <a:gd name="adj2" fmla="val -124229"/>
            </a:avLst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Attribute value</a:t>
            </a:r>
          </a:p>
          <a:p>
            <a:pPr algn="ctr"/>
            <a:r>
              <a:rPr lang="zh-TW" altLang="en-US" dirty="0"/>
              <a:t>屬性值</a:t>
            </a:r>
            <a:endParaRPr lang="en-US" altLang="zh-TW" dirty="0"/>
          </a:p>
        </p:txBody>
      </p:sp>
      <p:sp>
        <p:nvSpPr>
          <p:cNvPr id="17" name="語音泡泡: 橢圓形 16">
            <a:extLst>
              <a:ext uri="{FF2B5EF4-FFF2-40B4-BE49-F238E27FC236}">
                <a16:creationId xmlns:a16="http://schemas.microsoft.com/office/drawing/2014/main" id="{DA95CC86-BBE2-49E1-A8BD-B435F7B2257E}"/>
              </a:ext>
            </a:extLst>
          </p:cNvPr>
          <p:cNvSpPr/>
          <p:nvPr/>
        </p:nvSpPr>
        <p:spPr>
          <a:xfrm>
            <a:off x="6431624" y="1168341"/>
            <a:ext cx="2376264" cy="1044696"/>
          </a:xfrm>
          <a:prstGeom prst="wedgeEllipseCallout">
            <a:avLst>
              <a:gd name="adj1" fmla="val 46532"/>
              <a:gd name="adj2" fmla="val 134124"/>
            </a:avLst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結束標籤</a:t>
            </a:r>
            <a:endParaRPr lang="en-US" altLang="zh-TW" dirty="0"/>
          </a:p>
        </p:txBody>
      </p:sp>
      <p:sp>
        <p:nvSpPr>
          <p:cNvPr id="18" name="語音泡泡: 橢圓形 17">
            <a:extLst>
              <a:ext uri="{FF2B5EF4-FFF2-40B4-BE49-F238E27FC236}">
                <a16:creationId xmlns:a16="http://schemas.microsoft.com/office/drawing/2014/main" id="{F15624CE-9B85-4B6A-B976-CD46714AABA0}"/>
              </a:ext>
            </a:extLst>
          </p:cNvPr>
          <p:cNvSpPr/>
          <p:nvPr/>
        </p:nvSpPr>
        <p:spPr>
          <a:xfrm>
            <a:off x="6405543" y="4932977"/>
            <a:ext cx="2376264" cy="1044696"/>
          </a:xfrm>
          <a:prstGeom prst="wedgeEllipseCallout">
            <a:avLst>
              <a:gd name="adj1" fmla="val -31356"/>
              <a:gd name="adj2" fmla="val -190678"/>
            </a:avLst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Content</a:t>
            </a:r>
            <a:br>
              <a:rPr lang="en-US" altLang="zh-TW" dirty="0"/>
            </a:br>
            <a:r>
              <a:rPr lang="zh-TW" altLang="en-US" dirty="0"/>
              <a:t>內容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2935507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與傳統的</a:t>
            </a:r>
            <a:r>
              <a:rPr lang="en-US" altLang="zh-TW" dirty="0"/>
              <a:t>Web</a:t>
            </a:r>
            <a:r>
              <a:rPr lang="zh-TW" altLang="en-US" dirty="0"/>
              <a:t>應用比較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傳統的</a:t>
            </a:r>
            <a:r>
              <a:rPr lang="en-US" altLang="zh-TW" dirty="0"/>
              <a:t>Web</a:t>
            </a:r>
            <a:r>
              <a:rPr lang="zh-TW" altLang="en-US" dirty="0"/>
              <a:t>應用允許使用者端填寫表單（</a:t>
            </a:r>
            <a:r>
              <a:rPr lang="en-US" altLang="zh-TW" dirty="0"/>
              <a:t>form</a:t>
            </a:r>
            <a:r>
              <a:rPr lang="zh-TW" altLang="en-US" dirty="0"/>
              <a:t>），當送出表單時就向</a:t>
            </a:r>
            <a:r>
              <a:rPr lang="en-US" altLang="zh-TW" dirty="0"/>
              <a:t>Web</a:t>
            </a:r>
            <a:r>
              <a:rPr lang="zh-TW" altLang="en-US" dirty="0"/>
              <a:t>伺服器發送一個請求。伺服器接收並處理傳來的表單，然後送回一個新的網頁，但這個做法浪費了許多頻寬，因為在前後兩個頁面中的大部分</a:t>
            </a:r>
            <a:r>
              <a:rPr lang="en-US" altLang="zh-TW" dirty="0"/>
              <a:t>HTML</a:t>
            </a:r>
            <a:r>
              <a:rPr lang="zh-TW" altLang="en-US" dirty="0"/>
              <a:t>碼往往是相同的。由於每次應用的溝通都需要向伺服器發送請求，應用的回應時間就依賴於伺服器的回應時間。這導致了使用者介面的回應比本機應用慢得多。</a:t>
            </a:r>
          </a:p>
          <a:p>
            <a:r>
              <a:rPr lang="zh-TW" altLang="en-US" dirty="0"/>
              <a:t>與此不同，</a:t>
            </a:r>
            <a:r>
              <a:rPr lang="en-US" altLang="zh-TW" dirty="0"/>
              <a:t>AJAX</a:t>
            </a:r>
            <a:r>
              <a:rPr lang="zh-TW" altLang="en-US" dirty="0"/>
              <a:t>應用可以僅向伺服器發送並取回必需的資料，它使用</a:t>
            </a:r>
            <a:r>
              <a:rPr lang="en-US" altLang="zh-TW" dirty="0"/>
              <a:t>SOAP</a:t>
            </a:r>
            <a:r>
              <a:rPr lang="zh-TW" altLang="en-US" dirty="0"/>
              <a:t>或其它一些基於</a:t>
            </a:r>
            <a:r>
              <a:rPr lang="en-US" altLang="zh-TW" dirty="0"/>
              <a:t>XML</a:t>
            </a:r>
            <a:r>
              <a:rPr lang="zh-TW" altLang="en-US" dirty="0"/>
              <a:t>的頁面服務介面（介面），並在用戶端採用</a:t>
            </a:r>
            <a:r>
              <a:rPr lang="en-US" altLang="zh-TW" dirty="0"/>
              <a:t>JavaScript</a:t>
            </a:r>
            <a:r>
              <a:rPr lang="zh-TW" altLang="en-US" dirty="0"/>
              <a:t>處理來自伺服器的回應。因為在伺服器和瀏覽器之間交換的資料大量減少（大約只有原來的</a:t>
            </a:r>
            <a:r>
              <a:rPr lang="en-US" altLang="zh-TW" dirty="0"/>
              <a:t>5%</a:t>
            </a:r>
            <a:r>
              <a:rPr lang="zh-TW" altLang="en-US" dirty="0"/>
              <a:t>），結果我們就能看到回應（伺服器回應）更快的應用（結果）。同時很多的處理工作可以在發出請求的用戶端機器上完成，所以</a:t>
            </a:r>
            <a:r>
              <a:rPr lang="en-US" altLang="zh-TW" dirty="0"/>
              <a:t>Web</a:t>
            </a:r>
            <a:r>
              <a:rPr lang="zh-TW" altLang="en-US" dirty="0"/>
              <a:t>伺服器的處理時也減少了。</a:t>
            </a:r>
          </a:p>
        </p:txBody>
      </p:sp>
    </p:spTree>
    <p:extLst>
      <p:ext uri="{BB962C8B-B14F-4D97-AF65-F5344CB8AC3E}">
        <p14:creationId xmlns:p14="http://schemas.microsoft.com/office/powerpoint/2010/main" val="327444691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Ajax in Prototype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008000"/>
                </a:solidFill>
                <a:latin typeface="Verdana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Verdana"/>
              </a:rPr>
              <a:t>Ajax.Request</a:t>
            </a:r>
            <a:r>
              <a:rPr lang="en-US" altLang="zh-TW" dirty="0">
                <a:solidFill>
                  <a:srgbClr val="000000"/>
                </a:solidFill>
                <a:latin typeface="Verdana"/>
              </a:rPr>
              <a:t>(	</a:t>
            </a:r>
            <a:r>
              <a:rPr lang="en-US" altLang="zh-TW" dirty="0">
                <a:solidFill>
                  <a:srgbClr val="BA2121"/>
                </a:solidFill>
                <a:latin typeface="Verdana"/>
              </a:rPr>
              <a:t>'/your/</a:t>
            </a:r>
            <a:r>
              <a:rPr lang="en-US" altLang="zh-TW" dirty="0" err="1">
                <a:solidFill>
                  <a:srgbClr val="BA2121"/>
                </a:solidFill>
                <a:latin typeface="Verdana"/>
              </a:rPr>
              <a:t>url</a:t>
            </a:r>
            <a:r>
              <a:rPr lang="en-US" altLang="zh-TW" dirty="0">
                <a:solidFill>
                  <a:srgbClr val="BA2121"/>
                </a:solidFill>
                <a:latin typeface="Verdana"/>
              </a:rPr>
              <a:t>'</a:t>
            </a:r>
            <a:r>
              <a:rPr lang="en-US" altLang="zh-TW" dirty="0">
                <a:solidFill>
                  <a:srgbClr val="000000"/>
                </a:solidFill>
                <a:latin typeface="Verdana"/>
              </a:rPr>
              <a:t>,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Verdana"/>
              </a:rPr>
              <a:t>	{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Verdana"/>
              </a:rPr>
              <a:t>		</a:t>
            </a:r>
            <a:r>
              <a:rPr lang="en-US" altLang="zh-TW" dirty="0" err="1">
                <a:solidFill>
                  <a:srgbClr val="000000"/>
                </a:solidFill>
                <a:latin typeface="Verdana"/>
              </a:rPr>
              <a:t>onSuccess</a:t>
            </a:r>
            <a:r>
              <a:rPr lang="en-US" altLang="zh-TW" dirty="0">
                <a:solidFill>
                  <a:srgbClr val="666666"/>
                </a:solidFill>
                <a:latin typeface="Verdana"/>
              </a:rPr>
              <a:t>:</a:t>
            </a:r>
            <a:r>
              <a:rPr lang="en-US" altLang="zh-TW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zh-TW" b="1" dirty="0">
                <a:solidFill>
                  <a:srgbClr val="008000"/>
                </a:solidFill>
                <a:latin typeface="Verdana"/>
              </a:rPr>
              <a:t>function</a:t>
            </a:r>
            <a:r>
              <a:rPr lang="en-US" altLang="zh-TW" dirty="0">
                <a:solidFill>
                  <a:srgbClr val="000000"/>
                </a:solidFill>
                <a:latin typeface="Verdana"/>
              </a:rPr>
              <a:t>(response) { </a:t>
            </a:r>
          </a:p>
          <a:p>
            <a:pPr marL="0" indent="0">
              <a:buNone/>
            </a:pPr>
            <a:r>
              <a:rPr lang="en-US" altLang="zh-TW" i="1" dirty="0">
                <a:solidFill>
                  <a:srgbClr val="000000"/>
                </a:solidFill>
                <a:latin typeface="Verdana"/>
              </a:rPr>
              <a:t>			</a:t>
            </a:r>
            <a:r>
              <a:rPr lang="en-US" altLang="zh-TW" i="1" dirty="0">
                <a:solidFill>
                  <a:srgbClr val="408080"/>
                </a:solidFill>
                <a:latin typeface="Verdana"/>
              </a:rPr>
              <a:t>// the response content...</a:t>
            </a:r>
            <a:r>
              <a:rPr lang="en-US" altLang="zh-TW" dirty="0">
                <a:solidFill>
                  <a:srgbClr val="000000"/>
                </a:solidFill>
                <a:latin typeface="Verdana"/>
              </a:rPr>
              <a:t>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Verdana"/>
              </a:rPr>
              <a:t>		},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Verdana"/>
              </a:rPr>
              <a:t>	 	</a:t>
            </a:r>
            <a:r>
              <a:rPr lang="en-US" altLang="zh-TW" dirty="0" err="1">
                <a:solidFill>
                  <a:srgbClr val="000000"/>
                </a:solidFill>
                <a:latin typeface="Verdana"/>
              </a:rPr>
              <a:t>onComplete</a:t>
            </a:r>
            <a:r>
              <a:rPr lang="en-US" altLang="zh-TW" dirty="0">
                <a:solidFill>
                  <a:srgbClr val="666666"/>
                </a:solidFill>
                <a:latin typeface="Verdana"/>
              </a:rPr>
              <a:t>:</a:t>
            </a:r>
            <a:r>
              <a:rPr lang="en-US" altLang="zh-TW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zh-TW" b="1" dirty="0">
                <a:solidFill>
                  <a:srgbClr val="008000"/>
                </a:solidFill>
                <a:latin typeface="Verdana"/>
              </a:rPr>
              <a:t>function</a:t>
            </a:r>
            <a:r>
              <a:rPr lang="en-US" altLang="zh-TW" dirty="0">
                <a:solidFill>
                  <a:srgbClr val="000000"/>
                </a:solidFill>
                <a:latin typeface="Verdana"/>
              </a:rPr>
              <a:t>(response) { </a:t>
            </a:r>
          </a:p>
          <a:p>
            <a:pPr marL="0" indent="0">
              <a:buNone/>
            </a:pPr>
            <a:r>
              <a:rPr lang="en-US" altLang="zh-TW" i="1" dirty="0">
                <a:solidFill>
                  <a:srgbClr val="000000"/>
                </a:solidFill>
                <a:latin typeface="Verdana"/>
              </a:rPr>
              <a:t>			</a:t>
            </a:r>
            <a:r>
              <a:rPr lang="en-US" altLang="zh-TW" i="1" dirty="0">
                <a:solidFill>
                  <a:srgbClr val="408080"/>
                </a:solidFill>
                <a:latin typeface="Verdana"/>
              </a:rPr>
              <a:t>// the response content...</a:t>
            </a:r>
            <a:r>
              <a:rPr lang="en-US" altLang="zh-TW" dirty="0">
                <a:solidFill>
                  <a:srgbClr val="000000"/>
                </a:solidFill>
                <a:latin typeface="Verdana"/>
              </a:rPr>
              <a:t>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Verdana"/>
              </a:rPr>
              <a:t>		}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Verdana"/>
              </a:rPr>
              <a:t>	}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Verdana"/>
              </a:rPr>
              <a:t>);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076056" y="6237312"/>
            <a:ext cx="3636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http://api.prototypejs.org/ajax/Ajax/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791106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539552" y="404664"/>
            <a:ext cx="7886700" cy="2852737"/>
          </a:xfrm>
        </p:spPr>
        <p:txBody>
          <a:bodyPr/>
          <a:lstStyle/>
          <a:p>
            <a:r>
              <a:rPr lang="en-US" altLang="zh-TW" dirty="0"/>
              <a:t>JavaScript Object Notation (JSON)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4294967295"/>
          </p:nvPr>
        </p:nvSpPr>
        <p:spPr>
          <a:xfrm>
            <a:off x="1257300" y="4491492"/>
            <a:ext cx="7886700" cy="1500187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13541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JSON</a:t>
            </a:r>
            <a:r>
              <a:rPr lang="zh-TW" altLang="en-US" dirty="0"/>
              <a:t>（</a:t>
            </a:r>
            <a:r>
              <a:rPr lang="en-US" altLang="zh-TW" dirty="0" err="1"/>
              <a:t>Javascript</a:t>
            </a:r>
            <a:r>
              <a:rPr lang="en-US" altLang="zh-TW" dirty="0"/>
              <a:t> Object Notation</a:t>
            </a:r>
            <a:r>
              <a:rPr lang="zh-TW" altLang="en-US" dirty="0"/>
              <a:t>）是一種輕量級的資料交換語言，以文字為基礎，且易於讓人閱讀。儘管</a:t>
            </a:r>
            <a:r>
              <a:rPr lang="en-US" altLang="zh-TW" dirty="0"/>
              <a:t>JSON</a:t>
            </a:r>
            <a:r>
              <a:rPr lang="zh-TW" altLang="en-US" dirty="0"/>
              <a:t>是在</a:t>
            </a:r>
            <a:r>
              <a:rPr lang="en-US" altLang="zh-TW" dirty="0" err="1"/>
              <a:t>Javascript</a:t>
            </a:r>
            <a:r>
              <a:rPr lang="zh-TW" altLang="en-US" dirty="0"/>
              <a:t>的一個子集，但</a:t>
            </a:r>
            <a:r>
              <a:rPr lang="en-US" altLang="zh-TW" dirty="0"/>
              <a:t>JSON</a:t>
            </a:r>
            <a:r>
              <a:rPr lang="zh-TW" altLang="en-US" dirty="0"/>
              <a:t>是獨立於語言的文字格式，並且採用了類似於</a:t>
            </a:r>
            <a:r>
              <a:rPr lang="en-US" altLang="zh-TW" dirty="0"/>
              <a:t>C</a:t>
            </a:r>
            <a:r>
              <a:rPr lang="zh-TW" altLang="en-US" dirty="0"/>
              <a:t>語言家族的一些習慣。</a:t>
            </a:r>
          </a:p>
        </p:txBody>
      </p:sp>
    </p:spTree>
    <p:extLst>
      <p:ext uri="{BB962C8B-B14F-4D97-AF65-F5344CB8AC3E}">
        <p14:creationId xmlns:p14="http://schemas.microsoft.com/office/powerpoint/2010/main" val="324666592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與其他格式的比較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XML</a:t>
            </a:r>
          </a:p>
          <a:p>
            <a:pPr lvl="1"/>
            <a:r>
              <a:rPr lang="en-US" altLang="zh-TW" dirty="0"/>
              <a:t>JSON</a:t>
            </a:r>
            <a:r>
              <a:rPr lang="zh-TW" altLang="en-US" dirty="0"/>
              <a:t>與</a:t>
            </a:r>
            <a:r>
              <a:rPr lang="en-US" altLang="zh-TW" dirty="0"/>
              <a:t>XML</a:t>
            </a:r>
            <a:r>
              <a:rPr lang="zh-TW" altLang="en-US" dirty="0"/>
              <a:t>最大的不同在於</a:t>
            </a:r>
            <a:r>
              <a:rPr lang="en-US" altLang="zh-TW" dirty="0"/>
              <a:t>XML</a:t>
            </a:r>
            <a:r>
              <a:rPr lang="zh-TW" altLang="en-US" dirty="0"/>
              <a:t>是一個完整的標記語言，而</a:t>
            </a:r>
            <a:r>
              <a:rPr lang="en-US" altLang="zh-TW" dirty="0"/>
              <a:t>JSON</a:t>
            </a:r>
            <a:r>
              <a:rPr lang="zh-TW" altLang="en-US" dirty="0"/>
              <a:t>不是。這使的</a:t>
            </a:r>
            <a:r>
              <a:rPr lang="en-US" altLang="zh-TW" dirty="0"/>
              <a:t>XML</a:t>
            </a:r>
            <a:r>
              <a:rPr lang="zh-TW" altLang="en-US" dirty="0"/>
              <a:t>在程式判讀上需要比較多的功夫。主要的原因在於</a:t>
            </a:r>
            <a:r>
              <a:rPr lang="en-US" altLang="zh-TW" dirty="0"/>
              <a:t>XML</a:t>
            </a:r>
            <a:r>
              <a:rPr lang="zh-TW" altLang="en-US" dirty="0"/>
              <a:t>的設計理念與</a:t>
            </a:r>
            <a:r>
              <a:rPr lang="en-US" altLang="zh-TW" dirty="0"/>
              <a:t>JSON</a:t>
            </a:r>
            <a:r>
              <a:rPr lang="zh-TW" altLang="en-US" dirty="0"/>
              <a:t>不同。</a:t>
            </a:r>
            <a:r>
              <a:rPr lang="en-US" altLang="zh-TW" dirty="0"/>
              <a:t>XML</a:t>
            </a:r>
            <a:r>
              <a:rPr lang="zh-TW" altLang="en-US" dirty="0"/>
              <a:t>利用標記語言的特性提供了絕佳的延展性（如</a:t>
            </a:r>
            <a:r>
              <a:rPr lang="en-US" altLang="zh-TW" dirty="0" err="1"/>
              <a:t>XPath</a:t>
            </a:r>
            <a:r>
              <a:rPr lang="zh-TW" altLang="en-US" dirty="0"/>
              <a:t>）</a:t>
            </a:r>
            <a:r>
              <a:rPr lang="en-US" altLang="zh-TW" dirty="0"/>
              <a:t>,</a:t>
            </a:r>
            <a:r>
              <a:rPr lang="zh-TW" altLang="en-US" dirty="0"/>
              <a:t>在資料儲存</a:t>
            </a:r>
            <a:r>
              <a:rPr lang="en-US" altLang="zh-TW" dirty="0"/>
              <a:t>,</a:t>
            </a:r>
            <a:r>
              <a:rPr lang="zh-TW" altLang="en-US" dirty="0"/>
              <a:t>擴充功能及高階檢索方面具備對</a:t>
            </a:r>
            <a:r>
              <a:rPr lang="en-US" altLang="zh-TW" dirty="0"/>
              <a:t>JSON</a:t>
            </a:r>
            <a:r>
              <a:rPr lang="zh-TW" altLang="en-US" dirty="0"/>
              <a:t>的優勢，而</a:t>
            </a:r>
            <a:r>
              <a:rPr lang="en-US" altLang="zh-TW" dirty="0"/>
              <a:t>JSON</a:t>
            </a:r>
            <a:r>
              <a:rPr lang="zh-TW" altLang="en-US" dirty="0"/>
              <a:t>則由於比</a:t>
            </a:r>
            <a:r>
              <a:rPr lang="en-US" altLang="zh-TW" dirty="0"/>
              <a:t>XML</a:t>
            </a:r>
            <a:r>
              <a:rPr lang="zh-TW" altLang="en-US" dirty="0"/>
              <a:t>更加小巧</a:t>
            </a:r>
            <a:r>
              <a:rPr lang="en-US" altLang="zh-TW" dirty="0"/>
              <a:t>,</a:t>
            </a:r>
            <a:r>
              <a:rPr lang="zh-TW" altLang="en-US" dirty="0"/>
              <a:t>以及瀏覽器的內建快速解析支援</a:t>
            </a:r>
            <a:r>
              <a:rPr lang="en-US" altLang="zh-TW" dirty="0"/>
              <a:t>,</a:t>
            </a:r>
            <a:r>
              <a:rPr lang="zh-TW" altLang="en-US" dirty="0"/>
              <a:t>使得其更適用於網路資料傳輸領域。</a:t>
            </a:r>
          </a:p>
        </p:txBody>
      </p:sp>
    </p:spTree>
    <p:extLst>
      <p:ext uri="{BB962C8B-B14F-4D97-AF65-F5344CB8AC3E}">
        <p14:creationId xmlns:p14="http://schemas.microsoft.com/office/powerpoint/2010/main" val="155149486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7886700" cy="2852737"/>
          </a:xfrm>
        </p:spPr>
        <p:txBody>
          <a:bodyPr/>
          <a:lstStyle/>
          <a:p>
            <a:r>
              <a:rPr lang="en-US" altLang="zh-TW" dirty="0"/>
              <a:t>JAVA in HTML PAGE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4294967295"/>
          </p:nvPr>
        </p:nvSpPr>
        <p:spPr>
          <a:xfrm>
            <a:off x="1257300" y="4491492"/>
            <a:ext cx="7886700" cy="1500187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8551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JSP</a:t>
            </a:r>
            <a:r>
              <a:rPr lang="zh-TW" altLang="en-US" dirty="0"/>
              <a:t>（全稱</a:t>
            </a:r>
            <a:r>
              <a:rPr lang="en-US" altLang="zh-TW" dirty="0" err="1"/>
              <a:t>JavaServer</a:t>
            </a:r>
            <a:r>
              <a:rPr lang="en-US" altLang="zh-TW" dirty="0"/>
              <a:t> Pages</a:t>
            </a:r>
            <a:r>
              <a:rPr lang="zh-TW" altLang="en-US" dirty="0"/>
              <a:t>）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JSP</a:t>
            </a:r>
            <a:r>
              <a:rPr lang="zh-TW" altLang="en-US" dirty="0"/>
              <a:t>使</a:t>
            </a:r>
            <a:r>
              <a:rPr lang="en-US" altLang="zh-TW" dirty="0"/>
              <a:t>Java</a:t>
            </a:r>
            <a:r>
              <a:rPr lang="zh-TW" altLang="en-US" dirty="0"/>
              <a:t>代碼和特定的預定義動作可以嵌入到靜態頁面中。</a:t>
            </a:r>
          </a:p>
          <a:p>
            <a:endParaRPr lang="en-US" altLang="zh-TW" dirty="0"/>
          </a:p>
          <a:p>
            <a:r>
              <a:rPr lang="en-US" altLang="zh-TW" dirty="0"/>
              <a:t>JSP</a:t>
            </a:r>
            <a:r>
              <a:rPr lang="zh-TW" altLang="en-US" dirty="0"/>
              <a:t>被</a:t>
            </a:r>
            <a:r>
              <a:rPr lang="en-US" altLang="zh-TW" dirty="0"/>
              <a:t>JSP</a:t>
            </a:r>
            <a:r>
              <a:rPr lang="zh-TW" altLang="en-US" dirty="0"/>
              <a:t>編譯器編譯成</a:t>
            </a:r>
            <a:r>
              <a:rPr lang="en-US" altLang="zh-TW" dirty="0"/>
              <a:t>Java Servlets</a:t>
            </a:r>
            <a:r>
              <a:rPr lang="zh-TW" altLang="en-US" dirty="0"/>
              <a:t>。一個</a:t>
            </a:r>
            <a:r>
              <a:rPr lang="en-US" altLang="zh-TW" dirty="0"/>
              <a:t>JSP</a:t>
            </a:r>
            <a:r>
              <a:rPr lang="zh-TW" altLang="en-US" dirty="0"/>
              <a:t>編譯器可以把</a:t>
            </a:r>
            <a:r>
              <a:rPr lang="en-US" altLang="zh-TW" dirty="0"/>
              <a:t>JSP</a:t>
            </a:r>
            <a:r>
              <a:rPr lang="zh-TW" altLang="en-US" dirty="0"/>
              <a:t>編譯成</a:t>
            </a:r>
            <a:r>
              <a:rPr lang="en-US" altLang="zh-TW" dirty="0"/>
              <a:t>JAVA</a:t>
            </a:r>
            <a:r>
              <a:rPr lang="zh-TW" altLang="en-US" dirty="0"/>
              <a:t>代碼寫的</a:t>
            </a:r>
            <a:r>
              <a:rPr lang="en-US" altLang="zh-TW" dirty="0"/>
              <a:t>servlet</a:t>
            </a:r>
            <a:r>
              <a:rPr lang="zh-TW" altLang="en-US" dirty="0"/>
              <a:t>然後再由</a:t>
            </a:r>
            <a:r>
              <a:rPr lang="en-US" altLang="zh-TW" dirty="0"/>
              <a:t>JAVA</a:t>
            </a:r>
            <a:r>
              <a:rPr lang="zh-TW" altLang="en-US" dirty="0"/>
              <a:t>編譯器來編譯成機器碼，也可以直接編譯成二進制碼。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8280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編譯</a:t>
            </a:r>
            <a:r>
              <a:rPr lang="en-US" altLang="zh-TW" dirty="0"/>
              <a:t>?</a:t>
            </a:r>
            <a:r>
              <a:rPr lang="zh-TW" altLang="en-US" dirty="0"/>
              <a:t> 甚麼時候作的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4603977"/>
            <a:ext cx="7886700" cy="1572985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1" y="1825625"/>
            <a:ext cx="8876878" cy="2643417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2627784" y="2348880"/>
            <a:ext cx="1152128" cy="108012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37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我應該把</a:t>
            </a:r>
            <a:r>
              <a:rPr lang="en-US" altLang="zh-TW" dirty="0"/>
              <a:t>Java</a:t>
            </a:r>
            <a:r>
              <a:rPr lang="zh-TW" altLang="en-US" dirty="0"/>
              <a:t>碼放在哪裡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Java</a:t>
            </a:r>
            <a:r>
              <a:rPr lang="zh-TW" altLang="en-US" dirty="0"/>
              <a:t> 程式碼應該放在</a:t>
            </a:r>
            <a:r>
              <a:rPr lang="en-US" altLang="zh-TW" dirty="0"/>
              <a:t>&lt;%</a:t>
            </a:r>
            <a:r>
              <a:rPr lang="zh-TW" altLang="en-US" dirty="0"/>
              <a:t> </a:t>
            </a:r>
            <a:r>
              <a:rPr lang="en-US" altLang="zh-TW" dirty="0"/>
              <a:t>%&gt;</a:t>
            </a:r>
            <a:r>
              <a:rPr lang="zh-TW" altLang="en-US" dirty="0"/>
              <a:t> 之間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如過只是想輸出單一變數值，可以這樣寫</a:t>
            </a:r>
            <a:r>
              <a:rPr lang="en-US" altLang="zh-TW" dirty="0"/>
              <a:t>&lt;%=</a:t>
            </a:r>
            <a:r>
              <a:rPr lang="en-US" altLang="zh-TW" dirty="0" err="1"/>
              <a:t>var_name</a:t>
            </a:r>
            <a:r>
              <a:rPr lang="zh-TW" altLang="en-US" dirty="0"/>
              <a:t> </a:t>
            </a:r>
            <a:r>
              <a:rPr lang="en-US" altLang="zh-TW" dirty="0"/>
              <a:t>%&gt;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撰寫的</a:t>
            </a:r>
            <a:r>
              <a:rPr lang="en-US" altLang="zh-TW" dirty="0"/>
              <a:t>Java</a:t>
            </a:r>
            <a:r>
              <a:rPr lang="zh-TW" altLang="en-US" dirty="0"/>
              <a:t>程式碼，如果使用其他套件，你必須自行撰寫</a:t>
            </a:r>
            <a:r>
              <a:rPr lang="en-US" altLang="zh-TW" dirty="0"/>
              <a:t>import</a:t>
            </a:r>
          </a:p>
          <a:p>
            <a:pPr lvl="1"/>
            <a:r>
              <a:rPr lang="en-US" altLang="zh-TW" dirty="0"/>
              <a:t>&lt;%@ page import="</a:t>
            </a:r>
            <a:r>
              <a:rPr lang="en-US" altLang="zh-TW" dirty="0" err="1"/>
              <a:t>java.util</a:t>
            </a:r>
            <a:r>
              <a:rPr lang="en-US" altLang="zh-TW" dirty="0"/>
              <a:t>.*" %&gt;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當你想印出特定的直到頁面上，可以使用</a:t>
            </a:r>
            <a:endParaRPr lang="en-US" altLang="zh-TW" dirty="0"/>
          </a:p>
          <a:p>
            <a:pPr lvl="1"/>
            <a:r>
              <a:rPr lang="en-US" altLang="zh-TW" dirty="0" err="1"/>
              <a:t>out.println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“</a:t>
            </a:r>
            <a:r>
              <a:rPr lang="en-US" altLang="zh-TW" dirty="0" err="1"/>
              <a:t>localStackBasedVariable</a:t>
            </a:r>
            <a:r>
              <a:rPr lang="en-US" altLang="zh-TW" dirty="0"/>
              <a:t>”</a:t>
            </a:r>
            <a:r>
              <a:rPr lang="zh-TW" altLang="en-US" dirty="0"/>
              <a:t> </a:t>
            </a:r>
            <a:r>
              <a:rPr lang="en-US" altLang="zh-TW" dirty="0"/>
              <a:t>);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106404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39552" y="404664"/>
            <a:ext cx="7886700" cy="2852737"/>
          </a:xfrm>
        </p:spPr>
        <p:txBody>
          <a:bodyPr/>
          <a:lstStyle/>
          <a:p>
            <a:r>
              <a:rPr lang="en-US" altLang="zh-TW" dirty="0"/>
              <a:t>JSTL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EL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4294967295"/>
          </p:nvPr>
        </p:nvSpPr>
        <p:spPr>
          <a:xfrm>
            <a:off x="1257300" y="4491492"/>
            <a:ext cx="7886700" cy="1500187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480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B03C1-BB75-4B42-B2CC-2F3F607E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 </a:t>
            </a:r>
            <a:r>
              <a:rPr lang="zh-TW" altLang="en-US" dirty="0"/>
              <a:t>結構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AE9CFC2-20FA-4988-B453-77953DE09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918034"/>
            <a:ext cx="7560840" cy="1591086"/>
          </a:xfrm>
          <a:prstGeom prst="rect">
            <a:avLst/>
          </a:prstGeom>
        </p:spPr>
      </p:pic>
      <p:sp>
        <p:nvSpPr>
          <p:cNvPr id="6" name="語音泡泡: 橢圓形 5">
            <a:extLst>
              <a:ext uri="{FF2B5EF4-FFF2-40B4-BE49-F238E27FC236}">
                <a16:creationId xmlns:a16="http://schemas.microsoft.com/office/drawing/2014/main" id="{8AF60F71-FBF6-472D-AC6D-C85CBC7BD348}"/>
              </a:ext>
            </a:extLst>
          </p:cNvPr>
          <p:cNvSpPr/>
          <p:nvPr/>
        </p:nvSpPr>
        <p:spPr>
          <a:xfrm>
            <a:off x="747856" y="1516983"/>
            <a:ext cx="2592288" cy="1044696"/>
          </a:xfrm>
          <a:prstGeom prst="wedgeEllipseCallout">
            <a:avLst>
              <a:gd name="adj1" fmla="val -13462"/>
              <a:gd name="adj2" fmla="val 109759"/>
            </a:avLst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標籤的內容可以再包含其他標籤</a:t>
            </a:r>
            <a:endParaRPr lang="en-US" altLang="zh-TW" dirty="0"/>
          </a:p>
        </p:txBody>
      </p:sp>
      <p:sp>
        <p:nvSpPr>
          <p:cNvPr id="8" name="語音泡泡: 橢圓形 7">
            <a:extLst>
              <a:ext uri="{FF2B5EF4-FFF2-40B4-BE49-F238E27FC236}">
                <a16:creationId xmlns:a16="http://schemas.microsoft.com/office/drawing/2014/main" id="{5C9C9C77-4BD8-41E3-A9AC-542DC25AFC6A}"/>
              </a:ext>
            </a:extLst>
          </p:cNvPr>
          <p:cNvSpPr/>
          <p:nvPr/>
        </p:nvSpPr>
        <p:spPr>
          <a:xfrm>
            <a:off x="3203422" y="817162"/>
            <a:ext cx="3240360" cy="1476743"/>
          </a:xfrm>
          <a:prstGeom prst="wedgeEllipseCallout">
            <a:avLst>
              <a:gd name="adj1" fmla="val 44637"/>
              <a:gd name="adj2" fmla="val 117991"/>
            </a:avLst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屬性不一定是成對的，有的屬性是用有沒有存在進行判斷</a:t>
            </a:r>
            <a:endParaRPr lang="en-US" altLang="zh-TW" dirty="0"/>
          </a:p>
        </p:txBody>
      </p:sp>
      <p:sp>
        <p:nvSpPr>
          <p:cNvPr id="9" name="語音泡泡: 橢圓形 8">
            <a:extLst>
              <a:ext uri="{FF2B5EF4-FFF2-40B4-BE49-F238E27FC236}">
                <a16:creationId xmlns:a16="http://schemas.microsoft.com/office/drawing/2014/main" id="{47804D09-0BBD-47E9-8213-9EBE1F7600B2}"/>
              </a:ext>
            </a:extLst>
          </p:cNvPr>
          <p:cNvSpPr/>
          <p:nvPr/>
        </p:nvSpPr>
        <p:spPr>
          <a:xfrm>
            <a:off x="6526159" y="1555533"/>
            <a:ext cx="2592288" cy="1044696"/>
          </a:xfrm>
          <a:prstGeom prst="wedgeEllipseCallout">
            <a:avLst>
              <a:gd name="adj1" fmla="val -13462"/>
              <a:gd name="adj2" fmla="val 109759"/>
            </a:avLst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如果沒有內容可以直接結束標籤</a:t>
            </a:r>
            <a:endParaRPr lang="en-US" altLang="zh-TW" dirty="0"/>
          </a:p>
        </p:txBody>
      </p:sp>
      <p:sp>
        <p:nvSpPr>
          <p:cNvPr id="10" name="語音泡泡: 橢圓形 9">
            <a:extLst>
              <a:ext uri="{FF2B5EF4-FFF2-40B4-BE49-F238E27FC236}">
                <a16:creationId xmlns:a16="http://schemas.microsoft.com/office/drawing/2014/main" id="{FA50CF0F-1BAE-4BEF-9748-71DFDEE531A4}"/>
              </a:ext>
            </a:extLst>
          </p:cNvPr>
          <p:cNvSpPr/>
          <p:nvPr/>
        </p:nvSpPr>
        <p:spPr>
          <a:xfrm>
            <a:off x="6156176" y="5013176"/>
            <a:ext cx="2879894" cy="1296144"/>
          </a:xfrm>
          <a:prstGeom prst="wedgeEllipseCallout">
            <a:avLst>
              <a:gd name="adj1" fmla="val -37744"/>
              <a:gd name="adj2" fmla="val -126408"/>
            </a:avLst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有一些特別的標籤不需要結束標籤</a:t>
            </a:r>
            <a:br>
              <a:rPr lang="en-US" altLang="zh-TW" dirty="0"/>
            </a:br>
            <a:r>
              <a:rPr lang="zh-TW" altLang="en-US" dirty="0"/>
              <a:t>如</a:t>
            </a:r>
            <a:r>
              <a:rPr lang="en-US" altLang="zh-TW" dirty="0"/>
              <a:t>:&lt;</a:t>
            </a:r>
            <a:r>
              <a:rPr lang="en-US" altLang="zh-TW" dirty="0" err="1"/>
              <a:t>img</a:t>
            </a:r>
            <a:r>
              <a:rPr lang="en-US" altLang="zh-TW" dirty="0"/>
              <a:t>&gt; &lt;</a:t>
            </a:r>
            <a:r>
              <a:rPr lang="en-US" altLang="zh-TW" dirty="0" err="1"/>
              <a:t>br</a:t>
            </a:r>
            <a:r>
              <a:rPr lang="en-US" altLang="zh-TW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1512945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</a:t>
            </a:r>
            <a:r>
              <a:rPr lang="en-US" altLang="zh-TW" dirty="0"/>
              <a:t>JSTL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JSTL</a:t>
            </a:r>
            <a:r>
              <a:rPr lang="zh-TW" altLang="en-US" dirty="0"/>
              <a:t>是</a:t>
            </a:r>
            <a:r>
              <a:rPr lang="en-US" altLang="zh-TW" dirty="0"/>
              <a:t>JSP Standard Tag Library</a:t>
            </a:r>
            <a:r>
              <a:rPr lang="zh-TW" altLang="en-US" dirty="0"/>
              <a:t>的縮寫，從名稱應該就可以看出來這個其實是一個標準的標籤庫，裡面包含了一些常會用到的，例如對集合做</a:t>
            </a:r>
            <a:r>
              <a:rPr lang="en-US" altLang="zh-TW" dirty="0"/>
              <a:t>iteration</a:t>
            </a:r>
            <a:r>
              <a:rPr lang="zh-TW" altLang="en-US" dirty="0"/>
              <a:t>或者對輸出做</a:t>
            </a:r>
            <a:r>
              <a:rPr lang="en-US" altLang="zh-TW" dirty="0"/>
              <a:t>format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tag</a:t>
            </a:r>
            <a:r>
              <a:rPr lang="zh-TW" altLang="en-US" dirty="0"/>
              <a:t>當然可以自己寫，而它本身其實也只是</a:t>
            </a:r>
            <a:r>
              <a:rPr lang="en-US" altLang="zh-TW" dirty="0"/>
              <a:t>method</a:t>
            </a:r>
            <a:r>
              <a:rPr lang="zh-TW" altLang="en-US" dirty="0"/>
              <a:t>而已。不過我們會先瞭解</a:t>
            </a:r>
            <a:r>
              <a:rPr lang="en-US" altLang="zh-TW" dirty="0"/>
              <a:t>JSTL</a:t>
            </a:r>
            <a:r>
              <a:rPr lang="zh-TW" altLang="en-US" dirty="0"/>
              <a:t>提供了什麼給我們，然後再介紹自定義標籤。</a:t>
            </a:r>
          </a:p>
          <a:p>
            <a:endParaRPr lang="zh-TW" altLang="en-US" dirty="0"/>
          </a:p>
          <a:p>
            <a:r>
              <a:rPr lang="en-US" altLang="zh-TW" dirty="0"/>
              <a:t>JSTL</a:t>
            </a:r>
            <a:r>
              <a:rPr lang="zh-TW" altLang="en-US" dirty="0"/>
              <a:t>提供了一個有效的途徑，以在</a:t>
            </a:r>
            <a:r>
              <a:rPr lang="en-US" altLang="zh-TW" dirty="0"/>
              <a:t>JSP</a:t>
            </a:r>
            <a:r>
              <a:rPr lang="zh-TW" altLang="en-US" dirty="0"/>
              <a:t>頁面中嵌入邏輯，而不是直接嵌入</a:t>
            </a:r>
            <a:r>
              <a:rPr lang="en-US" altLang="zh-TW" dirty="0"/>
              <a:t>Java</a:t>
            </a:r>
            <a:r>
              <a:rPr lang="zh-TW" altLang="en-US" dirty="0"/>
              <a:t>代碼。使用標準標籤集，減少了</a:t>
            </a:r>
            <a:r>
              <a:rPr lang="en-US" altLang="zh-TW" dirty="0"/>
              <a:t>Java</a:t>
            </a:r>
            <a:r>
              <a:rPr lang="zh-TW" altLang="en-US" dirty="0"/>
              <a:t>代碼導致的不連續，從而提高代碼的可維護性，並達到應用軟體代碼開發與用戶界面間的關注點分離。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512991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常用</a:t>
            </a:r>
            <a:r>
              <a:rPr lang="en-US" altLang="zh-TW" dirty="0"/>
              <a:t>JSTL</a:t>
            </a:r>
            <a:r>
              <a:rPr lang="zh-TW" altLang="en-US" dirty="0"/>
              <a:t>指令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518617"/>
              </p:ext>
            </p:extLst>
          </p:nvPr>
        </p:nvGraphicFramePr>
        <p:xfrm>
          <a:off x="628650" y="1268413"/>
          <a:ext cx="7886700" cy="490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9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+mn-ea"/>
                          <a:ea typeface="+mn-ea"/>
                        </a:rPr>
                        <a:t>標籤</a:t>
                      </a:r>
                      <a:endParaRPr lang="zh-TW" sz="3200" kern="100" dirty="0">
                        <a:effectLst/>
                        <a:latin typeface="+mn-ea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27401" marR="27401" marT="27401" marB="2740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+mn-ea"/>
                          <a:ea typeface="+mn-ea"/>
                        </a:rPr>
                        <a:t>描述</a:t>
                      </a:r>
                      <a:endParaRPr lang="zh-TW" sz="3200" kern="100">
                        <a:effectLst/>
                        <a:latin typeface="+mn-ea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27401" marR="27401" marT="27401" marB="274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260"/>
                        </a:lnSpc>
                        <a:spcAft>
                          <a:spcPts val="0"/>
                        </a:spcAft>
                      </a:pPr>
                      <a:r>
                        <a:rPr lang="en-US" sz="1800" b="0" u="none" kern="100" dirty="0"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sz="1800" b="0" u="none" kern="100" dirty="0" err="1">
                          <a:effectLst/>
                          <a:latin typeface="+mn-ea"/>
                          <a:ea typeface="+mn-ea"/>
                        </a:rPr>
                        <a:t>c:out</a:t>
                      </a:r>
                      <a:r>
                        <a:rPr lang="en-US" sz="1800" b="0" u="none" kern="100" dirty="0">
                          <a:effectLst/>
                          <a:latin typeface="+mn-ea"/>
                          <a:ea typeface="+mn-ea"/>
                        </a:rPr>
                        <a:t>&gt;</a:t>
                      </a:r>
                      <a:endParaRPr lang="zh-TW" sz="3200" b="0" u="none" kern="100" dirty="0">
                        <a:effectLst/>
                        <a:latin typeface="+mn-ea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45669" marR="45669" marT="63937" marB="639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+mn-ea"/>
                          <a:ea typeface="+mn-ea"/>
                        </a:rPr>
                        <a:t>用於在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JSP</a:t>
                      </a:r>
                      <a:r>
                        <a:rPr lang="zh-TW" sz="1800" kern="100" dirty="0">
                          <a:effectLst/>
                          <a:latin typeface="+mn-ea"/>
                          <a:ea typeface="+mn-ea"/>
                        </a:rPr>
                        <a:t>中顯示數據，就像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&lt;%= ... &gt;</a:t>
                      </a:r>
                      <a:endParaRPr lang="zh-TW" sz="3200" kern="100" dirty="0">
                        <a:effectLst/>
                        <a:latin typeface="+mn-ea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45669" marR="45669" marT="63937" marB="6393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260"/>
                        </a:lnSpc>
                        <a:spcAft>
                          <a:spcPts val="0"/>
                        </a:spcAft>
                      </a:pPr>
                      <a:r>
                        <a:rPr lang="en-US" sz="1800" b="0" u="none" kern="100" dirty="0"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sz="1800" b="0" u="none" kern="100" dirty="0" err="1">
                          <a:effectLst/>
                          <a:latin typeface="+mn-ea"/>
                          <a:ea typeface="+mn-ea"/>
                        </a:rPr>
                        <a:t>c:set</a:t>
                      </a:r>
                      <a:r>
                        <a:rPr lang="en-US" sz="1800" b="0" u="none" kern="100" dirty="0">
                          <a:effectLst/>
                          <a:latin typeface="+mn-ea"/>
                          <a:ea typeface="+mn-ea"/>
                        </a:rPr>
                        <a:t>&gt;</a:t>
                      </a:r>
                      <a:endParaRPr lang="zh-TW" sz="3200" b="0" u="none" kern="100" dirty="0">
                        <a:effectLst/>
                        <a:latin typeface="+mn-ea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45669" marR="45669" marT="63937" marB="639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+mn-ea"/>
                          <a:ea typeface="+mn-ea"/>
                        </a:rPr>
                        <a:t>用於保存數據</a:t>
                      </a:r>
                      <a:endParaRPr lang="zh-TW" sz="3200" kern="100" dirty="0">
                        <a:effectLst/>
                        <a:latin typeface="+mn-ea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45669" marR="45669" marT="63937" marB="6393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260"/>
                        </a:lnSpc>
                        <a:spcAft>
                          <a:spcPts val="0"/>
                        </a:spcAft>
                      </a:pPr>
                      <a:r>
                        <a:rPr lang="en-US" sz="1800" b="0" u="none" kern="100" dirty="0"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sz="1800" b="0" u="none" kern="100" dirty="0" err="1">
                          <a:effectLst/>
                          <a:latin typeface="+mn-ea"/>
                          <a:ea typeface="+mn-ea"/>
                        </a:rPr>
                        <a:t>c:if</a:t>
                      </a:r>
                      <a:r>
                        <a:rPr lang="en-US" sz="1800" b="0" u="none" kern="100" dirty="0">
                          <a:effectLst/>
                          <a:latin typeface="+mn-ea"/>
                          <a:ea typeface="+mn-ea"/>
                        </a:rPr>
                        <a:t>&gt;</a:t>
                      </a:r>
                      <a:endParaRPr lang="zh-TW" sz="3200" b="0" u="none" kern="100" dirty="0">
                        <a:effectLst/>
                        <a:latin typeface="+mn-ea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45669" marR="45669" marT="63937" marB="639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+mn-ea"/>
                          <a:ea typeface="+mn-ea"/>
                        </a:rPr>
                        <a:t>與我們在一般程序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​​</a:t>
                      </a:r>
                      <a:r>
                        <a:rPr lang="zh-TW" sz="1800" kern="100" dirty="0">
                          <a:effectLst/>
                          <a:latin typeface="+mn-ea"/>
                          <a:ea typeface="+mn-ea"/>
                        </a:rPr>
                        <a:t>中用的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if</a:t>
                      </a:r>
                      <a:r>
                        <a:rPr lang="zh-TW" sz="1800" kern="100" dirty="0">
                          <a:effectLst/>
                          <a:latin typeface="+mn-ea"/>
                          <a:ea typeface="+mn-ea"/>
                        </a:rPr>
                        <a:t>一樣</a:t>
                      </a:r>
                      <a:endParaRPr lang="zh-TW" sz="3200" kern="100" dirty="0">
                        <a:effectLst/>
                        <a:latin typeface="+mn-ea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45669" marR="45669" marT="63937" marB="6393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260"/>
                        </a:lnSpc>
                        <a:spcAft>
                          <a:spcPts val="0"/>
                        </a:spcAft>
                      </a:pPr>
                      <a:r>
                        <a:rPr lang="en-US" sz="1800" b="0" u="none" kern="100" dirty="0"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sz="1800" b="0" u="none" kern="100" dirty="0" err="1">
                          <a:effectLst/>
                          <a:latin typeface="+mn-ea"/>
                          <a:ea typeface="+mn-ea"/>
                        </a:rPr>
                        <a:t>c:choose</a:t>
                      </a:r>
                      <a:r>
                        <a:rPr lang="en-US" sz="1800" b="0" u="none" kern="100" dirty="0">
                          <a:effectLst/>
                          <a:latin typeface="+mn-ea"/>
                          <a:ea typeface="+mn-ea"/>
                        </a:rPr>
                        <a:t>&gt;</a:t>
                      </a:r>
                      <a:endParaRPr lang="zh-TW" sz="3200" b="0" u="none" kern="100" dirty="0">
                        <a:effectLst/>
                        <a:latin typeface="+mn-ea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45669" marR="45669" marT="63937" marB="639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+mn-ea"/>
                          <a:ea typeface="+mn-ea"/>
                        </a:rPr>
                        <a:t>本身只當做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sz="1800" kern="100" dirty="0" err="1">
                          <a:effectLst/>
                          <a:latin typeface="+mn-ea"/>
                          <a:ea typeface="+mn-ea"/>
                        </a:rPr>
                        <a:t>c:when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zh-TW" sz="1800" kern="100" dirty="0">
                          <a:effectLst/>
                          <a:latin typeface="+mn-ea"/>
                          <a:ea typeface="+mn-ea"/>
                        </a:rPr>
                        <a:t>和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sz="1800" kern="100" dirty="0" err="1">
                          <a:effectLst/>
                          <a:latin typeface="+mn-ea"/>
                          <a:ea typeface="+mn-ea"/>
                        </a:rPr>
                        <a:t>c:otherwise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zh-TW" sz="1800" kern="100" dirty="0">
                          <a:effectLst/>
                          <a:latin typeface="+mn-ea"/>
                          <a:ea typeface="+mn-ea"/>
                        </a:rPr>
                        <a:t>的父標籤</a:t>
                      </a:r>
                      <a:endParaRPr lang="zh-TW" sz="3200" kern="100" dirty="0">
                        <a:effectLst/>
                        <a:latin typeface="+mn-ea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45669" marR="45669" marT="63937" marB="6393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260"/>
                        </a:lnSpc>
                        <a:spcAft>
                          <a:spcPts val="0"/>
                        </a:spcAft>
                      </a:pPr>
                      <a:r>
                        <a:rPr lang="en-US" sz="1800" b="0" u="none" kern="100" dirty="0"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sz="1800" b="0" u="none" kern="100" dirty="0" err="1">
                          <a:effectLst/>
                          <a:latin typeface="+mn-ea"/>
                          <a:ea typeface="+mn-ea"/>
                        </a:rPr>
                        <a:t>c:when</a:t>
                      </a:r>
                      <a:r>
                        <a:rPr lang="en-US" sz="1800" b="0" u="none" kern="100" dirty="0">
                          <a:effectLst/>
                          <a:latin typeface="+mn-ea"/>
                          <a:ea typeface="+mn-ea"/>
                        </a:rPr>
                        <a:t>&gt;</a:t>
                      </a:r>
                      <a:endParaRPr lang="zh-TW" sz="3200" b="0" u="none" kern="100" dirty="0">
                        <a:effectLst/>
                        <a:latin typeface="+mn-ea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45669" marR="45669" marT="63937" marB="639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sz="1800" kern="100" dirty="0" err="1">
                          <a:effectLst/>
                          <a:latin typeface="+mn-ea"/>
                          <a:ea typeface="+mn-ea"/>
                        </a:rPr>
                        <a:t>c:choose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zh-TW" sz="1800" kern="100" dirty="0">
                          <a:effectLst/>
                          <a:latin typeface="+mn-ea"/>
                          <a:ea typeface="+mn-ea"/>
                        </a:rPr>
                        <a:t>的子標籤，用來判斷條件是否成立</a:t>
                      </a:r>
                      <a:endParaRPr lang="zh-TW" sz="3200" kern="100" dirty="0">
                        <a:effectLst/>
                        <a:latin typeface="+mn-ea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45669" marR="45669" marT="63937" marB="6393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260"/>
                        </a:lnSpc>
                        <a:spcAft>
                          <a:spcPts val="0"/>
                        </a:spcAft>
                      </a:pPr>
                      <a:r>
                        <a:rPr lang="en-US" sz="1800" b="0" u="none" kern="100" dirty="0"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sz="1800" b="0" u="none" kern="100" dirty="0" err="1">
                          <a:effectLst/>
                          <a:latin typeface="+mn-ea"/>
                          <a:ea typeface="+mn-ea"/>
                        </a:rPr>
                        <a:t>c:otherwise</a:t>
                      </a:r>
                      <a:r>
                        <a:rPr lang="en-US" sz="1800" b="0" u="none" kern="100" dirty="0">
                          <a:effectLst/>
                          <a:latin typeface="+mn-ea"/>
                          <a:ea typeface="+mn-ea"/>
                        </a:rPr>
                        <a:t>&gt;</a:t>
                      </a:r>
                      <a:endParaRPr lang="zh-TW" sz="3200" b="0" u="none" kern="100" dirty="0">
                        <a:effectLst/>
                        <a:latin typeface="+mn-ea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45669" marR="45669" marT="63937" marB="639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sz="2000" kern="100" dirty="0" err="1">
                          <a:effectLst/>
                          <a:latin typeface="+mn-ea"/>
                          <a:ea typeface="+mn-ea"/>
                        </a:rPr>
                        <a:t>c:choose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</a:rPr>
                        <a:t>的子標籤，接在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sz="2000" kern="100" dirty="0" err="1">
                          <a:effectLst/>
                          <a:latin typeface="+mn-ea"/>
                          <a:ea typeface="+mn-ea"/>
                        </a:rPr>
                        <a:t>c:when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</a:rPr>
                        <a:t>標籤後，當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sz="2000" kern="100" dirty="0" err="1">
                          <a:effectLst/>
                          <a:latin typeface="+mn-ea"/>
                          <a:ea typeface="+mn-ea"/>
                        </a:rPr>
                        <a:t>c:when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</a:rPr>
                        <a:t>標籤判斷為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false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</a:rPr>
                        <a:t>時被執行</a:t>
                      </a:r>
                      <a:endParaRPr lang="zh-TW" sz="3600" kern="100" dirty="0">
                        <a:effectLst/>
                        <a:latin typeface="+mn-ea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45669" marR="45669" marT="63937" marB="6393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260"/>
                        </a:lnSpc>
                        <a:spcAft>
                          <a:spcPts val="0"/>
                        </a:spcAft>
                      </a:pPr>
                      <a:r>
                        <a:rPr lang="en-US" sz="1800" b="0" u="none" kern="100" dirty="0"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sz="1800" b="0" u="none" kern="100" dirty="0" err="1">
                          <a:effectLst/>
                          <a:latin typeface="+mn-ea"/>
                          <a:ea typeface="+mn-ea"/>
                        </a:rPr>
                        <a:t>c:import</a:t>
                      </a:r>
                      <a:r>
                        <a:rPr lang="en-US" sz="1800" b="0" u="none" kern="100" dirty="0">
                          <a:effectLst/>
                          <a:latin typeface="+mn-ea"/>
                          <a:ea typeface="+mn-ea"/>
                        </a:rPr>
                        <a:t>&gt;</a:t>
                      </a:r>
                      <a:endParaRPr lang="zh-TW" sz="3200" b="0" u="none" kern="100" dirty="0">
                        <a:effectLst/>
                        <a:latin typeface="+mn-ea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45669" marR="45669" marT="63937" marB="639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+mn-ea"/>
                          <a:ea typeface="+mn-ea"/>
                        </a:rPr>
                        <a:t>檢索一個絕對或相對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URL</a:t>
                      </a:r>
                      <a:r>
                        <a:rPr lang="zh-TW" sz="1800" kern="100" dirty="0">
                          <a:effectLst/>
                          <a:latin typeface="+mn-ea"/>
                          <a:ea typeface="+mn-ea"/>
                        </a:rPr>
                        <a:t>，然後將其內容暴露給頁面</a:t>
                      </a:r>
                      <a:endParaRPr lang="zh-TW" sz="3200" kern="100" dirty="0">
                        <a:effectLst/>
                        <a:latin typeface="+mn-ea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45669" marR="45669" marT="63937" marB="6393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260"/>
                        </a:lnSpc>
                        <a:spcAft>
                          <a:spcPts val="0"/>
                        </a:spcAft>
                      </a:pPr>
                      <a:r>
                        <a:rPr lang="en-US" sz="1800" b="0" u="none" kern="100" dirty="0"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sz="1800" b="0" u="none" kern="100" dirty="0" err="1">
                          <a:effectLst/>
                          <a:latin typeface="+mn-ea"/>
                          <a:ea typeface="+mn-ea"/>
                        </a:rPr>
                        <a:t>c:forEach</a:t>
                      </a:r>
                      <a:r>
                        <a:rPr lang="en-US" sz="1800" b="0" u="none" kern="100" dirty="0">
                          <a:effectLst/>
                          <a:latin typeface="+mn-ea"/>
                          <a:ea typeface="+mn-ea"/>
                        </a:rPr>
                        <a:t>&gt;</a:t>
                      </a:r>
                      <a:endParaRPr lang="zh-TW" sz="3200" b="0" u="none" kern="100" dirty="0">
                        <a:effectLst/>
                        <a:latin typeface="+mn-ea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45669" marR="45669" marT="63937" marB="6393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+mn-ea"/>
                          <a:ea typeface="+mn-ea"/>
                        </a:rPr>
                        <a:t>基礎迭代標籤，接受多種集合類型</a:t>
                      </a:r>
                      <a:endParaRPr lang="zh-TW" sz="3200" kern="100" dirty="0">
                        <a:effectLst/>
                        <a:latin typeface="+mn-ea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45669" marR="45669" marT="63937" marB="6393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51326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latin typeface="+mn-ea"/>
                <a:ea typeface="+mn-ea"/>
              </a:rPr>
              <a:t>Expression</a:t>
            </a:r>
            <a:r>
              <a:rPr lang="zh-TW" altLang="en-US" sz="4800" dirty="0">
                <a:latin typeface="+mn-ea"/>
              </a:rPr>
              <a:t>  </a:t>
            </a:r>
            <a:r>
              <a:rPr lang="en-US" altLang="zh-TW" sz="4800" dirty="0">
                <a:latin typeface="+mn-ea"/>
              </a:rPr>
              <a:t>Language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表達式語言（</a:t>
            </a:r>
            <a:r>
              <a:rPr lang="en-US" altLang="zh-TW" dirty="0"/>
              <a:t>EL</a:t>
            </a:r>
            <a:r>
              <a:rPr lang="zh-TW" altLang="en-US" dirty="0"/>
              <a:t>）是</a:t>
            </a:r>
            <a:r>
              <a:rPr lang="en-US" altLang="zh-TW" dirty="0"/>
              <a:t>JSP 2.0</a:t>
            </a:r>
            <a:r>
              <a:rPr lang="zh-TW" altLang="en-US" dirty="0"/>
              <a:t>引入的一種計算和輸出</a:t>
            </a:r>
            <a:r>
              <a:rPr lang="en-US" altLang="zh-TW" dirty="0"/>
              <a:t>Java</a:t>
            </a:r>
            <a:r>
              <a:rPr lang="zh-TW" altLang="en-US" dirty="0"/>
              <a:t>對象的簡單語音。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為了使</a:t>
            </a:r>
            <a:r>
              <a:rPr lang="en-US" altLang="zh-TW" dirty="0"/>
              <a:t>JSP</a:t>
            </a:r>
            <a:r>
              <a:rPr lang="zh-TW" altLang="en-US" dirty="0"/>
              <a:t>寫起來更加簡單。表達式語言的靈感來自於</a:t>
            </a:r>
            <a:r>
              <a:rPr lang="en-US" altLang="zh-TW" dirty="0"/>
              <a:t>ECMAScript</a:t>
            </a:r>
            <a:r>
              <a:rPr lang="zh-TW" altLang="en-US" dirty="0"/>
              <a:t>和</a:t>
            </a:r>
            <a:r>
              <a:rPr lang="en-US" altLang="zh-TW" dirty="0" err="1"/>
              <a:t>XPath</a:t>
            </a:r>
            <a:r>
              <a:rPr lang="zh-TW" altLang="en-US" dirty="0"/>
              <a:t>表達式語言，它提供了在</a:t>
            </a:r>
            <a:r>
              <a:rPr lang="en-US" altLang="zh-TW" dirty="0"/>
              <a:t>JSP</a:t>
            </a:r>
            <a:r>
              <a:rPr lang="zh-TW" altLang="en-US" dirty="0"/>
              <a:t>中簡化表達式的方法。它是一種簡單的語言，基於可用的命名空間（</a:t>
            </a:r>
            <a:r>
              <a:rPr lang="en-US" altLang="zh-TW" dirty="0" err="1"/>
              <a:t>PageContext</a:t>
            </a:r>
            <a:r>
              <a:rPr lang="zh-TW" altLang="en-US" dirty="0"/>
              <a:t>屬性）、嵌套屬性和對集合、操作符（算術型、關係型和邏輯型）的訪問符、映射到</a:t>
            </a:r>
            <a:r>
              <a:rPr lang="en-US" altLang="zh-TW" dirty="0"/>
              <a:t>Java</a:t>
            </a:r>
            <a:r>
              <a:rPr lang="zh-TW" altLang="en-US" dirty="0"/>
              <a:t>類中靜態方法的可擴展函數以及一組隱式對象。</a:t>
            </a:r>
          </a:p>
        </p:txBody>
      </p:sp>
    </p:spTree>
    <p:extLst>
      <p:ext uri="{BB962C8B-B14F-4D97-AF65-F5344CB8AC3E}">
        <p14:creationId xmlns:p14="http://schemas.microsoft.com/office/powerpoint/2010/main" val="165216765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Expression  Language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>
                <a:latin typeface="+mn-ea"/>
                <a:ea typeface="+mn-ea"/>
              </a:rPr>
              <a:t>語法結構。</a:t>
            </a:r>
          </a:p>
          <a:p>
            <a:pPr marL="342900" lvl="1" indent="0">
              <a:buNone/>
            </a:pPr>
            <a:r>
              <a:rPr lang="en-US" altLang="zh-TW" dirty="0">
                <a:latin typeface="+mn-ea"/>
                <a:ea typeface="+mn-ea"/>
              </a:rPr>
              <a:t>${expression} </a:t>
            </a:r>
          </a:p>
          <a:p>
            <a:pPr marL="342900" lvl="1" indent="0">
              <a:buNone/>
            </a:pPr>
            <a:endParaRPr lang="en-US" altLang="zh-TW" dirty="0">
              <a:latin typeface="+mn-ea"/>
              <a:ea typeface="+mn-ea"/>
            </a:endParaRPr>
          </a:p>
          <a:p>
            <a:r>
              <a:rPr lang="en-US" altLang="zh-TW" dirty="0">
                <a:latin typeface="+mn-ea"/>
                <a:ea typeface="+mn-ea"/>
              </a:rPr>
              <a:t>[ ]</a:t>
            </a:r>
            <a:r>
              <a:rPr lang="zh-TW" altLang="en-US" dirty="0">
                <a:latin typeface="+mn-ea"/>
                <a:ea typeface="+mn-ea"/>
              </a:rPr>
              <a:t>與</a:t>
            </a:r>
            <a:r>
              <a:rPr lang="en-US" altLang="zh-TW" dirty="0">
                <a:latin typeface="+mn-ea"/>
                <a:ea typeface="+mn-ea"/>
              </a:rPr>
              <a:t>.</a:t>
            </a:r>
            <a:r>
              <a:rPr lang="zh-TW" altLang="en-US" dirty="0">
                <a:latin typeface="+mn-ea"/>
                <a:ea typeface="+mn-ea"/>
              </a:rPr>
              <a:t>運算符。</a:t>
            </a:r>
          </a:p>
          <a:p>
            <a:pPr lvl="1"/>
            <a:r>
              <a:rPr lang="en-US" altLang="zh-TW" dirty="0">
                <a:latin typeface="+mn-ea"/>
                <a:ea typeface="+mn-ea"/>
              </a:rPr>
              <a:t>EL </a:t>
            </a:r>
            <a:r>
              <a:rPr lang="zh-TW" altLang="en-US" dirty="0">
                <a:latin typeface="+mn-ea"/>
                <a:ea typeface="+mn-ea"/>
              </a:rPr>
              <a:t>提供</a:t>
            </a:r>
            <a:r>
              <a:rPr lang="en-US" altLang="zh-TW" dirty="0">
                <a:latin typeface="+mn-ea"/>
                <a:ea typeface="+mn-ea"/>
              </a:rPr>
              <a:t>.</a:t>
            </a:r>
            <a:r>
              <a:rPr lang="zh-TW" altLang="en-US" dirty="0">
                <a:latin typeface="+mn-ea"/>
                <a:ea typeface="+mn-ea"/>
              </a:rPr>
              <a:t>和</a:t>
            </a:r>
            <a:r>
              <a:rPr lang="en-US" altLang="zh-TW" dirty="0">
                <a:latin typeface="+mn-ea"/>
                <a:ea typeface="+mn-ea"/>
              </a:rPr>
              <a:t>[]</a:t>
            </a:r>
            <a:r>
              <a:rPr lang="zh-TW" altLang="en-US" dirty="0">
                <a:latin typeface="+mn-ea"/>
                <a:ea typeface="+mn-ea"/>
              </a:rPr>
              <a:t>兩種運算符來存取數據。如：</a:t>
            </a:r>
          </a:p>
          <a:p>
            <a:pPr marL="342900" lvl="1" indent="0">
              <a:buNone/>
            </a:pPr>
            <a:r>
              <a:rPr lang="en-US" altLang="zh-TW" dirty="0">
                <a:latin typeface="+mn-ea"/>
                <a:ea typeface="+mn-ea"/>
              </a:rPr>
              <a:t>	${student.name}  </a:t>
            </a:r>
          </a:p>
          <a:p>
            <a:pPr marL="342900" lvl="1" indent="0">
              <a:buNone/>
            </a:pPr>
            <a:r>
              <a:rPr lang="en-US" altLang="zh-TW" dirty="0">
                <a:latin typeface="+mn-ea"/>
                <a:ea typeface="+mn-ea"/>
              </a:rPr>
              <a:t>	${</a:t>
            </a:r>
            <a:r>
              <a:rPr lang="en-US" altLang="zh-TW" dirty="0" err="1">
                <a:latin typeface="+mn-ea"/>
                <a:ea typeface="+mn-ea"/>
              </a:rPr>
              <a:t>studentList</a:t>
            </a:r>
            <a:r>
              <a:rPr lang="en-US" altLang="zh-TW" dirty="0">
                <a:latin typeface="+mn-ea"/>
                <a:ea typeface="+mn-ea"/>
              </a:rPr>
              <a:t>[ 0 ].name} </a:t>
            </a:r>
          </a:p>
          <a:p>
            <a:pPr lvl="1"/>
            <a:r>
              <a:rPr lang="zh-TW" altLang="en-US" dirty="0">
                <a:latin typeface="+mn-ea"/>
                <a:ea typeface="+mn-ea"/>
              </a:rPr>
              <a:t>當要存取的屬性名稱中包含一些特殊字符，如</a:t>
            </a:r>
            <a:r>
              <a:rPr lang="en-US" altLang="zh-TW" dirty="0">
                <a:latin typeface="+mn-ea"/>
                <a:ea typeface="+mn-ea"/>
              </a:rPr>
              <a:t>.</a:t>
            </a:r>
            <a:r>
              <a:rPr lang="zh-TW" altLang="en-US" dirty="0">
                <a:latin typeface="+mn-ea"/>
                <a:ea typeface="+mn-ea"/>
              </a:rPr>
              <a:t>或</a:t>
            </a:r>
            <a:r>
              <a:rPr lang="en-US" altLang="zh-TW" dirty="0">
                <a:latin typeface="+mn-ea"/>
                <a:ea typeface="+mn-ea"/>
              </a:rPr>
              <a:t>?</a:t>
            </a:r>
            <a:r>
              <a:rPr lang="zh-TW" altLang="en-US" dirty="0">
                <a:latin typeface="+mn-ea"/>
                <a:ea typeface="+mn-ea"/>
              </a:rPr>
              <a:t>等並非字母或數字的符號，就一定要使用“</a:t>
            </a:r>
            <a:r>
              <a:rPr lang="en-US" altLang="zh-TW" dirty="0">
                <a:latin typeface="+mn-ea"/>
                <a:ea typeface="+mn-ea"/>
              </a:rPr>
              <a:t>[ ]“</a:t>
            </a:r>
            <a:r>
              <a:rPr lang="zh-TW" altLang="en-US" dirty="0">
                <a:latin typeface="+mn-ea"/>
                <a:ea typeface="+mn-ea"/>
              </a:rPr>
              <a:t>。如：</a:t>
            </a:r>
          </a:p>
          <a:p>
            <a:pPr marL="342900" lvl="1" indent="0">
              <a:buNone/>
            </a:pPr>
            <a:r>
              <a:rPr lang="en-US" altLang="zh-TW" dirty="0">
                <a:latin typeface="+mn-ea"/>
                <a:ea typeface="+mn-ea"/>
              </a:rPr>
              <a:t>	${ </a:t>
            </a:r>
            <a:r>
              <a:rPr lang="en-US" altLang="zh-TW" dirty="0" err="1">
                <a:latin typeface="+mn-ea"/>
                <a:ea typeface="+mn-ea"/>
              </a:rPr>
              <a:t>student.My</a:t>
            </a:r>
            <a:r>
              <a:rPr lang="en-US" altLang="zh-TW" dirty="0">
                <a:latin typeface="+mn-ea"/>
                <a:ea typeface="+mn-ea"/>
              </a:rPr>
              <a:t>-Name} &lt;!-- ${ </a:t>
            </a:r>
            <a:r>
              <a:rPr lang="en-US" altLang="zh-TW" dirty="0" err="1">
                <a:latin typeface="+mn-ea"/>
                <a:ea typeface="+mn-ea"/>
              </a:rPr>
              <a:t>student.</a:t>
            </a:r>
            <a:r>
              <a:rPr lang="en-US" altLang="zh-TW" dirty="0" err="1">
                <a:solidFill>
                  <a:srgbClr val="FF0000"/>
                </a:solidFill>
                <a:latin typeface="+mn-ea"/>
                <a:ea typeface="+mn-ea"/>
              </a:rPr>
              <a:t>My</a:t>
            </a:r>
            <a:r>
              <a:rPr lang="en-US" altLang="zh-TW" dirty="0">
                <a:solidFill>
                  <a:srgbClr val="FF0000"/>
                </a:solidFill>
                <a:latin typeface="+mn-ea"/>
                <a:ea typeface="+mn-ea"/>
              </a:rPr>
              <a:t>-Name</a:t>
            </a:r>
            <a:r>
              <a:rPr lang="en-US" altLang="zh-TW" dirty="0">
                <a:latin typeface="+mn-ea"/>
                <a:ea typeface="+mn-ea"/>
              </a:rPr>
              <a:t>} </a:t>
            </a:r>
          </a:p>
          <a:p>
            <a:pPr marL="342900" lvl="1" indent="0">
              <a:buNone/>
            </a:pPr>
            <a:r>
              <a:rPr lang="zh-TW" altLang="en-US" dirty="0">
                <a:latin typeface="+mn-ea"/>
                <a:ea typeface="+mn-ea"/>
              </a:rPr>
              <a:t>           寫法不正確，應該改為下面這種</a:t>
            </a:r>
            <a:r>
              <a:rPr lang="en-US" altLang="zh-TW" dirty="0">
                <a:latin typeface="+mn-ea"/>
                <a:ea typeface="+mn-ea"/>
              </a:rPr>
              <a:t>--&gt;  </a:t>
            </a:r>
          </a:p>
          <a:p>
            <a:pPr marL="342900" lvl="1" indent="0">
              <a:buNone/>
            </a:pPr>
            <a:r>
              <a:rPr lang="en-US" altLang="zh-TW" dirty="0">
                <a:latin typeface="+mn-ea"/>
                <a:ea typeface="+mn-ea"/>
              </a:rPr>
              <a:t>	${ student[ "My-Name" ] } </a:t>
            </a:r>
            <a:endParaRPr lang="zh-TW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073223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Expression  Language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EL  </a:t>
            </a:r>
            <a:r>
              <a:rPr lang="zh-TW" altLang="en-US" dirty="0"/>
              <a:t>操作符</a:t>
            </a:r>
          </a:p>
          <a:p>
            <a:endParaRPr lang="zh-TW" altLang="en-US" dirty="0"/>
          </a:p>
          <a:p>
            <a:r>
              <a:rPr lang="en-US" altLang="zh-TW" dirty="0"/>
              <a:t>JSP </a:t>
            </a:r>
            <a:r>
              <a:rPr lang="zh-TW" altLang="en-US" dirty="0"/>
              <a:t>表達式語言提供以下操作符，其中大部分是</a:t>
            </a:r>
            <a:r>
              <a:rPr lang="en-US" altLang="zh-TW" dirty="0"/>
              <a:t>Java </a:t>
            </a:r>
            <a:r>
              <a:rPr lang="zh-TW" altLang="en-US" dirty="0"/>
              <a:t>中常用的操作符：</a:t>
            </a:r>
          </a:p>
          <a:p>
            <a:r>
              <a:rPr lang="zh-TW" altLang="en-US" dirty="0"/>
              <a:t>術語定義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840691"/>
              </p:ext>
            </p:extLst>
          </p:nvPr>
        </p:nvGraphicFramePr>
        <p:xfrm>
          <a:off x="1115615" y="3717032"/>
          <a:ext cx="7412985" cy="2952328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152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0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0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+mn-ea"/>
                          <a:ea typeface="+mn-ea"/>
                        </a:rPr>
                        <a:t>算術型</a:t>
                      </a:r>
                      <a:endParaRPr lang="zh-TW" sz="3600" kern="100" dirty="0">
                        <a:effectLst/>
                        <a:latin typeface="+mn-ea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95250" marR="952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</a:rPr>
                        <a:t>（二元）、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div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%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mod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</a:rPr>
                        <a:t>（一元）</a:t>
                      </a:r>
                      <a:endParaRPr lang="zh-TW" sz="3600" kern="100" dirty="0">
                        <a:effectLst/>
                        <a:latin typeface="+mn-ea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95250" marR="9525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+mn-ea"/>
                          <a:ea typeface="+mn-ea"/>
                        </a:rPr>
                        <a:t>邏輯型</a:t>
                      </a:r>
                      <a:endParaRPr lang="zh-TW" sz="3600" kern="100" dirty="0">
                        <a:effectLst/>
                        <a:latin typeface="+mn-ea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95250" marR="952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and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&amp;&amp;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||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!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not</a:t>
                      </a:r>
                      <a:endParaRPr lang="zh-TW" sz="3600" kern="100" dirty="0">
                        <a:effectLst/>
                        <a:latin typeface="+mn-ea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95250" marR="9525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71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+mn-ea"/>
                          <a:ea typeface="+mn-ea"/>
                        </a:rPr>
                        <a:t>關係型</a:t>
                      </a:r>
                      <a:endParaRPr lang="zh-TW" sz="3600" kern="100" dirty="0">
                        <a:effectLst/>
                        <a:latin typeface="+mn-ea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95250" marR="952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==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2000" kern="100" dirty="0" err="1">
                          <a:effectLst/>
                          <a:latin typeface="+mn-ea"/>
                          <a:ea typeface="+mn-ea"/>
                        </a:rPr>
                        <a:t>eq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!=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ne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</a:rPr>
                        <a:t>、、</a:t>
                      </a:r>
                      <a:r>
                        <a:rPr lang="en-US" sz="2000" kern="100" dirty="0" err="1">
                          <a:effectLst/>
                          <a:latin typeface="+mn-ea"/>
                          <a:ea typeface="+mn-ea"/>
                        </a:rPr>
                        <a:t>gt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&lt;=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le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&gt;=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2000" kern="100" dirty="0" err="1">
                          <a:effectLst/>
                          <a:latin typeface="+mn-ea"/>
                          <a:ea typeface="+mn-ea"/>
                        </a:rPr>
                        <a:t>ge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</a:rPr>
                        <a:t>。可以與其他值進行比較，或與布爾型、字符串型、整型或浮點型文字進行比較。</a:t>
                      </a:r>
                      <a:endParaRPr lang="zh-TW" sz="3600" kern="100" dirty="0">
                        <a:effectLst/>
                        <a:latin typeface="+mn-ea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95250" marR="9525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0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+mn-ea"/>
                          <a:ea typeface="+mn-ea"/>
                        </a:rPr>
                        <a:t>空</a:t>
                      </a:r>
                      <a:endParaRPr lang="zh-TW" sz="3600" kern="100" dirty="0">
                        <a:effectLst/>
                        <a:latin typeface="+mn-ea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95250" marR="952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empty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</a:rPr>
                        <a:t>。空操作符是前綴操作，可用於確定值是否為空。</a:t>
                      </a:r>
                      <a:endParaRPr lang="zh-TW" sz="3600" kern="100" dirty="0">
                        <a:effectLst/>
                        <a:latin typeface="+mn-ea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95250" marR="9525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+mn-ea"/>
                          <a:ea typeface="+mn-ea"/>
                        </a:rPr>
                        <a:t>條件型</a:t>
                      </a:r>
                      <a:endParaRPr lang="zh-TW" sz="3600" kern="100" dirty="0">
                        <a:effectLst/>
                        <a:latin typeface="+mn-ea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95250" marR="952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A ?B :C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</a:rPr>
                        <a:t>。根據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A 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</a:rPr>
                        <a:t>賦值的結果來賦值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B 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</a:rPr>
                        <a:t>或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</a:rPr>
                        <a:t>。</a:t>
                      </a:r>
                      <a:endParaRPr lang="zh-TW" sz="3600" kern="100" dirty="0">
                        <a:effectLst/>
                        <a:latin typeface="+mn-ea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95250" marR="9525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680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A8C06E8-73E9-4BA9-99B7-E315BCE872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77"/>
          <a:stretch/>
        </p:blipFill>
        <p:spPr>
          <a:xfrm>
            <a:off x="1547664" y="1666452"/>
            <a:ext cx="7596336" cy="4968552"/>
          </a:xfrm>
          <a:prstGeom prst="rect">
            <a:avLst/>
          </a:prstGeom>
        </p:spPr>
      </p:pic>
      <p:sp>
        <p:nvSpPr>
          <p:cNvPr id="6" name="標題 5">
            <a:extLst>
              <a:ext uri="{FF2B5EF4-FFF2-40B4-BE49-F238E27FC236}">
                <a16:creationId xmlns:a16="http://schemas.microsoft.com/office/drawing/2014/main" id="{6CCD0960-185B-4C50-882C-97FA1D9B9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一個標準的</a:t>
            </a:r>
            <a:r>
              <a:rPr lang="en-US" altLang="zh-TW" dirty="0"/>
              <a:t>HTML</a:t>
            </a:r>
            <a:r>
              <a:rPr lang="zh-TW" altLang="en-US" dirty="0"/>
              <a:t>格式</a:t>
            </a:r>
          </a:p>
        </p:txBody>
      </p:sp>
      <p:sp>
        <p:nvSpPr>
          <p:cNvPr id="7" name="語音泡泡: 橢圓形 6">
            <a:extLst>
              <a:ext uri="{FF2B5EF4-FFF2-40B4-BE49-F238E27FC236}">
                <a16:creationId xmlns:a16="http://schemas.microsoft.com/office/drawing/2014/main" id="{CE61B918-A02B-42C7-82F4-4D843A88DF6E}"/>
              </a:ext>
            </a:extLst>
          </p:cNvPr>
          <p:cNvSpPr/>
          <p:nvPr/>
        </p:nvSpPr>
        <p:spPr>
          <a:xfrm>
            <a:off x="-112883" y="1144104"/>
            <a:ext cx="2376264" cy="1044696"/>
          </a:xfrm>
          <a:prstGeom prst="wedgeEllipseCallout">
            <a:avLst>
              <a:gd name="adj1" fmla="val 34608"/>
              <a:gd name="adj2" fmla="val 70987"/>
            </a:avLst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文件類型聲明</a:t>
            </a:r>
            <a:endParaRPr lang="en-US" altLang="zh-TW" dirty="0"/>
          </a:p>
        </p:txBody>
      </p:sp>
      <p:sp>
        <p:nvSpPr>
          <p:cNvPr id="8" name="語音泡泡: 橢圓形 7">
            <a:extLst>
              <a:ext uri="{FF2B5EF4-FFF2-40B4-BE49-F238E27FC236}">
                <a16:creationId xmlns:a16="http://schemas.microsoft.com/office/drawing/2014/main" id="{3FBD3043-C934-4B7F-8900-BDBD6B0F3168}"/>
              </a:ext>
            </a:extLst>
          </p:cNvPr>
          <p:cNvSpPr/>
          <p:nvPr/>
        </p:nvSpPr>
        <p:spPr>
          <a:xfrm>
            <a:off x="4561325" y="964908"/>
            <a:ext cx="5320048" cy="1403088"/>
          </a:xfrm>
          <a:prstGeom prst="wedgeEllipseCallout">
            <a:avLst>
              <a:gd name="adj1" fmla="val -76227"/>
              <a:gd name="adj2" fmla="val 86144"/>
            </a:avLst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第一階層一定是</a:t>
            </a:r>
            <a:r>
              <a:rPr lang="en-US" altLang="zh-TW" dirty="0"/>
              <a:t>&lt;HTML&gt;</a:t>
            </a:r>
            <a:r>
              <a:rPr lang="zh-TW" altLang="en-US" dirty="0"/>
              <a:t>，</a:t>
            </a:r>
            <a:br>
              <a:rPr lang="en-US" altLang="zh-TW" dirty="0"/>
            </a:br>
            <a:r>
              <a:rPr lang="zh-TW" altLang="en-US" dirty="0"/>
              <a:t>並且裡面只包含</a:t>
            </a:r>
            <a:r>
              <a:rPr lang="en-US" altLang="zh-TW" dirty="0"/>
              <a:t>&lt;head&gt;</a:t>
            </a:r>
            <a:r>
              <a:rPr lang="zh-TW" altLang="en-US" dirty="0"/>
              <a:t>、</a:t>
            </a:r>
            <a:r>
              <a:rPr lang="en-US" altLang="zh-TW" dirty="0"/>
              <a:t>&lt;body&gt;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F1AE5D1-B589-4153-B567-F09A8DB3C946}"/>
              </a:ext>
            </a:extLst>
          </p:cNvPr>
          <p:cNvSpPr txBox="1"/>
          <p:nvPr/>
        </p:nvSpPr>
        <p:spPr>
          <a:xfrm>
            <a:off x="4385911" y="4005064"/>
            <a:ext cx="525658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&lt;HEAD&gt;</a:t>
            </a:r>
            <a:r>
              <a:rPr lang="zh-TW" altLang="en-US" dirty="0"/>
              <a:t>裡面包含一些有關於頁面的描述，</a:t>
            </a:r>
            <a:endParaRPr lang="en-US" altLang="zh-TW" dirty="0"/>
          </a:p>
          <a:p>
            <a:r>
              <a:rPr lang="zh-TW" altLang="en-US" dirty="0"/>
              <a:t>或者放入一些引入及不想讓使用者看到的內容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DF434DE-C8C2-4469-BC46-462B338605A9}"/>
              </a:ext>
            </a:extLst>
          </p:cNvPr>
          <p:cNvSpPr txBox="1"/>
          <p:nvPr/>
        </p:nvSpPr>
        <p:spPr>
          <a:xfrm>
            <a:off x="4385911" y="5306390"/>
            <a:ext cx="525658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&lt;BODY&gt;</a:t>
            </a:r>
            <a:r>
              <a:rPr lang="zh-TW" altLang="en-US" dirty="0"/>
              <a:t>裡面包含讓使用者看到的內容</a:t>
            </a:r>
          </a:p>
        </p:txBody>
      </p:sp>
    </p:spTree>
    <p:extLst>
      <p:ext uri="{BB962C8B-B14F-4D97-AF65-F5344CB8AC3E}">
        <p14:creationId xmlns:p14="http://schemas.microsoft.com/office/powerpoint/2010/main" val="411369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5FE9352-16C7-4734-ACAF-9A4D6A342F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53"/>
          <a:stretch/>
        </p:blipFill>
        <p:spPr>
          <a:xfrm>
            <a:off x="72008" y="1412776"/>
            <a:ext cx="896448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55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4F4184-3CD6-4631-84DD-205D10034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Tags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DD8AF9-371C-4309-B5A9-66B9C4ECE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不同的</a:t>
            </a:r>
            <a:r>
              <a:rPr lang="en-US" altLang="zh-TW" dirty="0"/>
              <a:t>TAG</a:t>
            </a:r>
            <a:r>
              <a:rPr lang="zh-TW" altLang="en-US" dirty="0"/>
              <a:t>可能在畫面的呈現上會有所不同</a:t>
            </a:r>
            <a:endParaRPr lang="en-US" altLang="zh-TW" dirty="0"/>
          </a:p>
          <a:p>
            <a:r>
              <a:rPr lang="zh-TW" altLang="en-US" dirty="0"/>
              <a:t>如： </a:t>
            </a:r>
            <a:r>
              <a:rPr lang="en-US" altLang="zh-TW" dirty="0"/>
              <a:t>&lt;p&gt; &lt;div&gt; &lt;font&gt; &lt;h1&gt; &lt;b&gt; &lt;</a:t>
            </a:r>
            <a:r>
              <a:rPr lang="en-US" altLang="zh-TW" dirty="0" err="1"/>
              <a:t>i</a:t>
            </a:r>
            <a:r>
              <a:rPr lang="en-US" altLang="zh-TW" dirty="0"/>
              <a:t>&gt;</a:t>
            </a:r>
          </a:p>
          <a:p>
            <a:endParaRPr lang="en-US" altLang="zh-TW" dirty="0"/>
          </a:p>
          <a:p>
            <a:r>
              <a:rPr lang="zh-TW" altLang="en-US" dirty="0"/>
              <a:t>有一些</a:t>
            </a:r>
            <a:r>
              <a:rPr lang="en-US" altLang="zh-TW" dirty="0"/>
              <a:t>TAG</a:t>
            </a:r>
            <a:r>
              <a:rPr lang="zh-TW" altLang="en-US" dirty="0"/>
              <a:t>只能在特定的撰寫順序下才會有效</a:t>
            </a:r>
            <a:endParaRPr lang="en-US" altLang="zh-TW" dirty="0"/>
          </a:p>
          <a:p>
            <a:r>
              <a:rPr lang="zh-TW" altLang="en-US" dirty="0"/>
              <a:t>如：</a:t>
            </a:r>
            <a:r>
              <a:rPr lang="en-US" altLang="zh-TW" dirty="0"/>
              <a:t>&lt;table&gt;</a:t>
            </a:r>
          </a:p>
          <a:p>
            <a:endParaRPr lang="en-US" altLang="zh-TW" dirty="0"/>
          </a:p>
          <a:p>
            <a:r>
              <a:rPr lang="zh-TW" altLang="en-US" dirty="0"/>
              <a:t>或者它提供了一些特殊的功能</a:t>
            </a:r>
            <a:endParaRPr lang="en-US" altLang="zh-TW" dirty="0"/>
          </a:p>
          <a:p>
            <a:r>
              <a:rPr lang="zh-TW" altLang="en-US" dirty="0"/>
              <a:t>如：</a:t>
            </a:r>
            <a:r>
              <a:rPr lang="en-US" altLang="zh-TW" dirty="0"/>
              <a:t>&lt;</a:t>
            </a:r>
            <a:r>
              <a:rPr lang="en-US" altLang="zh-TW" dirty="0" err="1"/>
              <a:t>iframe</a:t>
            </a:r>
            <a:r>
              <a:rPr lang="en-US" altLang="zh-TW" dirty="0"/>
              <a:t>&gt; &lt;form&gt; &lt;a&gt;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sz="1100" dirty="0">
                <a:hlinkClick r:id="rId2"/>
              </a:rPr>
              <a:t>https://www.w3schools.com/tags/default.asp</a:t>
            </a:r>
            <a:endParaRPr lang="en-US" altLang="zh-TW" sz="1100" dirty="0"/>
          </a:p>
          <a:p>
            <a:pPr marL="0" indent="0">
              <a:buNone/>
            </a:pPr>
            <a:r>
              <a:rPr lang="en-US" altLang="zh-TW" sz="1100" dirty="0"/>
              <a:t>HTML Element Reference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2161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0D2DAC-C559-47D8-9592-D150A587E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&lt;table&gt;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49660AC-B1DA-454C-BFE2-A25BED54B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59" y="1268760"/>
            <a:ext cx="5198078" cy="324036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01F49AA-909B-4E30-818D-04C3091AC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135" b="12430"/>
          <a:stretch/>
        </p:blipFill>
        <p:spPr>
          <a:xfrm>
            <a:off x="4716017" y="3452766"/>
            <a:ext cx="3799334" cy="27000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1626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0D2DAC-C559-47D8-9592-D150A587E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&lt;a&gt;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0118DD-D26D-457B-8BCD-1180391D1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超連結 </a:t>
            </a:r>
            <a:r>
              <a:rPr lang="en-US" altLang="zh-TW" dirty="0" err="1"/>
              <a:t>HyperLink</a:t>
            </a:r>
            <a:r>
              <a:rPr lang="en-US" altLang="zh-TW" dirty="0"/>
              <a:t> </a:t>
            </a:r>
            <a:r>
              <a:rPr lang="zh-TW" altLang="en-US" dirty="0"/>
              <a:t>使一個能讓瀏覽器畫面從</a:t>
            </a:r>
            <a:r>
              <a:rPr lang="en-US" altLang="zh-TW" dirty="0"/>
              <a:t>A</a:t>
            </a:r>
            <a:r>
              <a:rPr lang="zh-TW" altLang="en-US" dirty="0"/>
              <a:t>頁面開啟</a:t>
            </a:r>
            <a:r>
              <a:rPr lang="en-US" altLang="zh-TW" dirty="0"/>
              <a:t>B</a:t>
            </a:r>
            <a:r>
              <a:rPr lang="zh-TW" altLang="en-US" dirty="0"/>
              <a:t>頁面的標籤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55668BA-7C8C-4C10-8D9A-A582BD7F3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5" y="2636912"/>
            <a:ext cx="7548423" cy="57606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4D1E6E8-8533-4917-AE1C-45FC6DE02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5" y="4085686"/>
            <a:ext cx="3340272" cy="25655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C2634FD-514D-472E-8C17-E8361FBC5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336" y="4077072"/>
            <a:ext cx="3340272" cy="25655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箭號: 有線條的向右箭號 8">
            <a:extLst>
              <a:ext uri="{FF2B5EF4-FFF2-40B4-BE49-F238E27FC236}">
                <a16:creationId xmlns:a16="http://schemas.microsoft.com/office/drawing/2014/main" id="{A2FFBA3A-43F4-4A9C-B9BF-A5084BC1FA22}"/>
              </a:ext>
            </a:extLst>
          </p:cNvPr>
          <p:cNvSpPr/>
          <p:nvPr/>
        </p:nvSpPr>
        <p:spPr>
          <a:xfrm>
            <a:off x="3491493" y="4181657"/>
            <a:ext cx="1872208" cy="1282766"/>
          </a:xfrm>
          <a:prstGeom prst="striped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語音泡泡: 橢圓形 9">
            <a:extLst>
              <a:ext uri="{FF2B5EF4-FFF2-40B4-BE49-F238E27FC236}">
                <a16:creationId xmlns:a16="http://schemas.microsoft.com/office/drawing/2014/main" id="{DC9902BB-BCC8-4A67-B2DD-762E149F9F2B}"/>
              </a:ext>
            </a:extLst>
          </p:cNvPr>
          <p:cNvSpPr/>
          <p:nvPr/>
        </p:nvSpPr>
        <p:spPr>
          <a:xfrm>
            <a:off x="4562123" y="3154083"/>
            <a:ext cx="1924924" cy="805175"/>
          </a:xfrm>
          <a:prstGeom prst="wedgeEllipseCallout">
            <a:avLst>
              <a:gd name="adj1" fmla="val -50407"/>
              <a:gd name="adj2" fmla="val -60305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連結目的地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4228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BCA7965-DF7F-4FAD-91DD-FFC6DF065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br>
              <a:rPr lang="en-US" altLang="zh-TW" dirty="0"/>
            </a:br>
            <a:r>
              <a:rPr lang="en-US" altLang="zh-TW" sz="4000" dirty="0"/>
              <a:t>Hyper Text Markup Language</a:t>
            </a:r>
            <a:endParaRPr lang="zh-TW" altLang="en-US" dirty="0"/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515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A6D75D39-497F-4ECC-AF23-A619C04C6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2759986"/>
            <a:ext cx="7468271" cy="188019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D0D2DAC-C559-47D8-9592-D150A587E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&lt;form&gt;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0118DD-D26D-457B-8BCD-1180391D1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r>
              <a:rPr lang="zh-TW" altLang="en-US" dirty="0"/>
              <a:t> 物件是夠讓使用者與畫面進行溝通的一組物件</a:t>
            </a:r>
            <a:endParaRPr lang="en-US" altLang="zh-TW" dirty="0"/>
          </a:p>
          <a:p>
            <a:r>
              <a:rPr lang="zh-TW" altLang="en-US" dirty="0"/>
              <a:t>可以傳輸資訊給下一個頁面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F802B4B-CE41-45B4-A925-A8E3B4325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71" y="4735373"/>
            <a:ext cx="3493216" cy="17502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語音泡泡: 橢圓形 7">
            <a:extLst>
              <a:ext uri="{FF2B5EF4-FFF2-40B4-BE49-F238E27FC236}">
                <a16:creationId xmlns:a16="http://schemas.microsoft.com/office/drawing/2014/main" id="{C8CA9FC2-58AA-47FF-A183-B8C170D434BE}"/>
              </a:ext>
            </a:extLst>
          </p:cNvPr>
          <p:cNvSpPr/>
          <p:nvPr/>
        </p:nvSpPr>
        <p:spPr>
          <a:xfrm>
            <a:off x="5076056" y="2048764"/>
            <a:ext cx="1924924" cy="805175"/>
          </a:xfrm>
          <a:prstGeom prst="wedgeEllipseCallout">
            <a:avLst>
              <a:gd name="adj1" fmla="val -59245"/>
              <a:gd name="adj2" fmla="val 61184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連結目的地</a:t>
            </a:r>
            <a:endParaRPr lang="en-US" altLang="zh-TW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CB92739-B744-48A3-8F6D-E1454F86D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775" y="4685298"/>
            <a:ext cx="4571713" cy="18002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箭號: 有線條的向右箭號 10">
            <a:extLst>
              <a:ext uri="{FF2B5EF4-FFF2-40B4-BE49-F238E27FC236}">
                <a16:creationId xmlns:a16="http://schemas.microsoft.com/office/drawing/2014/main" id="{1D706BB5-6887-4C88-9E96-840CA0563468}"/>
              </a:ext>
            </a:extLst>
          </p:cNvPr>
          <p:cNvSpPr/>
          <p:nvPr/>
        </p:nvSpPr>
        <p:spPr>
          <a:xfrm>
            <a:off x="3059832" y="4775119"/>
            <a:ext cx="1512168" cy="1282766"/>
          </a:xfrm>
          <a:prstGeom prst="striped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1E84BEAC-29D5-44B8-B8D5-5B432AD84C32}"/>
              </a:ext>
            </a:extLst>
          </p:cNvPr>
          <p:cNvCxnSpPr/>
          <p:nvPr/>
        </p:nvCxnSpPr>
        <p:spPr>
          <a:xfrm>
            <a:off x="5796136" y="6381328"/>
            <a:ext cx="720080" cy="0"/>
          </a:xfrm>
          <a:prstGeom prst="line">
            <a:avLst/>
          </a:prstGeom>
          <a:ln w="127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A8BEB159-5522-4F16-AD47-D9C896673162}"/>
              </a:ext>
            </a:extLst>
          </p:cNvPr>
          <p:cNvCxnSpPr/>
          <p:nvPr/>
        </p:nvCxnSpPr>
        <p:spPr>
          <a:xfrm>
            <a:off x="7791798" y="6365400"/>
            <a:ext cx="720080" cy="0"/>
          </a:xfrm>
          <a:prstGeom prst="line">
            <a:avLst/>
          </a:prstGeom>
          <a:ln w="127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99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account, avatar, human, people, profile, user icon">
            <a:extLst>
              <a:ext uri="{FF2B5EF4-FFF2-40B4-BE49-F238E27FC236}">
                <a16:creationId xmlns:a16="http://schemas.microsoft.com/office/drawing/2014/main" id="{D9D5E63D-B9C5-4629-A9CE-DB8EBAD39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76976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atabase, hosting, internet, rack, server, storage icon">
            <a:extLst>
              <a:ext uri="{FF2B5EF4-FFF2-40B4-BE49-F238E27FC236}">
                <a16:creationId xmlns:a16="http://schemas.microsoft.com/office/drawing/2014/main" id="{F6651A67-6888-4865-AC3A-E45085D38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348" y="415414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omputer, desktop, monitor, pc, screen, web icon">
            <a:extLst>
              <a:ext uri="{FF2B5EF4-FFF2-40B4-BE49-F238E27FC236}">
                <a16:creationId xmlns:a16="http://schemas.microsoft.com/office/drawing/2014/main" id="{57D040EB-8D53-47D9-A91E-0CF728BA8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55" y="217711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箭號: 圓形 4">
            <a:extLst>
              <a:ext uri="{FF2B5EF4-FFF2-40B4-BE49-F238E27FC236}">
                <a16:creationId xmlns:a16="http://schemas.microsoft.com/office/drawing/2014/main" id="{A44D509E-BE10-4F72-A589-4C53D293E951}"/>
              </a:ext>
            </a:extLst>
          </p:cNvPr>
          <p:cNvSpPr/>
          <p:nvPr/>
        </p:nvSpPr>
        <p:spPr>
          <a:xfrm rot="3187744">
            <a:off x="3215284" y="280129"/>
            <a:ext cx="3312368" cy="5112568"/>
          </a:xfrm>
          <a:prstGeom prst="circularArrow">
            <a:avLst/>
          </a:prstGeom>
          <a:solidFill>
            <a:srgbClr val="4B5F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Request</a:t>
            </a: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箭號: 圓形 12">
            <a:extLst>
              <a:ext uri="{FF2B5EF4-FFF2-40B4-BE49-F238E27FC236}">
                <a16:creationId xmlns:a16="http://schemas.microsoft.com/office/drawing/2014/main" id="{D1AB5818-AFD0-4186-AB87-4D4190E0CCF5}"/>
              </a:ext>
            </a:extLst>
          </p:cNvPr>
          <p:cNvSpPr/>
          <p:nvPr/>
        </p:nvSpPr>
        <p:spPr>
          <a:xfrm rot="13987744">
            <a:off x="1208402" y="2008321"/>
            <a:ext cx="3312368" cy="5112568"/>
          </a:xfrm>
          <a:prstGeom prst="circularArrow">
            <a:avLst/>
          </a:prstGeom>
          <a:solidFill>
            <a:srgbClr val="4B5F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Response</a:t>
            </a: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7180" name="Picture 12" descr="data, document, files, page, paper, sheet, text icon">
            <a:extLst>
              <a:ext uri="{FF2B5EF4-FFF2-40B4-BE49-F238E27FC236}">
                <a16:creationId xmlns:a16="http://schemas.microsoft.com/office/drawing/2014/main" id="{B7F1958B-5954-4B62-86CA-1489EF91A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16" y="515719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ask, chat, question mark, support, talk icon">
            <a:extLst>
              <a:ext uri="{FF2B5EF4-FFF2-40B4-BE49-F238E27FC236}">
                <a16:creationId xmlns:a16="http://schemas.microsoft.com/office/drawing/2014/main" id="{11988B44-5290-4E1E-B3F2-268B042A3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62068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B07128C-5B67-4C24-8AC7-3F8D14E4B5B8}"/>
              </a:ext>
            </a:extLst>
          </p:cNvPr>
          <p:cNvSpPr txBox="1"/>
          <p:nvPr/>
        </p:nvSpPr>
        <p:spPr>
          <a:xfrm>
            <a:off x="6863702" y="1740872"/>
            <a:ext cx="23502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2400" dirty="0"/>
              <a:t>OPTIONS</a:t>
            </a:r>
          </a:p>
          <a:p>
            <a:pPr lvl="1"/>
            <a:r>
              <a:rPr lang="en-US" altLang="zh-TW" sz="2400" dirty="0"/>
              <a:t>GET</a:t>
            </a:r>
          </a:p>
          <a:p>
            <a:pPr lvl="1"/>
            <a:r>
              <a:rPr lang="en-US" altLang="zh-TW" sz="2400" dirty="0"/>
              <a:t>HEAD</a:t>
            </a:r>
          </a:p>
          <a:p>
            <a:pPr lvl="1"/>
            <a:r>
              <a:rPr lang="en-US" altLang="zh-TW" sz="2400" dirty="0"/>
              <a:t>POST</a:t>
            </a:r>
          </a:p>
          <a:p>
            <a:pPr lvl="1"/>
            <a:r>
              <a:rPr lang="en-US" altLang="zh-TW" sz="2400" dirty="0"/>
              <a:t>PUT</a:t>
            </a:r>
          </a:p>
          <a:p>
            <a:pPr lvl="1"/>
            <a:r>
              <a:rPr lang="en-US" altLang="zh-TW" sz="2400" dirty="0"/>
              <a:t>DELETE</a:t>
            </a:r>
          </a:p>
          <a:p>
            <a:pPr lvl="1"/>
            <a:r>
              <a:rPr lang="en-US" altLang="zh-TW" sz="2400" dirty="0"/>
              <a:t>TRACE</a:t>
            </a:r>
          </a:p>
          <a:p>
            <a:pPr lvl="1"/>
            <a:r>
              <a:rPr lang="en-US" altLang="zh-TW" sz="2400" dirty="0"/>
              <a:t>CONNECT</a:t>
            </a:r>
            <a:endParaRPr lang="zh-TW" altLang="en-US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874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 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使用 </a:t>
            </a:r>
            <a:r>
              <a:rPr lang="en-US" altLang="zh-TW" dirty="0"/>
              <a:t>POST </a:t>
            </a:r>
            <a:r>
              <a:rPr lang="zh-TW" altLang="en-US" dirty="0"/>
              <a:t>或 </a:t>
            </a:r>
            <a:r>
              <a:rPr lang="en-US" altLang="zh-TW" dirty="0"/>
              <a:t>GET </a:t>
            </a:r>
            <a:r>
              <a:rPr lang="zh-TW" altLang="en-US" dirty="0"/>
              <a:t>其實是有差別的，我們先說明一下 </a:t>
            </a:r>
            <a:r>
              <a:rPr lang="en-US" altLang="zh-TW" dirty="0"/>
              <a:t>HTTP Method</a:t>
            </a:r>
            <a:r>
              <a:rPr lang="zh-TW" altLang="en-US" dirty="0"/>
              <a:t>，在 </a:t>
            </a:r>
            <a:r>
              <a:rPr lang="en-US" altLang="zh-TW" dirty="0"/>
              <a:t>HTTP 1.1 </a:t>
            </a:r>
            <a:r>
              <a:rPr lang="zh-TW" altLang="en-US" dirty="0"/>
              <a:t>的版本中定義了八種 </a:t>
            </a:r>
            <a:r>
              <a:rPr lang="en-US" altLang="zh-TW" dirty="0"/>
              <a:t>Method (</a:t>
            </a:r>
            <a:r>
              <a:rPr lang="zh-TW" altLang="en-US" dirty="0"/>
              <a:t>方法</a:t>
            </a:r>
            <a:r>
              <a:rPr lang="en-US" altLang="zh-TW" dirty="0"/>
              <a:t>)</a:t>
            </a:r>
            <a:r>
              <a:rPr lang="zh-TW" altLang="en-US" dirty="0"/>
              <a:t>，如下所示：</a:t>
            </a:r>
          </a:p>
          <a:p>
            <a:pPr lvl="1"/>
            <a:r>
              <a:rPr lang="en-US" altLang="zh-TW" dirty="0"/>
              <a:t>OPTIONS</a:t>
            </a:r>
          </a:p>
          <a:p>
            <a:pPr lvl="1"/>
            <a:r>
              <a:rPr lang="en-US" altLang="zh-TW" dirty="0"/>
              <a:t>GET</a:t>
            </a:r>
          </a:p>
          <a:p>
            <a:pPr lvl="1"/>
            <a:r>
              <a:rPr lang="en-US" altLang="zh-TW" dirty="0"/>
              <a:t>HEAD</a:t>
            </a:r>
          </a:p>
          <a:p>
            <a:pPr lvl="1"/>
            <a:r>
              <a:rPr lang="en-US" altLang="zh-TW" dirty="0"/>
              <a:t>POST</a:t>
            </a:r>
          </a:p>
          <a:p>
            <a:pPr lvl="1"/>
            <a:r>
              <a:rPr lang="en-US" altLang="zh-TW" dirty="0"/>
              <a:t>PUT</a:t>
            </a:r>
          </a:p>
          <a:p>
            <a:pPr lvl="1"/>
            <a:r>
              <a:rPr lang="en-US" altLang="zh-TW" dirty="0"/>
              <a:t>DELETE</a:t>
            </a:r>
          </a:p>
          <a:p>
            <a:pPr lvl="1"/>
            <a:r>
              <a:rPr lang="en-US" altLang="zh-TW" dirty="0"/>
              <a:t>TRACE</a:t>
            </a:r>
          </a:p>
          <a:p>
            <a:pPr lvl="1"/>
            <a:r>
              <a:rPr lang="en-US" altLang="zh-TW" dirty="0"/>
              <a:t>CONNECT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2415D9-1C94-4E4B-8E24-3CBC9A1228DF}"/>
              </a:ext>
            </a:extLst>
          </p:cNvPr>
          <p:cNvSpPr/>
          <p:nvPr/>
        </p:nvSpPr>
        <p:spPr>
          <a:xfrm>
            <a:off x="5220072" y="4581128"/>
            <a:ext cx="3096344" cy="144181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縱使我們對</a:t>
            </a:r>
            <a:r>
              <a:rPr lang="en-US" altLang="zh-TW" dirty="0"/>
              <a:t>Server</a:t>
            </a:r>
            <a:r>
              <a:rPr lang="zh-TW" altLang="en-US" dirty="0"/>
              <a:t>的請求</a:t>
            </a:r>
            <a:r>
              <a:rPr lang="en-US" altLang="zh-TW" dirty="0"/>
              <a:t>(URL)</a:t>
            </a:r>
            <a:r>
              <a:rPr lang="zh-TW" altLang="en-US" dirty="0"/>
              <a:t>都一樣，</a:t>
            </a:r>
            <a:r>
              <a:rPr lang="en-US" altLang="zh-TW" dirty="0"/>
              <a:t>server</a:t>
            </a:r>
            <a:r>
              <a:rPr lang="zh-TW" altLang="en-US" dirty="0"/>
              <a:t>也能依照不同的</a:t>
            </a:r>
            <a:r>
              <a:rPr lang="en-US" altLang="zh-TW" dirty="0"/>
              <a:t>Method</a:t>
            </a:r>
            <a:r>
              <a:rPr lang="zh-TW" altLang="en-US" dirty="0"/>
              <a:t>執行不同的處理。</a:t>
            </a:r>
          </a:p>
        </p:txBody>
      </p:sp>
    </p:spTree>
    <p:extLst>
      <p:ext uri="{BB962C8B-B14F-4D97-AF65-F5344CB8AC3E}">
        <p14:creationId xmlns:p14="http://schemas.microsoft.com/office/powerpoint/2010/main" val="1685285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98A2CE-454F-4921-9E8A-316F5FFE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 methods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TW" dirty="0"/>
              <a:t>GET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1475656" y="3821112"/>
            <a:ext cx="3022526" cy="2368550"/>
          </a:xfrm>
        </p:spPr>
        <p:txBody>
          <a:bodyPr/>
          <a:lstStyle/>
          <a:p>
            <a:r>
              <a:rPr lang="zh-TW" altLang="en-US" dirty="0"/>
              <a:t>傳遞資訊少</a:t>
            </a:r>
            <a:endParaRPr lang="en-US" altLang="zh-TW" dirty="0"/>
          </a:p>
          <a:p>
            <a:r>
              <a:rPr lang="zh-TW" altLang="en-US" dirty="0"/>
              <a:t>內容公開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altLang="zh-TW" dirty="0"/>
              <a:t>POST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4"/>
          </p:nvPr>
        </p:nvSpPr>
        <p:spPr>
          <a:xfrm>
            <a:off x="5436096" y="3821112"/>
            <a:ext cx="3080445" cy="2368550"/>
          </a:xfrm>
        </p:spPr>
        <p:txBody>
          <a:bodyPr/>
          <a:lstStyle/>
          <a:p>
            <a:r>
              <a:rPr lang="zh-TW" altLang="en-US" dirty="0"/>
              <a:t>傳送資訊多</a:t>
            </a:r>
            <a:endParaRPr lang="en-US" altLang="zh-TW" dirty="0"/>
          </a:p>
          <a:p>
            <a:r>
              <a:rPr lang="zh-TW" altLang="en-US" dirty="0"/>
              <a:t>內容保密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559" y="2500718"/>
            <a:ext cx="1316571" cy="900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082" y="2500718"/>
            <a:ext cx="139186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49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A6D75D39-497F-4ECC-AF23-A619C04C6B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98"/>
          <a:stretch/>
        </p:blipFill>
        <p:spPr>
          <a:xfrm>
            <a:off x="0" y="1988841"/>
            <a:ext cx="9144000" cy="259238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D0D2DAC-C559-47D8-9592-D150A587E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&lt;form&gt;</a:t>
            </a:r>
            <a:endParaRPr lang="zh-TW" altLang="en-US" dirty="0"/>
          </a:p>
        </p:txBody>
      </p:sp>
      <p:sp>
        <p:nvSpPr>
          <p:cNvPr id="8" name="語音泡泡: 橢圓形 7">
            <a:extLst>
              <a:ext uri="{FF2B5EF4-FFF2-40B4-BE49-F238E27FC236}">
                <a16:creationId xmlns:a16="http://schemas.microsoft.com/office/drawing/2014/main" id="{C8CA9FC2-58AA-47FF-A183-B8C170D434BE}"/>
              </a:ext>
            </a:extLst>
          </p:cNvPr>
          <p:cNvSpPr/>
          <p:nvPr/>
        </p:nvSpPr>
        <p:spPr>
          <a:xfrm>
            <a:off x="6372200" y="885514"/>
            <a:ext cx="1924924" cy="805175"/>
          </a:xfrm>
          <a:prstGeom prst="wedgeEllipseCallout">
            <a:avLst>
              <a:gd name="adj1" fmla="val 6072"/>
              <a:gd name="adj2" fmla="val 108503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HTTP Method</a:t>
            </a:r>
          </a:p>
        </p:txBody>
      </p:sp>
      <p:sp>
        <p:nvSpPr>
          <p:cNvPr id="15" name="語音泡泡: 橢圓形 14">
            <a:extLst>
              <a:ext uri="{FF2B5EF4-FFF2-40B4-BE49-F238E27FC236}">
                <a16:creationId xmlns:a16="http://schemas.microsoft.com/office/drawing/2014/main" id="{A63FB5EB-096E-444A-8BD1-DDDCF7A6FD26}"/>
              </a:ext>
            </a:extLst>
          </p:cNvPr>
          <p:cNvSpPr/>
          <p:nvPr/>
        </p:nvSpPr>
        <p:spPr>
          <a:xfrm>
            <a:off x="6372200" y="4293096"/>
            <a:ext cx="2583116" cy="1368152"/>
          </a:xfrm>
          <a:prstGeom prst="wedgeEllipseCallout">
            <a:avLst>
              <a:gd name="adj1" fmla="val -7854"/>
              <a:gd name="adj2" fmla="val -112795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針對想要送去給下一頁的資料，一定要有</a:t>
            </a:r>
            <a:r>
              <a:rPr lang="en-US" altLang="zh-TW" dirty="0"/>
              <a:t>NAME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4D763FA-CE29-4B39-89CB-4333516A6DCA}"/>
              </a:ext>
            </a:extLst>
          </p:cNvPr>
          <p:cNvSpPr txBox="1"/>
          <p:nvPr/>
        </p:nvSpPr>
        <p:spPr>
          <a:xfrm>
            <a:off x="395536" y="6093296"/>
            <a:ext cx="803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 </a:t>
            </a:r>
            <a:r>
              <a:rPr lang="en-US" altLang="zh-TW" dirty="0"/>
              <a:t>w3school&gt;HTML&gt;FORMS  </a:t>
            </a:r>
            <a:r>
              <a:rPr lang="en-US" altLang="zh-TW" dirty="0">
                <a:hlinkClick r:id="rId3"/>
              </a:rPr>
              <a:t>https://www.w3schools.com/html/html_forms.asp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238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6808992-82FF-448D-8F29-5D8AD3709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Comments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145C21C-FD4D-4304-B575-58FD4CACA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64917"/>
            <a:ext cx="7266434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96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記牢這個網頁，很好用</a:t>
            </a:r>
            <a:r>
              <a:rPr lang="en-US" altLang="zh-TW" dirty="0"/>
              <a:t>!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549755"/>
            <a:ext cx="7886700" cy="434586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189280" y="6456853"/>
            <a:ext cx="2954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4"/>
              </a:rPr>
              <a:t>http://www.w3schools.com/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06702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建立一個包含</a:t>
            </a:r>
            <a:r>
              <a:rPr lang="en-US" altLang="zh-TW" dirty="0"/>
              <a:t>FORM</a:t>
            </a:r>
            <a:r>
              <a:rPr lang="zh-TW" altLang="en-US" dirty="0"/>
              <a:t>的網頁，並實際嘗試以</a:t>
            </a:r>
            <a:r>
              <a:rPr lang="en-US" altLang="zh-TW" dirty="0"/>
              <a:t>post</a:t>
            </a:r>
            <a:r>
              <a:rPr lang="zh-TW" altLang="en-US" dirty="0"/>
              <a:t>及</a:t>
            </a:r>
            <a:r>
              <a:rPr lang="en-US" altLang="zh-TW" dirty="0"/>
              <a:t>get</a:t>
            </a:r>
            <a:r>
              <a:rPr lang="zh-TW" altLang="en-US" dirty="0"/>
              <a:t>方法發送請求，並觀察其差異處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endParaRPr lang="zh-TW" altLang="en-US" sz="2400" dirty="0">
              <a:latin typeface="+mn-ea"/>
              <a:ea typeface="+mn-ea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C4C7D50-D442-4A5C-9966-F229D3452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432" y="2636912"/>
            <a:ext cx="4824273" cy="34598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6364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endParaRPr lang="zh-TW" altLang="en-US" dirty="0"/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103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JavaScript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JavaScript</a:t>
            </a:r>
            <a:r>
              <a:rPr lang="zh-TW" altLang="en-US" dirty="0"/>
              <a:t>是一種廣泛用於用戶端</a:t>
            </a:r>
            <a:r>
              <a:rPr lang="en-US" altLang="zh-TW" dirty="0"/>
              <a:t>Web</a:t>
            </a:r>
            <a:r>
              <a:rPr lang="zh-TW" altLang="en-US" dirty="0"/>
              <a:t>開發的腳本語言，常用來給</a:t>
            </a:r>
            <a:r>
              <a:rPr lang="en-US" altLang="zh-TW" dirty="0"/>
              <a:t>HTML</a:t>
            </a:r>
            <a:r>
              <a:rPr lang="zh-TW" altLang="en-US" dirty="0"/>
              <a:t>網頁添加動態功能，比如響應使用者的各種操作。</a:t>
            </a:r>
            <a:endParaRPr lang="en-US" altLang="zh-TW" dirty="0"/>
          </a:p>
          <a:p>
            <a:endParaRPr lang="zh-TW" altLang="en-US" dirty="0"/>
          </a:p>
          <a:p>
            <a:r>
              <a:rPr lang="en-US" altLang="zh-TW" dirty="0"/>
              <a:t>Netscape</a:t>
            </a:r>
            <a:r>
              <a:rPr lang="zh-TW" altLang="en-US" dirty="0"/>
              <a:t>公司在最初將其腳本語言命名為</a:t>
            </a:r>
            <a:r>
              <a:rPr lang="en-US" altLang="zh-TW" dirty="0"/>
              <a:t>Live Script</a:t>
            </a:r>
            <a:r>
              <a:rPr lang="zh-TW" altLang="en-US" dirty="0"/>
              <a:t>，後來</a:t>
            </a:r>
            <a:r>
              <a:rPr lang="en-US" altLang="zh-TW" dirty="0"/>
              <a:t>Netscape</a:t>
            </a:r>
            <a:r>
              <a:rPr lang="zh-TW" altLang="en-US" dirty="0"/>
              <a:t>在與</a:t>
            </a:r>
            <a:r>
              <a:rPr lang="en-US" altLang="zh-TW" dirty="0"/>
              <a:t>Sun</a:t>
            </a:r>
            <a:r>
              <a:rPr lang="zh-TW" altLang="en-US" dirty="0"/>
              <a:t>合作之後將其改名為</a:t>
            </a:r>
            <a:r>
              <a:rPr lang="en-US" altLang="zh-TW" dirty="0"/>
              <a:t>JavaScript</a:t>
            </a:r>
            <a:r>
              <a:rPr lang="zh-TW" altLang="en-US" dirty="0"/>
              <a:t>。</a:t>
            </a:r>
            <a:r>
              <a:rPr lang="en-US" altLang="zh-TW" dirty="0"/>
              <a:t>JavaScript</a:t>
            </a:r>
            <a:r>
              <a:rPr lang="zh-TW" altLang="en-US" dirty="0"/>
              <a:t>最初受</a:t>
            </a:r>
            <a:r>
              <a:rPr lang="en-US" altLang="zh-TW" dirty="0"/>
              <a:t>Java</a:t>
            </a:r>
            <a:r>
              <a:rPr lang="zh-TW" altLang="en-US" dirty="0"/>
              <a:t>啟發而開始設計的，目的之一就是「看上去像</a:t>
            </a:r>
            <a:r>
              <a:rPr lang="en-US" altLang="zh-TW" dirty="0"/>
              <a:t>Java</a:t>
            </a:r>
            <a:r>
              <a:rPr lang="zh-TW" altLang="en-US" dirty="0"/>
              <a:t>」，因此語法上有類似之處，一些名稱和命名規範也借自</a:t>
            </a:r>
            <a:r>
              <a:rPr lang="en-US" altLang="zh-TW" dirty="0"/>
              <a:t>Java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5668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550DDEA-E3E1-4582-86F5-E9A159DB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Intodoction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D73279A-6760-4068-8FCB-9D7515BC6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超文件標示語言（</a:t>
            </a:r>
            <a:r>
              <a:rPr lang="en-US" altLang="zh-TW" dirty="0"/>
              <a:t>Hyper Text Markup Language</a:t>
            </a:r>
            <a:r>
              <a:rPr lang="zh-TW" altLang="en-US" dirty="0"/>
              <a:t>，</a:t>
            </a:r>
            <a:r>
              <a:rPr lang="en-US" altLang="zh-TW" dirty="0"/>
              <a:t>HTML</a:t>
            </a:r>
            <a:r>
              <a:rPr lang="zh-TW" altLang="en-US" dirty="0"/>
              <a:t>）是一種用於建立網頁的標準標示語言。</a:t>
            </a:r>
            <a:r>
              <a:rPr lang="en-US" altLang="zh-TW" dirty="0"/>
              <a:t>HTML</a:t>
            </a:r>
            <a:r>
              <a:rPr lang="zh-TW" altLang="en-US" dirty="0"/>
              <a:t>是一種基礎技術，常與</a:t>
            </a:r>
            <a:r>
              <a:rPr lang="en-US" altLang="zh-TW" dirty="0"/>
              <a:t>CSS</a:t>
            </a:r>
            <a:r>
              <a:rPr lang="zh-TW" altLang="en-US" dirty="0"/>
              <a:t>、</a:t>
            </a:r>
            <a:r>
              <a:rPr lang="en-US" altLang="zh-TW" dirty="0"/>
              <a:t>JavaScript</a:t>
            </a:r>
            <a:r>
              <a:rPr lang="zh-TW" altLang="en-US" dirty="0"/>
              <a:t>一起被眾多網站用於設計令人賞心悅目的網頁、網頁應用程式以及行動應用程式的使用者介面。網頁瀏覽器可以讀取</a:t>
            </a:r>
            <a:r>
              <a:rPr lang="en-US" altLang="zh-TW" dirty="0"/>
              <a:t>HTML</a:t>
            </a:r>
            <a:r>
              <a:rPr lang="zh-TW" altLang="en-US" dirty="0"/>
              <a:t>檔案，並將其彩現成視覺化網頁。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HTML</a:t>
            </a:r>
            <a:r>
              <a:rPr lang="zh-TW" altLang="en-US" dirty="0"/>
              <a:t>描述了一個網站的結構語意隨著線索的呈現，使之成為一種標示語言而非程式語言。</a:t>
            </a:r>
          </a:p>
        </p:txBody>
      </p:sp>
    </p:spTree>
    <p:extLst>
      <p:ext uri="{BB962C8B-B14F-4D97-AF65-F5344CB8AC3E}">
        <p14:creationId xmlns:p14="http://schemas.microsoft.com/office/powerpoint/2010/main" val="19697060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JavaScript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雖然</a:t>
            </a:r>
            <a:r>
              <a:rPr lang="en-US" altLang="zh-TW" dirty="0"/>
              <a:t>JavaScript</a:t>
            </a:r>
            <a:r>
              <a:rPr lang="zh-TW" altLang="en-US" dirty="0"/>
              <a:t>與</a:t>
            </a:r>
            <a:r>
              <a:rPr lang="en-US" altLang="zh-TW" dirty="0"/>
              <a:t>Java</a:t>
            </a:r>
            <a:r>
              <a:rPr lang="zh-TW" altLang="en-US" dirty="0"/>
              <a:t>這門語言不管是在名字上，或是在語法上都有很多相似性，但這兩門程式語言從設計之初就有很大的不同，</a:t>
            </a:r>
            <a:r>
              <a:rPr lang="en-US" altLang="zh-TW" dirty="0"/>
              <a:t>JavaScript</a:t>
            </a:r>
            <a:r>
              <a:rPr lang="zh-TW" altLang="en-US" dirty="0"/>
              <a:t>的語言設計主要受到了</a:t>
            </a:r>
            <a:r>
              <a:rPr lang="en-US" altLang="zh-TW" dirty="0"/>
              <a:t>Self</a:t>
            </a:r>
            <a:r>
              <a:rPr lang="zh-TW" altLang="en-US" dirty="0"/>
              <a:t>（一種原型程式設計語言）和</a:t>
            </a:r>
            <a:r>
              <a:rPr lang="en-US" altLang="zh-TW" dirty="0"/>
              <a:t>Scheme</a:t>
            </a:r>
            <a:r>
              <a:rPr lang="zh-TW" altLang="en-US" dirty="0"/>
              <a:t>（一門函數語言程式設計語言）的影響。在語法結構上它又與</a:t>
            </a:r>
            <a:r>
              <a:rPr lang="en-US" altLang="zh-TW" dirty="0"/>
              <a:t>C</a:t>
            </a:r>
            <a:r>
              <a:rPr lang="zh-TW" altLang="en-US" dirty="0"/>
              <a:t>語言有很多相似（例如</a:t>
            </a:r>
            <a:r>
              <a:rPr lang="en-US" altLang="zh-TW" dirty="0"/>
              <a:t>if</a:t>
            </a:r>
            <a:r>
              <a:rPr lang="zh-TW" altLang="en-US" dirty="0"/>
              <a:t>條件語句、</a:t>
            </a:r>
            <a:r>
              <a:rPr lang="en-US" altLang="zh-TW" dirty="0"/>
              <a:t>while</a:t>
            </a:r>
            <a:r>
              <a:rPr lang="zh-TW" altLang="en-US" dirty="0"/>
              <a:t>迴圈、</a:t>
            </a:r>
            <a:r>
              <a:rPr lang="en-US" altLang="zh-TW" dirty="0"/>
              <a:t>switch</a:t>
            </a:r>
            <a:r>
              <a:rPr lang="zh-TW" altLang="en-US" dirty="0"/>
              <a:t>語句、</a:t>
            </a:r>
            <a:r>
              <a:rPr lang="en-US" altLang="zh-TW" dirty="0"/>
              <a:t>do-while</a:t>
            </a:r>
            <a:r>
              <a:rPr lang="zh-TW" altLang="en-US" dirty="0"/>
              <a:t>迴圈等）。</a:t>
            </a:r>
          </a:p>
        </p:txBody>
      </p:sp>
    </p:spTree>
    <p:extLst>
      <p:ext uri="{BB962C8B-B14F-4D97-AF65-F5344CB8AC3E}">
        <p14:creationId xmlns:p14="http://schemas.microsoft.com/office/powerpoint/2010/main" val="4094007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特色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Browser </a:t>
            </a:r>
            <a:r>
              <a:rPr lang="zh-TW" altLang="en-US" dirty="0"/>
              <a:t>端語言</a:t>
            </a:r>
            <a:endParaRPr lang="en-US" altLang="zh-TW" dirty="0"/>
          </a:p>
          <a:p>
            <a:r>
              <a:rPr lang="zh-TW" altLang="en-US" dirty="0"/>
              <a:t>物件導向</a:t>
            </a:r>
            <a:endParaRPr lang="en-US" altLang="zh-TW" dirty="0"/>
          </a:p>
          <a:p>
            <a:r>
              <a:rPr lang="zh-TW" altLang="en-US" dirty="0"/>
              <a:t>動態定型</a:t>
            </a:r>
            <a:endParaRPr lang="en-US" altLang="zh-TW" dirty="0"/>
          </a:p>
          <a:p>
            <a:r>
              <a:rPr lang="zh-TW" altLang="en-US" dirty="0"/>
              <a:t>弱型別</a:t>
            </a:r>
            <a:endParaRPr lang="en-US" altLang="zh-TW" dirty="0"/>
          </a:p>
          <a:p>
            <a:r>
              <a:rPr lang="en-US" altLang="zh-TW" dirty="0"/>
              <a:t>Closure</a:t>
            </a:r>
          </a:p>
          <a:p>
            <a:r>
              <a:rPr lang="zh-TW" altLang="en-US" dirty="0"/>
              <a:t>特殊處理機制：</a:t>
            </a:r>
            <a:endParaRPr lang="en-US" altLang="zh-TW" dirty="0"/>
          </a:p>
          <a:p>
            <a:pPr lvl="1"/>
            <a:r>
              <a:rPr lang="zh-TW" altLang="en-US" dirty="0"/>
              <a:t>垃圾收集</a:t>
            </a:r>
            <a:endParaRPr lang="en-US" altLang="zh-TW" dirty="0"/>
          </a:p>
          <a:p>
            <a:pPr lvl="1"/>
            <a:r>
              <a:rPr lang="zh-TW" altLang="en-US" dirty="0"/>
              <a:t>例外處理</a:t>
            </a:r>
            <a:endParaRPr lang="en-US" altLang="zh-TW" dirty="0"/>
          </a:p>
          <a:p>
            <a:pPr lvl="1"/>
            <a:r>
              <a:rPr lang="zh-TW" altLang="en-US" dirty="0"/>
              <a:t>多執行續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94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版本歷史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23528" y="5668091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2"/>
              </a:rPr>
              <a:t>http://zh.wikipedia.org/wiki/Javascript</a:t>
            </a:r>
            <a:r>
              <a:rPr lang="zh-TW" altLang="en-US" dirty="0"/>
              <a:t> 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8F46F8C-7906-470D-8928-EF88D9C14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3" y="1340768"/>
            <a:ext cx="9077231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44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And more..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zh-TW" dirty="0"/>
          </a:p>
          <a:p>
            <a:pPr lvl="1"/>
            <a:r>
              <a:rPr lang="zh-TW" altLang="en-US" dirty="0"/>
              <a:t>在用戶端，</a:t>
            </a:r>
            <a:r>
              <a:rPr lang="en-US" altLang="zh-TW" dirty="0"/>
              <a:t>JavaScript</a:t>
            </a:r>
            <a:r>
              <a:rPr lang="zh-TW" altLang="en-US" dirty="0"/>
              <a:t>在傳統意義上被實現為一種解釋語言，但在最近，它已經可以被即時編譯（</a:t>
            </a:r>
            <a:r>
              <a:rPr lang="en-US" altLang="zh-TW" dirty="0"/>
              <a:t>JIT</a:t>
            </a:r>
            <a:r>
              <a:rPr lang="zh-TW" altLang="en-US" dirty="0"/>
              <a:t>）執行。隨著最新的</a:t>
            </a:r>
            <a:r>
              <a:rPr lang="en-US" altLang="zh-TW" dirty="0"/>
              <a:t>HTML5</a:t>
            </a:r>
            <a:r>
              <a:rPr lang="zh-TW" altLang="en-US" dirty="0"/>
              <a:t>和</a:t>
            </a:r>
            <a:r>
              <a:rPr lang="en-US" altLang="zh-TW" dirty="0"/>
              <a:t>CSS3</a:t>
            </a:r>
            <a:r>
              <a:rPr lang="zh-TW" altLang="en-US" dirty="0"/>
              <a:t>語言標準的推行它還可用於遊戲、桌面和行動應用程式的開發和在伺服器端網路環境執行，如</a:t>
            </a:r>
            <a:r>
              <a:rPr lang="en-US" altLang="zh-TW" dirty="0"/>
              <a:t>Node.js</a:t>
            </a:r>
            <a:r>
              <a:rPr lang="zh-TW" altLang="en-US" dirty="0"/>
              <a:t>。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1120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And more..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zh-TW" altLang="en-US" dirty="0"/>
              <a:t>不同於伺服器端腳本語言，例如</a:t>
            </a:r>
            <a:r>
              <a:rPr lang="en-US" altLang="zh-TW" dirty="0"/>
              <a:t>PHP</a:t>
            </a:r>
            <a:r>
              <a:rPr lang="zh-TW" altLang="en-US" dirty="0"/>
              <a:t>與</a:t>
            </a:r>
            <a:r>
              <a:rPr lang="en-US" altLang="zh-TW" dirty="0"/>
              <a:t>JSP</a:t>
            </a:r>
            <a:r>
              <a:rPr lang="zh-TW" altLang="en-US" dirty="0"/>
              <a:t>，</a:t>
            </a:r>
            <a:r>
              <a:rPr lang="en-US" altLang="zh-TW" dirty="0"/>
              <a:t>JavaScript</a:t>
            </a:r>
            <a:r>
              <a:rPr lang="zh-TW" altLang="en-US" dirty="0"/>
              <a:t>主要被作為用戶端腳本語言在用戶的瀏覽器上運行，不需要伺服器的支援。所以在早期程式設計師比較青睞於</a:t>
            </a:r>
            <a:r>
              <a:rPr lang="en-US" altLang="zh-TW" dirty="0"/>
              <a:t>JavaScript</a:t>
            </a:r>
            <a:r>
              <a:rPr lang="zh-TW" altLang="en-US" dirty="0"/>
              <a:t>以減少對伺服器的負擔，而與此同時也帶來另一個問題：安全性。而隨著伺服器的強壯，雖然現在的程式員更喜歡運行於伺服端的腳本以保證安全，但</a:t>
            </a:r>
            <a:r>
              <a:rPr lang="en-US" altLang="zh-TW" dirty="0"/>
              <a:t>JavaScript</a:t>
            </a:r>
            <a:r>
              <a:rPr lang="zh-TW" altLang="en-US" dirty="0"/>
              <a:t>仍然以其跨平台、容易上手等優勢大行其道。同時，有些特殊功能（如</a:t>
            </a:r>
            <a:r>
              <a:rPr lang="en-US" altLang="zh-TW" dirty="0"/>
              <a:t>AJAX</a:t>
            </a:r>
            <a:r>
              <a:rPr lang="zh-TW" altLang="en-US" dirty="0"/>
              <a:t>）必須依賴</a:t>
            </a:r>
            <a:r>
              <a:rPr lang="en-US" altLang="zh-TW" dirty="0"/>
              <a:t>JavaScript</a:t>
            </a:r>
            <a:r>
              <a:rPr lang="zh-TW" altLang="en-US" dirty="0"/>
              <a:t>在用戶端進行支援。隨著引擎和框架如</a:t>
            </a:r>
            <a:r>
              <a:rPr lang="en-US" altLang="zh-TW" dirty="0"/>
              <a:t>Node.js</a:t>
            </a:r>
            <a:r>
              <a:rPr lang="zh-TW" altLang="en-US" dirty="0"/>
              <a:t>的發展，及其事件驅動及異步</a:t>
            </a:r>
            <a:r>
              <a:rPr lang="en-US" altLang="zh-TW" dirty="0"/>
              <a:t>IO</a:t>
            </a:r>
            <a:r>
              <a:rPr lang="zh-TW" altLang="en-US" dirty="0"/>
              <a:t>等特性，</a:t>
            </a:r>
            <a:r>
              <a:rPr lang="en-US" altLang="zh-TW" dirty="0"/>
              <a:t>JavaScript</a:t>
            </a:r>
            <a:r>
              <a:rPr lang="zh-TW" altLang="en-US" dirty="0"/>
              <a:t>逐漸被用來編寫伺服器端程式。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86099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究竟什麼是 </a:t>
            </a:r>
            <a:r>
              <a:rPr lang="en-US" altLang="zh-TW" dirty="0"/>
              <a:t>JavaScript?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一般來說，完整的</a:t>
            </a:r>
            <a:r>
              <a:rPr lang="en-US" altLang="zh-TW" dirty="0"/>
              <a:t>JavaScript</a:t>
            </a:r>
            <a:r>
              <a:rPr lang="zh-TW" altLang="en-US" dirty="0"/>
              <a:t>包括以下幾個部分：</a:t>
            </a:r>
          </a:p>
          <a:p>
            <a:pPr lvl="1"/>
            <a:r>
              <a:rPr lang="en-US" altLang="zh-TW" sz="2400" dirty="0"/>
              <a:t>ECMAScript</a:t>
            </a:r>
          </a:p>
          <a:p>
            <a:pPr lvl="1"/>
            <a:r>
              <a:rPr lang="zh-TW" altLang="en-US" sz="2400" dirty="0"/>
              <a:t>瀏覽器物件模型</a:t>
            </a:r>
            <a:r>
              <a:rPr lang="en-US" altLang="zh-TW" sz="2400" dirty="0"/>
              <a:t>(BOM)</a:t>
            </a:r>
          </a:p>
          <a:p>
            <a:pPr lvl="1"/>
            <a:r>
              <a:rPr lang="zh-TW" altLang="en-US" sz="2400" dirty="0"/>
              <a:t> 文件物件模型</a:t>
            </a:r>
            <a:r>
              <a:rPr lang="en-US" altLang="zh-TW" sz="2400" dirty="0"/>
              <a:t>(DOM)</a:t>
            </a:r>
          </a:p>
          <a:p>
            <a:endParaRPr lang="en-US" altLang="zh-TW" sz="2400" dirty="0"/>
          </a:p>
          <a:p>
            <a:r>
              <a:rPr lang="zh-TW" altLang="en-US" sz="2400" dirty="0"/>
              <a:t> </a:t>
            </a:r>
            <a:r>
              <a:rPr lang="zh-TW" altLang="en-US" dirty="0"/>
              <a:t>它的基本特點如下：</a:t>
            </a:r>
          </a:p>
          <a:p>
            <a:pPr lvl="1"/>
            <a:r>
              <a:rPr lang="zh-TW" altLang="en-US" sz="2400" dirty="0"/>
              <a:t>是一種解釋性程式語言（代碼不進行預編譯）。</a:t>
            </a:r>
          </a:p>
          <a:p>
            <a:pPr lvl="1"/>
            <a:r>
              <a:rPr lang="zh-TW" altLang="en-US" sz="2400" dirty="0"/>
              <a:t>主要用來向</a:t>
            </a:r>
            <a:r>
              <a:rPr lang="en-US" altLang="zh-TW" sz="2400" dirty="0"/>
              <a:t>HTML</a:t>
            </a:r>
            <a:r>
              <a:rPr lang="zh-TW" altLang="en-US" sz="2400" dirty="0"/>
              <a:t>頁面添加互動行為。</a:t>
            </a:r>
          </a:p>
          <a:p>
            <a:pPr lvl="1"/>
            <a:r>
              <a:rPr lang="zh-TW" altLang="en-US" sz="2400" dirty="0"/>
              <a:t>可以直接嵌入</a:t>
            </a:r>
            <a:r>
              <a:rPr lang="en-US" altLang="zh-TW" sz="2400" dirty="0"/>
              <a:t>HTML</a:t>
            </a:r>
            <a:r>
              <a:rPr lang="zh-TW" altLang="en-US" sz="2400" dirty="0"/>
              <a:t>頁面，但寫成單獨的</a:t>
            </a:r>
            <a:r>
              <a:rPr lang="en-US" altLang="zh-TW" sz="2400" dirty="0" err="1"/>
              <a:t>js</a:t>
            </a:r>
            <a:r>
              <a:rPr lang="zh-TW" altLang="en-US" sz="2400" dirty="0"/>
              <a:t>檔案有利於結構和行為的分離。</a:t>
            </a:r>
          </a:p>
        </p:txBody>
      </p:sp>
    </p:spTree>
    <p:extLst>
      <p:ext uri="{BB962C8B-B14F-4D97-AF65-F5344CB8AC3E}">
        <p14:creationId xmlns:p14="http://schemas.microsoft.com/office/powerpoint/2010/main" val="1728571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究竟什麼</a:t>
            </a:r>
            <a:r>
              <a:rPr lang="zh-TW" altLang="en-US"/>
              <a:t>是 </a:t>
            </a:r>
            <a:r>
              <a:rPr lang="en-US" altLang="zh-TW"/>
              <a:t>javascript?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JavaScript</a:t>
            </a:r>
            <a:r>
              <a:rPr lang="zh-TW" altLang="en-US" dirty="0"/>
              <a:t>常用來完成以下任務：</a:t>
            </a:r>
          </a:p>
          <a:p>
            <a:pPr lvl="1"/>
            <a:r>
              <a:rPr lang="zh-TW" altLang="en-US" dirty="0"/>
              <a:t>嵌入動態文字於</a:t>
            </a:r>
            <a:r>
              <a:rPr lang="en-US" altLang="zh-TW" dirty="0"/>
              <a:t>HTML</a:t>
            </a:r>
            <a:r>
              <a:rPr lang="zh-TW" altLang="en-US" dirty="0"/>
              <a:t>頁面</a:t>
            </a:r>
          </a:p>
          <a:p>
            <a:pPr lvl="1"/>
            <a:r>
              <a:rPr lang="zh-TW" altLang="en-US" dirty="0"/>
              <a:t>對瀏覽器事件作出回應</a:t>
            </a:r>
          </a:p>
          <a:p>
            <a:pPr lvl="1"/>
            <a:r>
              <a:rPr lang="zh-TW" altLang="en-US" dirty="0"/>
              <a:t>讀寫</a:t>
            </a:r>
            <a:r>
              <a:rPr lang="en-US" altLang="zh-TW" dirty="0"/>
              <a:t>HTML</a:t>
            </a:r>
            <a:r>
              <a:rPr lang="zh-TW" altLang="en-US" dirty="0"/>
              <a:t>元素</a:t>
            </a:r>
          </a:p>
          <a:p>
            <a:pPr lvl="1"/>
            <a:r>
              <a:rPr lang="zh-TW" altLang="en-US" dirty="0"/>
              <a:t>在資料被提交到伺服器之前驗證資料</a:t>
            </a:r>
          </a:p>
          <a:p>
            <a:pPr lvl="1"/>
            <a:r>
              <a:rPr lang="zh-TW" altLang="en-US" dirty="0"/>
              <a:t>檢測訪客的瀏覽器資訊</a:t>
            </a:r>
          </a:p>
          <a:p>
            <a:pPr lvl="1"/>
            <a:r>
              <a:rPr lang="zh-TW" altLang="en-US" dirty="0"/>
              <a:t>控制</a:t>
            </a:r>
            <a:r>
              <a:rPr lang="en-US" altLang="zh-TW" dirty="0"/>
              <a:t>cookies</a:t>
            </a:r>
            <a:r>
              <a:rPr lang="zh-TW" altLang="en-US" dirty="0"/>
              <a:t>，包括建立和修改等</a:t>
            </a:r>
          </a:p>
        </p:txBody>
      </p:sp>
    </p:spTree>
    <p:extLst>
      <p:ext uri="{BB962C8B-B14F-4D97-AF65-F5344CB8AC3E}">
        <p14:creationId xmlns:p14="http://schemas.microsoft.com/office/powerpoint/2010/main" val="3499582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宣告式 </a:t>
            </a:r>
            <a:r>
              <a:rPr lang="en-US" altLang="zh-TW" b="1" dirty="0" err="1">
                <a:solidFill>
                  <a:srgbClr val="FF0000"/>
                </a:solidFill>
              </a:rPr>
              <a:t>var</a:t>
            </a:r>
            <a:r>
              <a:rPr lang="en-US" altLang="zh-TW" dirty="0"/>
              <a:t> variable = value;</a:t>
            </a:r>
          </a:p>
          <a:p>
            <a:endParaRPr lang="en-US" altLang="zh-TW" dirty="0"/>
          </a:p>
          <a:p>
            <a:r>
              <a:rPr lang="zh-TW" altLang="en-US" dirty="0"/>
              <a:t>基本的資料型態</a:t>
            </a:r>
            <a:endParaRPr lang="en-US" altLang="zh-TW" dirty="0"/>
          </a:p>
          <a:p>
            <a:pPr lvl="1"/>
            <a:r>
              <a:rPr lang="en-US" altLang="zh-TW" dirty="0"/>
              <a:t>Number</a:t>
            </a:r>
          </a:p>
          <a:p>
            <a:pPr lvl="1"/>
            <a:r>
              <a:rPr lang="en-US" altLang="zh-TW" dirty="0"/>
              <a:t>String</a:t>
            </a:r>
          </a:p>
          <a:p>
            <a:pPr lvl="1"/>
            <a:r>
              <a:rPr lang="en-US" altLang="zh-TW" dirty="0"/>
              <a:t>Boolean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其他</a:t>
            </a:r>
            <a:endParaRPr lang="en-US" altLang="zh-TW" dirty="0"/>
          </a:p>
          <a:p>
            <a:pPr lvl="1"/>
            <a:r>
              <a:rPr lang="en-US" altLang="zh-TW" dirty="0"/>
              <a:t>Object</a:t>
            </a:r>
          </a:p>
          <a:p>
            <a:pPr lvl="1"/>
            <a:r>
              <a:rPr lang="en-US" altLang="zh-TW" dirty="0"/>
              <a:t>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60913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靜態定型語言還是動態定型語言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靜態定型（</a:t>
            </a:r>
            <a:r>
              <a:rPr lang="en-US" altLang="zh-TW" dirty="0">
                <a:solidFill>
                  <a:srgbClr val="000000"/>
                </a:solidFill>
              </a:rPr>
              <a:t>Statically Typed</a:t>
            </a:r>
            <a:r>
              <a:rPr lang="en-US" altLang="zh-TW" dirty="0"/>
              <a:t> </a:t>
            </a:r>
            <a:r>
              <a:rPr lang="zh-TW" altLang="en-US" dirty="0"/>
              <a:t>）語言</a:t>
            </a:r>
          </a:p>
          <a:p>
            <a:pPr lvl="1"/>
            <a:r>
              <a:rPr lang="zh-TW" altLang="en-US" dirty="0"/>
              <a:t>型態資訊綁定在變數（</a:t>
            </a:r>
            <a:r>
              <a:rPr lang="en-US" altLang="zh-TW" dirty="0"/>
              <a:t>variable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變數只能儲存或參考至同一種型態的值或物件</a:t>
            </a:r>
            <a:endParaRPr lang="en-US" altLang="zh-TW" dirty="0"/>
          </a:p>
          <a:p>
            <a:pPr lvl="1"/>
            <a:endParaRPr lang="zh-TW" altLang="en-US" dirty="0"/>
          </a:p>
          <a:p>
            <a:r>
              <a:rPr lang="zh-TW" altLang="en-US" dirty="0"/>
              <a:t>動態定型（</a:t>
            </a:r>
            <a:r>
              <a:rPr lang="en-US" altLang="zh-TW" dirty="0"/>
              <a:t>Dynamically typed</a:t>
            </a:r>
            <a:r>
              <a:rPr lang="zh-TW" altLang="en-US" dirty="0"/>
              <a:t>）語言</a:t>
            </a:r>
          </a:p>
          <a:p>
            <a:pPr lvl="1"/>
            <a:r>
              <a:rPr lang="zh-TW" altLang="en-US" dirty="0"/>
              <a:t>型態資訊綁定在值（</a:t>
            </a:r>
            <a:r>
              <a:rPr lang="en-US" altLang="zh-TW" dirty="0"/>
              <a:t>value</a:t>
            </a:r>
            <a:r>
              <a:rPr lang="zh-TW" altLang="en-US" dirty="0"/>
              <a:t>）上</a:t>
            </a:r>
          </a:p>
          <a:p>
            <a:pPr lvl="1"/>
            <a:r>
              <a:rPr lang="zh-TW" altLang="en-US" dirty="0"/>
              <a:t>變數可以儲存或參考至任何型態的值或物件</a:t>
            </a: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F1ECCE7-17E4-4595-B9A6-3DFA1B923009}"/>
              </a:ext>
            </a:extLst>
          </p:cNvPr>
          <p:cNvSpPr txBox="1"/>
          <p:nvPr/>
        </p:nvSpPr>
        <p:spPr>
          <a:xfrm>
            <a:off x="2447764" y="4941168"/>
            <a:ext cx="4248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var</a:t>
            </a:r>
            <a:r>
              <a:rPr lang="en-US" altLang="zh-TW" sz="3200" dirty="0"/>
              <a:t> </a:t>
            </a:r>
            <a:r>
              <a:rPr lang="en-US" altLang="zh-TW" sz="4400" dirty="0">
                <a:solidFill>
                  <a:srgbClr val="FF0000"/>
                </a:solidFill>
              </a:rPr>
              <a:t>variable</a:t>
            </a:r>
            <a:r>
              <a:rPr lang="en-US" altLang="zh-TW" sz="3200" dirty="0"/>
              <a:t> = x + y ;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40489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228600"/>
            <a:ext cx="7668344" cy="1143000"/>
          </a:xfrm>
        </p:spPr>
        <p:txBody>
          <a:bodyPr>
            <a:normAutofit/>
          </a:bodyPr>
          <a:lstStyle/>
          <a:p>
            <a:r>
              <a:rPr lang="zh-TW" altLang="en-US" dirty="0"/>
              <a:t>靜態定型語言還是動態定型語言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67544" y="198884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靜態語言是這樣</a:t>
            </a:r>
          </a:p>
        </p:txBody>
      </p:sp>
      <p:sp>
        <p:nvSpPr>
          <p:cNvPr id="5" name="矩形 4"/>
          <p:cNvSpPr/>
          <p:nvPr/>
        </p:nvSpPr>
        <p:spPr>
          <a:xfrm>
            <a:off x="683568" y="3212976"/>
            <a:ext cx="792088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475656" y="3537012"/>
            <a:ext cx="1296144" cy="11521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等腰三角形 6"/>
          <p:cNvSpPr/>
          <p:nvPr/>
        </p:nvSpPr>
        <p:spPr>
          <a:xfrm>
            <a:off x="3851920" y="3591018"/>
            <a:ext cx="1296144" cy="104411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372200" y="3591018"/>
            <a:ext cx="1152128" cy="10441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907704" y="3761172"/>
            <a:ext cx="1296144" cy="115212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等腰三角形 9"/>
          <p:cNvSpPr/>
          <p:nvPr/>
        </p:nvSpPr>
        <p:spPr>
          <a:xfrm>
            <a:off x="4283968" y="3815178"/>
            <a:ext cx="1296144" cy="1044116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804248" y="3815178"/>
            <a:ext cx="1152128" cy="104411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圖說文字 11"/>
          <p:cNvSpPr/>
          <p:nvPr/>
        </p:nvSpPr>
        <p:spPr>
          <a:xfrm>
            <a:off x="683568" y="2675367"/>
            <a:ext cx="1584176" cy="288032"/>
          </a:xfrm>
          <a:prstGeom prst="wedgeRectCallout">
            <a:avLst>
              <a:gd name="adj1" fmla="val 31579"/>
              <a:gd name="adj2" fmla="val 32605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宣告的變數</a:t>
            </a:r>
          </a:p>
        </p:txBody>
      </p:sp>
      <p:sp>
        <p:nvSpPr>
          <p:cNvPr id="13" name="矩形圖說文字 12"/>
          <p:cNvSpPr/>
          <p:nvPr/>
        </p:nvSpPr>
        <p:spPr>
          <a:xfrm>
            <a:off x="1434881" y="5373216"/>
            <a:ext cx="1584176" cy="288032"/>
          </a:xfrm>
          <a:prstGeom prst="wedgeRectCallout">
            <a:avLst>
              <a:gd name="adj1" fmla="val 29401"/>
              <a:gd name="adj2" fmla="val -29090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變數值</a:t>
            </a:r>
          </a:p>
        </p:txBody>
      </p:sp>
    </p:spTree>
    <p:extLst>
      <p:ext uri="{BB962C8B-B14F-4D97-AF65-F5344CB8AC3E}">
        <p14:creationId xmlns:p14="http://schemas.microsoft.com/office/powerpoint/2010/main" val="219839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550DDEA-E3E1-4582-86F5-E9A159DB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Intodoction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D73279A-6760-4068-8FCB-9D7515BC6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HTML</a:t>
            </a:r>
            <a:r>
              <a:rPr lang="zh-TW" altLang="en-US" dirty="0"/>
              <a:t>元素是構建網站的基石。</a:t>
            </a:r>
            <a:r>
              <a:rPr lang="en-US" altLang="zh-TW" dirty="0"/>
              <a:t>HTML</a:t>
            </a:r>
            <a:r>
              <a:rPr lang="zh-TW" altLang="en-US" dirty="0"/>
              <a:t>允許嵌入圖像與物件，並且可以用於建立互動式表單，它被用來結構化資訊</a:t>
            </a:r>
            <a:r>
              <a:rPr lang="en-US" altLang="zh-TW" dirty="0"/>
              <a:t>——</a:t>
            </a:r>
            <a:r>
              <a:rPr lang="zh-TW" altLang="en-US" dirty="0"/>
              <a:t>例如標題、段落和列表等等，也可用來在一定程度上描述文件的外觀和語意。</a:t>
            </a:r>
            <a:r>
              <a:rPr lang="en-US" altLang="zh-TW" dirty="0"/>
              <a:t>HTML</a:t>
            </a:r>
            <a:r>
              <a:rPr lang="zh-TW" altLang="en-US" dirty="0"/>
              <a:t>的語言形式為尖括弧包圍的</a:t>
            </a:r>
            <a:r>
              <a:rPr lang="en-US" altLang="zh-TW" dirty="0"/>
              <a:t>HTML</a:t>
            </a:r>
            <a:r>
              <a:rPr lang="zh-TW" altLang="en-US" dirty="0"/>
              <a:t>元素。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3059832" y="4653136"/>
            <a:ext cx="302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/>
              <a:t>&lt;html&gt;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636890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String </a:t>
            </a:r>
            <a:r>
              <a:rPr lang="en-US" altLang="zh-TW" dirty="0" err="1"/>
              <a:t>str</a:t>
            </a:r>
            <a:r>
              <a:rPr lang="en-US" altLang="zh-TW" dirty="0"/>
              <a:t> = “IM A STRING”;</a:t>
            </a:r>
          </a:p>
          <a:p>
            <a:pPr marL="0" indent="0">
              <a:buNone/>
            </a:pPr>
            <a:r>
              <a:rPr lang="en-US" altLang="zh-TW" dirty="0"/>
              <a:t>Integer </a:t>
            </a:r>
            <a:r>
              <a:rPr lang="en-US" altLang="zh-TW" dirty="0" err="1"/>
              <a:t>inte</a:t>
            </a:r>
            <a:r>
              <a:rPr lang="en-US" altLang="zh-TW" dirty="0"/>
              <a:t> = 100;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inte</a:t>
            </a:r>
            <a:r>
              <a:rPr lang="en-US" altLang="zh-TW" dirty="0"/>
              <a:t> = </a:t>
            </a:r>
            <a:r>
              <a:rPr lang="en-US" altLang="zh-TW" dirty="0" err="1"/>
              <a:t>str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" name="圓角矩形圖說文字 4"/>
          <p:cNvSpPr/>
          <p:nvPr/>
        </p:nvSpPr>
        <p:spPr>
          <a:xfrm>
            <a:off x="2051720" y="3429000"/>
            <a:ext cx="2952328" cy="720080"/>
          </a:xfrm>
          <a:prstGeom prst="wedgeRoundRectCallout">
            <a:avLst>
              <a:gd name="adj1" fmla="val -55593"/>
              <a:gd name="adj2" fmla="val -81190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這裡會發生什麼事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7" name="爆炸 2 6"/>
          <p:cNvSpPr/>
          <p:nvPr/>
        </p:nvSpPr>
        <p:spPr>
          <a:xfrm>
            <a:off x="3527884" y="2564904"/>
            <a:ext cx="3312368" cy="1728192"/>
          </a:xfrm>
          <a:prstGeom prst="irregularSeal2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編譯錯誤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28650" y="2708920"/>
            <a:ext cx="351130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inte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=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</a:rPr>
              <a:t>Integer.valueOf</a:t>
            </a:r>
            <a:r>
              <a:rPr lang="en-US" altLang="zh-TW" sz="2400" dirty="0">
                <a:solidFill>
                  <a:srgbClr val="FF0000"/>
                </a:solidFill>
              </a:rPr>
              <a:t>(</a:t>
            </a:r>
            <a:r>
              <a:rPr lang="en-US" altLang="zh-TW" sz="2400" dirty="0" err="1">
                <a:solidFill>
                  <a:srgbClr val="FF0000"/>
                </a:solidFill>
              </a:rPr>
              <a:t>str</a:t>
            </a:r>
            <a:r>
              <a:rPr lang="en-US" altLang="zh-TW" sz="2400" dirty="0">
                <a:solidFill>
                  <a:srgbClr val="FF0000"/>
                </a:solidFill>
              </a:rPr>
              <a:t>);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80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228600"/>
            <a:ext cx="7668344" cy="1143000"/>
          </a:xfrm>
        </p:spPr>
        <p:txBody>
          <a:bodyPr>
            <a:normAutofit/>
          </a:bodyPr>
          <a:lstStyle/>
          <a:p>
            <a:r>
              <a:rPr lang="zh-TW" altLang="en-US" dirty="0"/>
              <a:t>靜態定型語言還是動態定型語言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67544" y="198884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動態語言是這樣</a:t>
            </a:r>
          </a:p>
        </p:txBody>
      </p:sp>
      <p:sp>
        <p:nvSpPr>
          <p:cNvPr id="5" name="矩形 4"/>
          <p:cNvSpPr/>
          <p:nvPr/>
        </p:nvSpPr>
        <p:spPr>
          <a:xfrm>
            <a:off x="683568" y="3212976"/>
            <a:ext cx="792088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475656" y="3537012"/>
            <a:ext cx="1296144" cy="11521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等腰三角形 6"/>
          <p:cNvSpPr/>
          <p:nvPr/>
        </p:nvSpPr>
        <p:spPr>
          <a:xfrm>
            <a:off x="3851920" y="3591018"/>
            <a:ext cx="1296144" cy="104411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372200" y="3591018"/>
            <a:ext cx="1152128" cy="10441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雲朵形 13"/>
          <p:cNvSpPr/>
          <p:nvPr/>
        </p:nvSpPr>
        <p:spPr>
          <a:xfrm>
            <a:off x="1367790" y="3429000"/>
            <a:ext cx="1651267" cy="1430294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雲朵形 14"/>
          <p:cNvSpPr/>
          <p:nvPr/>
        </p:nvSpPr>
        <p:spPr>
          <a:xfrm>
            <a:off x="3635896" y="3448638"/>
            <a:ext cx="1651267" cy="1430294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雲朵形 15"/>
          <p:cNvSpPr/>
          <p:nvPr/>
        </p:nvSpPr>
        <p:spPr>
          <a:xfrm>
            <a:off x="6122630" y="3397929"/>
            <a:ext cx="1651267" cy="1430294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907704" y="3761172"/>
            <a:ext cx="1296144" cy="115212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等腰三角形 9"/>
          <p:cNvSpPr/>
          <p:nvPr/>
        </p:nvSpPr>
        <p:spPr>
          <a:xfrm>
            <a:off x="4283968" y="3815178"/>
            <a:ext cx="1296144" cy="1044116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804248" y="3815178"/>
            <a:ext cx="1152128" cy="104411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圖說文字 11"/>
          <p:cNvSpPr/>
          <p:nvPr/>
        </p:nvSpPr>
        <p:spPr>
          <a:xfrm>
            <a:off x="642793" y="2654754"/>
            <a:ext cx="1584176" cy="288032"/>
          </a:xfrm>
          <a:prstGeom prst="wedgeRectCallout">
            <a:avLst>
              <a:gd name="adj1" fmla="val 31579"/>
              <a:gd name="adj2" fmla="val 32605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宣告的變數</a:t>
            </a:r>
          </a:p>
        </p:txBody>
      </p:sp>
      <p:sp>
        <p:nvSpPr>
          <p:cNvPr id="13" name="矩形圖說文字 12"/>
          <p:cNvSpPr/>
          <p:nvPr/>
        </p:nvSpPr>
        <p:spPr>
          <a:xfrm>
            <a:off x="1434881" y="5373216"/>
            <a:ext cx="1584176" cy="288032"/>
          </a:xfrm>
          <a:prstGeom prst="wedgeRectCallout">
            <a:avLst>
              <a:gd name="adj1" fmla="val 29401"/>
              <a:gd name="adj2" fmla="val -29090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變數值</a:t>
            </a:r>
          </a:p>
        </p:txBody>
      </p:sp>
    </p:spTree>
    <p:extLst>
      <p:ext uri="{BB962C8B-B14F-4D97-AF65-F5344CB8AC3E}">
        <p14:creationId xmlns:p14="http://schemas.microsoft.com/office/powerpoint/2010/main" val="648283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Javascript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str</a:t>
            </a:r>
            <a:r>
              <a:rPr lang="en-US" altLang="zh-TW" dirty="0"/>
              <a:t> = “IM A STRING”;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inte</a:t>
            </a:r>
            <a:r>
              <a:rPr lang="en-US" altLang="zh-TW" dirty="0"/>
              <a:t> = 100;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inte</a:t>
            </a:r>
            <a:r>
              <a:rPr lang="en-US" altLang="zh-TW" dirty="0"/>
              <a:t> = </a:t>
            </a:r>
            <a:r>
              <a:rPr lang="en-US" altLang="zh-TW" dirty="0" err="1"/>
              <a:t>str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" name="圓角矩形圖說文字 4"/>
          <p:cNvSpPr/>
          <p:nvPr/>
        </p:nvSpPr>
        <p:spPr>
          <a:xfrm>
            <a:off x="2051720" y="3429000"/>
            <a:ext cx="2952328" cy="720080"/>
          </a:xfrm>
          <a:prstGeom prst="wedgeRoundRectCallout">
            <a:avLst>
              <a:gd name="adj1" fmla="val -55593"/>
              <a:gd name="adj2" fmla="val -81190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這裡會發生什麼事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2" name="爆炸 1 1"/>
          <p:cNvSpPr/>
          <p:nvPr/>
        </p:nvSpPr>
        <p:spPr>
          <a:xfrm>
            <a:off x="4090097" y="2420888"/>
            <a:ext cx="1827901" cy="1800200"/>
          </a:xfrm>
          <a:prstGeom prst="irregularSeal1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OK</a:t>
            </a:r>
            <a:endParaRPr lang="zh-TW" altLang="en-US" sz="36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338682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靜態定型語言還是動態定型語言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靜態定型（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Statically Typed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）語言</a:t>
            </a:r>
          </a:p>
          <a:p>
            <a:pPr lvl="1"/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C/C++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Java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Scala…</a:t>
            </a:r>
          </a:p>
          <a:p>
            <a:pPr lvl="1"/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動態定型（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Dynamically typed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）語言</a:t>
            </a:r>
          </a:p>
          <a:p>
            <a:pPr lvl="1"/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Ruby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Python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Groovy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JavaScript…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5679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弱型別還是強型別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強型別（</a:t>
            </a:r>
            <a:r>
              <a:rPr lang="en-US" altLang="zh-TW" dirty="0"/>
              <a:t>Strong typing</a:t>
            </a:r>
            <a:r>
              <a:rPr lang="zh-TW" altLang="en-US" dirty="0"/>
              <a:t>）語言</a:t>
            </a:r>
          </a:p>
          <a:p>
            <a:pPr lvl="1"/>
            <a:r>
              <a:rPr lang="zh-TW" altLang="en-US" dirty="0"/>
              <a:t>值或物件的值是較為特定的，較不允許不同型別的值或物件混合運算或自動轉換</a:t>
            </a:r>
            <a:endParaRPr lang="en-US" altLang="zh-TW" dirty="0"/>
          </a:p>
          <a:p>
            <a:pPr lvl="1"/>
            <a:endParaRPr lang="zh-TW" altLang="en-US" dirty="0"/>
          </a:p>
          <a:p>
            <a:r>
              <a:rPr lang="zh-TW" altLang="en-US" dirty="0"/>
              <a:t>弱型別（</a:t>
            </a:r>
            <a:r>
              <a:rPr lang="en-US" altLang="zh-TW" dirty="0"/>
              <a:t>Weak typing</a:t>
            </a:r>
            <a:r>
              <a:rPr lang="zh-TW" altLang="en-US" dirty="0"/>
              <a:t>）語言</a:t>
            </a:r>
          </a:p>
          <a:p>
            <a:pPr lvl="1"/>
            <a:r>
              <a:rPr lang="zh-TW" altLang="en-US" dirty="0"/>
              <a:t>值或物件的值是較不特定的，允許不同型別的值或物件混合運算或自動轉換</a:t>
            </a: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4C1EC92-69E0-4D41-89FC-BBCD34258D36}"/>
              </a:ext>
            </a:extLst>
          </p:cNvPr>
          <p:cNvSpPr txBox="1"/>
          <p:nvPr/>
        </p:nvSpPr>
        <p:spPr>
          <a:xfrm>
            <a:off x="2447764" y="4941168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var</a:t>
            </a:r>
            <a:r>
              <a:rPr lang="en-US" altLang="zh-TW" sz="3200" dirty="0"/>
              <a:t> variable = </a:t>
            </a:r>
            <a:r>
              <a:rPr lang="en-US" altLang="zh-TW" sz="4800" dirty="0">
                <a:solidFill>
                  <a:srgbClr val="FF0000"/>
                </a:solidFill>
              </a:rPr>
              <a:t>x + y </a:t>
            </a:r>
            <a:r>
              <a:rPr lang="en-US" altLang="zh-TW" sz="3200" dirty="0"/>
              <a:t>;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055462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String </a:t>
            </a:r>
            <a:r>
              <a:rPr lang="en-US" altLang="zh-TW" dirty="0" err="1"/>
              <a:t>str</a:t>
            </a:r>
            <a:r>
              <a:rPr lang="en-US" altLang="zh-TW" dirty="0"/>
              <a:t> = “99”;</a:t>
            </a:r>
          </a:p>
          <a:p>
            <a:pPr marL="0" indent="0">
              <a:buNone/>
            </a:pPr>
            <a:r>
              <a:rPr lang="en-US" altLang="zh-TW" dirty="0"/>
              <a:t>Integer </a:t>
            </a:r>
            <a:r>
              <a:rPr lang="en-US" altLang="zh-TW" dirty="0" err="1"/>
              <a:t>inte</a:t>
            </a:r>
            <a:r>
              <a:rPr lang="en-US" altLang="zh-TW" dirty="0"/>
              <a:t> = 100;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inte</a:t>
            </a:r>
            <a:r>
              <a:rPr lang="en-US" altLang="zh-TW" dirty="0"/>
              <a:t> 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 err="1"/>
              <a:t>inte</a:t>
            </a:r>
            <a:r>
              <a:rPr lang="en-US" altLang="zh-TW" dirty="0"/>
              <a:t> - </a:t>
            </a:r>
            <a:r>
              <a:rPr lang="en-US" altLang="zh-TW" dirty="0" err="1"/>
              <a:t>str</a:t>
            </a:r>
            <a:r>
              <a:rPr lang="en-US" altLang="zh-TW" dirty="0"/>
              <a:t> ;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" name="圓角矩形圖說文字 4"/>
          <p:cNvSpPr/>
          <p:nvPr/>
        </p:nvSpPr>
        <p:spPr>
          <a:xfrm>
            <a:off x="2267744" y="3501008"/>
            <a:ext cx="2952328" cy="720080"/>
          </a:xfrm>
          <a:prstGeom prst="wedgeRoundRectCallout">
            <a:avLst>
              <a:gd name="adj1" fmla="val -36580"/>
              <a:gd name="adj2" fmla="val -77418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這裡會發生什麼事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6" name="爆炸 2 5"/>
          <p:cNvSpPr/>
          <p:nvPr/>
        </p:nvSpPr>
        <p:spPr>
          <a:xfrm>
            <a:off x="3527884" y="2564904"/>
            <a:ext cx="3312368" cy="1728192"/>
          </a:xfrm>
          <a:prstGeom prst="irregularSeal2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編譯錯誤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605926" y="2780928"/>
            <a:ext cx="418209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inte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=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</a:rPr>
              <a:t>inte</a:t>
            </a:r>
            <a:r>
              <a:rPr lang="en-US" altLang="zh-TW" sz="2400" dirty="0">
                <a:solidFill>
                  <a:srgbClr val="FF0000"/>
                </a:solidFill>
              </a:rPr>
              <a:t> – </a:t>
            </a:r>
            <a:r>
              <a:rPr lang="en-US" altLang="zh-TW" sz="2400" dirty="0" err="1">
                <a:solidFill>
                  <a:srgbClr val="FF0000"/>
                </a:solidFill>
              </a:rPr>
              <a:t>Integer.valueOf</a:t>
            </a:r>
            <a:r>
              <a:rPr lang="en-US" altLang="zh-TW" sz="2400" dirty="0">
                <a:solidFill>
                  <a:srgbClr val="FF0000"/>
                </a:solidFill>
              </a:rPr>
              <a:t>(</a:t>
            </a:r>
            <a:r>
              <a:rPr lang="en-US" altLang="zh-TW" sz="2400" dirty="0" err="1">
                <a:solidFill>
                  <a:srgbClr val="FF0000"/>
                </a:solidFill>
              </a:rPr>
              <a:t>str</a:t>
            </a:r>
            <a:r>
              <a:rPr lang="en-US" altLang="zh-TW" sz="2400" dirty="0">
                <a:solidFill>
                  <a:srgbClr val="FF0000"/>
                </a:solidFill>
              </a:rPr>
              <a:t>);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36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Javascript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str</a:t>
            </a:r>
            <a:r>
              <a:rPr lang="en-US" altLang="zh-TW" dirty="0"/>
              <a:t> = “99”;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inte</a:t>
            </a:r>
            <a:r>
              <a:rPr lang="en-US" altLang="zh-TW" dirty="0"/>
              <a:t> = 100;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inte</a:t>
            </a:r>
            <a:r>
              <a:rPr lang="en-US" altLang="zh-TW" dirty="0"/>
              <a:t> = </a:t>
            </a:r>
            <a:r>
              <a:rPr lang="en-US" altLang="zh-TW" dirty="0" err="1"/>
              <a:t>inte</a:t>
            </a:r>
            <a:r>
              <a:rPr lang="en-US" altLang="zh-TW" dirty="0"/>
              <a:t> - </a:t>
            </a:r>
            <a:r>
              <a:rPr lang="en-US" altLang="zh-TW" dirty="0" err="1"/>
              <a:t>str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6" name="圓角矩形圖說文字 5"/>
          <p:cNvSpPr/>
          <p:nvPr/>
        </p:nvSpPr>
        <p:spPr>
          <a:xfrm>
            <a:off x="2267744" y="3501008"/>
            <a:ext cx="2952328" cy="720080"/>
          </a:xfrm>
          <a:prstGeom prst="wedgeRoundRectCallout">
            <a:avLst>
              <a:gd name="adj1" fmla="val -36580"/>
              <a:gd name="adj2" fmla="val -77418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這裡會發生什麼事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2" name="爆炸 1 1"/>
          <p:cNvSpPr/>
          <p:nvPr/>
        </p:nvSpPr>
        <p:spPr>
          <a:xfrm>
            <a:off x="4090097" y="2420888"/>
            <a:ext cx="1827901" cy="1800200"/>
          </a:xfrm>
          <a:prstGeom prst="irregularSeal1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OK</a:t>
            </a:r>
            <a:endParaRPr lang="zh-TW" altLang="en-US" sz="36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45951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弱型別還是強型別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強型別（</a:t>
            </a:r>
            <a:r>
              <a:rPr lang="en-US" altLang="zh-TW" dirty="0"/>
              <a:t>Strong typing</a:t>
            </a:r>
            <a:r>
              <a:rPr lang="zh-TW" altLang="en-US" dirty="0"/>
              <a:t>）語言</a:t>
            </a:r>
          </a:p>
          <a:p>
            <a:pPr lvl="1"/>
            <a:r>
              <a:rPr lang="en-US" altLang="zh-TW" dirty="0"/>
              <a:t>Java</a:t>
            </a:r>
            <a:r>
              <a:rPr lang="zh-TW" altLang="en-US" dirty="0"/>
              <a:t>、</a:t>
            </a:r>
            <a:r>
              <a:rPr lang="en-US" altLang="zh-TW" dirty="0"/>
              <a:t>Ruby</a:t>
            </a:r>
            <a:r>
              <a:rPr lang="zh-TW" altLang="en-US" dirty="0"/>
              <a:t>、</a:t>
            </a:r>
            <a:r>
              <a:rPr lang="en-US" altLang="zh-TW" dirty="0" err="1"/>
              <a:t>Scala</a:t>
            </a:r>
            <a:r>
              <a:rPr lang="en-US" altLang="zh-TW" dirty="0"/>
              <a:t> </a:t>
            </a:r>
            <a:r>
              <a:rPr lang="zh-TW" altLang="en-US" dirty="0"/>
              <a:t>座落強型別光譜的一端</a:t>
            </a:r>
            <a:endParaRPr lang="en-US" altLang="zh-TW" dirty="0"/>
          </a:p>
          <a:p>
            <a:pPr lvl="1"/>
            <a:endParaRPr lang="zh-TW" altLang="en-US" dirty="0"/>
          </a:p>
          <a:p>
            <a:r>
              <a:rPr lang="zh-TW" altLang="en-US" dirty="0"/>
              <a:t>弱型別（</a:t>
            </a:r>
            <a:r>
              <a:rPr lang="en-US" altLang="zh-TW" dirty="0"/>
              <a:t>Weak typing</a:t>
            </a:r>
            <a:r>
              <a:rPr lang="zh-TW" altLang="en-US" dirty="0"/>
              <a:t>）語言</a:t>
            </a:r>
          </a:p>
          <a:p>
            <a:pPr lvl="1"/>
            <a:r>
              <a:rPr lang="en-US" altLang="zh-TW" dirty="0"/>
              <a:t>C</a:t>
            </a:r>
            <a:r>
              <a:rPr lang="zh-TW" altLang="en-US" dirty="0"/>
              <a:t>、</a:t>
            </a:r>
            <a:r>
              <a:rPr lang="en-US" altLang="zh-TW" dirty="0"/>
              <a:t>Perl</a:t>
            </a:r>
            <a:r>
              <a:rPr lang="zh-TW" altLang="en-US" dirty="0"/>
              <a:t>、</a:t>
            </a:r>
            <a:r>
              <a:rPr lang="en-US" altLang="zh-TW" dirty="0"/>
              <a:t>JavaScript </a:t>
            </a:r>
            <a:r>
              <a:rPr lang="zh-TW" altLang="en-US" dirty="0"/>
              <a:t>座落弱型別光譜的一端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23872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3DF5FD-DA76-47AE-9FA2-B051132A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 - Number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2F06D9-F20C-4DEC-959E-8DEC38156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 Numbers are Always 64-bit Floating Point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Operators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BF7CF62-942D-45EF-A50C-950E9DC1E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197095"/>
              </p:ext>
            </p:extLst>
          </p:nvPr>
        </p:nvGraphicFramePr>
        <p:xfrm>
          <a:off x="827584" y="1732408"/>
          <a:ext cx="7560840" cy="93995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021059">
                  <a:extLst>
                    <a:ext uri="{9D8B030D-6E8A-4147-A177-3AD203B41FA5}">
                      <a16:colId xmlns:a16="http://schemas.microsoft.com/office/drawing/2014/main" val="899047770"/>
                    </a:ext>
                  </a:extLst>
                </a:gridCol>
                <a:gridCol w="2692279">
                  <a:extLst>
                    <a:ext uri="{9D8B030D-6E8A-4147-A177-3AD203B41FA5}">
                      <a16:colId xmlns:a16="http://schemas.microsoft.com/office/drawing/2014/main" val="1628312569"/>
                    </a:ext>
                  </a:extLst>
                </a:gridCol>
                <a:gridCol w="1847502">
                  <a:extLst>
                    <a:ext uri="{9D8B030D-6E8A-4147-A177-3AD203B41FA5}">
                      <a16:colId xmlns:a16="http://schemas.microsoft.com/office/drawing/2014/main" val="865581561"/>
                    </a:ext>
                  </a:extLst>
                </a:gridCol>
              </a:tblGrid>
              <a:tr h="58542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Value 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(aka Fraction/Mantissa)</a:t>
                      </a:r>
                    </a:p>
                  </a:txBody>
                  <a:tcPr marL="101600" marR="50800" marT="50800" marB="508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Exponent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Sign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629779176"/>
                  </a:ext>
                </a:extLst>
              </a:tr>
              <a:tr h="3506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52 bits (0 - 51) </a:t>
                      </a:r>
                    </a:p>
                  </a:txBody>
                  <a:tcPr marL="101600" marR="50800" marT="50800" marB="508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11 bits (52 - 62)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1 bit (63)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221766282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B73420F-4617-40F6-B3CF-952C37633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236244"/>
              </p:ext>
            </p:extLst>
          </p:nvPr>
        </p:nvGraphicFramePr>
        <p:xfrm>
          <a:off x="833090" y="3645024"/>
          <a:ext cx="7555333" cy="27635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882821">
                  <a:extLst>
                    <a:ext uri="{9D8B030D-6E8A-4147-A177-3AD203B41FA5}">
                      <a16:colId xmlns:a16="http://schemas.microsoft.com/office/drawing/2014/main" val="1354293341"/>
                    </a:ext>
                  </a:extLst>
                </a:gridCol>
                <a:gridCol w="5672512">
                  <a:extLst>
                    <a:ext uri="{9D8B030D-6E8A-4147-A177-3AD203B41FA5}">
                      <a16:colId xmlns:a16="http://schemas.microsoft.com/office/drawing/2014/main" val="6912767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Operator</a:t>
                      </a:r>
                      <a:endParaRPr lang="en-US" sz="16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101600" marR="50800" marT="50800" marB="508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3209614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 dirty="0">
                          <a:effectLst/>
                        </a:rPr>
                        <a:t>+</a:t>
                      </a:r>
                      <a:endParaRPr lang="en-US" altLang="zh-TW" sz="16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101600" marR="50800" marT="50800" marB="508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Addition</a:t>
                      </a:r>
                      <a:endParaRPr lang="en-US" sz="16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3010616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 dirty="0">
                          <a:effectLst/>
                        </a:rPr>
                        <a:t>-</a:t>
                      </a:r>
                      <a:endParaRPr lang="en-US" altLang="zh-TW" sz="16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101600" marR="50800" marT="50800" marB="508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Subtraction</a:t>
                      </a:r>
                      <a:endParaRPr lang="en-US" sz="16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5575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600">
                          <a:effectLst/>
                        </a:rPr>
                        <a:t>*</a:t>
                      </a:r>
                      <a:endParaRPr lang="zh-TW" altLang="en-US" sz="1600">
                        <a:effectLst/>
                        <a:latin typeface="+mn-lt"/>
                        <a:ea typeface="+mn-ea"/>
                      </a:endParaRPr>
                    </a:p>
                  </a:txBody>
                  <a:tcPr marL="101600" marR="50800" marT="50800" marB="508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Multiplication</a:t>
                      </a:r>
                      <a:endParaRPr lang="en-US" sz="16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3122611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>
                          <a:effectLst/>
                        </a:rPr>
                        <a:t>/</a:t>
                      </a:r>
                      <a:endParaRPr lang="en-US" altLang="zh-TW" sz="1600">
                        <a:effectLst/>
                        <a:latin typeface="+mn-lt"/>
                        <a:ea typeface="+mn-ea"/>
                      </a:endParaRPr>
                    </a:p>
                  </a:txBody>
                  <a:tcPr marL="101600" marR="50800" marT="50800" marB="508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Division</a:t>
                      </a:r>
                      <a:endParaRPr lang="en-US" sz="16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2448965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>
                          <a:effectLst/>
                        </a:rPr>
                        <a:t>%</a:t>
                      </a:r>
                      <a:endParaRPr lang="en-US" altLang="zh-TW" sz="1600">
                        <a:effectLst/>
                        <a:latin typeface="+mn-lt"/>
                        <a:ea typeface="+mn-ea"/>
                      </a:endParaRPr>
                    </a:p>
                  </a:txBody>
                  <a:tcPr marL="101600" marR="50800" marT="50800" marB="508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Modulus</a:t>
                      </a:r>
                      <a:endParaRPr lang="en-US" sz="16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652822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>
                          <a:effectLst/>
                        </a:rPr>
                        <a:t>++</a:t>
                      </a:r>
                      <a:endParaRPr lang="en-US" altLang="zh-TW" sz="1600">
                        <a:effectLst/>
                        <a:latin typeface="+mn-lt"/>
                        <a:ea typeface="+mn-ea"/>
                      </a:endParaRPr>
                    </a:p>
                  </a:txBody>
                  <a:tcPr marL="101600" marR="50800" marT="50800" marB="508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Increment</a:t>
                      </a:r>
                      <a:endParaRPr lang="en-US" sz="16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15525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 dirty="0">
                          <a:effectLst/>
                        </a:rPr>
                        <a:t>--</a:t>
                      </a:r>
                      <a:endParaRPr lang="en-US" altLang="zh-TW" sz="16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101600" marR="50800" marT="50800" marB="508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Decrement</a:t>
                      </a:r>
                      <a:endParaRPr lang="en-US" sz="16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214010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1686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903A88-5C70-468C-867E-C6C11853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 - Number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C2F03E-AC24-4A2C-8A67-36E7A748C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Number.NaN</a:t>
            </a:r>
            <a:r>
              <a:rPr lang="zh-TW" altLang="en-US" dirty="0"/>
              <a:t> </a:t>
            </a:r>
            <a:r>
              <a:rPr lang="en-US" altLang="zh-TW" dirty="0"/>
              <a:t> - Not a Number</a:t>
            </a: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52E6E24-4A6D-4B11-A0E6-5DA9E73275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000"/>
          <a:stretch/>
        </p:blipFill>
        <p:spPr>
          <a:xfrm>
            <a:off x="899592" y="1844824"/>
            <a:ext cx="7646561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7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data, document, files, page, paper, sheet, text icon">
            <a:extLst>
              <a:ext uri="{FF2B5EF4-FFF2-40B4-BE49-F238E27FC236}">
                <a16:creationId xmlns:a16="http://schemas.microsoft.com/office/drawing/2014/main" id="{49E79F2D-4A46-470C-9A7A-712A7FF6E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54" y="32441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analysis, analytics, bar, chart, diagram, pie, statistics icon">
            <a:extLst>
              <a:ext uri="{FF2B5EF4-FFF2-40B4-BE49-F238E27FC236}">
                <a16:creationId xmlns:a16="http://schemas.microsoft.com/office/drawing/2014/main" id="{1E7CE9A6-DD25-48F0-87A1-BCC7FF849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44" y="109407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群組 3">
            <a:extLst>
              <a:ext uri="{FF2B5EF4-FFF2-40B4-BE49-F238E27FC236}">
                <a16:creationId xmlns:a16="http://schemas.microsoft.com/office/drawing/2014/main" id="{854A0EF9-61C8-468C-9632-06476EA16719}"/>
              </a:ext>
            </a:extLst>
          </p:cNvPr>
          <p:cNvGrpSpPr/>
          <p:nvPr/>
        </p:nvGrpSpPr>
        <p:grpSpPr>
          <a:xfrm>
            <a:off x="467544" y="2924944"/>
            <a:ext cx="8131968" cy="2438400"/>
            <a:chOff x="678632" y="2055912"/>
            <a:chExt cx="8131968" cy="2438400"/>
          </a:xfrm>
        </p:grpSpPr>
        <p:pic>
          <p:nvPicPr>
            <p:cNvPr id="8194" name="Picture 2" descr="account, avatar, human, people, profile, user icon">
              <a:extLst>
                <a:ext uri="{FF2B5EF4-FFF2-40B4-BE49-F238E27FC236}">
                  <a16:creationId xmlns:a16="http://schemas.microsoft.com/office/drawing/2014/main" id="{69F32064-522A-4D85-A9C3-44C35F23B5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32" y="2055912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6" name="Picture 4" descr="account, avatar, human, people, profile, user icon">
              <a:extLst>
                <a:ext uri="{FF2B5EF4-FFF2-40B4-BE49-F238E27FC236}">
                  <a16:creationId xmlns:a16="http://schemas.microsoft.com/office/drawing/2014/main" id="{9307DC07-B419-45D7-A630-F93D370BFC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2055912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0482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0.61494 0.0009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4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3DF5FD-DA76-47AE-9FA2-B051132A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 - String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2F06D9-F20C-4DEC-959E-8DEC3815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55026"/>
            <a:ext cx="7886700" cy="1307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err="1"/>
              <a:t>var</a:t>
            </a:r>
            <a:r>
              <a:rPr lang="en-US" altLang="zh-TW" sz="2400" dirty="0"/>
              <a:t> x = 'It\'s alright';</a:t>
            </a:r>
            <a:br>
              <a:rPr lang="en-US" altLang="zh-TW" sz="2400" dirty="0"/>
            </a:br>
            <a:r>
              <a:rPr lang="en-US" altLang="zh-TW" sz="2400" dirty="0" err="1"/>
              <a:t>var</a:t>
            </a:r>
            <a:r>
              <a:rPr lang="en-US" altLang="zh-TW" sz="2400" dirty="0"/>
              <a:t> y = "We are the so-called \"Vikings\" from the north.’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E9DCED-E49D-49D7-B684-617FC065F1BC}"/>
              </a:ext>
            </a:extLst>
          </p:cNvPr>
          <p:cNvSpPr/>
          <p:nvPr/>
        </p:nvSpPr>
        <p:spPr>
          <a:xfrm>
            <a:off x="628650" y="1360789"/>
            <a:ext cx="682367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TW" sz="2800" dirty="0"/>
              <a:t>var s = </a:t>
            </a:r>
            <a:r>
              <a:rPr lang="pt-BR" altLang="zh-TW" sz="5000" dirty="0">
                <a:solidFill>
                  <a:srgbClr val="FF0000"/>
                </a:solidFill>
              </a:rPr>
              <a:t>"</a:t>
            </a:r>
            <a:r>
              <a:rPr lang="pt-BR" altLang="zh-TW" sz="2800" dirty="0"/>
              <a:t>welcome join cathay family</a:t>
            </a:r>
            <a:r>
              <a:rPr lang="pt-BR" altLang="zh-TW" sz="5000" dirty="0">
                <a:solidFill>
                  <a:srgbClr val="FF0000"/>
                </a:solidFill>
              </a:rPr>
              <a:t>"</a:t>
            </a:r>
            <a:r>
              <a:rPr lang="pt-BR" altLang="zh-TW" sz="2800" dirty="0"/>
              <a:t>;</a:t>
            </a:r>
            <a:endParaRPr lang="zh-TW" altLang="en-US" sz="2800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7BA128E-13CB-4F72-8398-7BFF509DC7EA}"/>
              </a:ext>
            </a:extLst>
          </p:cNvPr>
          <p:cNvGrpSpPr/>
          <p:nvPr/>
        </p:nvGrpSpPr>
        <p:grpSpPr>
          <a:xfrm>
            <a:off x="1691680" y="1330011"/>
            <a:ext cx="4464496" cy="923330"/>
            <a:chOff x="1835696" y="1637069"/>
            <a:chExt cx="4464496" cy="923330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E4D3460A-7053-47E7-AEC9-DBEC7D6DE570}"/>
                </a:ext>
              </a:extLst>
            </p:cNvPr>
            <p:cNvSpPr txBox="1"/>
            <p:nvPr/>
          </p:nvSpPr>
          <p:spPr>
            <a:xfrm>
              <a:off x="1835696" y="1637069"/>
              <a:ext cx="288032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5400" dirty="0">
                  <a:solidFill>
                    <a:srgbClr val="FF0000"/>
                  </a:solidFill>
                </a:rPr>
                <a:t>'</a:t>
              </a:r>
              <a:endParaRPr lang="zh-TW" altLang="en-US" sz="5400" dirty="0">
                <a:solidFill>
                  <a:srgbClr val="FF0000"/>
                </a:solidFill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9F69333-F8F1-4C01-9B93-153663615B6C}"/>
                </a:ext>
              </a:extLst>
            </p:cNvPr>
            <p:cNvSpPr txBox="1"/>
            <p:nvPr/>
          </p:nvSpPr>
          <p:spPr>
            <a:xfrm>
              <a:off x="6012160" y="1637069"/>
              <a:ext cx="288032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5400" dirty="0">
                  <a:solidFill>
                    <a:srgbClr val="FF0000"/>
                  </a:solidFill>
                </a:rPr>
                <a:t>'</a:t>
              </a:r>
              <a:endParaRPr lang="zh-TW" altLang="en-US" sz="5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ACABAAB1-88C6-4176-AFEF-911F276AE121}"/>
              </a:ext>
            </a:extLst>
          </p:cNvPr>
          <p:cNvSpPr txBox="1">
            <a:spLocks/>
          </p:cNvSpPr>
          <p:nvPr/>
        </p:nvSpPr>
        <p:spPr>
          <a:xfrm>
            <a:off x="628650" y="2655026"/>
            <a:ext cx="7886700" cy="90739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文鼎新中黑" panose="02010609010101010101" pitchFamily="49" charset="-120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文鼎新中黑" panose="02010609010101010101" pitchFamily="49" charset="-120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文鼎新中黑" panose="02010609010101010101" pitchFamily="49" charset="-120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文鼎新中黑" panose="02010609010101010101" pitchFamily="49" charset="-120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文鼎新中黑" panose="02010609010101010101" pitchFamily="49" charset="-120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 err="1"/>
              <a:t>var</a:t>
            </a:r>
            <a:r>
              <a:rPr lang="en-US" altLang="zh-TW" sz="2400" dirty="0"/>
              <a:t> x = "It's alright";</a:t>
            </a:r>
            <a:br>
              <a:rPr lang="en-US" altLang="zh-TW" sz="2400" dirty="0"/>
            </a:br>
            <a:r>
              <a:rPr lang="en-US" altLang="zh-TW" sz="2400" dirty="0" err="1"/>
              <a:t>var</a:t>
            </a:r>
            <a:r>
              <a:rPr lang="en-US" altLang="zh-TW" sz="2400" dirty="0"/>
              <a:t> y = 'We are the so-called "Vikings" from the north. ';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B39E311F-9E87-45AD-875D-A0B2415FCA62}"/>
              </a:ext>
            </a:extLst>
          </p:cNvPr>
          <p:cNvSpPr txBox="1">
            <a:spLocks/>
          </p:cNvSpPr>
          <p:nvPr/>
        </p:nvSpPr>
        <p:spPr>
          <a:xfrm>
            <a:off x="628650" y="4234027"/>
            <a:ext cx="7886700" cy="178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文鼎新中黑" panose="02010609010101010101" pitchFamily="49" charset="-120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文鼎新中黑" panose="02010609010101010101" pitchFamily="49" charset="-120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文鼎新中黑" panose="02010609010101010101" pitchFamily="49" charset="-120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文鼎新中黑" panose="02010609010101010101" pitchFamily="49" charset="-120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文鼎新中黑" panose="02010609010101010101" pitchFamily="49" charset="-120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String Length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var</a:t>
            </a:r>
            <a:r>
              <a:rPr lang="en-US" altLang="zh-TW" dirty="0"/>
              <a:t> txt = "ABCDEFGHIJKLMNOPQRSTUVWXYZ";</a:t>
            </a:r>
            <a:br>
              <a:rPr lang="en-US" altLang="zh-TW" dirty="0"/>
            </a:br>
            <a:r>
              <a:rPr lang="en-US" altLang="zh-TW" dirty="0"/>
              <a:t>   </a:t>
            </a:r>
            <a:r>
              <a:rPr lang="en-US" altLang="zh-TW" dirty="0" err="1"/>
              <a:t>var</a:t>
            </a:r>
            <a:r>
              <a:rPr lang="en-US" altLang="zh-TW" dirty="0"/>
              <a:t> </a:t>
            </a:r>
            <a:r>
              <a:rPr lang="en-US" altLang="zh-TW" dirty="0" err="1"/>
              <a:t>sln</a:t>
            </a:r>
            <a:r>
              <a:rPr lang="en-US" altLang="zh-TW" dirty="0"/>
              <a:t> = </a:t>
            </a:r>
            <a:r>
              <a:rPr lang="en-US" altLang="zh-TW" dirty="0" err="1"/>
              <a:t>txt.length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0834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3DF5FD-DA76-47AE-9FA2-B051132A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 - Boolean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2F06D9-F20C-4DEC-959E-8DEC38156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Boolean(10 &gt; 9)        // returns true</a:t>
            </a:r>
          </a:p>
          <a:p>
            <a:r>
              <a:rPr lang="en-US" altLang="zh-TW" dirty="0"/>
              <a:t>(10 &gt; 9)              // also returns true</a:t>
            </a:r>
          </a:p>
          <a:p>
            <a:r>
              <a:rPr lang="en-US" altLang="zh-TW" dirty="0"/>
              <a:t>10 &gt; 9                // also returns true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C93E829-18C5-46BF-B76E-D8B3E2E7B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020675"/>
              </p:ext>
            </p:extLst>
          </p:nvPr>
        </p:nvGraphicFramePr>
        <p:xfrm>
          <a:off x="683567" y="3212976"/>
          <a:ext cx="7831783" cy="17475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584177">
                  <a:extLst>
                    <a:ext uri="{9D8B030D-6E8A-4147-A177-3AD203B41FA5}">
                      <a16:colId xmlns:a16="http://schemas.microsoft.com/office/drawing/2014/main" val="3673805913"/>
                    </a:ext>
                  </a:extLst>
                </a:gridCol>
                <a:gridCol w="2799377">
                  <a:extLst>
                    <a:ext uri="{9D8B030D-6E8A-4147-A177-3AD203B41FA5}">
                      <a16:colId xmlns:a16="http://schemas.microsoft.com/office/drawing/2014/main" val="1528013383"/>
                    </a:ext>
                  </a:extLst>
                </a:gridCol>
                <a:gridCol w="3448229">
                  <a:extLst>
                    <a:ext uri="{9D8B030D-6E8A-4147-A177-3AD203B41FA5}">
                      <a16:colId xmlns:a16="http://schemas.microsoft.com/office/drawing/2014/main" val="89397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>
                          <a:effectLst/>
                        </a:rPr>
                        <a:t>Operator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</a:rPr>
                        <a:t>Description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>
                          <a:effectLst/>
                        </a:rPr>
                        <a:t>Example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207509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2200">
                          <a:effectLst/>
                        </a:rPr>
                        <a:t>==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>
                          <a:effectLst/>
                        </a:rPr>
                        <a:t>equal to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>
                          <a:effectLst/>
                        </a:rPr>
                        <a:t>if (day == "Monday")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393823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2200">
                          <a:effectLst/>
                        </a:rPr>
                        <a:t>&gt;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>
                          <a:effectLst/>
                        </a:rPr>
                        <a:t>greater than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>
                          <a:effectLst/>
                        </a:rPr>
                        <a:t>if (salary &gt; 9000)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188830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2200">
                          <a:effectLst/>
                        </a:rPr>
                        <a:t>&lt;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>
                          <a:effectLst/>
                        </a:rPr>
                        <a:t>less than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</a:rPr>
                        <a:t>if (age &lt; 18)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993642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4013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False Family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2213024"/>
            <a:ext cx="7886700" cy="3775274"/>
          </a:xfrm>
        </p:spPr>
        <p:txBody>
          <a:bodyPr/>
          <a:lstStyle/>
          <a:p>
            <a:r>
              <a:rPr lang="zh-TW" altLang="en-US" dirty="0"/>
              <a:t>因為</a:t>
            </a:r>
            <a:r>
              <a:rPr lang="en-US" altLang="zh-TW" dirty="0" err="1"/>
              <a:t>Javascript</a:t>
            </a:r>
            <a:r>
              <a:rPr lang="zh-TW" altLang="en-US" dirty="0"/>
              <a:t>是偏向弱型別的語言</a:t>
            </a:r>
            <a:endParaRPr lang="en-US" altLang="zh-TW" dirty="0"/>
          </a:p>
          <a:p>
            <a:r>
              <a:rPr lang="zh-TW" altLang="en-US" dirty="0"/>
              <a:t>在判斷式中，這些都會是</a:t>
            </a:r>
            <a:r>
              <a:rPr lang="en-US" altLang="zh-TW" dirty="0"/>
              <a:t>false</a:t>
            </a:r>
            <a:r>
              <a:rPr lang="zh-TW" altLang="en-US" dirty="0"/>
              <a:t>喔</a:t>
            </a:r>
          </a:p>
          <a:p>
            <a:pPr lvl="1"/>
            <a:r>
              <a:rPr lang="en-US" altLang="zh-TW" dirty="0"/>
              <a:t>0</a:t>
            </a:r>
          </a:p>
          <a:p>
            <a:pPr lvl="1"/>
            <a:r>
              <a:rPr lang="en-US" altLang="zh-TW" dirty="0" err="1"/>
              <a:t>Number.NaN</a:t>
            </a:r>
            <a:endParaRPr lang="en-US" altLang="zh-TW" dirty="0"/>
          </a:p>
          <a:p>
            <a:pPr lvl="1"/>
            <a:r>
              <a:rPr lang="zh-TW" altLang="en-US" dirty="0"/>
              <a:t>空字串  </a:t>
            </a:r>
            <a:r>
              <a:rPr lang="en-US" altLang="zh-TW" dirty="0"/>
              <a:t>- “”</a:t>
            </a:r>
          </a:p>
          <a:p>
            <a:pPr lvl="1"/>
            <a:r>
              <a:rPr lang="en-US" altLang="zh-TW" dirty="0"/>
              <a:t>false</a:t>
            </a:r>
          </a:p>
          <a:p>
            <a:pPr lvl="1"/>
            <a:r>
              <a:rPr lang="en-US" altLang="zh-TW" dirty="0"/>
              <a:t>null</a:t>
            </a:r>
          </a:p>
          <a:p>
            <a:pPr lvl="1"/>
            <a:r>
              <a:rPr lang="en-US" altLang="zh-TW" dirty="0"/>
              <a:t>undefined</a:t>
            </a:r>
          </a:p>
          <a:p>
            <a:pPr marL="457200" lvl="1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圓角矩形圖說文字 3"/>
          <p:cNvSpPr/>
          <p:nvPr/>
        </p:nvSpPr>
        <p:spPr>
          <a:xfrm>
            <a:off x="5057177" y="3057076"/>
            <a:ext cx="1368152" cy="612648"/>
          </a:xfrm>
          <a:prstGeom prst="wedgeRoundRectCallout">
            <a:avLst>
              <a:gd name="adj1" fmla="val -187403"/>
              <a:gd name="adj2" fmla="val 66950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number</a:t>
            </a:r>
            <a:endParaRPr lang="zh-TW" altLang="en-US" dirty="0"/>
          </a:p>
        </p:txBody>
      </p:sp>
      <p:sp>
        <p:nvSpPr>
          <p:cNvPr id="5" name="圓角矩形圖說文字 4"/>
          <p:cNvSpPr/>
          <p:nvPr/>
        </p:nvSpPr>
        <p:spPr>
          <a:xfrm>
            <a:off x="5057177" y="3709466"/>
            <a:ext cx="1368152" cy="612648"/>
          </a:xfrm>
          <a:prstGeom prst="wedgeRoundRectCallout">
            <a:avLst>
              <a:gd name="adj1" fmla="val -196506"/>
              <a:gd name="adj2" fmla="val 38999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String</a:t>
            </a:r>
            <a:endParaRPr lang="zh-TW" altLang="en-US" dirty="0"/>
          </a:p>
        </p:txBody>
      </p:sp>
      <p:sp>
        <p:nvSpPr>
          <p:cNvPr id="6" name="圓角矩形圖說文字 5"/>
          <p:cNvSpPr/>
          <p:nvPr/>
        </p:nvSpPr>
        <p:spPr>
          <a:xfrm>
            <a:off x="3563887" y="4311527"/>
            <a:ext cx="1368152" cy="612648"/>
          </a:xfrm>
          <a:prstGeom prst="wedgeRoundRectCallout">
            <a:avLst>
              <a:gd name="adj1" fmla="val -168268"/>
              <a:gd name="adj2" fmla="val 11448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boolean</a:t>
            </a:r>
            <a:endParaRPr lang="zh-TW" altLang="en-US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3563887" y="5020094"/>
            <a:ext cx="1368152" cy="612648"/>
          </a:xfrm>
          <a:prstGeom prst="wedgeRoundRectCallout">
            <a:avLst>
              <a:gd name="adj1" fmla="val -178271"/>
              <a:gd name="adj2" fmla="val -28740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空指標</a:t>
            </a:r>
          </a:p>
        </p:txBody>
      </p:sp>
      <p:sp>
        <p:nvSpPr>
          <p:cNvPr id="8" name="圓角矩形圖說文字 7"/>
          <p:cNvSpPr/>
          <p:nvPr/>
        </p:nvSpPr>
        <p:spPr>
          <a:xfrm>
            <a:off x="2627784" y="5882547"/>
            <a:ext cx="1368152" cy="612648"/>
          </a:xfrm>
          <a:prstGeom prst="wedgeRoundRectCallout">
            <a:avLst>
              <a:gd name="adj1" fmla="val -49179"/>
              <a:gd name="adj2" fmla="val -83444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變數未定義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A066EC2-9C95-4930-80EE-975278A9DAF8}"/>
              </a:ext>
            </a:extLst>
          </p:cNvPr>
          <p:cNvSpPr/>
          <p:nvPr/>
        </p:nvSpPr>
        <p:spPr>
          <a:xfrm>
            <a:off x="1344893" y="1169439"/>
            <a:ext cx="5806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Segoe UI" panose="020B0502040204020203" pitchFamily="34" charset="0"/>
              </a:rPr>
              <a:t>Everything Without a "Real" Value is False</a:t>
            </a:r>
            <a:endParaRPr lang="en-US" altLang="zh-TW" sz="2400" b="0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6003B4E-0CAD-430C-9F4F-CC18A908BB7E}"/>
              </a:ext>
            </a:extLst>
          </p:cNvPr>
          <p:cNvSpPr txBox="1"/>
          <p:nvPr/>
        </p:nvSpPr>
        <p:spPr>
          <a:xfrm>
            <a:off x="4058482" y="5748265"/>
            <a:ext cx="3873176" cy="92333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err="1"/>
              <a:t>var</a:t>
            </a:r>
            <a:r>
              <a:rPr lang="en-US" altLang="zh-TW" dirty="0"/>
              <a:t> a = null;  </a:t>
            </a:r>
            <a:r>
              <a:rPr lang="en-US" altLang="zh-TW" dirty="0">
                <a:sym typeface="Wingdings" panose="05000000000000000000" pitchFamily="2" charset="2"/>
              </a:rPr>
              <a:t> </a:t>
            </a:r>
            <a:r>
              <a:rPr lang="zh-TW" altLang="en-US" dirty="0">
                <a:sym typeface="Wingdings" panose="05000000000000000000" pitchFamily="2" charset="2"/>
              </a:rPr>
              <a:t>變數指定為空指標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var</a:t>
            </a:r>
            <a:r>
              <a:rPr lang="en-US" altLang="zh-TW" dirty="0"/>
              <a:t>  b;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 </a:t>
            </a:r>
            <a:r>
              <a:rPr lang="zh-TW" altLang="en-US" dirty="0">
                <a:sym typeface="Wingdings" panose="05000000000000000000" pitchFamily="2" charset="2"/>
              </a:rPr>
              <a:t>變數無指定，為 </a:t>
            </a:r>
            <a:r>
              <a:rPr lang="en-US" altLang="zh-TW" dirty="0">
                <a:sym typeface="Wingdings" panose="05000000000000000000" pitchFamily="2" charset="2"/>
              </a:rPr>
              <a:t>undefined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541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D10B72-E1D8-4B9E-9D50-49A0EB62F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-1311638" y="4639862"/>
            <a:ext cx="3367286" cy="831626"/>
          </a:xfrm>
        </p:spPr>
        <p:txBody>
          <a:bodyPr/>
          <a:lstStyle/>
          <a:p>
            <a:r>
              <a:rPr lang="en-US" altLang="zh-TW" dirty="0"/>
              <a:t>Comparisons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CD1FA48B-CE42-4E8E-AD87-FF8CCA61113E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45855529"/>
              </p:ext>
            </p:extLst>
          </p:nvPr>
        </p:nvGraphicFramePr>
        <p:xfrm>
          <a:off x="827584" y="290728"/>
          <a:ext cx="8191823" cy="6077585"/>
        </p:xfrm>
        <a:graphic>
          <a:graphicData uri="http://schemas.openxmlformats.org/drawingml/2006/table">
            <a:tbl>
              <a:tblPr firstRow="1">
                <a:tableStyleId>{85BE263C-DBD7-4A20-BB59-AAB30ACAA65A}</a:tableStyleId>
              </a:tblPr>
              <a:tblGrid>
                <a:gridCol w="1359608">
                  <a:extLst>
                    <a:ext uri="{9D8B030D-6E8A-4147-A177-3AD203B41FA5}">
                      <a16:colId xmlns:a16="http://schemas.microsoft.com/office/drawing/2014/main" val="2001124114"/>
                    </a:ext>
                  </a:extLst>
                </a:gridCol>
                <a:gridCol w="3608944">
                  <a:extLst>
                    <a:ext uri="{9D8B030D-6E8A-4147-A177-3AD203B41FA5}">
                      <a16:colId xmlns:a16="http://schemas.microsoft.com/office/drawing/2014/main" val="3311904273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284307618"/>
                    </a:ext>
                  </a:extLst>
                </a:gridCol>
                <a:gridCol w="1207047">
                  <a:extLst>
                    <a:ext uri="{9D8B030D-6E8A-4147-A177-3AD203B41FA5}">
                      <a16:colId xmlns:a16="http://schemas.microsoft.com/office/drawing/2014/main" val="79199702"/>
                    </a:ext>
                  </a:extLst>
                </a:gridCol>
              </a:tblGrid>
              <a:tr h="264960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>
                          <a:effectLst/>
                        </a:rPr>
                        <a:t>Operator</a:t>
                      </a:r>
                    </a:p>
                  </a:txBody>
                  <a:tcPr marL="54494" marR="27247" marT="27247" marB="2724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</a:rPr>
                        <a:t>Description</a:t>
                      </a:r>
                    </a:p>
                  </a:txBody>
                  <a:tcPr marL="27247" marR="27247" marT="27247" marB="2724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>
                          <a:effectLst/>
                        </a:rPr>
                        <a:t>Comparing</a:t>
                      </a:r>
                    </a:p>
                  </a:txBody>
                  <a:tcPr marL="27247" marR="27247" marT="27247" marB="2724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</a:rPr>
                        <a:t>Returns</a:t>
                      </a:r>
                    </a:p>
                  </a:txBody>
                  <a:tcPr marL="27247" marR="27247" marT="27247" marB="27247"/>
                </a:tc>
                <a:extLst>
                  <a:ext uri="{0D108BD9-81ED-4DB2-BD59-A6C34878D82A}">
                    <a16:rowId xmlns:a16="http://schemas.microsoft.com/office/drawing/2014/main" val="932107209"/>
                  </a:ext>
                </a:extLst>
              </a:tr>
              <a:tr h="228546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altLang="zh-TW" sz="2400" dirty="0">
                          <a:effectLst/>
                        </a:rPr>
                        <a:t>==</a:t>
                      </a:r>
                    </a:p>
                  </a:txBody>
                  <a:tcPr marL="54494" marR="27247" marT="27247" marB="272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</a:rPr>
                        <a:t>equal to</a:t>
                      </a:r>
                    </a:p>
                  </a:txBody>
                  <a:tcPr marL="27247" marR="27247" marT="27247" marB="272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</a:rPr>
                        <a:t>x == 8</a:t>
                      </a:r>
                    </a:p>
                  </a:txBody>
                  <a:tcPr marL="27247" marR="27247" marT="27247" marB="272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>
                          <a:effectLst/>
                        </a:rPr>
                        <a:t>false</a:t>
                      </a:r>
                    </a:p>
                  </a:txBody>
                  <a:tcPr marL="27247" marR="27247" marT="27247" marB="272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063608"/>
                  </a:ext>
                </a:extLst>
              </a:tr>
              <a:tr h="22854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</a:rPr>
                        <a:t>x == 5</a:t>
                      </a:r>
                    </a:p>
                  </a:txBody>
                  <a:tcPr marL="54494" marR="27247" marT="27247" marB="272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</a:rPr>
                        <a:t>true</a:t>
                      </a:r>
                    </a:p>
                  </a:txBody>
                  <a:tcPr marL="27247" marR="27247" marT="27247" marB="272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046767"/>
                  </a:ext>
                </a:extLst>
              </a:tr>
              <a:tr h="22854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>
                          <a:effectLst/>
                        </a:rPr>
                        <a:t>x == "5"</a:t>
                      </a:r>
                    </a:p>
                  </a:txBody>
                  <a:tcPr marL="54494" marR="27247" marT="27247" marB="272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</a:rPr>
                        <a:t>true</a:t>
                      </a:r>
                    </a:p>
                  </a:txBody>
                  <a:tcPr marL="27247" marR="27247" marT="27247" marB="272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296567"/>
                  </a:ext>
                </a:extLst>
              </a:tr>
              <a:tr h="228546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altLang="zh-TW" sz="3200" b="1" dirty="0">
                          <a:solidFill>
                            <a:srgbClr val="FF0000"/>
                          </a:solidFill>
                          <a:effectLst/>
                        </a:rPr>
                        <a:t>===</a:t>
                      </a:r>
                    </a:p>
                  </a:txBody>
                  <a:tcPr marL="54494" marR="27247" marT="27247" marB="2724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</a:rPr>
                        <a:t>equal value and </a:t>
                      </a:r>
                      <a:r>
                        <a:rPr lang="en-US" sz="2200" u="sng" dirty="0">
                          <a:effectLst/>
                        </a:rPr>
                        <a:t>equal type</a:t>
                      </a:r>
                    </a:p>
                  </a:txBody>
                  <a:tcPr marL="27247" marR="27247" marT="27247" marB="2724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</a:rPr>
                        <a:t>x === 5</a:t>
                      </a:r>
                    </a:p>
                  </a:txBody>
                  <a:tcPr marL="27247" marR="27247" marT="27247" marB="2724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>
                          <a:effectLst/>
                        </a:rPr>
                        <a:t>true</a:t>
                      </a:r>
                    </a:p>
                  </a:txBody>
                  <a:tcPr marL="27247" marR="27247" marT="27247" marB="2724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31545"/>
                  </a:ext>
                </a:extLst>
              </a:tr>
              <a:tr h="42498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</a:rPr>
                        <a:t>x === "5"</a:t>
                      </a:r>
                    </a:p>
                  </a:txBody>
                  <a:tcPr marL="54494" marR="27247" marT="27247" marB="2724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</a:rPr>
                        <a:t>false</a:t>
                      </a:r>
                    </a:p>
                  </a:txBody>
                  <a:tcPr marL="27247" marR="27247" marT="27247" marB="2724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637842"/>
                  </a:ext>
                </a:extLst>
              </a:tr>
              <a:tr h="264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2400" dirty="0">
                          <a:effectLst/>
                        </a:rPr>
                        <a:t>!=</a:t>
                      </a:r>
                    </a:p>
                  </a:txBody>
                  <a:tcPr marL="54494" marR="27247" marT="27247" marB="272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</a:rPr>
                        <a:t>not equal</a:t>
                      </a:r>
                    </a:p>
                  </a:txBody>
                  <a:tcPr marL="27247" marR="27247" marT="27247" marB="272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</a:rPr>
                        <a:t>x != 8</a:t>
                      </a:r>
                    </a:p>
                  </a:txBody>
                  <a:tcPr marL="27247" marR="27247" marT="27247" marB="272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</a:rPr>
                        <a:t>true</a:t>
                      </a:r>
                    </a:p>
                  </a:txBody>
                  <a:tcPr marL="27247" marR="27247" marT="27247" marB="272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648740"/>
                  </a:ext>
                </a:extLst>
              </a:tr>
              <a:tr h="228546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altLang="zh-TW" sz="3200" dirty="0">
                          <a:solidFill>
                            <a:srgbClr val="FF0000"/>
                          </a:solidFill>
                          <a:effectLst/>
                        </a:rPr>
                        <a:t>!==</a:t>
                      </a:r>
                    </a:p>
                  </a:txBody>
                  <a:tcPr marL="54494" marR="27247" marT="27247" marB="2724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</a:rPr>
                        <a:t>not </a:t>
                      </a:r>
                      <a:r>
                        <a:rPr lang="en-US" sz="2200" dirty="0">
                          <a:effectLst/>
                          <a:latin typeface="+mn-lt"/>
                        </a:rPr>
                        <a:t>equal</a:t>
                      </a:r>
                      <a:r>
                        <a:rPr lang="en-US" sz="2200" dirty="0">
                          <a:effectLst/>
                        </a:rPr>
                        <a:t> value </a:t>
                      </a:r>
                    </a:p>
                    <a:p>
                      <a:pPr algn="l" fontAlgn="t"/>
                      <a:r>
                        <a:rPr lang="en-US" sz="2200" dirty="0">
                          <a:effectLst/>
                        </a:rPr>
                        <a:t>      or </a:t>
                      </a:r>
                      <a:r>
                        <a:rPr lang="en-US" sz="2200" u="sng" dirty="0">
                          <a:effectLst/>
                        </a:rPr>
                        <a:t>not equal type</a:t>
                      </a:r>
                    </a:p>
                  </a:txBody>
                  <a:tcPr marL="27247" marR="27247" marT="27247" marB="2724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>
                          <a:effectLst/>
                        </a:rPr>
                        <a:t>x !== 5</a:t>
                      </a:r>
                    </a:p>
                  </a:txBody>
                  <a:tcPr marL="27247" marR="27247" marT="27247" marB="2724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>
                          <a:effectLst/>
                        </a:rPr>
                        <a:t>false</a:t>
                      </a:r>
                    </a:p>
                  </a:txBody>
                  <a:tcPr marL="27247" marR="27247" marT="27247" marB="2724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396618"/>
                  </a:ext>
                </a:extLst>
              </a:tr>
              <a:tr h="22854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</a:rPr>
                        <a:t>x !== "5"</a:t>
                      </a:r>
                    </a:p>
                  </a:txBody>
                  <a:tcPr marL="54494" marR="27247" marT="27247" marB="2724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>
                          <a:effectLst/>
                        </a:rPr>
                        <a:t>true</a:t>
                      </a:r>
                    </a:p>
                  </a:txBody>
                  <a:tcPr marL="27247" marR="27247" marT="27247" marB="2724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733942"/>
                  </a:ext>
                </a:extLst>
              </a:tr>
              <a:tr h="37251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</a:rPr>
                        <a:t>x !== 8</a:t>
                      </a:r>
                    </a:p>
                  </a:txBody>
                  <a:tcPr marL="54494" marR="27247" marT="27247" marB="2724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</a:rPr>
                        <a:t>true</a:t>
                      </a:r>
                    </a:p>
                  </a:txBody>
                  <a:tcPr marL="27247" marR="27247" marT="27247" marB="2724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13624"/>
                  </a:ext>
                </a:extLst>
              </a:tr>
              <a:tr h="37120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2400" dirty="0">
                          <a:effectLst/>
                        </a:rPr>
                        <a:t>&gt;</a:t>
                      </a:r>
                    </a:p>
                  </a:txBody>
                  <a:tcPr marL="54494" marR="27247" marT="27247" marB="272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</a:rPr>
                        <a:t>greater than</a:t>
                      </a:r>
                    </a:p>
                  </a:txBody>
                  <a:tcPr marL="27247" marR="27247" marT="27247" marB="272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</a:rPr>
                        <a:t>x &gt; 8</a:t>
                      </a:r>
                    </a:p>
                  </a:txBody>
                  <a:tcPr marL="27247" marR="27247" marT="27247" marB="272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</a:rPr>
                        <a:t>false</a:t>
                      </a:r>
                    </a:p>
                  </a:txBody>
                  <a:tcPr marL="27247" marR="27247" marT="27247" marB="272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904145"/>
                  </a:ext>
                </a:extLst>
              </a:tr>
              <a:tr h="264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2400" dirty="0">
                          <a:effectLst/>
                        </a:rPr>
                        <a:t>&lt;</a:t>
                      </a:r>
                    </a:p>
                  </a:txBody>
                  <a:tcPr marL="54494" marR="27247" marT="27247" marB="27247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</a:rPr>
                        <a:t>less than</a:t>
                      </a:r>
                    </a:p>
                  </a:txBody>
                  <a:tcPr marL="27247" marR="27247" marT="27247" marB="27247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</a:rPr>
                        <a:t>x &lt; 8</a:t>
                      </a:r>
                    </a:p>
                  </a:txBody>
                  <a:tcPr marL="27247" marR="27247" marT="27247" marB="27247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</a:rPr>
                        <a:t>true</a:t>
                      </a:r>
                    </a:p>
                  </a:txBody>
                  <a:tcPr marL="27247" marR="27247" marT="27247" marB="27247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47521"/>
                  </a:ext>
                </a:extLst>
              </a:tr>
              <a:tr h="68994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2400" dirty="0">
                          <a:effectLst/>
                        </a:rPr>
                        <a:t>&gt;=</a:t>
                      </a:r>
                    </a:p>
                  </a:txBody>
                  <a:tcPr marL="54494" marR="27247" marT="27247" marB="272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</a:rPr>
                        <a:t>greater than or equal to</a:t>
                      </a:r>
                    </a:p>
                  </a:txBody>
                  <a:tcPr marL="27247" marR="27247" marT="27247" marB="272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</a:rPr>
                        <a:t>x &gt;= 8</a:t>
                      </a:r>
                    </a:p>
                  </a:txBody>
                  <a:tcPr marL="27247" marR="27247" marT="27247" marB="272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</a:rPr>
                        <a:t>false</a:t>
                      </a:r>
                    </a:p>
                  </a:txBody>
                  <a:tcPr marL="27247" marR="27247" marT="27247" marB="272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070668"/>
                  </a:ext>
                </a:extLst>
              </a:tr>
              <a:tr h="58369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2400" dirty="0">
                          <a:effectLst/>
                        </a:rPr>
                        <a:t>&lt;=</a:t>
                      </a:r>
                    </a:p>
                  </a:txBody>
                  <a:tcPr marL="54494" marR="27247" marT="27247" marB="2724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</a:rPr>
                        <a:t>less than or equal to</a:t>
                      </a:r>
                    </a:p>
                  </a:txBody>
                  <a:tcPr marL="27247" marR="27247" marT="27247" marB="2724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</a:rPr>
                        <a:t>x &lt;= 8</a:t>
                      </a:r>
                    </a:p>
                  </a:txBody>
                  <a:tcPr marL="27247" marR="27247" marT="27247" marB="2724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</a:rPr>
                        <a:t>true</a:t>
                      </a:r>
                    </a:p>
                  </a:txBody>
                  <a:tcPr marL="27247" marR="27247" marT="27247" marB="2724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450271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1C202ED0-F00A-4E6D-BEC6-5915D61BEE8E}"/>
              </a:ext>
            </a:extLst>
          </p:cNvPr>
          <p:cNvSpPr txBox="1"/>
          <p:nvPr/>
        </p:nvSpPr>
        <p:spPr>
          <a:xfrm>
            <a:off x="787818" y="-32449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Given </a:t>
            </a:r>
            <a:r>
              <a:rPr lang="en-US" altLang="zh-TW" dirty="0" err="1"/>
              <a:t>var</a:t>
            </a:r>
            <a:r>
              <a:rPr lang="en-US" altLang="zh-TW" dirty="0"/>
              <a:t> x = 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24533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D10B72-E1D8-4B9E-9D50-49A0EB62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Operators</a:t>
            </a:r>
            <a:endParaRPr lang="zh-TW" altLang="en-US" dirty="0"/>
          </a:p>
        </p:txBody>
      </p:sp>
      <p:graphicFrame>
        <p:nvGraphicFramePr>
          <p:cNvPr id="9" name="內容版面配置區 8">
            <a:extLst>
              <a:ext uri="{FF2B5EF4-FFF2-40B4-BE49-F238E27FC236}">
                <a16:creationId xmlns:a16="http://schemas.microsoft.com/office/drawing/2014/main" id="{EE9A34AE-45AD-4DBD-ACD9-371BBB5E7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3723092"/>
              </p:ext>
            </p:extLst>
          </p:nvPr>
        </p:nvGraphicFramePr>
        <p:xfrm>
          <a:off x="628650" y="1268413"/>
          <a:ext cx="7886701" cy="17475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855118">
                  <a:extLst>
                    <a:ext uri="{9D8B030D-6E8A-4147-A177-3AD203B41FA5}">
                      <a16:colId xmlns:a16="http://schemas.microsoft.com/office/drawing/2014/main" val="1885401438"/>
                    </a:ext>
                  </a:extLst>
                </a:gridCol>
                <a:gridCol w="2624014">
                  <a:extLst>
                    <a:ext uri="{9D8B030D-6E8A-4147-A177-3AD203B41FA5}">
                      <a16:colId xmlns:a16="http://schemas.microsoft.com/office/drawing/2014/main" val="141327933"/>
                    </a:ext>
                  </a:extLst>
                </a:gridCol>
                <a:gridCol w="3407569">
                  <a:extLst>
                    <a:ext uri="{9D8B030D-6E8A-4147-A177-3AD203B41FA5}">
                      <a16:colId xmlns:a16="http://schemas.microsoft.com/office/drawing/2014/main" val="16664689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>
                          <a:effectLst/>
                        </a:rPr>
                        <a:t>Operator</a:t>
                      </a:r>
                      <a:endParaRPr lang="en-US" sz="2200">
                        <a:effectLst/>
                        <a:latin typeface="+mj-lt"/>
                      </a:endParaRP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>
                          <a:effectLst/>
                        </a:rPr>
                        <a:t>Description</a:t>
                      </a:r>
                      <a:endParaRPr lang="en-US" sz="2200">
                        <a:effectLst/>
                        <a:latin typeface="+mj-lt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>
                          <a:effectLst/>
                        </a:rPr>
                        <a:t>Example</a:t>
                      </a:r>
                      <a:endParaRPr lang="en-US" sz="2200">
                        <a:effectLst/>
                        <a:latin typeface="+mj-lt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117080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2200">
                          <a:effectLst/>
                        </a:rPr>
                        <a:t>&amp;&amp;</a:t>
                      </a:r>
                      <a:endParaRPr lang="en-US" altLang="zh-TW" sz="2200">
                        <a:effectLst/>
                        <a:latin typeface="+mj-lt"/>
                      </a:endParaRP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>
                          <a:effectLst/>
                        </a:rPr>
                        <a:t>and</a:t>
                      </a:r>
                      <a:endParaRPr lang="en-US" sz="2200">
                        <a:effectLst/>
                        <a:latin typeface="+mj-lt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>
                          <a:effectLst/>
                        </a:rPr>
                        <a:t>(x &lt; 10 &amp;&amp; y &gt; 1) is true</a:t>
                      </a:r>
                      <a:endParaRPr lang="en-US" sz="2200">
                        <a:effectLst/>
                        <a:latin typeface="+mj-lt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83459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2200">
                          <a:effectLst/>
                        </a:rPr>
                        <a:t>||</a:t>
                      </a:r>
                      <a:endParaRPr lang="en-US" altLang="zh-TW" sz="2200">
                        <a:effectLst/>
                        <a:latin typeface="+mj-lt"/>
                      </a:endParaRP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>
                          <a:effectLst/>
                        </a:rPr>
                        <a:t>or</a:t>
                      </a:r>
                      <a:endParaRPr lang="en-US" sz="2200">
                        <a:effectLst/>
                        <a:latin typeface="+mj-lt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>
                          <a:effectLst/>
                        </a:rPr>
                        <a:t>(x == 5 || y == 5) is false</a:t>
                      </a:r>
                      <a:endParaRPr lang="en-US" sz="2200">
                        <a:effectLst/>
                        <a:latin typeface="+mj-lt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90879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2200">
                          <a:effectLst/>
                        </a:rPr>
                        <a:t>!</a:t>
                      </a:r>
                      <a:endParaRPr lang="en-US" altLang="zh-TW" sz="2200">
                        <a:effectLst/>
                        <a:latin typeface="+mj-lt"/>
                      </a:endParaRP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>
                          <a:effectLst/>
                        </a:rPr>
                        <a:t>not</a:t>
                      </a:r>
                      <a:endParaRPr lang="en-US" sz="2200">
                        <a:effectLst/>
                        <a:latin typeface="+mj-lt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</a:rPr>
                        <a:t>!(x == y) is true</a:t>
                      </a:r>
                      <a:endParaRPr lang="en-US" sz="2200" dirty="0">
                        <a:effectLst/>
                        <a:latin typeface="+mj-lt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881413102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8C15CCA9-491D-4996-BD85-A03F3628035A}"/>
              </a:ext>
            </a:extLst>
          </p:cNvPr>
          <p:cNvSpPr txBox="1"/>
          <p:nvPr/>
        </p:nvSpPr>
        <p:spPr>
          <a:xfrm>
            <a:off x="639339" y="3356992"/>
            <a:ext cx="707591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/>
              <a:t>var</a:t>
            </a:r>
            <a:r>
              <a:rPr lang="en-US" altLang="zh-TW" sz="2800" dirty="0"/>
              <a:t> x = null;</a:t>
            </a:r>
          </a:p>
          <a:p>
            <a:r>
              <a:rPr lang="en-US" altLang="zh-TW" sz="2800" dirty="0" err="1"/>
              <a:t>var</a:t>
            </a:r>
            <a:r>
              <a:rPr lang="en-US" altLang="zh-TW" sz="2800" dirty="0"/>
              <a:t> y = “0”;</a:t>
            </a:r>
          </a:p>
          <a:p>
            <a:r>
              <a:rPr lang="en-US" altLang="zh-TW" sz="2800" dirty="0" err="1"/>
              <a:t>var</a:t>
            </a:r>
            <a:r>
              <a:rPr lang="en-US" altLang="zh-TW" sz="2800" dirty="0"/>
              <a:t> z = 99;</a:t>
            </a:r>
          </a:p>
          <a:p>
            <a:endParaRPr lang="en-US" altLang="zh-TW" sz="2800" dirty="0"/>
          </a:p>
          <a:p>
            <a:r>
              <a:rPr lang="en-US" altLang="zh-TW" sz="2800" dirty="0" err="1"/>
              <a:t>var</a:t>
            </a:r>
            <a:r>
              <a:rPr lang="en-US" altLang="zh-TW" sz="2800" dirty="0"/>
              <a:t> </a:t>
            </a:r>
            <a:r>
              <a:rPr lang="en-US" altLang="zh-TW" sz="2800" dirty="0" err="1"/>
              <a:t>ans</a:t>
            </a:r>
            <a:r>
              <a:rPr lang="en-US" altLang="zh-TW" sz="2800" dirty="0"/>
              <a:t> = x || y || z;     </a:t>
            </a:r>
            <a:r>
              <a:rPr lang="en-US" altLang="zh-TW" sz="2800" dirty="0">
                <a:sym typeface="Wingdings" panose="05000000000000000000" pitchFamily="2" charset="2"/>
              </a:rPr>
              <a:t>  the value of </a:t>
            </a:r>
            <a:r>
              <a:rPr lang="zh-TW" altLang="en-US" sz="2800" dirty="0">
                <a:sym typeface="Wingdings" panose="05000000000000000000" pitchFamily="2" charset="2"/>
              </a:rPr>
              <a:t> </a:t>
            </a:r>
            <a:r>
              <a:rPr lang="en-US" altLang="zh-TW" sz="2800" dirty="0">
                <a:sym typeface="Wingdings" panose="05000000000000000000" pitchFamily="2" charset="2"/>
              </a:rPr>
              <a:t>“</a:t>
            </a:r>
            <a:r>
              <a:rPr lang="en-US" altLang="zh-TW" sz="2800" dirty="0" err="1">
                <a:sym typeface="Wingdings" panose="05000000000000000000" pitchFamily="2" charset="2"/>
              </a:rPr>
              <a:t>ans</a:t>
            </a:r>
            <a:r>
              <a:rPr lang="en-US" altLang="zh-TW" sz="2800" dirty="0">
                <a:sym typeface="Wingdings" panose="05000000000000000000" pitchFamily="2" charset="2"/>
              </a:rPr>
              <a:t>”</a:t>
            </a:r>
            <a:r>
              <a:rPr lang="zh-TW" altLang="en-US" sz="2800" dirty="0">
                <a:sym typeface="Wingdings" panose="05000000000000000000" pitchFamily="2" charset="2"/>
              </a:rPr>
              <a:t>  </a:t>
            </a:r>
            <a:r>
              <a:rPr lang="en-US" altLang="zh-TW" sz="2800" dirty="0">
                <a:sym typeface="Wingdings" panose="05000000000000000000" pitchFamily="2" charset="2"/>
              </a:rPr>
              <a:t>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918849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259469-C7AA-4A44-A874-DE969202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CC2E40-DB3A-4019-9D5E-35590164B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If…else</a:t>
            </a:r>
          </a:p>
          <a:p>
            <a:endParaRPr lang="en-US" altLang="zh-TW" dirty="0"/>
          </a:p>
          <a:p>
            <a:r>
              <a:rPr lang="en-US" altLang="zh-TW" dirty="0"/>
              <a:t>Switch</a:t>
            </a:r>
          </a:p>
          <a:p>
            <a:endParaRPr lang="en-US" altLang="zh-TW" dirty="0"/>
          </a:p>
          <a:p>
            <a:r>
              <a:rPr lang="en-US" altLang="zh-TW" dirty="0"/>
              <a:t>Loop for</a:t>
            </a:r>
          </a:p>
          <a:p>
            <a:endParaRPr lang="en-US" altLang="zh-TW" dirty="0"/>
          </a:p>
          <a:p>
            <a:r>
              <a:rPr lang="en-US" altLang="zh-TW" dirty="0"/>
              <a:t>Loop while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AB8B076-91BC-40B6-85F3-4A6A8332C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033" y="1268760"/>
            <a:ext cx="3959317" cy="42076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06681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D8C81B-368A-4233-A8D2-3A65D049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Comments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B2CEA24-D1D6-45F3-81F3-408062E83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556792"/>
            <a:ext cx="4104456" cy="25721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圖說文字: 向左箭號 4">
            <a:extLst>
              <a:ext uri="{FF2B5EF4-FFF2-40B4-BE49-F238E27FC236}">
                <a16:creationId xmlns:a16="http://schemas.microsoft.com/office/drawing/2014/main" id="{3A17D64E-D4F9-47B9-BB68-F6164230EEBB}"/>
              </a:ext>
            </a:extLst>
          </p:cNvPr>
          <p:cNvSpPr/>
          <p:nvPr/>
        </p:nvSpPr>
        <p:spPr>
          <a:xfrm>
            <a:off x="3995936" y="1772816"/>
            <a:ext cx="2952328" cy="1008112"/>
          </a:xfrm>
          <a:prstGeom prst="leftArrowCallou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區塊註解</a:t>
            </a:r>
          </a:p>
        </p:txBody>
      </p:sp>
      <p:sp>
        <p:nvSpPr>
          <p:cNvPr id="6" name="圖說文字: 向左箭號 5">
            <a:extLst>
              <a:ext uri="{FF2B5EF4-FFF2-40B4-BE49-F238E27FC236}">
                <a16:creationId xmlns:a16="http://schemas.microsoft.com/office/drawing/2014/main" id="{491ECFC2-23FF-4509-893F-65D01267EDFD}"/>
              </a:ext>
            </a:extLst>
          </p:cNvPr>
          <p:cNvSpPr/>
          <p:nvPr/>
        </p:nvSpPr>
        <p:spPr>
          <a:xfrm>
            <a:off x="3131840" y="3102970"/>
            <a:ext cx="3830907" cy="100811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50348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單行註解</a:t>
            </a:r>
          </a:p>
        </p:txBody>
      </p:sp>
      <p:sp>
        <p:nvSpPr>
          <p:cNvPr id="7" name="語音泡泡: 橢圓形 6">
            <a:extLst>
              <a:ext uri="{FF2B5EF4-FFF2-40B4-BE49-F238E27FC236}">
                <a16:creationId xmlns:a16="http://schemas.microsoft.com/office/drawing/2014/main" id="{73C63D22-DD1A-47BE-A921-0A99D5D6759F}"/>
              </a:ext>
            </a:extLst>
          </p:cNvPr>
          <p:cNvSpPr/>
          <p:nvPr/>
        </p:nvSpPr>
        <p:spPr>
          <a:xfrm>
            <a:off x="1464926" y="3933056"/>
            <a:ext cx="2242977" cy="936104"/>
          </a:xfrm>
          <a:prstGeom prst="wedgeEllipseCallout">
            <a:avLst>
              <a:gd name="adj1" fmla="val -42205"/>
              <a:gd name="adj2" fmla="val -7719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最好留個空白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DB8A071-F125-4326-A84B-064380501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844" y="4704981"/>
            <a:ext cx="2880000" cy="449480"/>
          </a:xfrm>
          <a:prstGeom prst="rect">
            <a:avLst/>
          </a:prstGeom>
          <a:ln w="28575">
            <a:solidFill>
              <a:schemeClr val="accent5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269A041-3C63-453C-96E6-66A33B68D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844" y="4704981"/>
            <a:ext cx="2880000" cy="449480"/>
          </a:xfrm>
          <a:prstGeom prst="rect">
            <a:avLst/>
          </a:prstGeom>
          <a:ln w="28575"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191695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[Object Object]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具名稱的資料集合</a:t>
            </a:r>
          </a:p>
          <a:p>
            <a:r>
              <a:rPr lang="zh-TW" altLang="en-US" dirty="0"/>
              <a:t>物件的本質是一種陣列，是一種具名稱的無序集合 </a:t>
            </a:r>
            <a:r>
              <a:rPr lang="en-US" altLang="zh-TW" dirty="0"/>
              <a:t>…</a:t>
            </a:r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您可以這樣宣告 </a:t>
            </a: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Object();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或者換個方式 </a:t>
            </a: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                  ;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橢圓形圖說文字 3"/>
          <p:cNvSpPr/>
          <p:nvPr/>
        </p:nvSpPr>
        <p:spPr>
          <a:xfrm>
            <a:off x="6365875" y="4838095"/>
            <a:ext cx="1656184" cy="648072"/>
          </a:xfrm>
          <a:prstGeom prst="wedgeEllipseCallout">
            <a:avLst>
              <a:gd name="adj1" fmla="val -63361"/>
              <a:gd name="adj2" fmla="val -426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物件實字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818570" y="3838692"/>
            <a:ext cx="15536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0" b="1" dirty="0"/>
              <a:t>{  }</a:t>
            </a:r>
            <a:endParaRPr lang="zh-TW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8481165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[Object Object]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1" indent="0">
              <a:spcBef>
                <a:spcPts val="750"/>
              </a:spcBef>
              <a:buNone/>
            </a:pPr>
            <a:r>
              <a:rPr lang="en-US" altLang="zh-TW" sz="2400" dirty="0" err="1"/>
              <a:t>var</a:t>
            </a:r>
            <a:r>
              <a:rPr lang="en-US" altLang="zh-TW" sz="2400" dirty="0"/>
              <a:t> </a:t>
            </a:r>
            <a:r>
              <a:rPr lang="en-US" altLang="zh-TW" sz="2400" dirty="0" err="1"/>
              <a:t>obj</a:t>
            </a:r>
            <a:r>
              <a:rPr lang="en-US" altLang="zh-TW" sz="2400" dirty="0"/>
              <a:t> = new Object();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Set</a:t>
            </a:r>
          </a:p>
          <a:p>
            <a:pPr lvl="1"/>
            <a:r>
              <a:rPr lang="en-US" altLang="zh-TW" dirty="0"/>
              <a:t>obj.key_1 = ‘</a:t>
            </a:r>
            <a:r>
              <a:rPr lang="en-US" altLang="zh-TW" dirty="0" err="1"/>
              <a:t>contentValue</a:t>
            </a:r>
            <a:r>
              <a:rPr lang="en-US" altLang="zh-TW" dirty="0"/>
              <a:t>’;</a:t>
            </a:r>
          </a:p>
          <a:p>
            <a:pPr lvl="1"/>
            <a:r>
              <a:rPr lang="en-US" altLang="zh-TW" dirty="0" err="1"/>
              <a:t>obj</a:t>
            </a:r>
            <a:r>
              <a:rPr lang="en-US" altLang="zh-TW" dirty="0"/>
              <a:t>[“key.1”] = ‘</a:t>
            </a:r>
            <a:r>
              <a:rPr lang="en-US" altLang="zh-TW" dirty="0" err="1"/>
              <a:t>contentValue</a:t>
            </a:r>
            <a:r>
              <a:rPr lang="en-US" altLang="zh-TW" dirty="0"/>
              <a:t>’;</a:t>
            </a:r>
          </a:p>
          <a:p>
            <a:endParaRPr lang="en-US" altLang="zh-TW" dirty="0"/>
          </a:p>
          <a:p>
            <a:r>
              <a:rPr lang="en-US" altLang="zh-TW" dirty="0"/>
              <a:t>Get</a:t>
            </a:r>
          </a:p>
          <a:p>
            <a:pPr lvl="1"/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val</a:t>
            </a:r>
            <a:r>
              <a:rPr lang="en-US" altLang="zh-TW" dirty="0"/>
              <a:t> = obj.key_1;</a:t>
            </a:r>
          </a:p>
          <a:p>
            <a:pPr lvl="1"/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val</a:t>
            </a:r>
            <a:r>
              <a:rPr lang="en-US" altLang="zh-TW" dirty="0"/>
              <a:t> = </a:t>
            </a:r>
            <a:r>
              <a:rPr lang="en-US" altLang="zh-TW" dirty="0" err="1"/>
              <a:t>obj</a:t>
            </a:r>
            <a:r>
              <a:rPr lang="en-US" altLang="zh-TW" dirty="0"/>
              <a:t>[‘key.1’] ; 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使用物件實字，你還能這樣給予初始值</a:t>
            </a:r>
            <a:endParaRPr lang="en-US" altLang="zh-TW" dirty="0"/>
          </a:p>
          <a:p>
            <a:pPr lvl="1"/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{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‘key1’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‘value1’</a:t>
            </a:r>
            <a:r>
              <a:rPr lang="zh-TW" altLang="en-US" dirty="0"/>
              <a:t> 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key2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1234</a:t>
            </a:r>
            <a:r>
              <a:rPr lang="zh-TW" altLang="en-US" dirty="0"/>
              <a:t> </a:t>
            </a:r>
            <a:r>
              <a:rPr lang="en-US" altLang="zh-TW" dirty="0"/>
              <a:t>, key3 : true, … };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06714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7D7EF-0E0B-4822-B86B-08CE1434F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[Object Object]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69E8E8-2CAB-41E2-A8CC-1CF82E59F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當你想要取出</a:t>
            </a:r>
            <a:r>
              <a:rPr lang="en-US" altLang="zh-TW" dirty="0"/>
              <a:t>Object</a:t>
            </a:r>
            <a:r>
              <a:rPr lang="zh-TW" altLang="en-US" dirty="0"/>
              <a:t>中所有的物件，你可以使用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for( </a:t>
            </a: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key</a:t>
            </a:r>
            <a:r>
              <a:rPr lang="en-US" altLang="zh-TW" dirty="0"/>
              <a:t> in </a:t>
            </a:r>
            <a:r>
              <a:rPr lang="en-US" altLang="zh-TW" dirty="0" err="1"/>
              <a:t>aObject</a:t>
            </a:r>
            <a:r>
              <a:rPr lang="en-US" altLang="zh-TW" dirty="0"/>
              <a:t> ){</a:t>
            </a:r>
          </a:p>
          <a:p>
            <a:pPr marL="0" indent="0">
              <a:buNone/>
            </a:pPr>
            <a:r>
              <a:rPr lang="en-US" altLang="zh-TW" dirty="0"/>
              <a:t>           </a:t>
            </a: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value</a:t>
            </a:r>
            <a:r>
              <a:rPr lang="en-US" altLang="zh-TW" dirty="0"/>
              <a:t> = </a:t>
            </a:r>
            <a:r>
              <a:rPr lang="en-US" altLang="zh-TW" dirty="0" err="1"/>
              <a:t>aObject</a:t>
            </a:r>
            <a:r>
              <a:rPr lang="en-US" altLang="zh-TW" dirty="0"/>
              <a:t>[key];</a:t>
            </a:r>
          </a:p>
          <a:p>
            <a:pPr marL="0" indent="0">
              <a:buNone/>
            </a:pPr>
            <a:r>
              <a:rPr lang="en-US" altLang="zh-TW" dirty="0"/>
              <a:t>     }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565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4" name="Picture 8" descr="「world map」的圖片搜尋結果">
            <a:extLst>
              <a:ext uri="{FF2B5EF4-FFF2-40B4-BE49-F238E27FC236}">
                <a16:creationId xmlns:a16="http://schemas.microsoft.com/office/drawing/2014/main" id="{B4F59B8D-B28B-4CB9-94BF-41DE47BD9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6262"/>
            <a:ext cx="76200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data, document, files, page, paper, sheet, text icon">
            <a:extLst>
              <a:ext uri="{FF2B5EF4-FFF2-40B4-BE49-F238E27FC236}">
                <a16:creationId xmlns:a16="http://schemas.microsoft.com/office/drawing/2014/main" id="{49E79F2D-4A46-470C-9A7A-712A7FF6E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54" y="32441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analysis, analytics, bar, chart, diagram, pie, statistics icon">
            <a:extLst>
              <a:ext uri="{FF2B5EF4-FFF2-40B4-BE49-F238E27FC236}">
                <a16:creationId xmlns:a16="http://schemas.microsoft.com/office/drawing/2014/main" id="{1E7CE9A6-DD25-48F0-87A1-BCC7FF849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44" y="109407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address, email, inbox, mail, send icon">
            <a:extLst>
              <a:ext uri="{FF2B5EF4-FFF2-40B4-BE49-F238E27FC236}">
                <a16:creationId xmlns:a16="http://schemas.microsoft.com/office/drawing/2014/main" id="{289BA506-B68E-4DA2-A7CC-773BD8307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024" y="3245280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群組 3">
            <a:extLst>
              <a:ext uri="{FF2B5EF4-FFF2-40B4-BE49-F238E27FC236}">
                <a16:creationId xmlns:a16="http://schemas.microsoft.com/office/drawing/2014/main" id="{854A0EF9-61C8-468C-9632-06476EA16719}"/>
              </a:ext>
            </a:extLst>
          </p:cNvPr>
          <p:cNvGrpSpPr/>
          <p:nvPr/>
        </p:nvGrpSpPr>
        <p:grpSpPr>
          <a:xfrm>
            <a:off x="467544" y="2924944"/>
            <a:ext cx="8131968" cy="2438400"/>
            <a:chOff x="678632" y="2055912"/>
            <a:chExt cx="8131968" cy="2438400"/>
          </a:xfrm>
        </p:grpSpPr>
        <p:pic>
          <p:nvPicPr>
            <p:cNvPr id="8194" name="Picture 2" descr="account, avatar, human, people, profile, user icon">
              <a:extLst>
                <a:ext uri="{FF2B5EF4-FFF2-40B4-BE49-F238E27FC236}">
                  <a16:creationId xmlns:a16="http://schemas.microsoft.com/office/drawing/2014/main" id="{69F32064-522A-4D85-A9C3-44C35F23B5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32" y="2055912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6" name="Picture 4" descr="account, avatar, human, people, profile, user icon">
              <a:extLst>
                <a:ext uri="{FF2B5EF4-FFF2-40B4-BE49-F238E27FC236}">
                  <a16:creationId xmlns:a16="http://schemas.microsoft.com/office/drawing/2014/main" id="{9307DC07-B419-45D7-A630-F93D370BFC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2055912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2132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0.19757 0.00092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7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0.42639 -0.00996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19" y="-50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[Object Array]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陣列（</a:t>
            </a:r>
            <a:r>
              <a:rPr lang="en-US" altLang="zh-TW" dirty="0"/>
              <a:t>Array</a:t>
            </a:r>
            <a:r>
              <a:rPr lang="zh-TW" altLang="en-US" dirty="0"/>
              <a:t>）的本質與物件是相同的東西，不過陣列取得值的方式是靠索引值</a:t>
            </a:r>
            <a:r>
              <a:rPr lang="en-US" altLang="zh-TW" dirty="0"/>
              <a:t>…</a:t>
            </a:r>
          </a:p>
          <a:p>
            <a:endParaRPr lang="en-US" altLang="zh-TW" dirty="0"/>
          </a:p>
          <a:p>
            <a:pPr lvl="1"/>
            <a:r>
              <a:rPr lang="zh-TW" altLang="en-US" dirty="0"/>
              <a:t>您可以這樣宣告 </a:t>
            </a: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new Array();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pPr lvl="1"/>
            <a:r>
              <a:rPr lang="zh-TW" altLang="en-US" dirty="0"/>
              <a:t>您可以這樣宣告 </a:t>
            </a: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</a:t>
            </a:r>
            <a:r>
              <a:rPr lang="zh-TW" altLang="en-US" dirty="0"/>
              <a:t>                  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橢圓形圖說文字 3"/>
          <p:cNvSpPr/>
          <p:nvPr/>
        </p:nvSpPr>
        <p:spPr>
          <a:xfrm>
            <a:off x="6516216" y="4766977"/>
            <a:ext cx="1728192" cy="720080"/>
          </a:xfrm>
          <a:prstGeom prst="wedgeEllipseCallout">
            <a:avLst>
              <a:gd name="adj1" fmla="val -54420"/>
              <a:gd name="adj2" fmla="val -729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陣列實字</a:t>
            </a:r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5148064" y="3473713"/>
            <a:ext cx="1438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0" b="1" dirty="0"/>
              <a:t>[  ]</a:t>
            </a:r>
            <a:endParaRPr lang="zh-TW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7510415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[Object Array]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1" indent="0">
              <a:spcBef>
                <a:spcPts val="750"/>
              </a:spcBef>
              <a:buNone/>
            </a:pPr>
            <a:r>
              <a:rPr lang="en-US" altLang="zh-TW" sz="2400" dirty="0" err="1"/>
              <a:t>var</a:t>
            </a:r>
            <a:r>
              <a:rPr lang="en-US" altLang="zh-TW" sz="2400" dirty="0"/>
              <a:t> </a:t>
            </a:r>
            <a:r>
              <a:rPr lang="en-US" altLang="zh-TW" sz="2400" dirty="0" err="1"/>
              <a:t>arr</a:t>
            </a:r>
            <a:r>
              <a:rPr lang="en-US" altLang="zh-TW" sz="2400" dirty="0"/>
              <a:t> = new Array();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Set</a:t>
            </a:r>
          </a:p>
          <a:p>
            <a:pPr lvl="1"/>
            <a:r>
              <a:rPr lang="en-US" altLang="zh-TW" dirty="0"/>
              <a:t>arr.0= ‘</a:t>
            </a:r>
            <a:r>
              <a:rPr lang="en-US" altLang="zh-TW" dirty="0" err="1"/>
              <a:t>contentValue</a:t>
            </a:r>
            <a:r>
              <a:rPr lang="en-US" altLang="zh-TW" dirty="0"/>
              <a:t>’;</a:t>
            </a:r>
          </a:p>
          <a:p>
            <a:pPr lvl="1"/>
            <a:r>
              <a:rPr lang="en-US" altLang="zh-TW" dirty="0" err="1"/>
              <a:t>arr</a:t>
            </a:r>
            <a:r>
              <a:rPr lang="en-US" altLang="zh-TW" dirty="0"/>
              <a:t>[0] = ‘</a:t>
            </a:r>
            <a:r>
              <a:rPr lang="en-US" altLang="zh-TW" dirty="0" err="1"/>
              <a:t>contentValue</a:t>
            </a:r>
            <a:r>
              <a:rPr lang="en-US" altLang="zh-TW" dirty="0"/>
              <a:t>’;</a:t>
            </a:r>
          </a:p>
          <a:p>
            <a:endParaRPr lang="en-US" altLang="zh-TW" dirty="0"/>
          </a:p>
          <a:p>
            <a:r>
              <a:rPr lang="en-US" altLang="zh-TW" dirty="0"/>
              <a:t>Get</a:t>
            </a:r>
          </a:p>
          <a:p>
            <a:pPr lvl="1"/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val</a:t>
            </a:r>
            <a:r>
              <a:rPr lang="en-US" altLang="zh-TW" dirty="0"/>
              <a:t> = arr.0;</a:t>
            </a:r>
          </a:p>
          <a:p>
            <a:pPr lvl="1"/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val</a:t>
            </a:r>
            <a:r>
              <a:rPr lang="en-US" altLang="zh-TW" dirty="0"/>
              <a:t> = </a:t>
            </a:r>
            <a:r>
              <a:rPr lang="en-US" altLang="zh-TW" dirty="0" err="1"/>
              <a:t>arr</a:t>
            </a:r>
            <a:r>
              <a:rPr lang="en-US" altLang="zh-TW" dirty="0"/>
              <a:t>[0] ; 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使用陣列實字，你還能這樣給予初始值</a:t>
            </a:r>
            <a:endParaRPr lang="en-US" altLang="zh-TW" dirty="0"/>
          </a:p>
          <a:p>
            <a:pPr lvl="1"/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obj</a:t>
            </a:r>
            <a:r>
              <a:rPr lang="en-US" altLang="zh-TW" dirty="0"/>
              <a:t> = [</a:t>
            </a:r>
            <a:r>
              <a:rPr lang="zh-TW" altLang="en-US" dirty="0"/>
              <a:t> </a:t>
            </a:r>
            <a:r>
              <a:rPr lang="en-US" altLang="zh-TW" dirty="0"/>
              <a:t>‘value1’</a:t>
            </a:r>
            <a:r>
              <a:rPr lang="zh-TW" altLang="en-US" dirty="0"/>
              <a:t> </a:t>
            </a:r>
            <a:r>
              <a:rPr lang="en-US" altLang="zh-TW" dirty="0"/>
              <a:t>, 1234 , true… </a:t>
            </a:r>
            <a:r>
              <a:rPr lang="zh-TW" altLang="en-US" dirty="0"/>
              <a:t> </a:t>
            </a:r>
            <a:r>
              <a:rPr lang="en-US" altLang="zh-TW" dirty="0"/>
              <a:t>];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85108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陣列（</a:t>
            </a:r>
            <a:r>
              <a:rPr lang="en-US" altLang="zh-TW" dirty="0"/>
              <a:t>Array</a:t>
            </a:r>
            <a:r>
              <a:rPr lang="zh-TW" altLang="en-US" dirty="0"/>
              <a:t>）的本質與物件是相同的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Array </a:t>
            </a:r>
            <a:r>
              <a:rPr lang="zh-TW" altLang="en-US" dirty="0"/>
              <a:t>其實也是一種 </a:t>
            </a:r>
            <a:r>
              <a:rPr lang="en-US" altLang="zh-TW" dirty="0"/>
              <a:t>Object</a:t>
            </a:r>
          </a:p>
          <a:p>
            <a:r>
              <a:rPr lang="en-US" altLang="zh-TW" dirty="0"/>
              <a:t>Array </a:t>
            </a:r>
            <a:r>
              <a:rPr lang="zh-TW" altLang="en-US" dirty="0"/>
              <a:t>實作的內容如下</a:t>
            </a:r>
            <a:r>
              <a:rPr lang="en-US" altLang="zh-TW" dirty="0"/>
              <a:t>:</a:t>
            </a:r>
          </a:p>
          <a:p>
            <a:pPr marL="342900" lvl="1" indent="0">
              <a:buNone/>
            </a:pPr>
            <a:endParaRPr lang="en-US" altLang="zh-TW" dirty="0"/>
          </a:p>
          <a:p>
            <a:pPr marL="342900" lvl="1" indent="0">
              <a:buNone/>
            </a:pPr>
            <a:r>
              <a:rPr lang="en-US" altLang="zh-TW" dirty="0"/>
              <a:t>[</a:t>
            </a:r>
            <a:r>
              <a:rPr lang="zh-TW" altLang="en-US" dirty="0"/>
              <a:t> </a:t>
            </a:r>
            <a:r>
              <a:rPr lang="en-US" altLang="zh-TW" dirty="0"/>
              <a:t>‘a’ , ‘b’ , ‘c’ ]</a:t>
            </a:r>
          </a:p>
          <a:p>
            <a:pPr lvl="1"/>
            <a:endParaRPr lang="en-US" altLang="zh-TW" dirty="0"/>
          </a:p>
          <a:p>
            <a:pPr marL="342900" lvl="1" indent="0">
              <a:buNone/>
            </a:pPr>
            <a:r>
              <a:rPr lang="en-US" altLang="zh-TW" dirty="0"/>
              <a:t>{ 0:‘a’ , 1:‘b’ , 2:‘c’ , </a:t>
            </a:r>
            <a:r>
              <a:rPr lang="en-US" altLang="zh-TW" dirty="0">
                <a:solidFill>
                  <a:srgbClr val="FF0000"/>
                </a:solidFill>
              </a:rPr>
              <a:t>length:3</a:t>
            </a:r>
            <a:r>
              <a:rPr lang="en-US" altLang="zh-TW" dirty="0"/>
              <a:t> 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79327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7D7EF-0E0B-4822-B86B-08CE1434F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[Object Array]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69E8E8-2CAB-41E2-A8CC-1CF82E59F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當你想要取出</a:t>
            </a:r>
            <a:r>
              <a:rPr lang="en-US" altLang="zh-TW" dirty="0"/>
              <a:t>Object</a:t>
            </a:r>
            <a:r>
              <a:rPr lang="zh-TW" altLang="en-US" dirty="0"/>
              <a:t>中所有的物件，你可以使用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for( </a:t>
            </a: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/>
              <a:t> in </a:t>
            </a:r>
            <a:r>
              <a:rPr lang="en-US" altLang="zh-TW" dirty="0" err="1"/>
              <a:t>aArray</a:t>
            </a:r>
            <a:r>
              <a:rPr lang="en-US" altLang="zh-TW" dirty="0"/>
              <a:t> ){</a:t>
            </a:r>
          </a:p>
          <a:p>
            <a:pPr marL="0" indent="0">
              <a:buNone/>
            </a:pPr>
            <a:r>
              <a:rPr lang="zh-TW" altLang="en-US" dirty="0"/>
              <a:t>           </a:t>
            </a: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value</a:t>
            </a:r>
            <a:r>
              <a:rPr lang="en-US" altLang="zh-TW" dirty="0"/>
              <a:t> = </a:t>
            </a:r>
            <a:r>
              <a:rPr lang="en-US" altLang="zh-TW" dirty="0" err="1"/>
              <a:t>aArray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}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for( </a:t>
            </a: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/>
              <a:t> : </a:t>
            </a:r>
            <a:r>
              <a:rPr lang="en-US" altLang="zh-TW" dirty="0">
                <a:solidFill>
                  <a:srgbClr val="FF0000"/>
                </a:solidFill>
              </a:rPr>
              <a:t>I</a:t>
            </a:r>
            <a:r>
              <a:rPr lang="en-US" altLang="zh-TW" dirty="0"/>
              <a:t> &lt; </a:t>
            </a:r>
            <a:r>
              <a:rPr lang="en-US" altLang="zh-TW" dirty="0" err="1"/>
              <a:t>aArray.length</a:t>
            </a:r>
            <a:r>
              <a:rPr lang="en-US" altLang="zh-TW" dirty="0"/>
              <a:t> : 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/>
              <a:t> =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/>
              <a:t> +1 ){</a:t>
            </a:r>
          </a:p>
          <a:p>
            <a:pPr marL="0" indent="0">
              <a:buNone/>
            </a:pPr>
            <a:r>
              <a:rPr lang="zh-TW" altLang="en-US" dirty="0"/>
              <a:t>           </a:t>
            </a: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value</a:t>
            </a:r>
            <a:r>
              <a:rPr lang="en-US" altLang="zh-TW" dirty="0"/>
              <a:t> = </a:t>
            </a:r>
            <a:r>
              <a:rPr lang="en-US" altLang="zh-TW" dirty="0" err="1"/>
              <a:t>aArray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}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975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05FC3E-3C06-40B4-9E32-BA69DA0F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 </a:t>
            </a:r>
            <a:r>
              <a:rPr lang="zh-TW" altLang="en-US" dirty="0"/>
              <a:t>還有這些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398540-293D-4B16-AE3D-F196FA263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Date</a:t>
            </a:r>
          </a:p>
          <a:p>
            <a:r>
              <a:rPr lang="en-US" altLang="zh-TW" dirty="0" err="1"/>
              <a:t>RegExp</a:t>
            </a:r>
            <a:endParaRPr lang="en-US" altLang="zh-TW" dirty="0"/>
          </a:p>
          <a:p>
            <a:r>
              <a:rPr lang="zh-TW" altLang="en-US" dirty="0"/>
              <a:t>文件物件模型 </a:t>
            </a:r>
            <a:r>
              <a:rPr lang="en-US" altLang="zh-TW" dirty="0"/>
              <a:t>DOM</a:t>
            </a:r>
          </a:p>
          <a:p>
            <a:r>
              <a:rPr lang="zh-TW" altLang="en-US" dirty="0"/>
              <a:t>瀏覽器物件模型 </a:t>
            </a:r>
            <a:r>
              <a:rPr lang="en-US" altLang="zh-TW" dirty="0"/>
              <a:t>BOM</a:t>
            </a:r>
          </a:p>
          <a:p>
            <a:r>
              <a:rPr lang="en-US" altLang="zh-TW" dirty="0"/>
              <a:t>Exception</a:t>
            </a:r>
          </a:p>
          <a:p>
            <a:r>
              <a:rPr lang="en-US" altLang="zh-TW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1894989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1626"/>
          </a:xfrm>
        </p:spPr>
        <p:txBody>
          <a:bodyPr/>
          <a:lstStyle/>
          <a:p>
            <a:r>
              <a:rPr lang="en-US" altLang="zh-TW" dirty="0"/>
              <a:t>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035423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被切分的程式碼單元：</a:t>
            </a:r>
            <a:endParaRPr lang="en-US" altLang="zh-TW" dirty="0"/>
          </a:p>
          <a:p>
            <a:pPr lvl="1"/>
            <a:r>
              <a:rPr lang="zh-TW" altLang="en-US" dirty="0"/>
              <a:t>宣告：</a:t>
            </a:r>
            <a:endParaRPr lang="en-US" altLang="zh-TW" dirty="0"/>
          </a:p>
          <a:p>
            <a:pPr marL="685800" lvl="2" indent="0">
              <a:buNone/>
            </a:pPr>
            <a:r>
              <a:rPr lang="en-US" altLang="zh-TW" dirty="0"/>
              <a:t>function </a:t>
            </a:r>
            <a:r>
              <a:rPr lang="en-US" altLang="zh-TW" dirty="0" err="1">
                <a:solidFill>
                  <a:srgbClr val="FF0000"/>
                </a:solidFill>
              </a:rPr>
              <a:t>function_name</a:t>
            </a:r>
            <a:r>
              <a:rPr lang="en-US" altLang="zh-TW" dirty="0"/>
              <a:t> ( </a:t>
            </a:r>
            <a:r>
              <a:rPr lang="en-US" altLang="zh-TW" dirty="0" err="1">
                <a:solidFill>
                  <a:schemeClr val="accent4"/>
                </a:solidFill>
              </a:rPr>
              <a:t>inupt_value</a:t>
            </a:r>
            <a:r>
              <a:rPr lang="en-US" altLang="zh-TW" dirty="0"/>
              <a:t> ){</a:t>
            </a:r>
          </a:p>
          <a:p>
            <a:pPr marL="685800" lvl="2" indent="0">
              <a:buNone/>
            </a:pPr>
            <a:endParaRPr lang="en-US" altLang="zh-TW" dirty="0"/>
          </a:p>
          <a:p>
            <a:pPr marL="685800" lvl="2" indent="0">
              <a:buNone/>
            </a:pPr>
            <a:r>
              <a:rPr lang="en-US" altLang="zh-TW" dirty="0"/>
              <a:t>	return </a:t>
            </a:r>
            <a:r>
              <a:rPr lang="en-US" altLang="zh-TW" dirty="0" err="1">
                <a:solidFill>
                  <a:schemeClr val="accent4"/>
                </a:solidFill>
              </a:rPr>
              <a:t>return_value</a:t>
            </a:r>
            <a:r>
              <a:rPr lang="en-US" altLang="zh-TW" dirty="0"/>
              <a:t>;</a:t>
            </a:r>
          </a:p>
          <a:p>
            <a:pPr marL="685800" lvl="2" indent="0">
              <a:buNone/>
            </a:pPr>
            <a:r>
              <a:rPr lang="en-US" altLang="zh-TW" dirty="0"/>
              <a:t>}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187624" y="3717032"/>
            <a:ext cx="588404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sz="2200" dirty="0"/>
          </a:p>
          <a:p>
            <a:r>
              <a:rPr lang="zh-TW" altLang="en-US" sz="2200" dirty="0"/>
              <a:t>跟</a:t>
            </a:r>
            <a:r>
              <a:rPr lang="en-US" altLang="zh-TW" sz="2200" dirty="0"/>
              <a:t>JAVA</a:t>
            </a:r>
            <a:r>
              <a:rPr lang="zh-TW" altLang="en-US" sz="2200" dirty="0"/>
              <a:t>比較看看吧</a:t>
            </a:r>
            <a:br>
              <a:rPr lang="en-US" altLang="zh-TW" sz="2200" dirty="0"/>
            </a:br>
            <a:endParaRPr lang="en-US" altLang="zh-TW" sz="2200" dirty="0"/>
          </a:p>
          <a:p>
            <a:r>
              <a:rPr lang="en-US" altLang="zh-TW" sz="2200" dirty="0"/>
              <a:t>public String </a:t>
            </a:r>
            <a:r>
              <a:rPr lang="en-US" altLang="zh-TW" sz="2200" dirty="0" err="1">
                <a:solidFill>
                  <a:srgbClr val="FF0000"/>
                </a:solidFill>
              </a:rPr>
              <a:t>function_name</a:t>
            </a:r>
            <a:r>
              <a:rPr lang="en-US" altLang="zh-TW" sz="2200" dirty="0"/>
              <a:t>( String </a:t>
            </a:r>
            <a:r>
              <a:rPr lang="en-US" altLang="zh-TW" sz="2200" dirty="0" err="1">
                <a:solidFill>
                  <a:schemeClr val="accent4"/>
                </a:solidFill>
              </a:rPr>
              <a:t>input_value</a:t>
            </a:r>
            <a:r>
              <a:rPr lang="en-US" altLang="zh-TW" sz="2200" dirty="0">
                <a:solidFill>
                  <a:schemeClr val="accent4"/>
                </a:solidFill>
              </a:rPr>
              <a:t> </a:t>
            </a:r>
            <a:r>
              <a:rPr lang="en-US" altLang="zh-TW" sz="2200" dirty="0"/>
              <a:t>){</a:t>
            </a:r>
          </a:p>
          <a:p>
            <a:r>
              <a:rPr lang="en-US" altLang="zh-TW" sz="2200" dirty="0"/>
              <a:t>	</a:t>
            </a:r>
          </a:p>
          <a:p>
            <a:r>
              <a:rPr lang="en-US" altLang="zh-TW" sz="2200" dirty="0"/>
              <a:t>	return </a:t>
            </a:r>
            <a:r>
              <a:rPr lang="en-US" altLang="zh-TW" sz="2200" dirty="0" err="1">
                <a:solidFill>
                  <a:schemeClr val="accent4"/>
                </a:solidFill>
              </a:rPr>
              <a:t>return_value</a:t>
            </a:r>
            <a:endParaRPr lang="en-US" altLang="zh-TW" sz="2200" dirty="0">
              <a:solidFill>
                <a:schemeClr val="accent4"/>
              </a:solidFill>
            </a:endParaRPr>
          </a:p>
          <a:p>
            <a:r>
              <a:rPr lang="en-US" altLang="zh-TW" sz="2200" dirty="0"/>
              <a:t>}</a:t>
            </a:r>
            <a:endParaRPr lang="zh-TW" altLang="en-US" sz="2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860898" y="2967335"/>
            <a:ext cx="1944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null;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932906" y="5415607"/>
            <a:ext cx="1944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null;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051720" y="2967335"/>
            <a:ext cx="235917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195736" y="5415607"/>
            <a:ext cx="235917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sz="2400" dirty="0"/>
          </a:p>
        </p:txBody>
      </p:sp>
      <p:sp>
        <p:nvSpPr>
          <p:cNvPr id="9" name="爆炸 2 8"/>
          <p:cNvSpPr/>
          <p:nvPr/>
        </p:nvSpPr>
        <p:spPr>
          <a:xfrm>
            <a:off x="5415487" y="5013176"/>
            <a:ext cx="3312368" cy="1728192"/>
          </a:xfrm>
          <a:prstGeom prst="irregularSeal2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編譯錯誤</a:t>
            </a:r>
          </a:p>
        </p:txBody>
      </p:sp>
    </p:spTree>
    <p:extLst>
      <p:ext uri="{BB962C8B-B14F-4D97-AF65-F5344CB8AC3E}">
        <p14:creationId xmlns:p14="http://schemas.microsoft.com/office/powerpoint/2010/main" val="149580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915816" y="2542922"/>
            <a:ext cx="2448272" cy="70807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1679808"/>
          </a:xfrm>
        </p:spPr>
        <p:txBody>
          <a:bodyPr>
            <a:normAutofit/>
          </a:bodyPr>
          <a:lstStyle/>
          <a:p>
            <a:r>
              <a:rPr lang="zh-TW" altLang="en-US" dirty="0"/>
              <a:t>有了宣告，請這樣執行：</a:t>
            </a:r>
            <a:endParaRPr lang="en-US" altLang="zh-TW" dirty="0"/>
          </a:p>
          <a:p>
            <a:pPr marL="342900" lvl="1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342900" lvl="1" indent="0">
              <a:buNone/>
            </a:pPr>
            <a:r>
              <a:rPr lang="en-US" altLang="zh-TW" sz="2400" dirty="0" err="1">
                <a:solidFill>
                  <a:srgbClr val="FF0000"/>
                </a:solidFill>
              </a:rPr>
              <a:t>function_name</a:t>
            </a:r>
            <a:r>
              <a:rPr lang="en-US" altLang="zh-TW" sz="2400" dirty="0"/>
              <a:t> (   </a:t>
            </a:r>
            <a:r>
              <a:rPr lang="en-US" altLang="zh-TW" sz="2400" dirty="0" err="1">
                <a:solidFill>
                  <a:schemeClr val="accent4"/>
                </a:solidFill>
              </a:rPr>
              <a:t>inupt_value</a:t>
            </a:r>
            <a:r>
              <a:rPr lang="en-US" altLang="zh-TW" sz="2400" dirty="0"/>
              <a:t>   );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972047" y="3717032"/>
            <a:ext cx="4322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sz="2400" dirty="0"/>
          </a:p>
          <a:p>
            <a:r>
              <a:rPr lang="zh-TW" altLang="en-US" sz="2400" dirty="0"/>
              <a:t>跟</a:t>
            </a:r>
            <a:r>
              <a:rPr lang="en-US" altLang="zh-TW" sz="2400" dirty="0"/>
              <a:t>JAVA</a:t>
            </a:r>
            <a:r>
              <a:rPr lang="zh-TW" altLang="en-US" sz="2400" dirty="0"/>
              <a:t>比較看看吧</a:t>
            </a:r>
            <a:endParaRPr lang="en-US" altLang="zh-TW" sz="2400" dirty="0"/>
          </a:p>
          <a:p>
            <a:pPr marL="0" lvl="1"/>
            <a:r>
              <a:rPr lang="en-US" altLang="zh-TW" sz="2400" dirty="0" err="1">
                <a:solidFill>
                  <a:srgbClr val="FF0000"/>
                </a:solidFill>
              </a:rPr>
              <a:t>function_name</a:t>
            </a:r>
            <a:r>
              <a:rPr lang="en-US" altLang="zh-TW" sz="2400" dirty="0"/>
              <a:t> (   </a:t>
            </a:r>
            <a:r>
              <a:rPr lang="en-US" altLang="zh-TW" sz="2400" dirty="0" err="1">
                <a:solidFill>
                  <a:schemeClr val="accent4"/>
                </a:solidFill>
              </a:rPr>
              <a:t>inupt_value</a:t>
            </a:r>
            <a:r>
              <a:rPr lang="en-US" altLang="zh-TW" sz="2400" dirty="0"/>
              <a:t>   );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231637" y="2733216"/>
            <a:ext cx="16283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098340" y="4521296"/>
            <a:ext cx="17616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166747" y="2641982"/>
            <a:ext cx="1693285" cy="5766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259329" y="4521296"/>
            <a:ext cx="14397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爆炸 2 8"/>
          <p:cNvSpPr/>
          <p:nvPr/>
        </p:nvSpPr>
        <p:spPr>
          <a:xfrm>
            <a:off x="4081573" y="4678404"/>
            <a:ext cx="3312368" cy="1728192"/>
          </a:xfrm>
          <a:prstGeom prst="irregularSeal2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編譯錯誤</a:t>
            </a:r>
          </a:p>
        </p:txBody>
      </p:sp>
      <p:sp>
        <p:nvSpPr>
          <p:cNvPr id="11" name="圓角矩形圖說文字 10"/>
          <p:cNvSpPr/>
          <p:nvPr/>
        </p:nvSpPr>
        <p:spPr>
          <a:xfrm>
            <a:off x="5940152" y="2998596"/>
            <a:ext cx="2232248" cy="922438"/>
          </a:xfrm>
          <a:prstGeom prst="wedgeRoundRectCallout">
            <a:avLst>
              <a:gd name="adj1" fmla="val -83750"/>
              <a:gd name="adj2" fmla="val -47877"/>
              <a:gd name="adj3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這邊的小括弧，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代表</a:t>
            </a:r>
            <a:r>
              <a:rPr lang="zh-TW" altLang="en-US" dirty="0"/>
              <a:t> </a:t>
            </a:r>
            <a:r>
              <a:rPr lang="en-US" altLang="zh-TW" sz="2000" b="1" dirty="0">
                <a:solidFill>
                  <a:srgbClr val="FF0000"/>
                </a:solidFill>
              </a:rPr>
              <a:t>”</a:t>
            </a:r>
            <a:r>
              <a:rPr lang="zh-TW" altLang="en-US" sz="2000" b="1" dirty="0">
                <a:solidFill>
                  <a:srgbClr val="FF0000"/>
                </a:solidFill>
              </a:rPr>
              <a:t>執行</a:t>
            </a:r>
            <a:r>
              <a:rPr lang="en-US" altLang="zh-TW" sz="2000" b="1" dirty="0">
                <a:solidFill>
                  <a:srgbClr val="FF0000"/>
                </a:solidFill>
              </a:rPr>
              <a:t>”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圓角矩形圖說文字 11"/>
          <p:cNvSpPr/>
          <p:nvPr/>
        </p:nvSpPr>
        <p:spPr>
          <a:xfrm>
            <a:off x="5148064" y="1626104"/>
            <a:ext cx="2232248" cy="922438"/>
          </a:xfrm>
          <a:prstGeom prst="wedgeRoundRectCallout">
            <a:avLst>
              <a:gd name="adj1" fmla="val -94757"/>
              <a:gd name="adj2" fmla="val 56233"/>
              <a:gd name="adj3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括弧裡面代表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要傳入的參數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07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1" grpId="1" animBg="1"/>
      <p:bldP spid="12" grpId="0" animBg="1"/>
      <p:bldP spid="12" grpId="1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該如何確定型態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Duck typing</a:t>
            </a:r>
          </a:p>
          <a:p>
            <a:r>
              <a:rPr lang="zh-TW" altLang="en-US" dirty="0"/>
              <a:t>叫聲像鴨子，走路像鴨子，他就是鴨子。</a:t>
            </a:r>
            <a:endParaRPr lang="en-US" altLang="zh-TW" dirty="0"/>
          </a:p>
          <a:p>
            <a:endParaRPr lang="zh-TW" altLang="en-US" dirty="0"/>
          </a:p>
          <a:p>
            <a:r>
              <a:rPr lang="en-US" altLang="zh-TW" dirty="0"/>
              <a:t>Java script</a:t>
            </a:r>
            <a:r>
              <a:rPr lang="zh-TW" altLang="en-US" dirty="0"/>
              <a:t>裡沒有形態，所以要預期他是需要的型態。</a:t>
            </a:r>
          </a:p>
          <a:p>
            <a:pPr lvl="1"/>
            <a:r>
              <a:rPr lang="en-US" altLang="zh-TW" dirty="0"/>
              <a:t>Array </a:t>
            </a:r>
            <a:r>
              <a:rPr lang="zh-TW" altLang="en-US" dirty="0"/>
              <a:t>裡一定會有 </a:t>
            </a:r>
            <a:r>
              <a:rPr lang="en-US" altLang="zh-TW" dirty="0"/>
              <a:t>length </a:t>
            </a:r>
            <a:r>
              <a:rPr lang="zh-TW" altLang="en-US" dirty="0"/>
              <a:t>參數。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如果是</a:t>
            </a:r>
            <a:r>
              <a:rPr lang="en-US" altLang="zh-TW" dirty="0" err="1"/>
              <a:t>Numer</a:t>
            </a:r>
            <a:r>
              <a:rPr lang="zh-TW" altLang="en-US" dirty="0"/>
              <a:t>一定能去做 </a:t>
            </a:r>
            <a:r>
              <a:rPr lang="en-US" altLang="zh-TW" dirty="0"/>
              <a:t>“</a:t>
            </a:r>
            <a:r>
              <a:rPr lang="zh-TW" altLang="en-US" dirty="0"/>
              <a:t>－</a:t>
            </a:r>
            <a:r>
              <a:rPr lang="en-US" altLang="zh-TW" dirty="0"/>
              <a:t>”</a:t>
            </a:r>
            <a:r>
              <a:rPr lang="zh-TW" altLang="en-US" dirty="0"/>
              <a:t> 、</a:t>
            </a:r>
            <a:r>
              <a:rPr lang="en-US" altLang="zh-TW" dirty="0"/>
              <a:t>”</a:t>
            </a:r>
            <a:r>
              <a:rPr lang="zh-TW" altLang="en-US" dirty="0"/>
              <a:t>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”</a:t>
            </a:r>
            <a:r>
              <a:rPr lang="zh-TW" altLang="en-US" dirty="0"/>
              <a:t> 、</a:t>
            </a:r>
            <a:r>
              <a:rPr lang="en-US" altLang="zh-TW" dirty="0"/>
              <a:t>”</a:t>
            </a:r>
            <a:r>
              <a:rPr lang="zh-TW" altLang="en-US" dirty="0"/>
              <a:t> ％ </a:t>
            </a:r>
            <a:r>
              <a:rPr lang="en-US" altLang="zh-TW" dirty="0"/>
              <a:t>”</a:t>
            </a:r>
            <a:r>
              <a:rPr lang="zh-TW" altLang="en-US" dirty="0"/>
              <a:t>  而且運算結果不會是</a:t>
            </a:r>
            <a:r>
              <a:rPr lang="en-US" altLang="zh-TW" dirty="0" err="1"/>
              <a:t>Number.NaN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59D0FD7-106D-4E45-B391-663ABB226E68}"/>
              </a:ext>
            </a:extLst>
          </p:cNvPr>
          <p:cNvSpPr txBox="1"/>
          <p:nvPr/>
        </p:nvSpPr>
        <p:spPr>
          <a:xfrm>
            <a:off x="4788024" y="3964249"/>
            <a:ext cx="288032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+mn-ea"/>
              </a:rPr>
              <a:t>但是</a:t>
            </a:r>
            <a:r>
              <a:rPr lang="en-US" altLang="zh-TW" dirty="0">
                <a:latin typeface="+mn-ea"/>
              </a:rPr>
              <a:t>String</a:t>
            </a:r>
            <a:r>
              <a:rPr lang="zh-TW" altLang="en-US" dirty="0">
                <a:latin typeface="+mn-ea"/>
              </a:rPr>
              <a:t>也有</a:t>
            </a:r>
            <a:r>
              <a:rPr lang="en-US" altLang="zh-TW" dirty="0">
                <a:latin typeface="+mn-ea"/>
              </a:rPr>
              <a:t>length</a:t>
            </a:r>
            <a:r>
              <a:rPr lang="zh-TW" altLang="en-US" dirty="0">
                <a:latin typeface="+mn-ea"/>
              </a:rPr>
              <a:t>方法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EC120BA-B6B3-465B-9078-BBC26AD22BE2}"/>
              </a:ext>
            </a:extLst>
          </p:cNvPr>
          <p:cNvSpPr txBox="1"/>
          <p:nvPr/>
        </p:nvSpPr>
        <p:spPr>
          <a:xfrm>
            <a:off x="4814664" y="5733256"/>
            <a:ext cx="3456384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+mn-ea"/>
              </a:rPr>
              <a:t>但是因為有弱型別的自動轉型，</a:t>
            </a:r>
            <a:endParaRPr lang="en-US" altLang="zh-TW" dirty="0">
              <a:latin typeface="+mn-ea"/>
            </a:endParaRPr>
          </a:p>
          <a:p>
            <a:r>
              <a:rPr lang="en-US" altLang="zh-TW" dirty="0">
                <a:latin typeface="+mn-ea"/>
              </a:rPr>
              <a:t>”99” – 1 </a:t>
            </a:r>
            <a:r>
              <a:rPr lang="zh-TW" altLang="en-US" dirty="0">
                <a:latin typeface="+mn-ea"/>
              </a:rPr>
              <a:t>會得到 </a:t>
            </a:r>
            <a:r>
              <a:rPr lang="en-US" altLang="zh-TW" dirty="0">
                <a:latin typeface="+mn-ea"/>
              </a:rPr>
              <a:t>98 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101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該如何確定基本型態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善用 </a:t>
            </a:r>
            <a:r>
              <a:rPr lang="en-US" altLang="zh-TW" dirty="0" err="1"/>
              <a:t>typeof</a:t>
            </a:r>
            <a:r>
              <a:rPr lang="en-US" altLang="zh-TW" dirty="0"/>
              <a:t> </a:t>
            </a:r>
            <a:r>
              <a:rPr lang="zh-TW" altLang="en-US" dirty="0"/>
              <a:t>檢測運算子</a:t>
            </a:r>
            <a:endParaRPr lang="en-US" altLang="zh-TW" dirty="0"/>
          </a:p>
          <a:p>
            <a:pPr lvl="1"/>
            <a:r>
              <a:rPr lang="en-US" altLang="zh-TW" dirty="0"/>
              <a:t>undefined</a:t>
            </a:r>
          </a:p>
          <a:p>
            <a:pPr lvl="1"/>
            <a:r>
              <a:rPr lang="en-US" altLang="zh-TW" dirty="0"/>
              <a:t>Number</a:t>
            </a:r>
          </a:p>
          <a:p>
            <a:pPr lvl="1"/>
            <a:r>
              <a:rPr lang="en-US" altLang="zh-TW" dirty="0"/>
              <a:t>string</a:t>
            </a:r>
          </a:p>
          <a:p>
            <a:pPr lvl="1"/>
            <a:r>
              <a:rPr lang="en-US" altLang="zh-TW" dirty="0" err="1"/>
              <a:t>boolean</a:t>
            </a:r>
            <a:endParaRPr lang="en-US" altLang="zh-TW" dirty="0"/>
          </a:p>
          <a:p>
            <a:pPr lvl="1"/>
            <a:r>
              <a:rPr lang="en-US" altLang="zh-TW" dirty="0"/>
              <a:t>object</a:t>
            </a:r>
          </a:p>
          <a:p>
            <a:pPr lvl="1"/>
            <a:r>
              <a:rPr lang="en-US" altLang="zh-TW" dirty="0"/>
              <a:t>function</a:t>
            </a:r>
          </a:p>
          <a:p>
            <a:pPr lvl="1"/>
            <a:r>
              <a:rPr lang="en-US" altLang="zh-TW" dirty="0"/>
              <a:t>…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B716D7-791F-4F4F-8232-81F080E6D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832" y="4314796"/>
            <a:ext cx="2592288" cy="231153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E304166-58CF-4FE3-A9A6-D2E3997AF6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63"/>
          <a:stretch/>
        </p:blipFill>
        <p:spPr>
          <a:xfrm>
            <a:off x="6014174" y="4221088"/>
            <a:ext cx="1654170" cy="2455037"/>
          </a:xfrm>
          <a:prstGeom prst="rect">
            <a:avLst/>
          </a:prstGeom>
        </p:spPr>
      </p:pic>
      <p:sp>
        <p:nvSpPr>
          <p:cNvPr id="4" name="圖說文字: 向左箭號 3">
            <a:extLst>
              <a:ext uri="{FF2B5EF4-FFF2-40B4-BE49-F238E27FC236}">
                <a16:creationId xmlns:a16="http://schemas.microsoft.com/office/drawing/2014/main" id="{FCD33174-71E9-411B-B4CC-D5FBB2421751}"/>
              </a:ext>
            </a:extLst>
          </p:cNvPr>
          <p:cNvSpPr/>
          <p:nvPr/>
        </p:nvSpPr>
        <p:spPr>
          <a:xfrm>
            <a:off x="2267744" y="3090660"/>
            <a:ext cx="3960440" cy="1224136"/>
          </a:xfrm>
          <a:prstGeom prst="leftArrowCallout">
            <a:avLst>
              <a:gd name="adj1" fmla="val 9842"/>
              <a:gd name="adj2" fmla="val 10531"/>
              <a:gd name="adj3" fmla="val 18799"/>
              <a:gd name="adj4" fmla="val 829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注意這邊只能檢測出</a:t>
            </a:r>
            <a:r>
              <a:rPr lang="en-US" altLang="zh-TW" dirty="0"/>
              <a:t> object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但是前面介紹了好幾種不同的</a:t>
            </a:r>
            <a:r>
              <a:rPr lang="en-US" altLang="zh-TW" dirty="0"/>
              <a:t>Object~!</a:t>
            </a:r>
          </a:p>
        </p:txBody>
      </p:sp>
    </p:spTree>
    <p:extLst>
      <p:ext uri="{BB962C8B-B14F-4D97-AF65-F5344CB8AC3E}">
        <p14:creationId xmlns:p14="http://schemas.microsoft.com/office/powerpoint/2010/main" val="382348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該如何確定物件型態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善用 </a:t>
            </a:r>
            <a:r>
              <a:rPr lang="en-US" altLang="zh-TW" dirty="0" err="1"/>
              <a:t>instanceof</a:t>
            </a:r>
            <a:r>
              <a:rPr lang="en-US" altLang="zh-TW" dirty="0"/>
              <a:t> </a:t>
            </a:r>
            <a:r>
              <a:rPr lang="zh-TW" altLang="en-US" dirty="0"/>
              <a:t>檢測運算子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或是已經確定是非基礎物件，不如直接字串化試試吧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                                              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 但是</a:t>
            </a:r>
            <a:r>
              <a:rPr lang="en-US" altLang="zh-TW" dirty="0">
                <a:solidFill>
                  <a:srgbClr val="FF0000"/>
                </a:solidFill>
              </a:rPr>
              <a:t>Array</a:t>
            </a:r>
            <a:r>
              <a:rPr lang="zh-TW" altLang="en-US" dirty="0">
                <a:solidFill>
                  <a:srgbClr val="FF0000"/>
                </a:solidFill>
              </a:rPr>
              <a:t>不能用</a:t>
            </a:r>
            <a:r>
              <a:rPr lang="en-US" altLang="zh-TW" dirty="0">
                <a:solidFill>
                  <a:srgbClr val="FF0000"/>
                </a:solidFill>
              </a:rPr>
              <a:t>~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50C235C-FAF5-4184-97D8-1EE806045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4804636" cy="158417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60B3FBD-2BE1-440E-BA3B-5FC02ED64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357" y="4581128"/>
            <a:ext cx="3872583" cy="1079755"/>
          </a:xfrm>
          <a:prstGeom prst="rect">
            <a:avLst/>
          </a:prstGeom>
        </p:spPr>
      </p:pic>
      <p:sp>
        <p:nvSpPr>
          <p:cNvPr id="7" name="語音泡泡: 矩形 6">
            <a:extLst>
              <a:ext uri="{FF2B5EF4-FFF2-40B4-BE49-F238E27FC236}">
                <a16:creationId xmlns:a16="http://schemas.microsoft.com/office/drawing/2014/main" id="{9C1ABFB4-3769-4788-8B02-7FB49C2652BA}"/>
              </a:ext>
            </a:extLst>
          </p:cNvPr>
          <p:cNvSpPr/>
          <p:nvPr/>
        </p:nvSpPr>
        <p:spPr>
          <a:xfrm>
            <a:off x="2555776" y="5121005"/>
            <a:ext cx="2428383" cy="756267"/>
          </a:xfrm>
          <a:prstGeom prst="wedgeRectCallout">
            <a:avLst>
              <a:gd name="adj1" fmla="val -59253"/>
              <a:gd name="adj2" fmla="val -12290"/>
            </a:avLst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414693D-205E-46BF-9200-4FF34D1184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76" b="3488"/>
          <a:stretch/>
        </p:blipFill>
        <p:spPr>
          <a:xfrm>
            <a:off x="2631171" y="5180208"/>
            <a:ext cx="2228861" cy="61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61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8" descr="「world map」的圖片搜尋結果">
            <a:extLst>
              <a:ext uri="{FF2B5EF4-FFF2-40B4-BE49-F238E27FC236}">
                <a16:creationId xmlns:a16="http://schemas.microsoft.com/office/drawing/2014/main" id="{205F6AE1-27F3-48C9-9874-A6E99EE19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6262"/>
            <a:ext cx="76200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network icon">
            <a:extLst>
              <a:ext uri="{FF2B5EF4-FFF2-40B4-BE49-F238E27FC236}">
                <a16:creationId xmlns:a16="http://schemas.microsoft.com/office/drawing/2014/main" id="{B79508F3-C1AA-45E3-86AB-4C4D31217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data, document, files, page, paper, sheet, text icon">
            <a:extLst>
              <a:ext uri="{FF2B5EF4-FFF2-40B4-BE49-F238E27FC236}">
                <a16:creationId xmlns:a16="http://schemas.microsoft.com/office/drawing/2014/main" id="{49E79F2D-4A46-470C-9A7A-712A7FF6E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54" y="32441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analysis, analytics, bar, chart, diagram, pie, statistics icon">
            <a:extLst>
              <a:ext uri="{FF2B5EF4-FFF2-40B4-BE49-F238E27FC236}">
                <a16:creationId xmlns:a16="http://schemas.microsoft.com/office/drawing/2014/main" id="{1E7CE9A6-DD25-48F0-87A1-BCC7FF849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44" y="109407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群組 3">
            <a:extLst>
              <a:ext uri="{FF2B5EF4-FFF2-40B4-BE49-F238E27FC236}">
                <a16:creationId xmlns:a16="http://schemas.microsoft.com/office/drawing/2014/main" id="{854A0EF9-61C8-468C-9632-06476EA16719}"/>
              </a:ext>
            </a:extLst>
          </p:cNvPr>
          <p:cNvGrpSpPr/>
          <p:nvPr/>
        </p:nvGrpSpPr>
        <p:grpSpPr>
          <a:xfrm>
            <a:off x="467544" y="2924944"/>
            <a:ext cx="8131968" cy="2438400"/>
            <a:chOff x="678632" y="2055912"/>
            <a:chExt cx="8131968" cy="2438400"/>
          </a:xfrm>
        </p:grpSpPr>
        <p:pic>
          <p:nvPicPr>
            <p:cNvPr id="8194" name="Picture 2" descr="account, avatar, human, people, profile, user icon">
              <a:extLst>
                <a:ext uri="{FF2B5EF4-FFF2-40B4-BE49-F238E27FC236}">
                  <a16:creationId xmlns:a16="http://schemas.microsoft.com/office/drawing/2014/main" id="{69F32064-522A-4D85-A9C3-44C35F23B5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32" y="2055912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6" name="Picture 4" descr="account, avatar, human, people, profile, user icon">
              <a:extLst>
                <a:ext uri="{FF2B5EF4-FFF2-40B4-BE49-F238E27FC236}">
                  <a16:creationId xmlns:a16="http://schemas.microsoft.com/office/drawing/2014/main" id="{9307DC07-B419-45D7-A630-F93D370BFC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2055912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44" name="Picture 4" descr="computer, desktop, monitor, pc, screen, web icon">
            <a:extLst>
              <a:ext uri="{FF2B5EF4-FFF2-40B4-BE49-F238E27FC236}">
                <a16:creationId xmlns:a16="http://schemas.microsoft.com/office/drawing/2014/main" id="{3A357D24-FEAE-43EE-94B5-8670A6470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624" y="360414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omputer, desktop, monitor, pc, screen, web icon">
            <a:extLst>
              <a:ext uri="{FF2B5EF4-FFF2-40B4-BE49-F238E27FC236}">
                <a16:creationId xmlns:a16="http://schemas.microsoft.com/office/drawing/2014/main" id="{CAC5B3B6-C6AA-4434-80FF-954359221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040" y="36263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chart, line icon">
            <a:extLst>
              <a:ext uri="{FF2B5EF4-FFF2-40B4-BE49-F238E27FC236}">
                <a16:creationId xmlns:a16="http://schemas.microsoft.com/office/drawing/2014/main" id="{18E186EA-3D89-481B-B04E-E9B624A5C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736" y="4005064"/>
            <a:ext cx="283096" cy="28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hart, line icon">
            <a:extLst>
              <a:ext uri="{FF2B5EF4-FFF2-40B4-BE49-F238E27FC236}">
                <a16:creationId xmlns:a16="http://schemas.microsoft.com/office/drawing/2014/main" id="{1207180B-D0F5-4664-8A96-376ECC671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866" y="4005064"/>
            <a:ext cx="283096" cy="28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95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0.61494 0.0009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4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我應該把</a:t>
            </a:r>
            <a:r>
              <a:rPr lang="en-US" altLang="zh-TW" dirty="0" err="1"/>
              <a:t>Javascript</a:t>
            </a:r>
            <a:r>
              <a:rPr lang="zh-TW" altLang="en-US" dirty="0"/>
              <a:t>碼放在哪裡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Javascript</a:t>
            </a:r>
            <a:r>
              <a:rPr lang="zh-TW" altLang="en-US" dirty="0"/>
              <a:t> 程式碼應該放在</a:t>
            </a:r>
            <a:r>
              <a:rPr lang="en-US" altLang="zh-TW" dirty="0"/>
              <a:t>&lt;script&gt;&lt;/script&gt;</a:t>
            </a:r>
            <a:r>
              <a:rPr lang="zh-TW" altLang="en-US" dirty="0"/>
              <a:t> 之間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HTML5</a:t>
            </a:r>
            <a:r>
              <a:rPr lang="zh-TW" altLang="en-US" dirty="0"/>
              <a:t> 之前的規範，應該要加上</a:t>
            </a:r>
            <a:r>
              <a:rPr lang="en-US" altLang="zh-TW" dirty="0"/>
              <a:t>type</a:t>
            </a:r>
            <a:r>
              <a:rPr lang="zh-TW" altLang="en-US" dirty="0"/>
              <a:t>屬性</a:t>
            </a:r>
            <a:endParaRPr lang="en-US" altLang="zh-TW" dirty="0"/>
          </a:p>
          <a:p>
            <a:pPr marL="342900" lvl="1" indent="0">
              <a:buNone/>
            </a:pPr>
            <a:r>
              <a:rPr lang="en-US" altLang="zh-TW" dirty="0"/>
              <a:t>&lt;script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type=“</a:t>
            </a:r>
            <a:r>
              <a:rPr lang="en-US" altLang="zh-TW">
                <a:solidFill>
                  <a:srgbClr val="0070C0"/>
                </a:solidFill>
              </a:rPr>
              <a:t>text/javascript”</a:t>
            </a:r>
            <a:r>
              <a:rPr lang="en-US" altLang="zh-TW"/>
              <a:t>&gt;&lt;/</a:t>
            </a:r>
            <a:r>
              <a:rPr lang="en-US" altLang="zh-TW" dirty="0"/>
              <a:t>script&gt;</a:t>
            </a:r>
            <a:r>
              <a:rPr lang="zh-TW" altLang="en-US" dirty="0"/>
              <a:t> </a:t>
            </a:r>
            <a:endParaRPr lang="en-US" altLang="zh-TW" dirty="0"/>
          </a:p>
          <a:p>
            <a:pPr marL="342900" lvl="1" indent="0">
              <a:buNone/>
            </a:pPr>
            <a:endParaRPr lang="en-US" altLang="zh-TW" dirty="0"/>
          </a:p>
          <a:p>
            <a:r>
              <a:rPr lang="en-US" altLang="zh-TW" dirty="0"/>
              <a:t>Script</a:t>
            </a:r>
            <a:r>
              <a:rPr lang="zh-TW" altLang="en-US" dirty="0"/>
              <a:t>基本上屬於不會顯示的物件，應該放在</a:t>
            </a:r>
            <a:r>
              <a:rPr lang="en-US" altLang="zh-TW" dirty="0"/>
              <a:t>HEAD</a:t>
            </a:r>
            <a:r>
              <a:rPr lang="zh-TW" altLang="en-US" dirty="0"/>
              <a:t>區塊中。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91D93E2-EAB9-4110-B70D-387F5BB20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279"/>
          <a:stretch/>
        </p:blipFill>
        <p:spPr>
          <a:xfrm>
            <a:off x="3203848" y="4149080"/>
            <a:ext cx="5814000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025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410955-EAD1-4384-B14C-90B087B0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我應該把</a:t>
            </a:r>
            <a:r>
              <a:rPr lang="en-US" altLang="zh-TW" dirty="0" err="1"/>
              <a:t>Javascript</a:t>
            </a:r>
            <a:r>
              <a:rPr lang="zh-TW" altLang="en-US" dirty="0"/>
              <a:t>碼放在哪裡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6475DF-2498-4F5B-A167-144182B08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Script</a:t>
            </a:r>
            <a:r>
              <a:rPr lang="zh-TW" altLang="en-US" dirty="0"/>
              <a:t>基本上屬於不會顯示的物件，應該放在</a:t>
            </a:r>
            <a:r>
              <a:rPr lang="en-US" altLang="zh-TW" dirty="0"/>
              <a:t>HEAD</a:t>
            </a:r>
            <a:r>
              <a:rPr lang="zh-TW" altLang="en-US" dirty="0"/>
              <a:t>區塊中。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</a:t>
            </a:r>
            <a:r>
              <a:rPr lang="zh-TW" altLang="en-US" sz="3200" dirty="0">
                <a:solidFill>
                  <a:srgbClr val="FF0000"/>
                </a:solidFill>
              </a:rPr>
              <a:t>但是</a:t>
            </a:r>
            <a:r>
              <a:rPr lang="en-US" altLang="zh-TW" sz="3200" dirty="0">
                <a:solidFill>
                  <a:srgbClr val="FF0000"/>
                </a:solidFill>
              </a:rPr>
              <a:t>…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CD2EB5B-9716-4809-9DB6-CEED30DEF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276872"/>
            <a:ext cx="5814688" cy="453650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E8493C9-340E-449E-97F6-94A4DBF2E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276872"/>
            <a:ext cx="5814688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1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6ED251-3853-4A9D-AD99-88BA426C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變數的生命週期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DDB423-76A8-4089-A1B0-CEC3D6245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如果我們先不要管 </a:t>
            </a:r>
            <a:r>
              <a:rPr lang="en-US" altLang="zh-TW" dirty="0"/>
              <a:t>function</a:t>
            </a:r>
            <a:r>
              <a:rPr lang="zh-TW" altLang="en-US" dirty="0"/>
              <a:t>，不論你在哪裡宣告的變數，都是全域變數：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FBA888E-3A7E-484F-81B2-F22D6F782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423" y="2078902"/>
            <a:ext cx="5051647" cy="437443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6CF4C2B-4660-4BE8-B11D-BDC60B521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251" y="1916832"/>
            <a:ext cx="4311872" cy="1454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語音泡泡: 橢圓形 5">
            <a:extLst>
              <a:ext uri="{FF2B5EF4-FFF2-40B4-BE49-F238E27FC236}">
                <a16:creationId xmlns:a16="http://schemas.microsoft.com/office/drawing/2014/main" id="{FCA35871-8E93-4E8C-A594-9AB5F85941D4}"/>
              </a:ext>
            </a:extLst>
          </p:cNvPr>
          <p:cNvSpPr/>
          <p:nvPr/>
        </p:nvSpPr>
        <p:spPr>
          <a:xfrm>
            <a:off x="4272377" y="2896264"/>
            <a:ext cx="2304256" cy="1114276"/>
          </a:xfrm>
          <a:prstGeom prst="wedgeEllipseCallout">
            <a:avLst>
              <a:gd name="adj1" fmla="val -62388"/>
              <a:gd name="adj2" fmla="val 2902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r>
              <a:rPr lang="zh-TW" altLang="en-US" dirty="0"/>
              <a:t>在</a:t>
            </a:r>
            <a:r>
              <a:rPr lang="en-US" altLang="zh-TW" dirty="0"/>
              <a:t>if</a:t>
            </a:r>
            <a:r>
              <a:rPr lang="zh-TW" altLang="en-US" dirty="0"/>
              <a:t>裡面宣告不會影響之後的存取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D2FB35D-DA72-4452-8482-77CA53D6893D}"/>
              </a:ext>
            </a:extLst>
          </p:cNvPr>
          <p:cNvGrpSpPr/>
          <p:nvPr/>
        </p:nvGrpSpPr>
        <p:grpSpPr>
          <a:xfrm>
            <a:off x="2996014" y="3960440"/>
            <a:ext cx="4672330" cy="1296144"/>
            <a:chOff x="2503549" y="4365104"/>
            <a:chExt cx="4672330" cy="1296144"/>
          </a:xfrm>
        </p:grpSpPr>
        <p:sp>
          <p:nvSpPr>
            <p:cNvPr id="9" name="箭號: 弧形左彎 8">
              <a:extLst>
                <a:ext uri="{FF2B5EF4-FFF2-40B4-BE49-F238E27FC236}">
                  <a16:creationId xmlns:a16="http://schemas.microsoft.com/office/drawing/2014/main" id="{5482D63E-B3FE-449B-93BB-18F940068192}"/>
                </a:ext>
              </a:extLst>
            </p:cNvPr>
            <p:cNvSpPr/>
            <p:nvPr/>
          </p:nvSpPr>
          <p:spPr>
            <a:xfrm>
              <a:off x="2503549" y="4365104"/>
              <a:ext cx="648072" cy="1296144"/>
            </a:xfrm>
            <a:prstGeom prst="curvedLeftArrow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語音泡泡: 橢圓形 9">
              <a:extLst>
                <a:ext uri="{FF2B5EF4-FFF2-40B4-BE49-F238E27FC236}">
                  <a16:creationId xmlns:a16="http://schemas.microsoft.com/office/drawing/2014/main" id="{D30B6A6D-D126-4288-9A1D-8B67EE4D9BAE}"/>
                </a:ext>
              </a:extLst>
            </p:cNvPr>
            <p:cNvSpPr/>
            <p:nvPr/>
          </p:nvSpPr>
          <p:spPr>
            <a:xfrm>
              <a:off x="4871623" y="4460796"/>
              <a:ext cx="2304256" cy="1114276"/>
            </a:xfrm>
            <a:prstGeom prst="wedgeEllipseCallout">
              <a:avLst>
                <a:gd name="adj1" fmla="val -114753"/>
                <a:gd name="adj2" fmla="val -3967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跨越兩個區塊不會影響存取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744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6ED251-3853-4A9D-AD99-88BA426C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變數的生命週期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DDB423-76A8-4089-A1B0-CEC3D6245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如果我們先不要管 </a:t>
            </a:r>
            <a:r>
              <a:rPr lang="en-US" altLang="zh-TW" dirty="0"/>
              <a:t>function</a:t>
            </a:r>
            <a:r>
              <a:rPr lang="zh-TW" altLang="en-US" dirty="0"/>
              <a:t>，不論你在哪裡宣告的變數，都是全域變數：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BAE1294-25A9-4661-A7B4-6B848EEC4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605" y="2078902"/>
            <a:ext cx="5028825" cy="426602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AB3FA1D-1450-43AC-8A1D-6A484EC8B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251" y="1916832"/>
            <a:ext cx="4343623" cy="14351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語音泡泡: 橢圓形 5">
            <a:extLst>
              <a:ext uri="{FF2B5EF4-FFF2-40B4-BE49-F238E27FC236}">
                <a16:creationId xmlns:a16="http://schemas.microsoft.com/office/drawing/2014/main" id="{FCA35871-8E93-4E8C-A594-9AB5F85941D4}"/>
              </a:ext>
            </a:extLst>
          </p:cNvPr>
          <p:cNvSpPr/>
          <p:nvPr/>
        </p:nvSpPr>
        <p:spPr>
          <a:xfrm>
            <a:off x="4090424" y="3710011"/>
            <a:ext cx="3312368" cy="1296144"/>
          </a:xfrm>
          <a:prstGeom prst="wedgeEllipseCallout">
            <a:avLst>
              <a:gd name="adj1" fmla="val -54419"/>
              <a:gd name="adj2" fmla="val -34975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r>
              <a:rPr lang="zh-TW" altLang="en-US" dirty="0"/>
              <a:t>在</a:t>
            </a:r>
            <a:r>
              <a:rPr lang="en-US" altLang="zh-TW" dirty="0"/>
              <a:t>if</a:t>
            </a:r>
            <a:r>
              <a:rPr lang="zh-TW" altLang="en-US" dirty="0"/>
              <a:t>裡面重複宣告不會影響之後的存取或造成程式錯誤</a:t>
            </a:r>
          </a:p>
        </p:txBody>
      </p:sp>
    </p:spTree>
    <p:extLst>
      <p:ext uri="{BB962C8B-B14F-4D97-AF65-F5344CB8AC3E}">
        <p14:creationId xmlns:p14="http://schemas.microsoft.com/office/powerpoint/2010/main" val="58313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6ED251-3853-4A9D-AD99-88BA426C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變數的生命週期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DDB423-76A8-4089-A1B0-CEC3D6245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 接下來我們來看看</a:t>
            </a:r>
            <a:r>
              <a:rPr lang="en-US" altLang="zh-TW" dirty="0"/>
              <a:t>function</a:t>
            </a:r>
            <a:r>
              <a:rPr lang="zh-TW" altLang="en-US" dirty="0"/>
              <a:t>中的執行狀況：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98EA6A9-D736-4264-BA73-826BE27C9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605" y="2078901"/>
            <a:ext cx="5146087" cy="426013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EEF6BFF-FA01-42DD-B9C7-CCA1B05DF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507" y="5693225"/>
            <a:ext cx="5458136" cy="5440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1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2F216E-2246-45E7-98BE-08603D1C6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利用預先定義好的</a:t>
            </a:r>
            <a:r>
              <a:rPr lang="en-US" altLang="zh-TW" dirty="0" err="1"/>
              <a:t>Javascript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32D9D0-999E-448D-9DE3-E0BE0EAE7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利用引入的概念，避免相同的程式碼出現在每個頁面上，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減少每個頁面的</a:t>
            </a:r>
            <a:r>
              <a:rPr lang="en-US" altLang="zh-TW" dirty="0" err="1"/>
              <a:t>Javascript</a:t>
            </a:r>
            <a:r>
              <a:rPr lang="zh-TW" altLang="en-US" dirty="0"/>
              <a:t>程式碼，讓</a:t>
            </a:r>
            <a:r>
              <a:rPr lang="en-US" altLang="zh-TW" dirty="0"/>
              <a:t>HTML</a:t>
            </a:r>
            <a:r>
              <a:rPr lang="zh-TW" altLang="en-US" dirty="0"/>
              <a:t>頁面更專注於顯示的資料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94ADFD5-0535-4B2E-BCC9-2DB801C498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4"/>
          <a:stretch/>
        </p:blipFill>
        <p:spPr>
          <a:xfrm>
            <a:off x="1" y="3645024"/>
            <a:ext cx="9144000" cy="230425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1422506-898F-45E2-9E20-E83EDED636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03"/>
          <a:stretch/>
        </p:blipFill>
        <p:spPr>
          <a:xfrm>
            <a:off x="-2" y="3645023"/>
            <a:ext cx="9144002" cy="2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3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825451-CEAA-44CC-B0A8-419DBFA55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完成練習頁面</a:t>
            </a:r>
            <a:r>
              <a:rPr lang="en-US" altLang="zh-TW" dirty="0"/>
              <a:t>Practice2.html</a:t>
            </a:r>
          </a:p>
          <a:p>
            <a:endParaRPr lang="en-US" altLang="zh-TW" dirty="0"/>
          </a:p>
          <a:p>
            <a:r>
              <a:rPr lang="zh-TW" altLang="en-US" dirty="0"/>
              <a:t>試著解析存在頁面上的 </a:t>
            </a:r>
            <a:r>
              <a:rPr lang="en-US" altLang="zh-TW" dirty="0" err="1"/>
              <a:t>bigObj</a:t>
            </a:r>
            <a:r>
              <a:rPr lang="zh-TW" altLang="en-US" dirty="0"/>
              <a:t>物件，並依照下頁指示輸出。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Hint:</a:t>
            </a:r>
            <a:r>
              <a:rPr lang="zh-TW" altLang="en-US" dirty="0"/>
              <a:t> 使用</a:t>
            </a:r>
            <a:r>
              <a:rPr lang="en-US" altLang="zh-TW" dirty="0"/>
              <a:t>function</a:t>
            </a:r>
            <a:r>
              <a:rPr lang="zh-TW" altLang="en-US" dirty="0"/>
              <a:t> 遞迴呼叫來解析。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endParaRPr lang="en-US" altLang="zh-TW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23244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825451-CEAA-44CC-B0A8-419DBFA55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若讀取到</a:t>
            </a:r>
            <a:r>
              <a:rPr lang="en-US" altLang="zh-TW" dirty="0"/>
              <a:t>String, Number, Boolean </a:t>
            </a:r>
            <a:r>
              <a:rPr lang="zh-TW" altLang="en-US" dirty="0"/>
              <a:t>請輸出並換行：</a:t>
            </a:r>
            <a:endParaRPr lang="en-US" altLang="zh-TW" dirty="0"/>
          </a:p>
          <a:p>
            <a:pPr marL="342900" lvl="1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(type) value , 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若讀取到</a:t>
            </a:r>
            <a:r>
              <a:rPr lang="en-US" altLang="zh-TW" dirty="0"/>
              <a:t>Object </a:t>
            </a:r>
            <a:r>
              <a:rPr lang="zh-TW" altLang="en-US" dirty="0"/>
              <a:t>請輸出並換行： </a:t>
            </a:r>
            <a:endParaRPr lang="en-US" altLang="zh-TW" dirty="0"/>
          </a:p>
          <a:p>
            <a:pPr marL="342900" lvl="1" indent="0">
              <a:buNone/>
            </a:pPr>
            <a:r>
              <a:rPr lang="en-US" altLang="zh-TW" dirty="0"/>
              <a:t>{ </a:t>
            </a:r>
          </a:p>
          <a:p>
            <a:pPr marL="342900" lvl="1" indent="0">
              <a:buNone/>
            </a:pPr>
            <a:r>
              <a:rPr lang="zh-TW" altLang="en-US" dirty="0"/>
              <a:t>  </a:t>
            </a:r>
            <a:r>
              <a:rPr lang="en-US" altLang="zh-TW" dirty="0"/>
              <a:t>key = value, </a:t>
            </a:r>
          </a:p>
          <a:p>
            <a:pPr marL="342900" lvl="1" indent="0">
              <a:buNone/>
            </a:pPr>
            <a:r>
              <a:rPr lang="zh-TW" altLang="en-US" dirty="0"/>
              <a:t>  </a:t>
            </a:r>
            <a:r>
              <a:rPr lang="en-US" altLang="zh-TW" dirty="0"/>
              <a:t>key = value</a:t>
            </a:r>
          </a:p>
          <a:p>
            <a:pPr marL="342900" lvl="1" indent="0">
              <a:buNone/>
            </a:pPr>
            <a:r>
              <a:rPr lang="en-US" altLang="zh-TW" dirty="0"/>
              <a:t> }</a:t>
            </a:r>
          </a:p>
          <a:p>
            <a:r>
              <a:rPr lang="zh-TW" altLang="en-US" dirty="0"/>
              <a:t>若讀取到</a:t>
            </a:r>
            <a:r>
              <a:rPr lang="en-US" altLang="zh-TW" dirty="0" err="1"/>
              <a:t>Aarry</a:t>
            </a:r>
            <a:r>
              <a:rPr lang="en-US" altLang="zh-TW" dirty="0"/>
              <a:t> </a:t>
            </a:r>
            <a:r>
              <a:rPr lang="zh-TW" altLang="en-US" dirty="0"/>
              <a:t>請輸出並換行： </a:t>
            </a:r>
            <a:endParaRPr lang="en-US" altLang="zh-TW" dirty="0"/>
          </a:p>
          <a:p>
            <a:pPr marL="342900" lvl="1" indent="0">
              <a:buNone/>
            </a:pPr>
            <a:r>
              <a:rPr lang="en-US" altLang="zh-TW" dirty="0"/>
              <a:t>[ </a:t>
            </a:r>
          </a:p>
          <a:p>
            <a:pPr marL="342900" lvl="1" indent="0">
              <a:buNone/>
            </a:pPr>
            <a:r>
              <a:rPr lang="zh-TW" altLang="en-US" dirty="0"/>
              <a:t>  </a:t>
            </a:r>
            <a:r>
              <a:rPr lang="en-US" altLang="zh-TW" dirty="0"/>
              <a:t>0 = value, </a:t>
            </a:r>
          </a:p>
          <a:p>
            <a:pPr marL="342900" lvl="1" indent="0">
              <a:buNone/>
            </a:pPr>
            <a:r>
              <a:rPr lang="zh-TW" altLang="en-US" dirty="0"/>
              <a:t>  </a:t>
            </a:r>
            <a:r>
              <a:rPr lang="en-US" altLang="zh-TW" dirty="0"/>
              <a:t>1 = value</a:t>
            </a:r>
          </a:p>
          <a:p>
            <a:pPr marL="342900" lvl="1" indent="0">
              <a:buNone/>
            </a:pPr>
            <a:r>
              <a:rPr lang="en-US" altLang="zh-TW" dirty="0"/>
              <a:t> ]</a:t>
            </a:r>
          </a:p>
          <a:p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endParaRPr lang="en-US" altLang="zh-TW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71753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Browser Object Model (BOM)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22F24EC-D88D-4AEF-A80A-0978B18110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9306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B35A93B-D868-403C-8E22-039459E5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zh-TW" dirty="0"/>
              <a:t>BOM</a:t>
            </a:r>
            <a:r>
              <a:rPr lang="zh-TW" altLang="fr-FR" dirty="0"/>
              <a:t>：瀏覽器對象模型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2584751-6FC2-4F73-99F4-0321F1DB4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9671" y="2204865"/>
            <a:ext cx="2359174" cy="2448272"/>
          </a:xfrm>
        </p:spPr>
        <p:txBody>
          <a:bodyPr/>
          <a:lstStyle/>
          <a:p>
            <a:r>
              <a:rPr lang="en-US" altLang="zh-TW" dirty="0"/>
              <a:t>window</a:t>
            </a:r>
          </a:p>
          <a:p>
            <a:r>
              <a:rPr lang="en-US" altLang="zh-TW" dirty="0"/>
              <a:t>location</a:t>
            </a:r>
          </a:p>
          <a:p>
            <a:r>
              <a:rPr lang="en-US" altLang="zh-TW" dirty="0"/>
              <a:t>history</a:t>
            </a:r>
          </a:p>
          <a:p>
            <a:pPr marL="0" indent="0">
              <a:buNone/>
            </a:pPr>
            <a:r>
              <a:rPr lang="en-US" altLang="zh-TW" dirty="0"/>
              <a:t>       :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E89CE6B-2CB9-44AF-9BA1-4F4F41D5E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81058"/>
            <a:ext cx="4312095" cy="47372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DB5D0E0-5320-41C4-BF49-B240CCFD9416}"/>
              </a:ext>
            </a:extLst>
          </p:cNvPr>
          <p:cNvSpPr txBox="1"/>
          <p:nvPr/>
        </p:nvSpPr>
        <p:spPr>
          <a:xfrm>
            <a:off x="6681357" y="1546629"/>
            <a:ext cx="1852207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&lt;SCRIPT&gt;</a:t>
            </a:r>
            <a:endParaRPr lang="zh-TW" altLang="en-US" sz="2400" dirty="0"/>
          </a:p>
        </p:txBody>
      </p:sp>
      <p:sp>
        <p:nvSpPr>
          <p:cNvPr id="8" name="箭號: 左-右雙向 7">
            <a:extLst>
              <a:ext uri="{FF2B5EF4-FFF2-40B4-BE49-F238E27FC236}">
                <a16:creationId xmlns:a16="http://schemas.microsoft.com/office/drawing/2014/main" id="{1F6E3E24-F54B-4A29-9635-32518C4292D6}"/>
              </a:ext>
            </a:extLst>
          </p:cNvPr>
          <p:cNvSpPr/>
          <p:nvPr/>
        </p:nvSpPr>
        <p:spPr>
          <a:xfrm>
            <a:off x="4915245" y="1525434"/>
            <a:ext cx="1681659" cy="504056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55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D9B4A8D-AC5F-40F7-AF41-92A5A8D89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836712"/>
            <a:ext cx="7560000" cy="53481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94080D0-4CCA-4985-B53D-BBD48B82C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836712"/>
            <a:ext cx="7560000" cy="534812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6048D3E-1D97-43F6-AC53-43CF2723B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836712"/>
            <a:ext cx="7560000" cy="534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7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2EDF281A-ED63-4192-9280-9E097A1655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0" r="7086"/>
          <a:stretch/>
        </p:blipFill>
        <p:spPr>
          <a:xfrm>
            <a:off x="78738" y="1124744"/>
            <a:ext cx="9029766" cy="4186752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0B35A93B-D868-403C-8E22-039459E5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window</a:t>
            </a:r>
            <a:r>
              <a:rPr lang="zh-TW" altLang="fr-FR" dirty="0"/>
              <a:t>對象模型</a:t>
            </a:r>
            <a:endParaRPr lang="zh-TW" altLang="en-US" dirty="0"/>
          </a:p>
        </p:txBody>
      </p:sp>
      <p:sp>
        <p:nvSpPr>
          <p:cNvPr id="11" name="語音泡泡: 圓角矩形 10">
            <a:extLst>
              <a:ext uri="{FF2B5EF4-FFF2-40B4-BE49-F238E27FC236}">
                <a16:creationId xmlns:a16="http://schemas.microsoft.com/office/drawing/2014/main" id="{5AC7D8C5-7FB6-4C23-8242-11A3A0A800E2}"/>
              </a:ext>
            </a:extLst>
          </p:cNvPr>
          <p:cNvSpPr/>
          <p:nvPr/>
        </p:nvSpPr>
        <p:spPr>
          <a:xfrm>
            <a:off x="6831707" y="5056748"/>
            <a:ext cx="2160240" cy="792088"/>
          </a:xfrm>
          <a:prstGeom prst="wedgeRoundRectCallout">
            <a:avLst>
              <a:gd name="adj1" fmla="val -32023"/>
              <a:gd name="adj2" fmla="val -111258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畫面上顯示區域所有的子視窗物件</a:t>
            </a:r>
          </a:p>
        </p:txBody>
      </p:sp>
      <p:sp>
        <p:nvSpPr>
          <p:cNvPr id="12" name="語音泡泡: 圓角矩形 11">
            <a:extLst>
              <a:ext uri="{FF2B5EF4-FFF2-40B4-BE49-F238E27FC236}">
                <a16:creationId xmlns:a16="http://schemas.microsoft.com/office/drawing/2014/main" id="{E216FC7F-4A51-44EF-8C74-DA06E6A659A9}"/>
              </a:ext>
            </a:extLst>
          </p:cNvPr>
          <p:cNvSpPr/>
          <p:nvPr/>
        </p:nvSpPr>
        <p:spPr>
          <a:xfrm>
            <a:off x="2147893" y="1824293"/>
            <a:ext cx="2016224" cy="792088"/>
          </a:xfrm>
          <a:prstGeom prst="wedgeRoundRectCallout">
            <a:avLst>
              <a:gd name="adj1" fmla="val 35428"/>
              <a:gd name="adj2" fmla="val 125577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瀏覽歷程</a:t>
            </a:r>
          </a:p>
        </p:txBody>
      </p:sp>
      <p:sp>
        <p:nvSpPr>
          <p:cNvPr id="13" name="語音泡泡: 圓角矩形 12">
            <a:extLst>
              <a:ext uri="{FF2B5EF4-FFF2-40B4-BE49-F238E27FC236}">
                <a16:creationId xmlns:a16="http://schemas.microsoft.com/office/drawing/2014/main" id="{67A789A7-8470-4F62-B1B5-7E700EF8A9A6}"/>
              </a:ext>
            </a:extLst>
          </p:cNvPr>
          <p:cNvSpPr/>
          <p:nvPr/>
        </p:nvSpPr>
        <p:spPr>
          <a:xfrm>
            <a:off x="4815483" y="780940"/>
            <a:ext cx="2016224" cy="792088"/>
          </a:xfrm>
          <a:prstGeom prst="wedgeRoundRectCallout">
            <a:avLst>
              <a:gd name="adj1" fmla="val 2700"/>
              <a:gd name="adj2" fmla="val 260061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瀏覽頁面的位置資訊</a:t>
            </a:r>
          </a:p>
        </p:txBody>
      </p:sp>
      <p:sp>
        <p:nvSpPr>
          <p:cNvPr id="14" name="語音泡泡: 圓角矩形 13">
            <a:extLst>
              <a:ext uri="{FF2B5EF4-FFF2-40B4-BE49-F238E27FC236}">
                <a16:creationId xmlns:a16="http://schemas.microsoft.com/office/drawing/2014/main" id="{ED5D144C-819A-45E2-8036-CA444F00A91A}"/>
              </a:ext>
            </a:extLst>
          </p:cNvPr>
          <p:cNvSpPr/>
          <p:nvPr/>
        </p:nvSpPr>
        <p:spPr>
          <a:xfrm>
            <a:off x="5652120" y="1632335"/>
            <a:ext cx="2016224" cy="792088"/>
          </a:xfrm>
          <a:prstGeom prst="wedgeRoundRectCallout">
            <a:avLst>
              <a:gd name="adj1" fmla="val 5505"/>
              <a:gd name="adj2" fmla="val 149380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瀏覽器的資訊</a:t>
            </a:r>
          </a:p>
        </p:txBody>
      </p:sp>
      <p:sp>
        <p:nvSpPr>
          <p:cNvPr id="15" name="語音泡泡: 圓角矩形 14">
            <a:extLst>
              <a:ext uri="{FF2B5EF4-FFF2-40B4-BE49-F238E27FC236}">
                <a16:creationId xmlns:a16="http://schemas.microsoft.com/office/drawing/2014/main" id="{69105740-3F34-412D-9BF2-F2C6871B3FA4}"/>
              </a:ext>
            </a:extLst>
          </p:cNvPr>
          <p:cNvSpPr/>
          <p:nvPr/>
        </p:nvSpPr>
        <p:spPr>
          <a:xfrm>
            <a:off x="6932710" y="753063"/>
            <a:ext cx="2016224" cy="792088"/>
          </a:xfrm>
          <a:prstGeom prst="wedgeRoundRectCallout">
            <a:avLst>
              <a:gd name="adj1" fmla="val 5505"/>
              <a:gd name="adj2" fmla="val 266012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瀏覽器的顯示尺寸資訊</a:t>
            </a:r>
          </a:p>
        </p:txBody>
      </p:sp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id="{5AFF4137-E473-42DB-BC0A-8739B3578EC1}"/>
              </a:ext>
            </a:extLst>
          </p:cNvPr>
          <p:cNvSpPr/>
          <p:nvPr/>
        </p:nvSpPr>
        <p:spPr>
          <a:xfrm>
            <a:off x="107504" y="1844824"/>
            <a:ext cx="2016224" cy="792088"/>
          </a:xfrm>
          <a:prstGeom prst="wedgeRoundRectCallout">
            <a:avLst>
              <a:gd name="adj1" fmla="val -2443"/>
              <a:gd name="adj2" fmla="val 126767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畫面上顯示區域的頂層</a:t>
            </a:r>
            <a:r>
              <a:rPr lang="en-US" altLang="zh-TW" dirty="0"/>
              <a:t>DOM</a:t>
            </a:r>
            <a:r>
              <a:rPr lang="zh-TW" altLang="en-US" dirty="0"/>
              <a:t>物件</a:t>
            </a:r>
          </a:p>
        </p:txBody>
      </p:sp>
      <p:sp>
        <p:nvSpPr>
          <p:cNvPr id="16" name="語音泡泡: 圓角矩形 15">
            <a:extLst>
              <a:ext uri="{FF2B5EF4-FFF2-40B4-BE49-F238E27FC236}">
                <a16:creationId xmlns:a16="http://schemas.microsoft.com/office/drawing/2014/main" id="{A08AADF4-EC41-403E-94D8-C3C7D7417208}"/>
              </a:ext>
            </a:extLst>
          </p:cNvPr>
          <p:cNvSpPr/>
          <p:nvPr/>
        </p:nvSpPr>
        <p:spPr>
          <a:xfrm>
            <a:off x="251520" y="5056748"/>
            <a:ext cx="2160240" cy="792088"/>
          </a:xfrm>
          <a:prstGeom prst="wedgeRoundRectCallout">
            <a:avLst>
              <a:gd name="adj1" fmla="val 46089"/>
              <a:gd name="adj2" fmla="val -111257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畫面上顯示區域所有的</a:t>
            </a:r>
            <a:r>
              <a:rPr lang="en-US" altLang="zh-TW" dirty="0"/>
              <a:t>Form</a:t>
            </a:r>
            <a:r>
              <a:rPr lang="zh-TW" altLang="en-US" dirty="0"/>
              <a:t>物件</a:t>
            </a:r>
          </a:p>
        </p:txBody>
      </p:sp>
      <p:sp>
        <p:nvSpPr>
          <p:cNvPr id="17" name="語音泡泡: 圓角矩形 16">
            <a:extLst>
              <a:ext uri="{FF2B5EF4-FFF2-40B4-BE49-F238E27FC236}">
                <a16:creationId xmlns:a16="http://schemas.microsoft.com/office/drawing/2014/main" id="{A27CB23C-2E50-4143-A66D-5D1C84C94EE0}"/>
              </a:ext>
            </a:extLst>
          </p:cNvPr>
          <p:cNvSpPr/>
          <p:nvPr/>
        </p:nvSpPr>
        <p:spPr>
          <a:xfrm>
            <a:off x="2446451" y="5056748"/>
            <a:ext cx="2160240" cy="792088"/>
          </a:xfrm>
          <a:prstGeom prst="wedgeRoundRectCallout">
            <a:avLst>
              <a:gd name="adj1" fmla="val -167"/>
              <a:gd name="adj2" fmla="val -112447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畫面上顯示區域所有的圖片物件</a:t>
            </a:r>
          </a:p>
        </p:txBody>
      </p:sp>
      <p:sp>
        <p:nvSpPr>
          <p:cNvPr id="18" name="語音泡泡: 圓角矩形 17">
            <a:extLst>
              <a:ext uri="{FF2B5EF4-FFF2-40B4-BE49-F238E27FC236}">
                <a16:creationId xmlns:a16="http://schemas.microsoft.com/office/drawing/2014/main" id="{F197A6CC-8DCD-42E7-9C70-36F40165AFB3}"/>
              </a:ext>
            </a:extLst>
          </p:cNvPr>
          <p:cNvSpPr/>
          <p:nvPr/>
        </p:nvSpPr>
        <p:spPr>
          <a:xfrm>
            <a:off x="4641382" y="5066426"/>
            <a:ext cx="2160240" cy="792088"/>
          </a:xfrm>
          <a:prstGeom prst="wedgeRoundRectCallout">
            <a:avLst>
              <a:gd name="adj1" fmla="val 705"/>
              <a:gd name="adj2" fmla="val -112447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畫面上顯示區域所有的連結物件</a:t>
            </a:r>
          </a:p>
        </p:txBody>
      </p:sp>
    </p:spTree>
    <p:extLst>
      <p:ext uri="{BB962C8B-B14F-4D97-AF65-F5344CB8AC3E}">
        <p14:creationId xmlns:p14="http://schemas.microsoft.com/office/powerpoint/2010/main" val="341914312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2EDF281A-ED63-4192-9280-9E097A1655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0" r="7086"/>
          <a:stretch/>
        </p:blipFill>
        <p:spPr>
          <a:xfrm>
            <a:off x="78738" y="1124744"/>
            <a:ext cx="9029766" cy="4186752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0B35A93B-D868-403C-8E22-039459E5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window</a:t>
            </a:r>
            <a:r>
              <a:rPr lang="zh-TW" altLang="fr-FR" dirty="0"/>
              <a:t>對象模型</a:t>
            </a:r>
            <a:endParaRPr lang="zh-TW" altLang="en-US" dirty="0"/>
          </a:p>
        </p:txBody>
      </p:sp>
      <p:sp>
        <p:nvSpPr>
          <p:cNvPr id="29" name="手繪多邊形: 圖案 28">
            <a:extLst>
              <a:ext uri="{FF2B5EF4-FFF2-40B4-BE49-F238E27FC236}">
                <a16:creationId xmlns:a16="http://schemas.microsoft.com/office/drawing/2014/main" id="{DE89166C-4B6F-43BF-90F5-90217EC94576}"/>
              </a:ext>
            </a:extLst>
          </p:cNvPr>
          <p:cNvSpPr/>
          <p:nvPr/>
        </p:nvSpPr>
        <p:spPr>
          <a:xfrm>
            <a:off x="-108520" y="0"/>
            <a:ext cx="9252520" cy="6858000"/>
          </a:xfrm>
          <a:custGeom>
            <a:avLst/>
            <a:gdLst>
              <a:gd name="connsiteX0" fmla="*/ 108520 w 9252520"/>
              <a:gd name="connsiteY0" fmla="*/ 3110302 h 6858000"/>
              <a:gd name="connsiteX1" fmla="*/ 108520 w 9252520"/>
              <a:gd name="connsiteY1" fmla="*/ 3531674 h 6858000"/>
              <a:gd name="connsiteX2" fmla="*/ 76393 w 9252520"/>
              <a:gd name="connsiteY2" fmla="*/ 3503175 h 6858000"/>
              <a:gd name="connsiteX3" fmla="*/ 0 w 9252520"/>
              <a:gd name="connsiteY3" fmla="*/ 3320988 h 6858000"/>
              <a:gd name="connsiteX4" fmla="*/ 76393 w 9252520"/>
              <a:gd name="connsiteY4" fmla="*/ 3138801 h 6858000"/>
              <a:gd name="connsiteX5" fmla="*/ 5571040 w 9252520"/>
              <a:gd name="connsiteY5" fmla="*/ 2852937 h 6858000"/>
              <a:gd name="connsiteX6" fmla="*/ 4598932 w 9252520"/>
              <a:gd name="connsiteY6" fmla="*/ 3320988 h 6858000"/>
              <a:gd name="connsiteX7" fmla="*/ 5571040 w 9252520"/>
              <a:gd name="connsiteY7" fmla="*/ 3789040 h 6858000"/>
              <a:gd name="connsiteX8" fmla="*/ 6543148 w 9252520"/>
              <a:gd name="connsiteY8" fmla="*/ 3320988 h 6858000"/>
              <a:gd name="connsiteX9" fmla="*/ 5571040 w 9252520"/>
              <a:gd name="connsiteY9" fmla="*/ 2852937 h 6858000"/>
              <a:gd name="connsiteX10" fmla="*/ 4860540 w 9252520"/>
              <a:gd name="connsiteY10" fmla="*/ 1340768 h 6858000"/>
              <a:gd name="connsiteX11" fmla="*/ 3888433 w 9252520"/>
              <a:gd name="connsiteY11" fmla="*/ 1808820 h 6858000"/>
              <a:gd name="connsiteX12" fmla="*/ 4860540 w 9252520"/>
              <a:gd name="connsiteY12" fmla="*/ 2276873 h 6858000"/>
              <a:gd name="connsiteX13" fmla="*/ 5832648 w 9252520"/>
              <a:gd name="connsiteY13" fmla="*/ 1808820 h 6858000"/>
              <a:gd name="connsiteX14" fmla="*/ 4860540 w 9252520"/>
              <a:gd name="connsiteY14" fmla="*/ 1340768 h 6858000"/>
              <a:gd name="connsiteX15" fmla="*/ 108520 w 9252520"/>
              <a:gd name="connsiteY15" fmla="*/ 0 h 6858000"/>
              <a:gd name="connsiteX16" fmla="*/ 9252520 w 9252520"/>
              <a:gd name="connsiteY16" fmla="*/ 0 h 6858000"/>
              <a:gd name="connsiteX17" fmla="*/ 9252520 w 9252520"/>
              <a:gd name="connsiteY17" fmla="*/ 6858000 h 6858000"/>
              <a:gd name="connsiteX18" fmla="*/ 108520 w 9252520"/>
              <a:gd name="connsiteY18" fmla="*/ 6858000 h 6858000"/>
              <a:gd name="connsiteX19" fmla="*/ 108520 w 9252520"/>
              <a:gd name="connsiteY19" fmla="*/ 3531674 h 6858000"/>
              <a:gd name="connsiteX20" fmla="*/ 166021 w 9252520"/>
              <a:gd name="connsiteY20" fmla="*/ 3582680 h 6858000"/>
              <a:gd name="connsiteX21" fmla="*/ 972108 w 9252520"/>
              <a:gd name="connsiteY21" fmla="*/ 3789040 h 6858000"/>
              <a:gd name="connsiteX22" fmla="*/ 1944216 w 9252520"/>
              <a:gd name="connsiteY22" fmla="*/ 3320988 h 6858000"/>
              <a:gd name="connsiteX23" fmla="*/ 972108 w 9252520"/>
              <a:gd name="connsiteY23" fmla="*/ 2852936 h 6858000"/>
              <a:gd name="connsiteX24" fmla="*/ 166021 w 9252520"/>
              <a:gd name="connsiteY24" fmla="*/ 3059296 h 6858000"/>
              <a:gd name="connsiteX25" fmla="*/ 108520 w 9252520"/>
              <a:gd name="connsiteY25" fmla="*/ 311030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252520" h="6858000">
                <a:moveTo>
                  <a:pt x="108520" y="3110302"/>
                </a:moveTo>
                <a:lnTo>
                  <a:pt x="108520" y="3531674"/>
                </a:lnTo>
                <a:lnTo>
                  <a:pt x="76393" y="3503175"/>
                </a:lnTo>
                <a:cubicBezTo>
                  <a:pt x="27202" y="3447178"/>
                  <a:pt x="0" y="3385613"/>
                  <a:pt x="0" y="3320988"/>
                </a:cubicBezTo>
                <a:cubicBezTo>
                  <a:pt x="0" y="3256364"/>
                  <a:pt x="27202" y="3194798"/>
                  <a:pt x="76393" y="3138801"/>
                </a:cubicBezTo>
                <a:close/>
                <a:moveTo>
                  <a:pt x="5571040" y="2852937"/>
                </a:moveTo>
                <a:cubicBezTo>
                  <a:pt x="5034160" y="2852937"/>
                  <a:pt x="4598932" y="3062490"/>
                  <a:pt x="4598932" y="3320988"/>
                </a:cubicBezTo>
                <a:cubicBezTo>
                  <a:pt x="4598932" y="3579486"/>
                  <a:pt x="5034160" y="3789040"/>
                  <a:pt x="5571040" y="3789040"/>
                </a:cubicBezTo>
                <a:cubicBezTo>
                  <a:pt x="6107920" y="3789040"/>
                  <a:pt x="6543148" y="3579486"/>
                  <a:pt x="6543148" y="3320988"/>
                </a:cubicBezTo>
                <a:cubicBezTo>
                  <a:pt x="6543148" y="3062490"/>
                  <a:pt x="6107920" y="2852937"/>
                  <a:pt x="5571040" y="2852937"/>
                </a:cubicBezTo>
                <a:close/>
                <a:moveTo>
                  <a:pt x="4860540" y="1340768"/>
                </a:moveTo>
                <a:cubicBezTo>
                  <a:pt x="4323660" y="1340768"/>
                  <a:pt x="3888433" y="1550322"/>
                  <a:pt x="3888433" y="1808820"/>
                </a:cubicBezTo>
                <a:cubicBezTo>
                  <a:pt x="3888433" y="2067318"/>
                  <a:pt x="4323660" y="2276873"/>
                  <a:pt x="4860540" y="2276873"/>
                </a:cubicBezTo>
                <a:cubicBezTo>
                  <a:pt x="5397420" y="2276873"/>
                  <a:pt x="5832648" y="2067318"/>
                  <a:pt x="5832648" y="1808820"/>
                </a:cubicBezTo>
                <a:cubicBezTo>
                  <a:pt x="5832648" y="1550322"/>
                  <a:pt x="5397420" y="1340768"/>
                  <a:pt x="4860540" y="1340768"/>
                </a:cubicBezTo>
                <a:close/>
                <a:moveTo>
                  <a:pt x="108520" y="0"/>
                </a:moveTo>
                <a:lnTo>
                  <a:pt x="9252520" y="0"/>
                </a:lnTo>
                <a:lnTo>
                  <a:pt x="9252520" y="6858000"/>
                </a:lnTo>
                <a:lnTo>
                  <a:pt x="108520" y="6858000"/>
                </a:lnTo>
                <a:lnTo>
                  <a:pt x="108520" y="3531674"/>
                </a:lnTo>
                <a:lnTo>
                  <a:pt x="166021" y="3582680"/>
                </a:lnTo>
                <a:cubicBezTo>
                  <a:pt x="340716" y="3707183"/>
                  <a:pt x="636558" y="3789040"/>
                  <a:pt x="972108" y="3789040"/>
                </a:cubicBezTo>
                <a:cubicBezTo>
                  <a:pt x="1508988" y="3789040"/>
                  <a:pt x="1944216" y="3579486"/>
                  <a:pt x="1944216" y="3320988"/>
                </a:cubicBezTo>
                <a:cubicBezTo>
                  <a:pt x="1944216" y="3062490"/>
                  <a:pt x="1508988" y="2852936"/>
                  <a:pt x="972108" y="2852936"/>
                </a:cubicBezTo>
                <a:cubicBezTo>
                  <a:pt x="636558" y="2852936"/>
                  <a:pt x="340716" y="2934793"/>
                  <a:pt x="166021" y="3059296"/>
                </a:cubicBezTo>
                <a:lnTo>
                  <a:pt x="108520" y="3110302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32911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5A797A-4A14-427A-89A0-57B7C3D3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Window </a:t>
            </a:r>
            <a:r>
              <a:rPr lang="zh-TW" altLang="en-US" dirty="0"/>
              <a:t>對象模型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A52DDB-F8B8-40D3-8A43-8B43EA27A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BOM</a:t>
            </a:r>
            <a:r>
              <a:rPr lang="zh-TW" altLang="en-US" dirty="0"/>
              <a:t>的核心對象是</a:t>
            </a:r>
            <a:r>
              <a:rPr lang="en-US" altLang="zh-TW" dirty="0"/>
              <a:t>window</a:t>
            </a:r>
            <a:r>
              <a:rPr lang="zh-TW" altLang="en-US" dirty="0"/>
              <a:t>， 它表示瀏覽器的一個實例。</a:t>
            </a:r>
            <a:r>
              <a:rPr lang="en-US" altLang="zh-TW" dirty="0"/>
              <a:t>window</a:t>
            </a:r>
            <a:r>
              <a:rPr lang="zh-TW" altLang="en-US" dirty="0"/>
              <a:t>對象處於</a:t>
            </a:r>
            <a:r>
              <a:rPr lang="en-US" altLang="zh-TW" dirty="0"/>
              <a:t>JavaScript</a:t>
            </a:r>
            <a:r>
              <a:rPr lang="zh-TW" altLang="en-US" dirty="0"/>
              <a:t>結構的最頂層，對於每個打開的視窗，系統都會自動為其定義 </a:t>
            </a:r>
            <a:r>
              <a:rPr lang="en-US" altLang="zh-TW" dirty="0"/>
              <a:t>window </a:t>
            </a:r>
            <a:r>
              <a:rPr lang="zh-TW" altLang="en-US" dirty="0"/>
              <a:t>物件。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所以，如果我想要取得</a:t>
            </a:r>
            <a:r>
              <a:rPr lang="en-US" altLang="zh-TW" dirty="0"/>
              <a:t>document</a:t>
            </a:r>
            <a:r>
              <a:rPr lang="zh-TW" altLang="en-US" dirty="0"/>
              <a:t>物件，你可以寫：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但因為每次都要打</a:t>
            </a:r>
            <a:r>
              <a:rPr lang="en-US" altLang="zh-TW" dirty="0"/>
              <a:t>window.</a:t>
            </a:r>
            <a:r>
              <a:rPr lang="zh-TW" altLang="en-US" dirty="0"/>
              <a:t>很麻煩，所以省略：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CDDD1FF-E043-4489-BAE1-BA1E5242B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861048"/>
            <a:ext cx="5915727" cy="64807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316175F-9ED1-4EE3-948F-E0ABA2CCD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1" y="5373216"/>
            <a:ext cx="5915727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730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Document Object Model (DOM)</a:t>
            </a:r>
            <a:endParaRPr lang="zh-TW" alt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5E8569ED-C14A-4E7C-96B4-98A017BD1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66332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B35A93B-D868-403C-8E22-039459E5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zh-TW" dirty="0"/>
              <a:t>DOM</a:t>
            </a:r>
            <a:r>
              <a:rPr lang="zh-TW" altLang="fr-FR" dirty="0"/>
              <a:t>：</a:t>
            </a:r>
            <a:r>
              <a:rPr lang="zh-TW" altLang="en-US" dirty="0"/>
              <a:t>文檔對象模型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2584751-6FC2-4F73-99F4-0321F1DB4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2120" y="4581128"/>
            <a:ext cx="3744416" cy="1608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/>
              <a:t>{</a:t>
            </a:r>
          </a:p>
          <a:p>
            <a:pPr marL="0" indent="0">
              <a:buNone/>
            </a:pPr>
            <a:r>
              <a:rPr lang="en-US" altLang="zh-TW" sz="1600" dirty="0"/>
              <a:t>     </a:t>
            </a:r>
            <a:r>
              <a:rPr lang="en-US" altLang="zh-TW" sz="1600" dirty="0" err="1"/>
              <a:t>tagName</a:t>
            </a:r>
            <a:r>
              <a:rPr lang="en-US" altLang="zh-TW" sz="1600" dirty="0"/>
              <a:t> : 'IMG’, </a:t>
            </a:r>
          </a:p>
          <a:p>
            <a:pPr marL="0" indent="0">
              <a:buNone/>
            </a:pPr>
            <a:r>
              <a:rPr lang="en-US" altLang="zh-TW" sz="1600" dirty="0"/>
              <a:t>     </a:t>
            </a:r>
            <a:r>
              <a:rPr lang="en-US" altLang="zh-TW" sz="1600" dirty="0" err="1"/>
              <a:t>src</a:t>
            </a:r>
            <a:r>
              <a:rPr lang="en-US" altLang="zh-TW" sz="1600" dirty="0"/>
              <a:t> : 'www.google.com/</a:t>
            </a:r>
            <a:r>
              <a:rPr lang="en-US" altLang="zh-TW" sz="1600" dirty="0" err="1"/>
              <a:t>img</a:t>
            </a:r>
            <a:r>
              <a:rPr lang="en-US" altLang="zh-TW" sz="1600" dirty="0"/>
              <a:t>/....’, </a:t>
            </a:r>
          </a:p>
          <a:p>
            <a:pPr marL="0" indent="0">
              <a:buNone/>
            </a:pPr>
            <a:r>
              <a:rPr lang="en-US" altLang="zh-TW" sz="1600" dirty="0"/>
              <a:t>     width : '200px'</a:t>
            </a:r>
          </a:p>
          <a:p>
            <a:pPr marL="0" indent="0">
              <a:buNone/>
            </a:pPr>
            <a:r>
              <a:rPr lang="en-US" altLang="zh-TW" sz="1600" dirty="0"/>
              <a:t>}</a:t>
            </a:r>
          </a:p>
          <a:p>
            <a:pPr marL="0" indent="0">
              <a:buNone/>
            </a:pPr>
            <a:endParaRPr lang="zh-TW" altLang="en-US" sz="16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E89CE6B-2CB9-44AF-9BA1-4F4F41D5E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81058"/>
            <a:ext cx="4312095" cy="47372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DB5D0E0-5320-41C4-BF49-B240CCFD9416}"/>
              </a:ext>
            </a:extLst>
          </p:cNvPr>
          <p:cNvSpPr txBox="1"/>
          <p:nvPr/>
        </p:nvSpPr>
        <p:spPr>
          <a:xfrm>
            <a:off x="6397675" y="3992579"/>
            <a:ext cx="1852207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&lt;SCRIPT&gt;</a:t>
            </a:r>
            <a:endParaRPr lang="zh-TW" altLang="en-US" sz="2400" dirty="0"/>
          </a:p>
        </p:txBody>
      </p:sp>
      <p:sp>
        <p:nvSpPr>
          <p:cNvPr id="8" name="箭號: 左-右雙向 7">
            <a:extLst>
              <a:ext uri="{FF2B5EF4-FFF2-40B4-BE49-F238E27FC236}">
                <a16:creationId xmlns:a16="http://schemas.microsoft.com/office/drawing/2014/main" id="{1F6E3E24-F54B-4A29-9635-32518C4292D6}"/>
              </a:ext>
            </a:extLst>
          </p:cNvPr>
          <p:cNvSpPr/>
          <p:nvPr/>
        </p:nvSpPr>
        <p:spPr>
          <a:xfrm>
            <a:off x="4355976" y="3971384"/>
            <a:ext cx="1825675" cy="504056"/>
          </a:xfrm>
          <a:prstGeom prst="leftRightArrow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6B21DF6-9966-4DA0-AD65-B41A14B94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603" y="3712209"/>
            <a:ext cx="2819545" cy="1022403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10" name="語音泡泡: 矩形 9">
            <a:extLst>
              <a:ext uri="{FF2B5EF4-FFF2-40B4-BE49-F238E27FC236}">
                <a16:creationId xmlns:a16="http://schemas.microsoft.com/office/drawing/2014/main" id="{E008FA4B-4A36-4E96-B4FB-1A5FC487854C}"/>
              </a:ext>
            </a:extLst>
          </p:cNvPr>
          <p:cNvSpPr/>
          <p:nvPr/>
        </p:nvSpPr>
        <p:spPr>
          <a:xfrm>
            <a:off x="5868144" y="2204864"/>
            <a:ext cx="2952328" cy="1080120"/>
          </a:xfrm>
          <a:prstGeom prst="wedgeRectCallout">
            <a:avLst>
              <a:gd name="adj1" fmla="val -5132"/>
              <a:gd name="adj2" fmla="val 189962"/>
            </a:avLst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我們會把這個物件稱為</a:t>
            </a:r>
            <a:endParaRPr lang="en-US" altLang="zh-TW" dirty="0"/>
          </a:p>
          <a:p>
            <a:pPr algn="ctr"/>
            <a:r>
              <a:rPr lang="en-US" altLang="zh-TW" dirty="0"/>
              <a:t>”DOM</a:t>
            </a:r>
            <a:r>
              <a:rPr lang="zh-TW" altLang="en-US" dirty="0"/>
              <a:t>物件</a:t>
            </a:r>
            <a:r>
              <a:rPr lang="en-US" altLang="zh-TW" dirty="0"/>
              <a:t>”</a:t>
            </a:r>
            <a:r>
              <a:rPr lang="zh-TW" altLang="en-US" dirty="0"/>
              <a:t> 或 </a:t>
            </a:r>
            <a:r>
              <a:rPr lang="en-US" altLang="zh-TW" dirty="0"/>
              <a:t>"Element"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696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常用的</a:t>
            </a:r>
            <a:r>
              <a:rPr lang="en-US" altLang="zh-TW" dirty="0"/>
              <a:t>DOM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茫茫大海中，你該怎麼找到你想要的元素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取得</a:t>
            </a:r>
            <a:r>
              <a:rPr lang="en-US" altLang="zh-TW" dirty="0"/>
              <a:t>DOM</a:t>
            </a:r>
            <a:r>
              <a:rPr lang="zh-TW" altLang="en-US" dirty="0"/>
              <a:t>元素方法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422761"/>
              </p:ext>
            </p:extLst>
          </p:nvPr>
        </p:nvGraphicFramePr>
        <p:xfrm>
          <a:off x="634197" y="2285790"/>
          <a:ext cx="7881154" cy="2026199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369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1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8915">
                <a:tc>
                  <a:txBody>
                    <a:bodyPr/>
                    <a:lstStyle/>
                    <a:p>
                      <a:r>
                        <a:rPr lang="en-US" altLang="zh-TW" sz="2200" dirty="0">
                          <a:latin typeface="+mn-ea"/>
                          <a:ea typeface="+mn-ea"/>
                        </a:rPr>
                        <a:t>method</a:t>
                      </a:r>
                      <a:endParaRPr lang="zh-TW" altLang="en-US" sz="2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200" dirty="0">
                          <a:latin typeface="+mn-ea"/>
                          <a:ea typeface="+mn-ea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553">
                <a:tc>
                  <a:txBody>
                    <a:bodyPr/>
                    <a:lstStyle/>
                    <a:p>
                      <a:r>
                        <a:rPr lang="en-US" altLang="zh-TW" sz="2200" dirty="0" err="1">
                          <a:latin typeface="+mn-ea"/>
                          <a:ea typeface="+mn-ea"/>
                        </a:rPr>
                        <a:t>document.getElementById</a:t>
                      </a:r>
                      <a:r>
                        <a:rPr lang="en-US" altLang="zh-TW" sz="2200" dirty="0">
                          <a:latin typeface="+mn-ea"/>
                          <a:ea typeface="+mn-ea"/>
                        </a:rPr>
                        <a:t>()</a:t>
                      </a:r>
                      <a:endParaRPr lang="zh-TW" altLang="en-US" sz="2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200" dirty="0">
                          <a:latin typeface="+mn-ea"/>
                          <a:ea typeface="+mn-ea"/>
                        </a:rPr>
                        <a:t>依標籤</a:t>
                      </a:r>
                      <a:r>
                        <a:rPr lang="en-US" altLang="zh-TW" sz="2200" dirty="0">
                          <a:latin typeface="+mn-ea"/>
                          <a:ea typeface="+mn-ea"/>
                        </a:rPr>
                        <a:t>id</a:t>
                      </a:r>
                      <a:r>
                        <a:rPr lang="zh-TW" altLang="en-US" sz="2200" dirty="0">
                          <a:latin typeface="+mn-ea"/>
                          <a:ea typeface="+mn-ea"/>
                        </a:rPr>
                        <a:t>屬性取得元素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963">
                <a:tc>
                  <a:txBody>
                    <a:bodyPr/>
                    <a:lstStyle/>
                    <a:p>
                      <a:r>
                        <a:rPr lang="en-US" altLang="zh-TW" sz="2200" dirty="0" err="1">
                          <a:latin typeface="+mn-ea"/>
                          <a:ea typeface="+mn-ea"/>
                        </a:rPr>
                        <a:t>Element.getElementsByTagName</a:t>
                      </a:r>
                      <a:r>
                        <a:rPr lang="en-US" altLang="zh-TW" sz="2200" dirty="0">
                          <a:latin typeface="+mn-ea"/>
                          <a:ea typeface="+mn-ea"/>
                        </a:rPr>
                        <a:t>()</a:t>
                      </a:r>
                      <a:endParaRPr lang="zh-TW" altLang="en-US" sz="2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200" dirty="0">
                          <a:latin typeface="+mn-ea"/>
                          <a:ea typeface="+mn-ea"/>
                        </a:rPr>
                        <a:t>依標籤名稱取得屬性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963">
                <a:tc>
                  <a:txBody>
                    <a:bodyPr/>
                    <a:lstStyle/>
                    <a:p>
                      <a:r>
                        <a:rPr lang="en-US" altLang="zh-TW" sz="2200" dirty="0" err="1">
                          <a:latin typeface="+mn-ea"/>
                          <a:ea typeface="+mn-ea"/>
                        </a:rPr>
                        <a:t>Element.getElementsByName</a:t>
                      </a:r>
                      <a:r>
                        <a:rPr lang="en-US" altLang="zh-TW" sz="2200" dirty="0">
                          <a:latin typeface="+mn-ea"/>
                          <a:ea typeface="+mn-ea"/>
                        </a:rPr>
                        <a:t>()</a:t>
                      </a:r>
                      <a:endParaRPr lang="zh-TW" altLang="en-US" sz="2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200" dirty="0">
                          <a:latin typeface="+mn-ea"/>
                          <a:ea typeface="+mn-ea"/>
                        </a:rPr>
                        <a:t>依標籤</a:t>
                      </a:r>
                      <a:r>
                        <a:rPr lang="en-US" altLang="zh-TW" sz="2200" dirty="0">
                          <a:latin typeface="+mn-ea"/>
                          <a:ea typeface="+mn-ea"/>
                        </a:rPr>
                        <a:t>name</a:t>
                      </a:r>
                      <a:r>
                        <a:rPr lang="zh-TW" altLang="en-US" sz="2200" dirty="0">
                          <a:latin typeface="+mn-ea"/>
                          <a:ea typeface="+mn-ea"/>
                        </a:rPr>
                        <a:t>屬性取得元素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橢圓形圖說文字 5"/>
          <p:cNvSpPr/>
          <p:nvPr/>
        </p:nvSpPr>
        <p:spPr>
          <a:xfrm>
            <a:off x="4198374" y="1781735"/>
            <a:ext cx="2592288" cy="864096"/>
          </a:xfrm>
          <a:prstGeom prst="wedgeEllipseCallout">
            <a:avLst>
              <a:gd name="adj1" fmla="val -66206"/>
              <a:gd name="adj2" fmla="val 77376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+mn-ea"/>
              </a:rPr>
              <a:t>document </a:t>
            </a:r>
            <a:r>
              <a:rPr lang="zh-TW" altLang="en-US" dirty="0">
                <a:latin typeface="+mn-ea"/>
              </a:rPr>
              <a:t>限定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63F79CC-E85A-42D9-AB5D-BBC9AEAA8BC4}"/>
              </a:ext>
            </a:extLst>
          </p:cNvPr>
          <p:cNvSpPr txBox="1"/>
          <p:nvPr/>
        </p:nvSpPr>
        <p:spPr>
          <a:xfrm>
            <a:off x="555195" y="5169936"/>
            <a:ext cx="8193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&lt;input name=“</a:t>
            </a:r>
            <a:r>
              <a:rPr lang="en-US" altLang="zh-TW" sz="3200" dirty="0" err="1"/>
              <a:t>abc</a:t>
            </a:r>
            <a:r>
              <a:rPr lang="en-US" altLang="zh-TW" sz="3200" dirty="0"/>
              <a:t>” id=“</a:t>
            </a:r>
            <a:r>
              <a:rPr lang="en-US" altLang="zh-TW" sz="3200" dirty="0" err="1"/>
              <a:t>aInput</a:t>
            </a:r>
            <a:r>
              <a:rPr lang="en-US" altLang="zh-TW" sz="3200" dirty="0"/>
              <a:t>” value=“…..”&gt;</a:t>
            </a:r>
            <a:endParaRPr lang="zh-TW" altLang="en-US" sz="3200" dirty="0"/>
          </a:p>
        </p:txBody>
      </p:sp>
      <p:sp>
        <p:nvSpPr>
          <p:cNvPr id="7" name="橢圓形圖說文字 5">
            <a:extLst>
              <a:ext uri="{FF2B5EF4-FFF2-40B4-BE49-F238E27FC236}">
                <a16:creationId xmlns:a16="http://schemas.microsoft.com/office/drawing/2014/main" id="{77F7BB3F-4426-4CBC-8107-2D9F5309FC4C}"/>
              </a:ext>
            </a:extLst>
          </p:cNvPr>
          <p:cNvSpPr/>
          <p:nvPr/>
        </p:nvSpPr>
        <p:spPr>
          <a:xfrm>
            <a:off x="4211960" y="5778967"/>
            <a:ext cx="3888432" cy="1059615"/>
          </a:xfrm>
          <a:prstGeom prst="wedgeEllipseCallout">
            <a:avLst>
              <a:gd name="adj1" fmla="val -35766"/>
              <a:gd name="adj2" fmla="val -61238"/>
            </a:avLst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W3C</a:t>
            </a:r>
            <a:r>
              <a:rPr lang="zh-TW" altLang="en-US" dirty="0"/>
              <a:t>的規範裡面，同一個頁面所有的</a:t>
            </a:r>
            <a:r>
              <a:rPr lang="en-US" altLang="zh-TW" dirty="0"/>
              <a:t>Element ID </a:t>
            </a:r>
            <a:r>
              <a:rPr lang="zh-TW" altLang="en-US" dirty="0"/>
              <a:t>不得重複</a:t>
            </a:r>
          </a:p>
        </p:txBody>
      </p:sp>
    </p:spTree>
    <p:extLst>
      <p:ext uri="{BB962C8B-B14F-4D97-AF65-F5344CB8AC3E}">
        <p14:creationId xmlns:p14="http://schemas.microsoft.com/office/powerpoint/2010/main" val="108639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4E7EE050-CA0B-49EB-8018-1CD3A1B3A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Element relation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181D7CB-DAB6-4E50-BA0A-08FF7B949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354244"/>
            <a:ext cx="4312095" cy="47372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0F9DB82-4EC3-44AE-BF3B-916F50B8B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268759"/>
            <a:ext cx="2282886" cy="490820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6A6A77B-C3B1-4BA1-AEC1-77F2ECDFF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2516998"/>
            <a:ext cx="3672408" cy="357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3519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標題 203">
            <a:extLst>
              <a:ext uri="{FF2B5EF4-FFF2-40B4-BE49-F238E27FC236}">
                <a16:creationId xmlns:a16="http://schemas.microsoft.com/office/drawing/2014/main" id="{5AE795E8-8E21-4DF0-82BB-8184EDB47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Element relation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0F9DB82-4EC3-44AE-BF3B-916F50B8B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759"/>
            <a:ext cx="2282886" cy="4908203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62C0903C-256F-4116-95F3-4B9F60197771}"/>
              </a:ext>
            </a:extLst>
          </p:cNvPr>
          <p:cNvSpPr/>
          <p:nvPr/>
        </p:nvSpPr>
        <p:spPr>
          <a:xfrm>
            <a:off x="5238898" y="1469991"/>
            <a:ext cx="1411790" cy="74966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TABLE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71E8376-0846-4020-8CDE-BBE719F9B163}"/>
              </a:ext>
            </a:extLst>
          </p:cNvPr>
          <p:cNvSpPr/>
          <p:nvPr/>
        </p:nvSpPr>
        <p:spPr>
          <a:xfrm>
            <a:off x="3216007" y="2867730"/>
            <a:ext cx="1224136" cy="576064"/>
          </a:xfrm>
          <a:prstGeom prst="ellips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EEC6437-439A-4412-A954-A651D24D9D7F}"/>
              </a:ext>
            </a:extLst>
          </p:cNvPr>
          <p:cNvSpPr/>
          <p:nvPr/>
        </p:nvSpPr>
        <p:spPr>
          <a:xfrm>
            <a:off x="5332725" y="2867730"/>
            <a:ext cx="1224136" cy="576064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640827D-423A-4F42-970E-05F5C109BCA0}"/>
              </a:ext>
            </a:extLst>
          </p:cNvPr>
          <p:cNvSpPr/>
          <p:nvPr/>
        </p:nvSpPr>
        <p:spPr>
          <a:xfrm>
            <a:off x="7405687" y="2867730"/>
            <a:ext cx="1224136" cy="576064"/>
          </a:xfrm>
          <a:prstGeom prst="ellips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C2B37E5E-DC69-47B0-8B39-E26C7C84D1B2}"/>
              </a:ext>
            </a:extLst>
          </p:cNvPr>
          <p:cNvSpPr/>
          <p:nvPr/>
        </p:nvSpPr>
        <p:spPr>
          <a:xfrm>
            <a:off x="2771800" y="4005064"/>
            <a:ext cx="720080" cy="648072"/>
          </a:xfrm>
          <a:prstGeom prst="ellips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TD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11A6638C-0247-498D-83CA-520C37D8598D}"/>
              </a:ext>
            </a:extLst>
          </p:cNvPr>
          <p:cNvSpPr/>
          <p:nvPr/>
        </p:nvSpPr>
        <p:spPr>
          <a:xfrm>
            <a:off x="3479762" y="4713693"/>
            <a:ext cx="720080" cy="648072"/>
          </a:xfrm>
          <a:prstGeom prst="ellips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TD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2DDCC131-758A-4AC5-89DE-FF92E276EFAB}"/>
              </a:ext>
            </a:extLst>
          </p:cNvPr>
          <p:cNvSpPr/>
          <p:nvPr/>
        </p:nvSpPr>
        <p:spPr>
          <a:xfrm>
            <a:off x="4159628" y="4005064"/>
            <a:ext cx="720080" cy="648072"/>
          </a:xfrm>
          <a:prstGeom prst="ellips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TD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28448BD8-244A-48F4-A9C5-DFB0C5118ED0}"/>
              </a:ext>
            </a:extLst>
          </p:cNvPr>
          <p:cNvSpPr/>
          <p:nvPr/>
        </p:nvSpPr>
        <p:spPr>
          <a:xfrm>
            <a:off x="4864673" y="4713693"/>
            <a:ext cx="720080" cy="648072"/>
          </a:xfrm>
          <a:prstGeom prst="ellips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TD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E22BA2FC-F130-407A-8A5F-F3618D6DB7DF}"/>
              </a:ext>
            </a:extLst>
          </p:cNvPr>
          <p:cNvSpPr/>
          <p:nvPr/>
        </p:nvSpPr>
        <p:spPr>
          <a:xfrm>
            <a:off x="5584753" y="4005064"/>
            <a:ext cx="720080" cy="648072"/>
          </a:xfrm>
          <a:prstGeom prst="ellips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TD</a:t>
            </a: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A636896D-1942-4649-BEF0-1603B130ECB9}"/>
              </a:ext>
            </a:extLst>
          </p:cNvPr>
          <p:cNvSpPr/>
          <p:nvPr/>
        </p:nvSpPr>
        <p:spPr>
          <a:xfrm>
            <a:off x="6257686" y="4713693"/>
            <a:ext cx="720080" cy="648072"/>
          </a:xfrm>
          <a:prstGeom prst="ellips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TD</a:t>
            </a: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0043903F-3DE4-40E9-9122-34E85603E604}"/>
              </a:ext>
            </a:extLst>
          </p:cNvPr>
          <p:cNvSpPr/>
          <p:nvPr/>
        </p:nvSpPr>
        <p:spPr>
          <a:xfrm>
            <a:off x="6966024" y="4005064"/>
            <a:ext cx="720080" cy="648072"/>
          </a:xfrm>
          <a:prstGeom prst="ellips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TD</a:t>
            </a: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FB1FDD64-5281-476A-AED0-BF9F22FE00C4}"/>
              </a:ext>
            </a:extLst>
          </p:cNvPr>
          <p:cNvSpPr/>
          <p:nvPr/>
        </p:nvSpPr>
        <p:spPr>
          <a:xfrm>
            <a:off x="7638957" y="4713693"/>
            <a:ext cx="720080" cy="648072"/>
          </a:xfrm>
          <a:prstGeom prst="ellips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TD</a:t>
            </a: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21330648-52D9-4A7A-98B6-9DAEB41C3A73}"/>
              </a:ext>
            </a:extLst>
          </p:cNvPr>
          <p:cNvSpPr/>
          <p:nvPr/>
        </p:nvSpPr>
        <p:spPr>
          <a:xfrm>
            <a:off x="8342321" y="4005064"/>
            <a:ext cx="720080" cy="648072"/>
          </a:xfrm>
          <a:prstGeom prst="ellips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TD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4FB131E-F923-4554-8186-4C1F9931B66F}"/>
              </a:ext>
            </a:extLst>
          </p:cNvPr>
          <p:cNvSpPr/>
          <p:nvPr/>
        </p:nvSpPr>
        <p:spPr>
          <a:xfrm>
            <a:off x="2873260" y="5729260"/>
            <a:ext cx="531676" cy="360040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C1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CE496FB-EE78-4D47-8407-C821F97ECBE3}"/>
              </a:ext>
            </a:extLst>
          </p:cNvPr>
          <p:cNvSpPr/>
          <p:nvPr/>
        </p:nvSpPr>
        <p:spPr>
          <a:xfrm>
            <a:off x="3568001" y="5729260"/>
            <a:ext cx="531676" cy="360040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C2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906D50C-9325-48A8-807A-6BB49DCCE031}"/>
              </a:ext>
            </a:extLst>
          </p:cNvPr>
          <p:cNvSpPr/>
          <p:nvPr/>
        </p:nvSpPr>
        <p:spPr>
          <a:xfrm>
            <a:off x="4262742" y="5729260"/>
            <a:ext cx="531676" cy="360040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C3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6E36CFD-2EDB-4A09-BEBB-18A5EC106F65}"/>
              </a:ext>
            </a:extLst>
          </p:cNvPr>
          <p:cNvSpPr/>
          <p:nvPr/>
        </p:nvSpPr>
        <p:spPr>
          <a:xfrm>
            <a:off x="4957483" y="5729260"/>
            <a:ext cx="531676" cy="360040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C4</a:t>
            </a:r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5EBCFD5-834D-4313-B9BF-2E6916EF234A}"/>
              </a:ext>
            </a:extLst>
          </p:cNvPr>
          <p:cNvSpPr/>
          <p:nvPr/>
        </p:nvSpPr>
        <p:spPr>
          <a:xfrm>
            <a:off x="5652224" y="5729260"/>
            <a:ext cx="531676" cy="360040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C5</a:t>
            </a:r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AC3FB2B-83BE-40EF-A1C3-16EBEC39F3D0}"/>
              </a:ext>
            </a:extLst>
          </p:cNvPr>
          <p:cNvSpPr/>
          <p:nvPr/>
        </p:nvSpPr>
        <p:spPr>
          <a:xfrm>
            <a:off x="6346965" y="5729260"/>
            <a:ext cx="531676" cy="360040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C6</a:t>
            </a:r>
            <a:endParaRPr lang="zh-TW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F839700-33C5-4985-B6E5-85CD800B5D77}"/>
              </a:ext>
            </a:extLst>
          </p:cNvPr>
          <p:cNvSpPr/>
          <p:nvPr/>
        </p:nvSpPr>
        <p:spPr>
          <a:xfrm>
            <a:off x="7041706" y="5729260"/>
            <a:ext cx="531676" cy="360040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C7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5B7AD01-A3E8-44A9-9C85-8DCD2FE2379B}"/>
              </a:ext>
            </a:extLst>
          </p:cNvPr>
          <p:cNvSpPr/>
          <p:nvPr/>
        </p:nvSpPr>
        <p:spPr>
          <a:xfrm>
            <a:off x="7736447" y="5729260"/>
            <a:ext cx="531676" cy="360040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C8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BBB157E-DE9A-4733-9C9B-3BC220F3E3F5}"/>
              </a:ext>
            </a:extLst>
          </p:cNvPr>
          <p:cNvSpPr/>
          <p:nvPr/>
        </p:nvSpPr>
        <p:spPr>
          <a:xfrm>
            <a:off x="8431191" y="5729260"/>
            <a:ext cx="531676" cy="360040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C9</a:t>
            </a:r>
            <a:endParaRPr lang="zh-TW" altLang="en-US" dirty="0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78935755-25D5-49CC-9CBB-AD4FA9DE89CE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4260872" y="2109872"/>
            <a:ext cx="1184778" cy="84222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9FF9CEBB-6582-4ADD-943B-1F46763260D2}"/>
              </a:ext>
            </a:extLst>
          </p:cNvPr>
          <p:cNvCxnSpPr>
            <a:stCxn id="8" idx="5"/>
            <a:endCxn id="11" idx="0"/>
          </p:cNvCxnSpPr>
          <p:nvPr/>
        </p:nvCxnSpPr>
        <p:spPr>
          <a:xfrm>
            <a:off x="6443936" y="2109872"/>
            <a:ext cx="1573819" cy="757858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BB05A561-E523-42CC-842C-001D8F0E873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5944793" y="2219658"/>
            <a:ext cx="0" cy="64807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4CF67B7F-A886-4963-8BC7-80A242D30F34}"/>
              </a:ext>
            </a:extLst>
          </p:cNvPr>
          <p:cNvCxnSpPr>
            <a:stCxn id="10" idx="4"/>
            <a:endCxn id="16" idx="0"/>
          </p:cNvCxnSpPr>
          <p:nvPr/>
        </p:nvCxnSpPr>
        <p:spPr>
          <a:xfrm>
            <a:off x="5944793" y="3443794"/>
            <a:ext cx="0" cy="56127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82621247-C94C-41E3-80AF-C6D8E8ECCE58}"/>
              </a:ext>
            </a:extLst>
          </p:cNvPr>
          <p:cNvCxnSpPr>
            <a:stCxn id="10" idx="3"/>
            <a:endCxn id="15" idx="0"/>
          </p:cNvCxnSpPr>
          <p:nvPr/>
        </p:nvCxnSpPr>
        <p:spPr>
          <a:xfrm flipH="1">
            <a:off x="5224713" y="3359431"/>
            <a:ext cx="287283" cy="135426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0DFF010C-11E1-4F3E-84B6-50746F5C6BD0}"/>
              </a:ext>
            </a:extLst>
          </p:cNvPr>
          <p:cNvCxnSpPr>
            <a:stCxn id="10" idx="5"/>
            <a:endCxn id="17" idx="0"/>
          </p:cNvCxnSpPr>
          <p:nvPr/>
        </p:nvCxnSpPr>
        <p:spPr>
          <a:xfrm>
            <a:off x="6377590" y="3359431"/>
            <a:ext cx="240136" cy="135426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9EEFE15B-9E97-4160-85D9-EB708829DF6C}"/>
              </a:ext>
            </a:extLst>
          </p:cNvPr>
          <p:cNvCxnSpPr>
            <a:cxnSpLocks/>
            <a:stCxn id="11" idx="4"/>
            <a:endCxn id="19" idx="0"/>
          </p:cNvCxnSpPr>
          <p:nvPr/>
        </p:nvCxnSpPr>
        <p:spPr>
          <a:xfrm flipH="1">
            <a:off x="7998997" y="3443794"/>
            <a:ext cx="18758" cy="126989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ECF589F6-8B09-4FE7-A694-7A4A47CA6744}"/>
              </a:ext>
            </a:extLst>
          </p:cNvPr>
          <p:cNvCxnSpPr>
            <a:cxnSpLocks/>
            <a:stCxn id="11" idx="3"/>
            <a:endCxn id="18" idx="0"/>
          </p:cNvCxnSpPr>
          <p:nvPr/>
        </p:nvCxnSpPr>
        <p:spPr>
          <a:xfrm flipH="1">
            <a:off x="7326064" y="3359431"/>
            <a:ext cx="258894" cy="645633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8E53DE45-6829-4354-AF72-E2959F3F71E3}"/>
              </a:ext>
            </a:extLst>
          </p:cNvPr>
          <p:cNvCxnSpPr>
            <a:cxnSpLocks/>
            <a:stCxn id="11" idx="5"/>
            <a:endCxn id="20" idx="0"/>
          </p:cNvCxnSpPr>
          <p:nvPr/>
        </p:nvCxnSpPr>
        <p:spPr>
          <a:xfrm>
            <a:off x="8450552" y="3359431"/>
            <a:ext cx="251809" cy="645633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1952CCD9-E060-4C3D-80D6-B5865861EADA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>
            <a:off x="3828075" y="3443794"/>
            <a:ext cx="11727" cy="126989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8F8DEA2D-EAAE-41EC-B4ED-79047871C091}"/>
              </a:ext>
            </a:extLst>
          </p:cNvPr>
          <p:cNvCxnSpPr>
            <a:cxnSpLocks/>
            <a:stCxn id="9" idx="3"/>
            <a:endCxn id="12" idx="0"/>
          </p:cNvCxnSpPr>
          <p:nvPr/>
        </p:nvCxnSpPr>
        <p:spPr>
          <a:xfrm flipH="1">
            <a:off x="3131840" y="3359431"/>
            <a:ext cx="263438" cy="645633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F0501CEF-F532-4FD2-8EEF-B60B2AD9B687}"/>
              </a:ext>
            </a:extLst>
          </p:cNvPr>
          <p:cNvCxnSpPr>
            <a:cxnSpLocks/>
            <a:stCxn id="9" idx="5"/>
            <a:endCxn id="14" idx="0"/>
          </p:cNvCxnSpPr>
          <p:nvPr/>
        </p:nvCxnSpPr>
        <p:spPr>
          <a:xfrm>
            <a:off x="4260872" y="3359431"/>
            <a:ext cx="258796" cy="645633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CAA7856-0BC2-4EDA-8D9A-BC608E657D1C}"/>
              </a:ext>
            </a:extLst>
          </p:cNvPr>
          <p:cNvCxnSpPr>
            <a:stCxn id="12" idx="4"/>
            <a:endCxn id="21" idx="0"/>
          </p:cNvCxnSpPr>
          <p:nvPr/>
        </p:nvCxnSpPr>
        <p:spPr>
          <a:xfrm>
            <a:off x="3131840" y="4653136"/>
            <a:ext cx="7258" cy="107612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A4EE870-F0A9-4B9B-8FEE-486B2F62DC2E}"/>
              </a:ext>
            </a:extLst>
          </p:cNvPr>
          <p:cNvCxnSpPr>
            <a:cxnSpLocks/>
            <a:stCxn id="13" idx="4"/>
            <a:endCxn id="22" idx="0"/>
          </p:cNvCxnSpPr>
          <p:nvPr/>
        </p:nvCxnSpPr>
        <p:spPr>
          <a:xfrm flipH="1">
            <a:off x="3833839" y="5361765"/>
            <a:ext cx="5963" cy="36749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5D907D14-9909-4765-9BD4-9BC0C1EC904C}"/>
              </a:ext>
            </a:extLst>
          </p:cNvPr>
          <p:cNvCxnSpPr>
            <a:stCxn id="14" idx="4"/>
            <a:endCxn id="23" idx="0"/>
          </p:cNvCxnSpPr>
          <p:nvPr/>
        </p:nvCxnSpPr>
        <p:spPr>
          <a:xfrm>
            <a:off x="4519668" y="4653136"/>
            <a:ext cx="8912" cy="107612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8FC3403D-95EF-462A-9C3B-85F52FDF8268}"/>
              </a:ext>
            </a:extLst>
          </p:cNvPr>
          <p:cNvCxnSpPr>
            <a:cxnSpLocks/>
            <a:stCxn id="15" idx="4"/>
            <a:endCxn id="24" idx="0"/>
          </p:cNvCxnSpPr>
          <p:nvPr/>
        </p:nvCxnSpPr>
        <p:spPr>
          <a:xfrm flipH="1">
            <a:off x="5223321" y="5361765"/>
            <a:ext cx="1392" cy="36749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6D02F714-336C-4FD5-8AEA-0F6229449DF0}"/>
              </a:ext>
            </a:extLst>
          </p:cNvPr>
          <p:cNvCxnSpPr>
            <a:cxnSpLocks/>
            <a:stCxn id="16" idx="4"/>
            <a:endCxn id="25" idx="0"/>
          </p:cNvCxnSpPr>
          <p:nvPr/>
        </p:nvCxnSpPr>
        <p:spPr>
          <a:xfrm flipH="1">
            <a:off x="5918062" y="4653136"/>
            <a:ext cx="26731" cy="107612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59A649FA-BA69-422B-8046-9DFED2B88FE5}"/>
              </a:ext>
            </a:extLst>
          </p:cNvPr>
          <p:cNvCxnSpPr>
            <a:cxnSpLocks/>
            <a:stCxn id="17" idx="4"/>
            <a:endCxn id="26" idx="0"/>
          </p:cNvCxnSpPr>
          <p:nvPr/>
        </p:nvCxnSpPr>
        <p:spPr>
          <a:xfrm flipH="1">
            <a:off x="6612803" y="5361765"/>
            <a:ext cx="4923" cy="36749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4610EF72-AD1B-483E-A413-0054F57D16BF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7307544" y="4653136"/>
            <a:ext cx="18520" cy="107612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7E4D922C-FE70-4120-BB4E-57D427EF20BD}"/>
              </a:ext>
            </a:extLst>
          </p:cNvPr>
          <p:cNvCxnSpPr>
            <a:cxnSpLocks/>
            <a:stCxn id="19" idx="4"/>
            <a:endCxn id="28" idx="0"/>
          </p:cNvCxnSpPr>
          <p:nvPr/>
        </p:nvCxnSpPr>
        <p:spPr>
          <a:xfrm>
            <a:off x="7998997" y="5361765"/>
            <a:ext cx="3288" cy="36749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3B4E90C2-7BD3-4CFE-AF0F-AB50BEFEE744}"/>
              </a:ext>
            </a:extLst>
          </p:cNvPr>
          <p:cNvCxnSpPr>
            <a:stCxn id="20" idx="4"/>
            <a:endCxn id="29" idx="0"/>
          </p:cNvCxnSpPr>
          <p:nvPr/>
        </p:nvCxnSpPr>
        <p:spPr>
          <a:xfrm flipH="1">
            <a:off x="8697029" y="4653136"/>
            <a:ext cx="5332" cy="107612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57273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圓角矩形 103"/>
          <p:cNvSpPr/>
          <p:nvPr/>
        </p:nvSpPr>
        <p:spPr>
          <a:xfrm>
            <a:off x="2935261" y="4075734"/>
            <a:ext cx="3292923" cy="13313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 err="1">
                <a:solidFill>
                  <a:schemeClr val="tx1"/>
                </a:solidFill>
              </a:rPr>
              <a:t>ChildNodes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Element (DOM) Tree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846869" y="1482760"/>
            <a:ext cx="1411790" cy="749667"/>
          </a:xfrm>
          <a:prstGeom prst="ellips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TABLE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1340024" y="2602316"/>
            <a:ext cx="1224136" cy="576064"/>
          </a:xfrm>
          <a:prstGeom prst="ellips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</a:t>
            </a:r>
          </a:p>
        </p:txBody>
      </p:sp>
      <p:sp>
        <p:nvSpPr>
          <p:cNvPr id="13" name="橢圓 12"/>
          <p:cNvSpPr/>
          <p:nvPr/>
        </p:nvSpPr>
        <p:spPr>
          <a:xfrm>
            <a:off x="3940696" y="3183610"/>
            <a:ext cx="1224136" cy="576064"/>
          </a:xfrm>
          <a:prstGeom prst="ellipse">
            <a:avLst/>
          </a:prstGeom>
          <a:solidFill>
            <a:srgbClr val="7030A0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</a:t>
            </a:r>
          </a:p>
        </p:txBody>
      </p:sp>
      <p:sp>
        <p:nvSpPr>
          <p:cNvPr id="14" name="橢圓 13"/>
          <p:cNvSpPr/>
          <p:nvPr/>
        </p:nvSpPr>
        <p:spPr>
          <a:xfrm>
            <a:off x="6527630" y="2587922"/>
            <a:ext cx="1224136" cy="576064"/>
          </a:xfrm>
          <a:prstGeom prst="ellips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</a:t>
            </a:r>
          </a:p>
        </p:txBody>
      </p:sp>
      <p:sp>
        <p:nvSpPr>
          <p:cNvPr id="15" name="橢圓 14"/>
          <p:cNvSpPr/>
          <p:nvPr/>
        </p:nvSpPr>
        <p:spPr>
          <a:xfrm>
            <a:off x="323528" y="4449843"/>
            <a:ext cx="720080" cy="648072"/>
          </a:xfrm>
          <a:prstGeom prst="ellips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TD</a:t>
            </a:r>
          </a:p>
        </p:txBody>
      </p:sp>
      <p:sp>
        <p:nvSpPr>
          <p:cNvPr id="16" name="橢圓 15"/>
          <p:cNvSpPr/>
          <p:nvPr/>
        </p:nvSpPr>
        <p:spPr>
          <a:xfrm>
            <a:off x="1259632" y="4449843"/>
            <a:ext cx="720080" cy="648072"/>
          </a:xfrm>
          <a:prstGeom prst="ellips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TD</a:t>
            </a:r>
          </a:p>
        </p:txBody>
      </p:sp>
      <p:sp>
        <p:nvSpPr>
          <p:cNvPr id="17" name="橢圓 16"/>
          <p:cNvSpPr/>
          <p:nvPr/>
        </p:nvSpPr>
        <p:spPr>
          <a:xfrm>
            <a:off x="2195736" y="4449843"/>
            <a:ext cx="720080" cy="648072"/>
          </a:xfrm>
          <a:prstGeom prst="ellips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TD</a:t>
            </a:r>
          </a:p>
        </p:txBody>
      </p:sp>
      <p:sp>
        <p:nvSpPr>
          <p:cNvPr id="18" name="橢圓 17"/>
          <p:cNvSpPr/>
          <p:nvPr/>
        </p:nvSpPr>
        <p:spPr>
          <a:xfrm>
            <a:off x="3263065" y="4449843"/>
            <a:ext cx="720080" cy="648072"/>
          </a:xfrm>
          <a:prstGeom prst="ellips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TD</a:t>
            </a:r>
          </a:p>
        </p:txBody>
      </p:sp>
      <p:sp>
        <p:nvSpPr>
          <p:cNvPr id="19" name="橢圓 18"/>
          <p:cNvSpPr/>
          <p:nvPr/>
        </p:nvSpPr>
        <p:spPr>
          <a:xfrm>
            <a:off x="4199169" y="4449843"/>
            <a:ext cx="720080" cy="648072"/>
          </a:xfrm>
          <a:prstGeom prst="ellips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TD</a:t>
            </a:r>
          </a:p>
        </p:txBody>
      </p:sp>
      <p:sp>
        <p:nvSpPr>
          <p:cNvPr id="20" name="橢圓 19"/>
          <p:cNvSpPr/>
          <p:nvPr/>
        </p:nvSpPr>
        <p:spPr>
          <a:xfrm>
            <a:off x="5135273" y="4449843"/>
            <a:ext cx="720080" cy="648072"/>
          </a:xfrm>
          <a:prstGeom prst="ellips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TD</a:t>
            </a:r>
          </a:p>
        </p:txBody>
      </p:sp>
      <p:sp>
        <p:nvSpPr>
          <p:cNvPr id="21" name="橢圓 20"/>
          <p:cNvSpPr/>
          <p:nvPr/>
        </p:nvSpPr>
        <p:spPr>
          <a:xfrm>
            <a:off x="6255804" y="4449843"/>
            <a:ext cx="720080" cy="648072"/>
          </a:xfrm>
          <a:prstGeom prst="ellips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TD</a:t>
            </a:r>
          </a:p>
        </p:txBody>
      </p:sp>
      <p:sp>
        <p:nvSpPr>
          <p:cNvPr id="22" name="橢圓 21"/>
          <p:cNvSpPr/>
          <p:nvPr/>
        </p:nvSpPr>
        <p:spPr>
          <a:xfrm>
            <a:off x="7191908" y="4449843"/>
            <a:ext cx="720080" cy="648072"/>
          </a:xfrm>
          <a:prstGeom prst="ellips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TD</a:t>
            </a:r>
          </a:p>
        </p:txBody>
      </p:sp>
      <p:sp>
        <p:nvSpPr>
          <p:cNvPr id="23" name="橢圓 22"/>
          <p:cNvSpPr/>
          <p:nvPr/>
        </p:nvSpPr>
        <p:spPr>
          <a:xfrm>
            <a:off x="8128012" y="4449843"/>
            <a:ext cx="720080" cy="648072"/>
          </a:xfrm>
          <a:prstGeom prst="ellips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TD</a:t>
            </a:r>
          </a:p>
        </p:txBody>
      </p:sp>
      <p:sp>
        <p:nvSpPr>
          <p:cNvPr id="24" name="矩形 23"/>
          <p:cNvSpPr/>
          <p:nvPr/>
        </p:nvSpPr>
        <p:spPr>
          <a:xfrm>
            <a:off x="367916" y="5745987"/>
            <a:ext cx="531676" cy="360040"/>
          </a:xfrm>
          <a:prstGeom prst="rect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C1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362218" y="5745987"/>
            <a:ext cx="531676" cy="360040"/>
          </a:xfrm>
          <a:prstGeom prst="rect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C2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298322" y="5745987"/>
            <a:ext cx="531676" cy="360040"/>
          </a:xfrm>
          <a:prstGeom prst="rect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C3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365651" y="5745987"/>
            <a:ext cx="531676" cy="360040"/>
          </a:xfrm>
          <a:prstGeom prst="rect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C4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301755" y="5771202"/>
            <a:ext cx="531676" cy="360040"/>
          </a:xfrm>
          <a:prstGeom prst="rect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C5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237859" y="5767014"/>
            <a:ext cx="531676" cy="360040"/>
          </a:xfrm>
          <a:prstGeom prst="rect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C6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358390" y="5750175"/>
            <a:ext cx="531676" cy="360040"/>
          </a:xfrm>
          <a:prstGeom prst="rect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C7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7294494" y="5775390"/>
            <a:ext cx="531676" cy="360040"/>
          </a:xfrm>
          <a:prstGeom prst="rect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C8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8230598" y="5771202"/>
            <a:ext cx="531676" cy="360040"/>
          </a:xfrm>
          <a:prstGeom prst="rect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C9</a:t>
            </a:r>
            <a:endParaRPr lang="zh-TW" altLang="en-US" dirty="0"/>
          </a:p>
        </p:txBody>
      </p:sp>
      <p:cxnSp>
        <p:nvCxnSpPr>
          <p:cNvPr id="41" name="直線接點 40"/>
          <p:cNvCxnSpPr>
            <a:stCxn id="9" idx="3"/>
            <a:endCxn id="11" idx="7"/>
          </p:cNvCxnSpPr>
          <p:nvPr/>
        </p:nvCxnSpPr>
        <p:spPr>
          <a:xfrm flipH="1">
            <a:off x="2384889" y="2122641"/>
            <a:ext cx="1668732" cy="56403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9" idx="5"/>
            <a:endCxn id="14" idx="0"/>
          </p:cNvCxnSpPr>
          <p:nvPr/>
        </p:nvCxnSpPr>
        <p:spPr>
          <a:xfrm>
            <a:off x="5051907" y="2122641"/>
            <a:ext cx="2087791" cy="46528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9" idx="4"/>
            <a:endCxn id="13" idx="0"/>
          </p:cNvCxnSpPr>
          <p:nvPr/>
        </p:nvCxnSpPr>
        <p:spPr>
          <a:xfrm>
            <a:off x="4552764" y="2232427"/>
            <a:ext cx="0" cy="951183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13" idx="4"/>
            <a:endCxn id="19" idx="0"/>
          </p:cNvCxnSpPr>
          <p:nvPr/>
        </p:nvCxnSpPr>
        <p:spPr>
          <a:xfrm>
            <a:off x="4552764" y="3759674"/>
            <a:ext cx="6445" cy="690169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13" idx="3"/>
            <a:endCxn id="18" idx="0"/>
          </p:cNvCxnSpPr>
          <p:nvPr/>
        </p:nvCxnSpPr>
        <p:spPr>
          <a:xfrm flipH="1">
            <a:off x="3623105" y="3675311"/>
            <a:ext cx="496862" cy="77453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13" idx="5"/>
            <a:endCxn id="20" idx="0"/>
          </p:cNvCxnSpPr>
          <p:nvPr/>
        </p:nvCxnSpPr>
        <p:spPr>
          <a:xfrm>
            <a:off x="4985561" y="3675311"/>
            <a:ext cx="509752" cy="77453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cxnSpLocks/>
            <a:stCxn id="14" idx="4"/>
            <a:endCxn id="22" idx="0"/>
          </p:cNvCxnSpPr>
          <p:nvPr/>
        </p:nvCxnSpPr>
        <p:spPr>
          <a:xfrm>
            <a:off x="7139698" y="3163986"/>
            <a:ext cx="412250" cy="128585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cxnSpLocks/>
            <a:stCxn id="14" idx="3"/>
            <a:endCxn id="21" idx="0"/>
          </p:cNvCxnSpPr>
          <p:nvPr/>
        </p:nvCxnSpPr>
        <p:spPr>
          <a:xfrm flipH="1">
            <a:off x="6615844" y="3079623"/>
            <a:ext cx="91057" cy="137022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cxnSpLocks/>
            <a:stCxn id="14" idx="5"/>
          </p:cNvCxnSpPr>
          <p:nvPr/>
        </p:nvCxnSpPr>
        <p:spPr>
          <a:xfrm>
            <a:off x="7572495" y="3079623"/>
            <a:ext cx="942855" cy="142885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cxnSpLocks/>
            <a:stCxn id="11" idx="4"/>
            <a:endCxn id="16" idx="0"/>
          </p:cNvCxnSpPr>
          <p:nvPr/>
        </p:nvCxnSpPr>
        <p:spPr>
          <a:xfrm flipH="1">
            <a:off x="1619672" y="3178380"/>
            <a:ext cx="332420" cy="1271463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cxnSpLocks/>
            <a:stCxn id="11" idx="3"/>
            <a:endCxn id="15" idx="0"/>
          </p:cNvCxnSpPr>
          <p:nvPr/>
        </p:nvCxnSpPr>
        <p:spPr>
          <a:xfrm flipH="1">
            <a:off x="683568" y="3094017"/>
            <a:ext cx="835727" cy="1355826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cxnSpLocks/>
            <a:stCxn id="11" idx="5"/>
            <a:endCxn id="17" idx="0"/>
          </p:cNvCxnSpPr>
          <p:nvPr/>
        </p:nvCxnSpPr>
        <p:spPr>
          <a:xfrm>
            <a:off x="2384889" y="3094017"/>
            <a:ext cx="170887" cy="1355826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直線接點 67"/>
          <p:cNvCxnSpPr>
            <a:stCxn id="15" idx="4"/>
            <a:endCxn id="24" idx="0"/>
          </p:cNvCxnSpPr>
          <p:nvPr/>
        </p:nvCxnSpPr>
        <p:spPr>
          <a:xfrm flipH="1">
            <a:off x="633754" y="5097915"/>
            <a:ext cx="49814" cy="64807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16" idx="4"/>
            <a:endCxn id="25" idx="0"/>
          </p:cNvCxnSpPr>
          <p:nvPr/>
        </p:nvCxnSpPr>
        <p:spPr>
          <a:xfrm>
            <a:off x="1619672" y="5097915"/>
            <a:ext cx="8384" cy="64807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直線接點 73"/>
          <p:cNvCxnSpPr>
            <a:stCxn id="17" idx="4"/>
            <a:endCxn id="26" idx="0"/>
          </p:cNvCxnSpPr>
          <p:nvPr/>
        </p:nvCxnSpPr>
        <p:spPr>
          <a:xfrm>
            <a:off x="2555776" y="5097915"/>
            <a:ext cx="8384" cy="64807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直線接點 76"/>
          <p:cNvCxnSpPr>
            <a:stCxn id="18" idx="4"/>
            <a:endCxn id="27" idx="0"/>
          </p:cNvCxnSpPr>
          <p:nvPr/>
        </p:nvCxnSpPr>
        <p:spPr>
          <a:xfrm>
            <a:off x="3623105" y="5097915"/>
            <a:ext cx="8384" cy="64807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直線接點 77"/>
          <p:cNvCxnSpPr>
            <a:stCxn id="19" idx="4"/>
            <a:endCxn id="28" idx="0"/>
          </p:cNvCxnSpPr>
          <p:nvPr/>
        </p:nvCxnSpPr>
        <p:spPr>
          <a:xfrm>
            <a:off x="4559209" y="5097915"/>
            <a:ext cx="8384" cy="67328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直線接點 78"/>
          <p:cNvCxnSpPr>
            <a:stCxn id="20" idx="4"/>
            <a:endCxn id="29" idx="0"/>
          </p:cNvCxnSpPr>
          <p:nvPr/>
        </p:nvCxnSpPr>
        <p:spPr>
          <a:xfrm>
            <a:off x="5495313" y="5097915"/>
            <a:ext cx="8384" cy="669099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stCxn id="21" idx="4"/>
            <a:endCxn id="30" idx="0"/>
          </p:cNvCxnSpPr>
          <p:nvPr/>
        </p:nvCxnSpPr>
        <p:spPr>
          <a:xfrm>
            <a:off x="6615844" y="5097915"/>
            <a:ext cx="8384" cy="65226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直線接點 80"/>
          <p:cNvCxnSpPr>
            <a:stCxn id="22" idx="4"/>
            <a:endCxn id="31" idx="0"/>
          </p:cNvCxnSpPr>
          <p:nvPr/>
        </p:nvCxnSpPr>
        <p:spPr>
          <a:xfrm>
            <a:off x="7551948" y="5097915"/>
            <a:ext cx="8384" cy="67747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直線接點 81"/>
          <p:cNvCxnSpPr>
            <a:stCxn id="23" idx="4"/>
            <a:endCxn id="32" idx="0"/>
          </p:cNvCxnSpPr>
          <p:nvPr/>
        </p:nvCxnSpPr>
        <p:spPr>
          <a:xfrm>
            <a:off x="8488052" y="5097915"/>
            <a:ext cx="8384" cy="67328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9" name="矩形圖說文字 98"/>
          <p:cNvSpPr/>
          <p:nvPr/>
        </p:nvSpPr>
        <p:spPr>
          <a:xfrm>
            <a:off x="4982609" y="1052970"/>
            <a:ext cx="1545021" cy="531268"/>
          </a:xfrm>
          <a:prstGeom prst="wedgeRectCallout">
            <a:avLst>
              <a:gd name="adj1" fmla="val -48457"/>
              <a:gd name="adj2" fmla="val 9265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ParentNode</a:t>
            </a:r>
            <a:endParaRPr lang="zh-TW" altLang="en-US" dirty="0"/>
          </a:p>
        </p:txBody>
      </p:sp>
      <p:sp>
        <p:nvSpPr>
          <p:cNvPr id="100" name="矩形圖說文字 99"/>
          <p:cNvSpPr/>
          <p:nvPr/>
        </p:nvSpPr>
        <p:spPr>
          <a:xfrm>
            <a:off x="7423908" y="2031818"/>
            <a:ext cx="1375781" cy="531268"/>
          </a:xfrm>
          <a:prstGeom prst="wedgeRectCallout">
            <a:avLst>
              <a:gd name="adj1" fmla="val -48457"/>
              <a:gd name="adj2" fmla="val 9265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NextSibling</a:t>
            </a:r>
            <a:endParaRPr lang="zh-TW" altLang="en-US" dirty="0"/>
          </a:p>
        </p:txBody>
      </p:sp>
      <p:sp>
        <p:nvSpPr>
          <p:cNvPr id="101" name="矩形圖說文字 100"/>
          <p:cNvSpPr/>
          <p:nvPr/>
        </p:nvSpPr>
        <p:spPr>
          <a:xfrm>
            <a:off x="127991" y="2028157"/>
            <a:ext cx="1798920" cy="531268"/>
          </a:xfrm>
          <a:prstGeom prst="wedgeRectCallout">
            <a:avLst>
              <a:gd name="adj1" fmla="val 39351"/>
              <a:gd name="adj2" fmla="val 92119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PreviousSibling</a:t>
            </a:r>
            <a:endParaRPr lang="zh-TW" altLang="en-US" dirty="0"/>
          </a:p>
        </p:txBody>
      </p:sp>
      <p:sp>
        <p:nvSpPr>
          <p:cNvPr id="102" name="矩形圖說文字 101"/>
          <p:cNvSpPr/>
          <p:nvPr/>
        </p:nvSpPr>
        <p:spPr>
          <a:xfrm>
            <a:off x="2090760" y="5119526"/>
            <a:ext cx="1375781" cy="531268"/>
          </a:xfrm>
          <a:prstGeom prst="wedgeRectCallout">
            <a:avLst>
              <a:gd name="adj1" fmla="val 62038"/>
              <a:gd name="adj2" fmla="val -101476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FirstChild</a:t>
            </a:r>
            <a:endParaRPr lang="zh-TW" altLang="en-US" dirty="0"/>
          </a:p>
        </p:txBody>
      </p:sp>
      <p:sp>
        <p:nvSpPr>
          <p:cNvPr id="103" name="矩形圖說文字 102"/>
          <p:cNvSpPr/>
          <p:nvPr/>
        </p:nvSpPr>
        <p:spPr>
          <a:xfrm>
            <a:off x="5595817" y="5104669"/>
            <a:ext cx="1375781" cy="531268"/>
          </a:xfrm>
          <a:prstGeom prst="wedgeRectCallout">
            <a:avLst>
              <a:gd name="adj1" fmla="val -48457"/>
              <a:gd name="adj2" fmla="val -10147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LastChild</a:t>
            </a:r>
            <a:endParaRPr lang="en-US" altLang="zh-TW" dirty="0"/>
          </a:p>
        </p:txBody>
      </p:sp>
      <p:grpSp>
        <p:nvGrpSpPr>
          <p:cNvPr id="129" name="群組 128"/>
          <p:cNvGrpSpPr/>
          <p:nvPr/>
        </p:nvGrpSpPr>
        <p:grpSpPr>
          <a:xfrm>
            <a:off x="4149219" y="1754954"/>
            <a:ext cx="3240631" cy="1965285"/>
            <a:chOff x="4230499" y="2599399"/>
            <a:chExt cx="3240631" cy="1965285"/>
          </a:xfrm>
        </p:grpSpPr>
        <p:sp>
          <p:nvSpPr>
            <p:cNvPr id="128" name="爆炸 2 127"/>
            <p:cNvSpPr/>
            <p:nvPr/>
          </p:nvSpPr>
          <p:spPr>
            <a:xfrm rot="744610">
              <a:off x="4230499" y="2599399"/>
              <a:ext cx="3240631" cy="1840347"/>
            </a:xfrm>
            <a:prstGeom prst="irregularSeal2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媽</a:t>
              </a:r>
              <a:r>
                <a:rPr lang="en-US" altLang="zh-TW" dirty="0">
                  <a:solidFill>
                    <a:schemeClr val="tx1"/>
                  </a:solidFill>
                </a:rPr>
                <a:t>!</a:t>
              </a:r>
              <a:r>
                <a:rPr lang="zh-TW" altLang="en-US" dirty="0">
                  <a:solidFill>
                    <a:schemeClr val="tx1"/>
                  </a:solidFill>
                </a:rPr>
                <a:t> 我在這</a:t>
              </a:r>
              <a:r>
                <a:rPr lang="en-US" altLang="zh-TW" dirty="0">
                  <a:solidFill>
                    <a:schemeClr val="tx1"/>
                  </a:solidFill>
                </a:rPr>
                <a:t>!!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27" name="圖片 1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73990">
              <a:off x="4840394" y="3562079"/>
              <a:ext cx="821996" cy="10026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56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4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利用</a:t>
            </a:r>
            <a:r>
              <a:rPr lang="en-US" altLang="zh-TW" dirty="0"/>
              <a:t>Element tree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取得相關節點元素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860082"/>
              </p:ext>
            </p:extLst>
          </p:nvPr>
        </p:nvGraphicFramePr>
        <p:xfrm>
          <a:off x="628650" y="1738104"/>
          <a:ext cx="7886700" cy="29870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974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1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200" dirty="0">
                          <a:latin typeface="+mn-ea"/>
                          <a:ea typeface="+mn-ea"/>
                        </a:rPr>
                        <a:t>Attribute</a:t>
                      </a:r>
                      <a:endParaRPr lang="zh-TW" altLang="en-US" sz="2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200" dirty="0">
                          <a:latin typeface="+mn-ea"/>
                          <a:ea typeface="+mn-ea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992">
                <a:tc>
                  <a:txBody>
                    <a:bodyPr/>
                    <a:lstStyle/>
                    <a:p>
                      <a:r>
                        <a:rPr lang="en-US" altLang="zh-TW" sz="2200" dirty="0" err="1">
                          <a:latin typeface="+mn-ea"/>
                          <a:ea typeface="+mn-ea"/>
                        </a:rPr>
                        <a:t>Element.childNodes</a:t>
                      </a:r>
                      <a:endParaRPr lang="zh-TW" altLang="en-US" sz="2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200" dirty="0">
                          <a:latin typeface="+mn-ea"/>
                          <a:ea typeface="+mn-ea"/>
                        </a:rPr>
                        <a:t>以</a:t>
                      </a:r>
                      <a:r>
                        <a:rPr lang="en-US" altLang="zh-TW" sz="2200" dirty="0" err="1">
                          <a:latin typeface="+mn-ea"/>
                          <a:ea typeface="+mn-ea"/>
                        </a:rPr>
                        <a:t>NodeList</a:t>
                      </a:r>
                      <a:r>
                        <a:rPr lang="zh-TW" altLang="en-US" sz="2200" dirty="0">
                          <a:latin typeface="+mn-ea"/>
                          <a:ea typeface="+mn-ea"/>
                        </a:rPr>
                        <a:t>回傳所有子結點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200" dirty="0" err="1">
                          <a:latin typeface="+mn-ea"/>
                          <a:ea typeface="+mn-ea"/>
                        </a:rPr>
                        <a:t>Element.FirstChild</a:t>
                      </a:r>
                      <a:endParaRPr lang="zh-TW" altLang="en-US" sz="2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200" dirty="0">
                          <a:latin typeface="+mn-ea"/>
                          <a:ea typeface="+mn-ea"/>
                        </a:rPr>
                        <a:t>回傳元素的第一個節點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200" dirty="0" err="1">
                          <a:latin typeface="+mn-ea"/>
                          <a:ea typeface="+mn-ea"/>
                        </a:rPr>
                        <a:t>Element.lastChild</a:t>
                      </a:r>
                      <a:endParaRPr lang="zh-TW" altLang="en-US" sz="2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200" dirty="0">
                          <a:latin typeface="+mn-ea"/>
                          <a:ea typeface="+mn-ea"/>
                        </a:rPr>
                        <a:t>回傳元素的最後一個節點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200" dirty="0" err="1">
                          <a:latin typeface="+mn-ea"/>
                          <a:ea typeface="+mn-ea"/>
                        </a:rPr>
                        <a:t>Element.nextSibling</a:t>
                      </a:r>
                      <a:endParaRPr lang="zh-TW" altLang="en-US" sz="2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200" dirty="0">
                          <a:latin typeface="+mn-ea"/>
                          <a:ea typeface="+mn-ea"/>
                        </a:rPr>
                        <a:t>回傳元素的上一個相鄰結點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200" dirty="0" err="1">
                          <a:latin typeface="+mn-ea"/>
                          <a:ea typeface="+mn-ea"/>
                        </a:rPr>
                        <a:t>Element.previousSibling</a:t>
                      </a:r>
                      <a:endParaRPr lang="zh-TW" altLang="en-US" sz="2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200" dirty="0">
                          <a:latin typeface="+mn-ea"/>
                          <a:ea typeface="+mn-ea"/>
                        </a:rPr>
                        <a:t>回傳元素的下一個相鄰結點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200" dirty="0" err="1">
                          <a:latin typeface="+mn-ea"/>
                          <a:ea typeface="+mn-ea"/>
                        </a:rPr>
                        <a:t>Element.parentNode</a:t>
                      </a:r>
                      <a:endParaRPr lang="zh-TW" altLang="en-US" sz="2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200" dirty="0">
                          <a:latin typeface="+mn-ea"/>
                          <a:ea typeface="+mn-ea"/>
                        </a:rPr>
                        <a:t>回傳元素的父結點</a:t>
                      </a:r>
                      <a:endParaRPr lang="en-US" altLang="zh-TW" sz="2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953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1A999C-2E3D-4EFD-A101-ABAEAD4CC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 </a:t>
            </a:r>
            <a:r>
              <a:rPr lang="zh-TW" altLang="en-US" dirty="0"/>
              <a:t>結構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84399E-F036-48DF-A56B-CF10B50B4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HTML</a:t>
            </a:r>
            <a:r>
              <a:rPr lang="zh-TW" altLang="en-US" dirty="0"/>
              <a:t> 文件是源自於當時</a:t>
            </a:r>
            <a:r>
              <a:rPr lang="en-US" altLang="zh-TW" dirty="0"/>
              <a:t>IBM</a:t>
            </a:r>
            <a:r>
              <a:rPr lang="zh-TW" altLang="en-US" dirty="0"/>
              <a:t>所提出的 </a:t>
            </a:r>
            <a:r>
              <a:rPr lang="en-US" altLang="zh-TW" dirty="0"/>
              <a:t>GSML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標準通用標記式語言 </a:t>
            </a:r>
            <a:r>
              <a:rPr lang="en-US" altLang="zh-TW" dirty="0"/>
              <a:t>Standard Generalized Markup Language)</a:t>
            </a:r>
            <a:r>
              <a:rPr lang="zh-TW" altLang="en-US" dirty="0"/>
              <a:t>文件格式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sz="1050" dirty="0">
                <a:hlinkClick r:id="rId2"/>
              </a:rPr>
              <a:t>https://www.ibm.com/support/knowledgecenter/en/SS6RBX_11.4.3/com.ibm.sa.xml.design.doc/topics/c_history.html</a:t>
            </a:r>
            <a:endParaRPr lang="en-US" altLang="zh-TW" sz="1050" dirty="0"/>
          </a:p>
          <a:p>
            <a:pPr marL="0" indent="0">
              <a:buNone/>
            </a:pPr>
            <a:endParaRPr lang="zh-TW" altLang="en-US" sz="105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C246587-F9E5-4FE9-8D63-855F8B05E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837" y="2631521"/>
            <a:ext cx="4886325" cy="16478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1A5E174-574B-42AE-B005-CE7603763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95" y="4351353"/>
            <a:ext cx="8677405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1241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B35A93B-D868-403C-8E22-039459E5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存取 </a:t>
            </a:r>
            <a:r>
              <a:rPr lang="en-US" altLang="zh-TW" dirty="0"/>
              <a:t>Element</a:t>
            </a:r>
            <a:r>
              <a:rPr lang="zh-TW" altLang="en-US" dirty="0"/>
              <a:t> 屬性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2584751-6FC2-4F73-99F4-0321F1DB4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2120" y="4581128"/>
            <a:ext cx="3744416" cy="1608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/>
              <a:t>{</a:t>
            </a:r>
          </a:p>
          <a:p>
            <a:pPr marL="0" indent="0">
              <a:buNone/>
            </a:pPr>
            <a:r>
              <a:rPr lang="en-US" altLang="zh-TW" sz="1600" dirty="0"/>
              <a:t>     </a:t>
            </a:r>
            <a:r>
              <a:rPr lang="en-US" altLang="zh-TW" sz="1600" dirty="0" err="1"/>
              <a:t>tagName</a:t>
            </a:r>
            <a:r>
              <a:rPr lang="en-US" altLang="zh-TW" sz="1600" dirty="0"/>
              <a:t> : 'IMG’, </a:t>
            </a:r>
          </a:p>
          <a:p>
            <a:pPr marL="0" indent="0">
              <a:buNone/>
            </a:pPr>
            <a:r>
              <a:rPr lang="en-US" altLang="zh-TW" sz="1600" dirty="0"/>
              <a:t>     </a:t>
            </a:r>
            <a:r>
              <a:rPr lang="en-US" altLang="zh-TW" sz="1600" dirty="0" err="1"/>
              <a:t>src</a:t>
            </a:r>
            <a:r>
              <a:rPr lang="en-US" altLang="zh-TW" sz="1600" dirty="0"/>
              <a:t> : 'www.google.com/</a:t>
            </a:r>
            <a:r>
              <a:rPr lang="en-US" altLang="zh-TW" sz="1600" dirty="0" err="1"/>
              <a:t>img</a:t>
            </a:r>
            <a:r>
              <a:rPr lang="en-US" altLang="zh-TW" sz="1600" dirty="0"/>
              <a:t>/....’, </a:t>
            </a:r>
          </a:p>
          <a:p>
            <a:pPr marL="0" indent="0">
              <a:buNone/>
            </a:pPr>
            <a:r>
              <a:rPr lang="en-US" altLang="zh-TW" sz="1600" dirty="0"/>
              <a:t>     width : '200px'</a:t>
            </a:r>
          </a:p>
          <a:p>
            <a:pPr marL="0" indent="0">
              <a:buNone/>
            </a:pPr>
            <a:r>
              <a:rPr lang="en-US" altLang="zh-TW" sz="1600" dirty="0"/>
              <a:t>}</a:t>
            </a:r>
          </a:p>
          <a:p>
            <a:pPr marL="0" indent="0">
              <a:buNone/>
            </a:pPr>
            <a:endParaRPr lang="zh-TW" altLang="en-US" sz="16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E89CE6B-2CB9-44AF-9BA1-4F4F41D5E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81058"/>
            <a:ext cx="4312095" cy="47372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DB5D0E0-5320-41C4-BF49-B240CCFD9416}"/>
              </a:ext>
            </a:extLst>
          </p:cNvPr>
          <p:cNvSpPr txBox="1"/>
          <p:nvPr/>
        </p:nvSpPr>
        <p:spPr>
          <a:xfrm>
            <a:off x="6397675" y="3992579"/>
            <a:ext cx="1852207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&lt;SCRIPT&gt;</a:t>
            </a:r>
            <a:endParaRPr lang="zh-TW" altLang="en-US" sz="2400" dirty="0"/>
          </a:p>
        </p:txBody>
      </p:sp>
      <p:sp>
        <p:nvSpPr>
          <p:cNvPr id="8" name="箭號: 左-右雙向 7">
            <a:extLst>
              <a:ext uri="{FF2B5EF4-FFF2-40B4-BE49-F238E27FC236}">
                <a16:creationId xmlns:a16="http://schemas.microsoft.com/office/drawing/2014/main" id="{1F6E3E24-F54B-4A29-9635-32518C4292D6}"/>
              </a:ext>
            </a:extLst>
          </p:cNvPr>
          <p:cNvSpPr/>
          <p:nvPr/>
        </p:nvSpPr>
        <p:spPr>
          <a:xfrm>
            <a:off x="4932040" y="3971384"/>
            <a:ext cx="1249611" cy="504056"/>
          </a:xfrm>
          <a:prstGeom prst="leftRightArrow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6B21DF6-9966-4DA0-AD65-B41A14B94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603" y="3712209"/>
            <a:ext cx="2819545" cy="1022403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1AD7E653-8FEE-4728-AEBF-1D67BFD29123}"/>
              </a:ext>
            </a:extLst>
          </p:cNvPr>
          <p:cNvSpPr txBox="1"/>
          <p:nvPr/>
        </p:nvSpPr>
        <p:spPr>
          <a:xfrm>
            <a:off x="6588224" y="5498068"/>
            <a:ext cx="134312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‘300px’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6983666-6389-4F28-AA72-AD2B8567A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712209"/>
            <a:ext cx="3888432" cy="1022403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6136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常用的</a:t>
            </a:r>
            <a:r>
              <a:rPr lang="en-US" altLang="zh-TW" dirty="0"/>
              <a:t>DOM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存取屬性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527556"/>
              </p:ext>
            </p:extLst>
          </p:nvPr>
        </p:nvGraphicFramePr>
        <p:xfrm>
          <a:off x="628650" y="1916832"/>
          <a:ext cx="7886700" cy="228385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519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7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963">
                <a:tc>
                  <a:txBody>
                    <a:bodyPr/>
                    <a:lstStyle/>
                    <a:p>
                      <a:r>
                        <a:rPr lang="en-US" altLang="zh-TW" sz="2200" dirty="0">
                          <a:latin typeface="+mn-ea"/>
                          <a:ea typeface="+mn-ea"/>
                        </a:rPr>
                        <a:t>Method</a:t>
                      </a:r>
                      <a:endParaRPr lang="zh-TW" altLang="en-US" sz="2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200" dirty="0">
                          <a:latin typeface="+mn-ea"/>
                          <a:ea typeface="+mn-ea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963">
                <a:tc>
                  <a:txBody>
                    <a:bodyPr/>
                    <a:lstStyle/>
                    <a:p>
                      <a:r>
                        <a:rPr lang="en-US" altLang="zh-TW" sz="2200" dirty="0" err="1">
                          <a:latin typeface="+mn-ea"/>
                          <a:ea typeface="+mn-ea"/>
                        </a:rPr>
                        <a:t>Element.getAttribute</a:t>
                      </a:r>
                      <a:r>
                        <a:rPr lang="en-US" altLang="zh-TW" sz="2200" dirty="0">
                          <a:latin typeface="+mn-ea"/>
                          <a:ea typeface="+mn-ea"/>
                        </a:rPr>
                        <a:t>(‘name’)</a:t>
                      </a:r>
                      <a:endParaRPr lang="zh-TW" altLang="en-US" sz="2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200" dirty="0">
                          <a:latin typeface="+mn-ea"/>
                          <a:ea typeface="+mn-ea"/>
                        </a:rPr>
                        <a:t>取得標籤屬性值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963">
                <a:tc>
                  <a:txBody>
                    <a:bodyPr/>
                    <a:lstStyle/>
                    <a:p>
                      <a:r>
                        <a:rPr lang="en-US" altLang="zh-TW" sz="2200" dirty="0" err="1">
                          <a:latin typeface="+mn-ea"/>
                          <a:ea typeface="+mn-ea"/>
                        </a:rPr>
                        <a:t>Element.setAttribute</a:t>
                      </a:r>
                      <a:r>
                        <a:rPr lang="en-US" altLang="zh-TW" sz="2200" dirty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zh-TW" sz="2200" dirty="0" err="1">
                          <a:latin typeface="+mn-ea"/>
                          <a:ea typeface="+mn-ea"/>
                        </a:rPr>
                        <a:t>name’,’value</a:t>
                      </a:r>
                      <a:r>
                        <a:rPr lang="en-US" altLang="zh-TW" sz="2200" dirty="0">
                          <a:latin typeface="+mn-ea"/>
                          <a:ea typeface="+mn-ea"/>
                        </a:rPr>
                        <a:t>’)</a:t>
                      </a:r>
                      <a:endParaRPr lang="zh-TW" altLang="en-US" sz="2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200" dirty="0">
                          <a:latin typeface="+mn-ea"/>
                          <a:ea typeface="+mn-ea"/>
                        </a:rPr>
                        <a:t>設定元素對應的屬性標籤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963">
                <a:tc>
                  <a:txBody>
                    <a:bodyPr/>
                    <a:lstStyle/>
                    <a:p>
                      <a:r>
                        <a:rPr lang="en-US" altLang="zh-TW" sz="2200" dirty="0" err="1">
                          <a:latin typeface="+mn-ea"/>
                          <a:ea typeface="+mn-ea"/>
                        </a:rPr>
                        <a:t>Element.removeAttribute</a:t>
                      </a:r>
                      <a:r>
                        <a:rPr lang="en-US" altLang="zh-TW" sz="2200" dirty="0">
                          <a:latin typeface="+mn-ea"/>
                          <a:ea typeface="+mn-ea"/>
                        </a:rPr>
                        <a:t>(‘name’)</a:t>
                      </a:r>
                      <a:endParaRPr lang="zh-TW" altLang="en-US" sz="2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200" dirty="0">
                          <a:latin typeface="+mn-ea"/>
                          <a:ea typeface="+mn-ea"/>
                        </a:rPr>
                        <a:t>移除元素對應的屬性標籤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64816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1626"/>
          </a:xfrm>
        </p:spPr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存取 </a:t>
            </a:r>
            <a:r>
              <a:rPr lang="en-US" altLang="zh-TW" dirty="0">
                <a:latin typeface="+mn-ea"/>
                <a:ea typeface="+mn-ea"/>
              </a:rPr>
              <a:t>Element</a:t>
            </a:r>
            <a:r>
              <a:rPr lang="zh-TW" altLang="en-US" dirty="0">
                <a:latin typeface="+mn-ea"/>
                <a:ea typeface="+mn-ea"/>
              </a:rPr>
              <a:t> 屬性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268760"/>
            <a:ext cx="7886700" cy="4908203"/>
          </a:xfrm>
        </p:spPr>
        <p:txBody>
          <a:bodyPr/>
          <a:lstStyle/>
          <a:p>
            <a:r>
              <a:rPr lang="zh-TW" altLang="en-US" dirty="0"/>
              <a:t>所以</a:t>
            </a:r>
            <a:r>
              <a:rPr lang="en-US" altLang="zh-TW" dirty="0"/>
              <a:t>DOM</a:t>
            </a:r>
            <a:r>
              <a:rPr lang="zh-TW" altLang="en-US" dirty="0"/>
              <a:t>也可以視為一種物件。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var</a:t>
            </a:r>
            <a:r>
              <a:rPr lang="en-US" altLang="zh-TW" dirty="0"/>
              <a:t> value = </a:t>
            </a:r>
            <a:r>
              <a:rPr lang="en-US" altLang="zh-TW" dirty="0" err="1"/>
              <a:t>Element.getAttribute</a:t>
            </a:r>
            <a:r>
              <a:rPr lang="en-US" altLang="zh-TW" dirty="0"/>
              <a:t>(‘name’);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Element.setAttribute</a:t>
            </a:r>
            <a:r>
              <a:rPr lang="en-US" altLang="zh-TW" dirty="0"/>
              <a:t>(‘</a:t>
            </a:r>
            <a:r>
              <a:rPr lang="en-US" altLang="zh-TW" dirty="0" err="1"/>
              <a:t>name’,’value</a:t>
            </a:r>
            <a:r>
              <a:rPr lang="en-US" altLang="zh-TW" dirty="0"/>
              <a:t>’);</a:t>
            </a:r>
            <a:endParaRPr lang="zh-TW" altLang="en-US" dirty="0"/>
          </a:p>
          <a:p>
            <a:endParaRPr lang="zh-TW" altLang="en-US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43608" y="2690917"/>
            <a:ext cx="5112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solidFill>
                  <a:schemeClr val="accent2"/>
                </a:solidFill>
              </a:rPr>
              <a:t>var</a:t>
            </a:r>
            <a:r>
              <a:rPr lang="en-US" altLang="zh-TW" sz="2800" dirty="0">
                <a:solidFill>
                  <a:schemeClr val="accent2"/>
                </a:solidFill>
              </a:rPr>
              <a:t> value = Element[‘name’]; </a:t>
            </a:r>
            <a:br>
              <a:rPr lang="en-US" altLang="zh-TW" sz="2800" dirty="0">
                <a:solidFill>
                  <a:schemeClr val="accent2"/>
                </a:solidFill>
              </a:rPr>
            </a:br>
            <a:r>
              <a:rPr lang="en-US" altLang="zh-TW" sz="2800" dirty="0" err="1">
                <a:solidFill>
                  <a:schemeClr val="accent2"/>
                </a:solidFill>
              </a:rPr>
              <a:t>var</a:t>
            </a:r>
            <a:r>
              <a:rPr lang="en-US" altLang="zh-TW" sz="2800" dirty="0">
                <a:solidFill>
                  <a:schemeClr val="accent2"/>
                </a:solidFill>
              </a:rPr>
              <a:t> value = Element.name;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43608" y="4651296"/>
            <a:ext cx="4464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2"/>
                </a:solidFill>
              </a:rPr>
              <a:t>Element</a:t>
            </a:r>
            <a:r>
              <a:rPr lang="en-US" altLang="zh-TW" sz="2800" dirty="0">
                <a:solidFill>
                  <a:schemeClr val="accent2"/>
                </a:solidFill>
                <a:latin typeface="+mn-ea"/>
              </a:rPr>
              <a:t>[‘name’] = ‘value’; </a:t>
            </a:r>
            <a:br>
              <a:rPr lang="en-US" altLang="zh-TW" sz="2800" dirty="0">
                <a:solidFill>
                  <a:schemeClr val="accent2"/>
                </a:solidFill>
                <a:latin typeface="+mn-ea"/>
              </a:rPr>
            </a:br>
            <a:r>
              <a:rPr lang="en-US" altLang="zh-TW" sz="2800" dirty="0">
                <a:solidFill>
                  <a:schemeClr val="accent2"/>
                </a:solidFill>
              </a:rPr>
              <a:t>Element</a:t>
            </a:r>
            <a:r>
              <a:rPr lang="en-US" altLang="zh-TW" sz="2800" dirty="0">
                <a:solidFill>
                  <a:schemeClr val="accent2"/>
                </a:solidFill>
                <a:latin typeface="+mn-ea"/>
              </a:rPr>
              <a:t>.name</a:t>
            </a:r>
            <a:r>
              <a:rPr lang="zh-TW" altLang="en-US" sz="2800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TW" sz="2800" dirty="0">
                <a:solidFill>
                  <a:schemeClr val="accent2"/>
                </a:solidFill>
                <a:latin typeface="+mn-ea"/>
              </a:rPr>
              <a:t>=</a:t>
            </a:r>
            <a:r>
              <a:rPr lang="zh-TW" altLang="en-US" sz="2800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TW" sz="2800" dirty="0">
                <a:solidFill>
                  <a:schemeClr val="accent2"/>
                </a:solidFill>
                <a:latin typeface="+mn-ea"/>
              </a:rPr>
              <a:t>‘value’;</a:t>
            </a:r>
            <a:endParaRPr lang="zh-TW" altLang="en-US" sz="28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7" name="想法泡泡: 雲朵 6">
            <a:extLst>
              <a:ext uri="{FF2B5EF4-FFF2-40B4-BE49-F238E27FC236}">
                <a16:creationId xmlns:a16="http://schemas.microsoft.com/office/drawing/2014/main" id="{5C3A35CD-0505-4705-AA98-5D98830FD2F2}"/>
              </a:ext>
            </a:extLst>
          </p:cNvPr>
          <p:cNvSpPr/>
          <p:nvPr/>
        </p:nvSpPr>
        <p:spPr>
          <a:xfrm>
            <a:off x="6255927" y="4869160"/>
            <a:ext cx="2880320" cy="1730032"/>
          </a:xfrm>
          <a:prstGeom prst="cloudCallout">
            <a:avLst>
              <a:gd name="adj1" fmla="val -42338"/>
              <a:gd name="adj2" fmla="val -68783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n-ea"/>
              </a:rPr>
              <a:t>建議只使用在標準屬性的存取上</a:t>
            </a:r>
          </a:p>
        </p:txBody>
      </p:sp>
    </p:spTree>
    <p:extLst>
      <p:ext uri="{BB962C8B-B14F-4D97-AF65-F5344CB8AC3E}">
        <p14:creationId xmlns:p14="http://schemas.microsoft.com/office/powerpoint/2010/main" val="13613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存取</a:t>
            </a:r>
            <a:r>
              <a:rPr lang="en-US" altLang="zh-TW" dirty="0"/>
              <a:t>DOM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一般來說，</a:t>
            </a:r>
            <a:r>
              <a:rPr lang="en-US" altLang="zh-TW" dirty="0">
                <a:latin typeface="+mn-ea"/>
                <a:ea typeface="+mn-ea"/>
              </a:rPr>
              <a:t>HTML</a:t>
            </a:r>
            <a:r>
              <a:rPr lang="zh-TW" altLang="en-US" dirty="0">
                <a:latin typeface="+mn-ea"/>
                <a:ea typeface="+mn-ea"/>
              </a:rPr>
              <a:t>認為撰寫文字，也應該是一種物件。</a:t>
            </a:r>
            <a:endParaRPr lang="en-US" altLang="zh-TW" dirty="0">
              <a:latin typeface="+mn-ea"/>
              <a:ea typeface="+mn-ea"/>
            </a:endParaRPr>
          </a:p>
          <a:p>
            <a:endParaRPr lang="en-US" altLang="zh-TW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TW" sz="2400" dirty="0" err="1">
                <a:latin typeface="+mn-ea"/>
                <a:ea typeface="+mn-ea"/>
              </a:rPr>
              <a:t>var</a:t>
            </a:r>
            <a:r>
              <a:rPr lang="en-US" altLang="zh-TW" sz="2400" dirty="0">
                <a:latin typeface="+mn-ea"/>
                <a:ea typeface="+mn-ea"/>
              </a:rPr>
              <a:t> </a:t>
            </a:r>
            <a:r>
              <a:rPr lang="en-US" altLang="zh-TW" sz="2400" dirty="0" err="1">
                <a:latin typeface="+mn-ea"/>
                <a:ea typeface="+mn-ea"/>
              </a:rPr>
              <a:t>textElem</a:t>
            </a:r>
            <a:r>
              <a:rPr lang="en-US" altLang="zh-TW" sz="2400" dirty="0">
                <a:latin typeface="+mn-ea"/>
                <a:ea typeface="+mn-ea"/>
              </a:rPr>
              <a:t> = </a:t>
            </a:r>
            <a:r>
              <a:rPr lang="en-US" altLang="zh-TW" sz="2400" dirty="0" err="1">
                <a:solidFill>
                  <a:srgbClr val="FF0000"/>
                </a:solidFill>
              </a:rPr>
              <a:t>document.createTextNode</a:t>
            </a:r>
            <a:r>
              <a:rPr lang="en-US" altLang="zh-TW" sz="2400" dirty="0">
                <a:solidFill>
                  <a:srgbClr val="FF0000"/>
                </a:solidFill>
              </a:rPr>
              <a:t>(‘</a:t>
            </a:r>
            <a:r>
              <a:rPr lang="en-US" altLang="zh-TW" sz="2400" dirty="0" err="1">
                <a:solidFill>
                  <a:srgbClr val="FF0000"/>
                </a:solidFill>
              </a:rPr>
              <a:t>NodeContent</a:t>
            </a:r>
            <a:r>
              <a:rPr lang="en-US" altLang="zh-TW" sz="2400" dirty="0">
                <a:solidFill>
                  <a:srgbClr val="FF0000"/>
                </a:solidFill>
              </a:rPr>
              <a:t>’);</a:t>
            </a:r>
            <a:endParaRPr lang="en-US" altLang="zh-TW" sz="24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TW" sz="2400" dirty="0" err="1">
                <a:latin typeface="+mn-ea"/>
                <a:ea typeface="+mn-ea"/>
              </a:rPr>
              <a:t>parentElement.appendChild</a:t>
            </a:r>
            <a:r>
              <a:rPr lang="en-US" altLang="zh-TW" sz="2400" dirty="0"/>
              <a:t>(</a:t>
            </a:r>
            <a:r>
              <a:rPr lang="en-US" altLang="zh-TW" sz="2400" dirty="0" err="1"/>
              <a:t>textElem</a:t>
            </a:r>
            <a:r>
              <a:rPr lang="en-US" altLang="zh-TW" sz="2400" dirty="0"/>
              <a:t>);</a:t>
            </a:r>
            <a:endParaRPr lang="en-US" altLang="zh-TW" sz="24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  <a:ea typeface="+mn-ea"/>
            </a:endParaRPr>
          </a:p>
          <a:p>
            <a:pPr marL="0" indent="0">
              <a:buNone/>
            </a:pP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32158" y="3633416"/>
            <a:ext cx="7423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solidFill>
                  <a:srgbClr val="0070C0"/>
                </a:solidFill>
                <a:latin typeface="+mn-ea"/>
              </a:rPr>
              <a:t>innerHTML</a:t>
            </a:r>
            <a:r>
              <a:rPr lang="zh-TW" altLang="en-US" sz="2400" dirty="0">
                <a:solidFill>
                  <a:srgbClr val="0070C0"/>
                </a:solidFill>
                <a:latin typeface="+mn-ea"/>
              </a:rPr>
              <a:t>是雙向的方法，你也可以利用他取得內容。</a:t>
            </a:r>
            <a:br>
              <a:rPr lang="en-US" altLang="zh-TW" sz="2400" dirty="0">
                <a:solidFill>
                  <a:srgbClr val="0070C0"/>
                </a:solidFill>
                <a:latin typeface="+mn-ea"/>
              </a:rPr>
            </a:br>
            <a:r>
              <a:rPr lang="en-US" altLang="zh-TW" sz="2400" dirty="0" err="1">
                <a:latin typeface="+mn-ea"/>
              </a:rPr>
              <a:t>var</a:t>
            </a:r>
            <a:r>
              <a:rPr lang="en-US" altLang="zh-TW" sz="2400" dirty="0">
                <a:latin typeface="+mn-ea"/>
              </a:rPr>
              <a:t> content = </a:t>
            </a:r>
            <a:r>
              <a:rPr lang="en-US" altLang="zh-TW" sz="2400" dirty="0" err="1">
                <a:latin typeface="+mn-ea"/>
              </a:rPr>
              <a:t>parentE.innerHTML</a:t>
            </a:r>
            <a:r>
              <a:rPr lang="en-US" altLang="zh-TW" sz="2400" dirty="0">
                <a:latin typeface="+mn-ea"/>
              </a:rPr>
              <a:t>; </a:t>
            </a:r>
            <a:r>
              <a:rPr lang="en-US" altLang="zh-TW" sz="1600" dirty="0">
                <a:solidFill>
                  <a:schemeClr val="accent1"/>
                </a:solidFill>
                <a:latin typeface="+mn-ea"/>
              </a:rPr>
              <a:t>// return </a:t>
            </a:r>
            <a:r>
              <a:rPr lang="en-US" altLang="zh-TW" sz="1600" dirty="0" err="1">
                <a:solidFill>
                  <a:schemeClr val="accent1"/>
                </a:solidFill>
                <a:latin typeface="+mn-ea"/>
              </a:rPr>
              <a:t>NodeContent</a:t>
            </a:r>
            <a:endParaRPr lang="zh-TW" altLang="en-US" sz="24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28650" y="4725203"/>
            <a:ext cx="82098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0070C0"/>
                </a:solidFill>
                <a:latin typeface="+mn-ea"/>
              </a:rPr>
              <a:t>採用</a:t>
            </a:r>
            <a:r>
              <a:rPr lang="en-US" altLang="zh-TW" sz="2400" dirty="0" err="1">
                <a:solidFill>
                  <a:srgbClr val="0070C0"/>
                </a:solidFill>
                <a:latin typeface="+mn-ea"/>
              </a:rPr>
              <a:t>innerHTML</a:t>
            </a:r>
            <a:r>
              <a:rPr lang="zh-TW" altLang="en-US" sz="2400" dirty="0">
                <a:solidFill>
                  <a:srgbClr val="0070C0"/>
                </a:solidFill>
                <a:latin typeface="+mn-ea"/>
              </a:rPr>
              <a:t>方法，你將可以設定</a:t>
            </a:r>
            <a:r>
              <a:rPr lang="en-US" altLang="zh-TW" sz="2400" dirty="0">
                <a:solidFill>
                  <a:srgbClr val="0070C0"/>
                </a:solidFill>
                <a:latin typeface="+mn-ea"/>
              </a:rPr>
              <a:t>/</a:t>
            </a:r>
            <a:r>
              <a:rPr lang="zh-TW" altLang="en-US" sz="2400" dirty="0">
                <a:solidFill>
                  <a:srgbClr val="0070C0"/>
                </a:solidFill>
                <a:latin typeface="+mn-ea"/>
              </a:rPr>
              <a:t>取出</a:t>
            </a:r>
            <a:r>
              <a:rPr lang="en-US" altLang="zh-TW" sz="2400" dirty="0">
                <a:solidFill>
                  <a:srgbClr val="0070C0"/>
                </a:solidFill>
                <a:latin typeface="+mn-ea"/>
              </a:rPr>
              <a:t>HTML</a:t>
            </a:r>
            <a:r>
              <a:rPr lang="zh-TW" altLang="en-US" sz="2400" dirty="0">
                <a:solidFill>
                  <a:srgbClr val="0070C0"/>
                </a:solidFill>
                <a:latin typeface="+mn-ea"/>
              </a:rPr>
              <a:t>的原始碼。</a:t>
            </a:r>
            <a:endParaRPr lang="en-US" altLang="zh-TW" sz="2400" dirty="0">
              <a:solidFill>
                <a:srgbClr val="0070C0"/>
              </a:solidFill>
              <a:latin typeface="+mn-ea"/>
            </a:endParaRPr>
          </a:p>
          <a:p>
            <a:r>
              <a:rPr lang="en-US" altLang="zh-TW" sz="2400" dirty="0" err="1">
                <a:latin typeface="+mn-ea"/>
              </a:rPr>
              <a:t>parentE.innerHTML</a:t>
            </a:r>
            <a:r>
              <a:rPr lang="en-US" altLang="zh-TW" sz="2400" dirty="0">
                <a:latin typeface="+mn-ea"/>
              </a:rPr>
              <a:t> = ‘&lt;strong&gt;BOLD TEXT!&lt;/strong&gt;’;</a:t>
            </a:r>
            <a:br>
              <a:rPr lang="en-US" altLang="zh-TW" sz="2400" dirty="0">
                <a:latin typeface="+mn-ea"/>
              </a:rPr>
            </a:br>
            <a:r>
              <a:rPr lang="en-US" altLang="zh-TW" sz="2400" dirty="0" err="1">
                <a:latin typeface="+mn-ea"/>
              </a:rPr>
              <a:t>var</a:t>
            </a:r>
            <a:r>
              <a:rPr lang="en-US" altLang="zh-TW" sz="2400" dirty="0">
                <a:latin typeface="+mn-ea"/>
              </a:rPr>
              <a:t> content = </a:t>
            </a:r>
            <a:r>
              <a:rPr lang="en-US" altLang="zh-TW" sz="2400" dirty="0" err="1">
                <a:latin typeface="+mn-ea"/>
              </a:rPr>
              <a:t>parentE.innerHTML</a:t>
            </a:r>
            <a:r>
              <a:rPr lang="en-US" altLang="zh-TW" sz="2400" dirty="0">
                <a:latin typeface="+mn-ea"/>
              </a:rPr>
              <a:t>; </a:t>
            </a:r>
            <a:r>
              <a:rPr lang="en-US" altLang="zh-TW" sz="1600" dirty="0">
                <a:solidFill>
                  <a:schemeClr val="accent1"/>
                </a:solidFill>
                <a:latin typeface="+mn-ea"/>
              </a:rPr>
              <a:t>// return &lt;strong&gt;BOLD TEXT!&lt;/strong&gt;</a:t>
            </a:r>
          </a:p>
          <a:p>
            <a:r>
              <a:rPr lang="en-US" altLang="zh-TW" sz="2400" dirty="0">
                <a:latin typeface="+mn-ea"/>
              </a:rPr>
              <a:t>	</a:t>
            </a:r>
            <a:endParaRPr lang="zh-TW" altLang="en-US" sz="2400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8B9564-C258-462F-8D83-26E519D4820F}"/>
              </a:ext>
            </a:extLst>
          </p:cNvPr>
          <p:cNvSpPr/>
          <p:nvPr/>
        </p:nvSpPr>
        <p:spPr>
          <a:xfrm>
            <a:off x="628650" y="2636912"/>
            <a:ext cx="7615758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400" dirty="0" err="1">
                <a:solidFill>
                  <a:schemeClr val="tx1"/>
                </a:solidFill>
              </a:rPr>
              <a:t>parentElement.</a:t>
            </a:r>
            <a:r>
              <a:rPr lang="en-US" altLang="zh-TW" sz="2400" dirty="0" err="1">
                <a:solidFill>
                  <a:srgbClr val="FF0000"/>
                </a:solidFill>
              </a:rPr>
              <a:t>innerHTML</a:t>
            </a:r>
            <a:r>
              <a:rPr lang="en-US" altLang="zh-TW" sz="2400" dirty="0">
                <a:solidFill>
                  <a:schemeClr val="tx1"/>
                </a:solidFill>
              </a:rPr>
              <a:t> = “</a:t>
            </a:r>
            <a:r>
              <a:rPr lang="en-US" altLang="zh-TW" sz="2400" dirty="0" err="1">
                <a:solidFill>
                  <a:schemeClr val="tx1"/>
                </a:solidFill>
              </a:rPr>
              <a:t>NodeContent</a:t>
            </a:r>
            <a:r>
              <a:rPr lang="en-US" altLang="zh-TW" sz="2400" dirty="0">
                <a:solidFill>
                  <a:schemeClr val="tx1"/>
                </a:solidFill>
              </a:rPr>
              <a:t>”;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20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存取</a:t>
            </a:r>
            <a:r>
              <a:rPr lang="en-US" altLang="zh-TW" dirty="0"/>
              <a:t>DOM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但是，如果我只想要取得文字的話呢</a:t>
            </a:r>
            <a:r>
              <a:rPr lang="en-US" altLang="zh-TW" dirty="0"/>
              <a:t>?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parentElement.contextText</a:t>
            </a:r>
            <a:r>
              <a:rPr lang="en-US" altLang="zh-TW" dirty="0"/>
              <a:t> ;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34287" y="3068960"/>
            <a:ext cx="3979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+mn-ea"/>
              </a:rPr>
              <a:t>parentElement.innerText</a:t>
            </a:r>
            <a:r>
              <a:rPr lang="en-US" altLang="zh-TW" sz="2800" dirty="0">
                <a:latin typeface="+mn-ea"/>
              </a:rPr>
              <a:t> ;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67E5714-3D94-4F2E-B522-B1A7E94020FE}"/>
              </a:ext>
            </a:extLst>
          </p:cNvPr>
          <p:cNvSpPr txBox="1"/>
          <p:nvPr/>
        </p:nvSpPr>
        <p:spPr>
          <a:xfrm>
            <a:off x="395536" y="5025283"/>
            <a:ext cx="69390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+mn-ea"/>
              </a:rPr>
              <a:t>parentE.innerHTML</a:t>
            </a:r>
            <a:r>
              <a:rPr lang="en-US" altLang="zh-TW" sz="2400" dirty="0">
                <a:latin typeface="+mn-ea"/>
              </a:rPr>
              <a:t> = ‘&lt;strong&gt;BOLD TEXT!&lt;/strong&gt;’;</a:t>
            </a:r>
            <a:br>
              <a:rPr lang="en-US" altLang="zh-TW" sz="2400" dirty="0">
                <a:latin typeface="+mn-ea"/>
              </a:rPr>
            </a:br>
            <a:r>
              <a:rPr lang="en-US" altLang="zh-TW" sz="2400" dirty="0" err="1">
                <a:latin typeface="+mn-ea"/>
              </a:rPr>
              <a:t>var</a:t>
            </a:r>
            <a:r>
              <a:rPr lang="en-US" altLang="zh-TW" sz="2400" dirty="0">
                <a:latin typeface="+mn-ea"/>
              </a:rPr>
              <a:t> content = </a:t>
            </a:r>
            <a:r>
              <a:rPr lang="en-US" altLang="zh-TW" sz="2400" dirty="0" err="1">
                <a:latin typeface="+mn-ea"/>
              </a:rPr>
              <a:t>parentE</a:t>
            </a:r>
            <a:r>
              <a:rPr lang="en-US" altLang="zh-TW" sz="2400" dirty="0">
                <a:latin typeface="+mn-ea"/>
              </a:rPr>
              <a:t>. </a:t>
            </a:r>
            <a:r>
              <a:rPr lang="en-US" altLang="zh-TW" sz="2400" dirty="0" err="1">
                <a:latin typeface="+mn-ea"/>
              </a:rPr>
              <a:t>contextText</a:t>
            </a:r>
            <a:r>
              <a:rPr lang="en-US" altLang="zh-TW" sz="2400" dirty="0">
                <a:latin typeface="+mn-ea"/>
              </a:rPr>
              <a:t>; </a:t>
            </a:r>
            <a:r>
              <a:rPr lang="en-US" altLang="zh-TW" sz="1600" dirty="0">
                <a:solidFill>
                  <a:schemeClr val="accent1"/>
                </a:solidFill>
                <a:latin typeface="+mn-ea"/>
              </a:rPr>
              <a:t>// return BOLD TEXT!</a:t>
            </a:r>
          </a:p>
          <a:p>
            <a:r>
              <a:rPr lang="en-US" altLang="zh-TW" sz="2400" dirty="0">
                <a:latin typeface="+mn-ea"/>
              </a:rPr>
              <a:t>	</a:t>
            </a:r>
            <a:endParaRPr lang="zh-TW" altLang="en-US" sz="2400" dirty="0">
              <a:latin typeface="+mn-ea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E4C56C3-B797-4713-9886-ACDF4125FFB0}"/>
              </a:ext>
            </a:extLst>
          </p:cNvPr>
          <p:cNvSpPr txBox="1"/>
          <p:nvPr/>
        </p:nvSpPr>
        <p:spPr>
          <a:xfrm>
            <a:off x="410876" y="5445224"/>
            <a:ext cx="757130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+mn-ea"/>
              </a:rPr>
              <a:t>var</a:t>
            </a:r>
            <a:r>
              <a:rPr lang="en-US" altLang="zh-TW" sz="2400" dirty="0">
                <a:latin typeface="+mn-ea"/>
              </a:rPr>
              <a:t> content = </a:t>
            </a:r>
            <a:r>
              <a:rPr lang="en-US" altLang="zh-TW" sz="2400" dirty="0" err="1">
                <a:latin typeface="+mn-ea"/>
              </a:rPr>
              <a:t>parentE</a:t>
            </a:r>
            <a:r>
              <a:rPr lang="en-US" altLang="zh-TW" sz="2400" dirty="0">
                <a:latin typeface="+mn-ea"/>
              </a:rPr>
              <a:t>. </a:t>
            </a:r>
            <a:r>
              <a:rPr lang="en-US" altLang="zh-TW" sz="2400" dirty="0" err="1">
                <a:latin typeface="+mn-ea"/>
              </a:rPr>
              <a:t>contextText</a:t>
            </a:r>
            <a:r>
              <a:rPr lang="zh-TW" altLang="en-US" sz="2400" dirty="0">
                <a:latin typeface="+mn-ea"/>
              </a:rPr>
              <a:t> </a:t>
            </a:r>
            <a:r>
              <a:rPr lang="en-US" altLang="zh-TW" sz="2400" dirty="0">
                <a:latin typeface="+mn-ea"/>
              </a:rPr>
              <a:t>||</a:t>
            </a:r>
            <a:r>
              <a:rPr lang="zh-TW" altLang="en-US" sz="2400" dirty="0">
                <a:latin typeface="+mn-ea"/>
              </a:rPr>
              <a:t> </a:t>
            </a:r>
            <a:r>
              <a:rPr lang="en-US" altLang="zh-TW" sz="2400" dirty="0" err="1">
                <a:latin typeface="+mn-ea"/>
              </a:rPr>
              <a:t>parentE.innerHTML</a:t>
            </a:r>
            <a:r>
              <a:rPr lang="en-US" altLang="zh-TW" sz="2400" dirty="0">
                <a:latin typeface="+mn-ea"/>
              </a:rPr>
              <a:t>; 	</a:t>
            </a:r>
            <a:endParaRPr lang="zh-TW" altLang="en-US" sz="2400" dirty="0">
              <a:latin typeface="+mn-ea"/>
            </a:endParaRPr>
          </a:p>
        </p:txBody>
      </p:sp>
      <p:sp>
        <p:nvSpPr>
          <p:cNvPr id="11" name="橢圓形圖說文字 6">
            <a:extLst>
              <a:ext uri="{FF2B5EF4-FFF2-40B4-BE49-F238E27FC236}">
                <a16:creationId xmlns:a16="http://schemas.microsoft.com/office/drawing/2014/main" id="{653F36A8-9CDB-4621-B260-639415B4C326}"/>
              </a:ext>
            </a:extLst>
          </p:cNvPr>
          <p:cNvSpPr/>
          <p:nvPr/>
        </p:nvSpPr>
        <p:spPr>
          <a:xfrm>
            <a:off x="4624921" y="3199768"/>
            <a:ext cx="1480331" cy="1224136"/>
          </a:xfrm>
          <a:prstGeom prst="wedgeEllipseCallout">
            <a:avLst>
              <a:gd name="adj1" fmla="val -58875"/>
              <a:gd name="adj2" fmla="val -34081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IE9</a:t>
            </a:r>
            <a:r>
              <a:rPr lang="zh-TW" altLang="en-US" dirty="0"/>
              <a:t>及之前版本</a:t>
            </a:r>
            <a:br>
              <a:rPr lang="en-US" altLang="zh-TW" dirty="0"/>
            </a:br>
            <a:r>
              <a:rPr lang="en-US" altLang="zh-TW" dirty="0"/>
              <a:t>ONLY </a:t>
            </a:r>
            <a:endParaRPr lang="zh-TW" altLang="en-US" dirty="0"/>
          </a:p>
        </p:txBody>
      </p:sp>
      <p:sp>
        <p:nvSpPr>
          <p:cNvPr id="12" name="橢圓形圖說文字 7">
            <a:extLst>
              <a:ext uri="{FF2B5EF4-FFF2-40B4-BE49-F238E27FC236}">
                <a16:creationId xmlns:a16="http://schemas.microsoft.com/office/drawing/2014/main" id="{F1E7F488-0B92-4D32-B5ED-B4BDCD6CE49D}"/>
              </a:ext>
            </a:extLst>
          </p:cNvPr>
          <p:cNvSpPr/>
          <p:nvPr/>
        </p:nvSpPr>
        <p:spPr>
          <a:xfrm>
            <a:off x="5231927" y="1798133"/>
            <a:ext cx="1440160" cy="1224136"/>
          </a:xfrm>
          <a:prstGeom prst="wedgeEllipseCallout">
            <a:avLst>
              <a:gd name="adj1" fmla="val -67086"/>
              <a:gd name="adj2" fmla="val 10182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IE8</a:t>
            </a:r>
            <a:r>
              <a:rPr lang="zh-TW" altLang="en-US" dirty="0"/>
              <a:t>之前版本</a:t>
            </a:r>
            <a:br>
              <a:rPr lang="en-US" altLang="zh-TW" dirty="0"/>
            </a:br>
            <a:r>
              <a:rPr lang="zh-TW" altLang="en-US" dirty="0"/>
              <a:t>不支援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981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 animBg="1"/>
      <p:bldP spid="11" grpId="0" animBg="1"/>
      <p:bldP spid="1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825451-CEAA-44CC-B0A8-419DBFA55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完成練習頁面</a:t>
            </a:r>
            <a:r>
              <a:rPr lang="en-US" altLang="zh-TW" dirty="0"/>
              <a:t>Practice3.html</a:t>
            </a:r>
          </a:p>
          <a:p>
            <a:endParaRPr lang="en-US" altLang="zh-TW" dirty="0"/>
          </a:p>
          <a:p>
            <a:r>
              <a:rPr lang="zh-TW" altLang="en-US" dirty="0"/>
              <a:t>依照以下指令進行</a:t>
            </a:r>
            <a:r>
              <a:rPr lang="en-US" altLang="zh-TW" dirty="0"/>
              <a:t>JS</a:t>
            </a:r>
            <a:r>
              <a:rPr lang="zh-TW" altLang="en-US" dirty="0"/>
              <a:t>程式撰寫</a:t>
            </a:r>
            <a:endParaRPr lang="en-US" altLang="zh-TW" dirty="0"/>
          </a:p>
          <a:p>
            <a:endParaRPr lang="en-US" altLang="zh-TW" dirty="0"/>
          </a:p>
          <a:p>
            <a:pPr lvl="1"/>
            <a:r>
              <a:rPr lang="zh-TW" altLang="en-US" dirty="0"/>
              <a:t>所有的 </a:t>
            </a:r>
            <a:r>
              <a:rPr lang="en-US" altLang="zh-TW" dirty="0"/>
              <a:t>input</a:t>
            </a:r>
            <a:r>
              <a:rPr lang="zh-TW" altLang="en-US" dirty="0"/>
              <a:t> 物件都要新加上一個屬性</a:t>
            </a:r>
            <a:r>
              <a:rPr lang="en-US" altLang="zh-TW" dirty="0"/>
              <a:t>: style = “</a:t>
            </a:r>
            <a:r>
              <a:rPr lang="en-US" altLang="zh-TW" dirty="0" err="1"/>
              <a:t>color:green</a:t>
            </a:r>
            <a:r>
              <a:rPr lang="en-US" altLang="zh-TW" dirty="0"/>
              <a:t>;”</a:t>
            </a:r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所有名稱</a:t>
            </a:r>
            <a:r>
              <a:rPr lang="en-US" altLang="zh-TW" dirty="0"/>
              <a:t>(name)</a:t>
            </a:r>
            <a:r>
              <a:rPr lang="zh-TW" altLang="en-US" dirty="0"/>
              <a:t>為</a:t>
            </a:r>
            <a:r>
              <a:rPr lang="en-US" altLang="zh-TW" dirty="0"/>
              <a:t>cost</a:t>
            </a:r>
            <a:r>
              <a:rPr lang="zh-TW" altLang="en-US" dirty="0"/>
              <a:t>的物件如果</a:t>
            </a:r>
            <a:r>
              <a:rPr lang="en-US" altLang="zh-TW" dirty="0"/>
              <a:t>value</a:t>
            </a:r>
            <a:r>
              <a:rPr lang="zh-TW" altLang="en-US" dirty="0"/>
              <a:t>屬性大於</a:t>
            </a:r>
            <a:r>
              <a:rPr lang="en-US" altLang="zh-TW" dirty="0"/>
              <a:t>1000</a:t>
            </a:r>
            <a:r>
              <a:rPr lang="zh-TW" altLang="en-US" dirty="0"/>
              <a:t>，請將離他最近的上層</a:t>
            </a:r>
            <a:r>
              <a:rPr lang="en-US" altLang="zh-TW" dirty="0"/>
              <a:t>TR</a:t>
            </a:r>
            <a:r>
              <a:rPr lang="zh-TW" altLang="en-US" dirty="0"/>
              <a:t>物件加上一個屬性</a:t>
            </a:r>
            <a:r>
              <a:rPr lang="en-US" altLang="zh-TW" dirty="0"/>
              <a:t>: </a:t>
            </a:r>
            <a:r>
              <a:rPr lang="en-US" altLang="zh-TW" dirty="0" err="1"/>
              <a:t>bgColor</a:t>
            </a:r>
            <a:r>
              <a:rPr lang="en-US" altLang="zh-TW" dirty="0"/>
              <a:t> = “pink”</a:t>
            </a:r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將</a:t>
            </a:r>
            <a:r>
              <a:rPr lang="en-US" altLang="zh-TW" dirty="0"/>
              <a:t>id</a:t>
            </a:r>
            <a:r>
              <a:rPr lang="zh-TW" altLang="en-US" dirty="0"/>
              <a:t>為</a:t>
            </a:r>
            <a:r>
              <a:rPr lang="en-US" altLang="zh-TW" dirty="0"/>
              <a:t>test</a:t>
            </a:r>
            <a:r>
              <a:rPr lang="zh-TW" altLang="en-US" dirty="0"/>
              <a:t>的物件內容換成 </a:t>
            </a:r>
            <a:r>
              <a:rPr lang="en-US" altLang="zh-TW" dirty="0"/>
              <a:t>“ABC”</a:t>
            </a:r>
          </a:p>
          <a:p>
            <a:pPr lvl="1"/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endParaRPr lang="en-US" altLang="zh-TW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622252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5165C96-9947-47A0-971E-E6B34684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/ Delete Element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900BF99-D0DD-4171-AEDC-1CAD4F0D9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所有你想要讓使用者看到的元素，都必須要將他放在</a:t>
            </a:r>
            <a:r>
              <a:rPr lang="en-US" altLang="zh-TW" dirty="0" err="1"/>
              <a:t>window.document</a:t>
            </a:r>
            <a:r>
              <a:rPr lang="zh-TW" altLang="en-US" dirty="0"/>
              <a:t>下的</a:t>
            </a:r>
            <a:r>
              <a:rPr lang="en-US" altLang="zh-TW" dirty="0"/>
              <a:t>&lt;body&gt;</a:t>
            </a:r>
            <a:r>
              <a:rPr lang="zh-TW" altLang="en-US" dirty="0"/>
              <a:t>物件裡，因為每個網頁只會有一個</a:t>
            </a:r>
            <a:r>
              <a:rPr lang="en-US" altLang="zh-TW" dirty="0"/>
              <a:t>BODY</a:t>
            </a:r>
            <a:r>
              <a:rPr lang="zh-TW" altLang="en-US" dirty="0"/>
              <a:t>，所以你可以這樣取得</a:t>
            </a:r>
            <a:r>
              <a:rPr lang="en-US" altLang="zh-TW" dirty="0"/>
              <a:t>BODY</a:t>
            </a:r>
            <a:r>
              <a:rPr lang="zh-TW" altLang="en-US" dirty="0"/>
              <a:t>物件：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0475DE7-9CF5-4A72-B903-C88C2AB8C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996952"/>
            <a:ext cx="6715418" cy="130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6549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標題 203">
            <a:extLst>
              <a:ext uri="{FF2B5EF4-FFF2-40B4-BE49-F238E27FC236}">
                <a16:creationId xmlns:a16="http://schemas.microsoft.com/office/drawing/2014/main" id="{5AE795E8-8E21-4DF0-82BB-8184EDB47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Element relation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2C0903C-256F-4116-95F3-4B9F60197771}"/>
              </a:ext>
            </a:extLst>
          </p:cNvPr>
          <p:cNvSpPr/>
          <p:nvPr/>
        </p:nvSpPr>
        <p:spPr>
          <a:xfrm>
            <a:off x="6136873" y="1683430"/>
            <a:ext cx="1411790" cy="74966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TABLE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71E8376-0846-4020-8CDE-BBE719F9B163}"/>
              </a:ext>
            </a:extLst>
          </p:cNvPr>
          <p:cNvSpPr/>
          <p:nvPr/>
        </p:nvSpPr>
        <p:spPr>
          <a:xfrm>
            <a:off x="5172341" y="2937115"/>
            <a:ext cx="1224136" cy="576064"/>
          </a:xfrm>
          <a:prstGeom prst="ellips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EEC6437-439A-4412-A954-A651D24D9D7F}"/>
              </a:ext>
            </a:extLst>
          </p:cNvPr>
          <p:cNvSpPr/>
          <p:nvPr/>
        </p:nvSpPr>
        <p:spPr>
          <a:xfrm>
            <a:off x="7289059" y="2937115"/>
            <a:ext cx="1224136" cy="576064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C2B37E5E-DC69-47B0-8B39-E26C7C84D1B2}"/>
              </a:ext>
            </a:extLst>
          </p:cNvPr>
          <p:cNvSpPr/>
          <p:nvPr/>
        </p:nvSpPr>
        <p:spPr>
          <a:xfrm>
            <a:off x="4728134" y="4074449"/>
            <a:ext cx="720080" cy="648072"/>
          </a:xfrm>
          <a:prstGeom prst="ellips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TD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11A6638C-0247-498D-83CA-520C37D8598D}"/>
              </a:ext>
            </a:extLst>
          </p:cNvPr>
          <p:cNvSpPr/>
          <p:nvPr/>
        </p:nvSpPr>
        <p:spPr>
          <a:xfrm>
            <a:off x="5436096" y="4783078"/>
            <a:ext cx="720080" cy="648072"/>
          </a:xfrm>
          <a:prstGeom prst="ellips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TD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2DDCC131-758A-4AC5-89DE-FF92E276EFAB}"/>
              </a:ext>
            </a:extLst>
          </p:cNvPr>
          <p:cNvSpPr/>
          <p:nvPr/>
        </p:nvSpPr>
        <p:spPr>
          <a:xfrm>
            <a:off x="6115962" y="4074449"/>
            <a:ext cx="720080" cy="648072"/>
          </a:xfrm>
          <a:prstGeom prst="ellips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TD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28448BD8-244A-48F4-A9C5-DFB0C5118ED0}"/>
              </a:ext>
            </a:extLst>
          </p:cNvPr>
          <p:cNvSpPr/>
          <p:nvPr/>
        </p:nvSpPr>
        <p:spPr>
          <a:xfrm>
            <a:off x="6821007" y="4783078"/>
            <a:ext cx="720080" cy="648072"/>
          </a:xfrm>
          <a:prstGeom prst="ellips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TD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E22BA2FC-F130-407A-8A5F-F3618D6DB7DF}"/>
              </a:ext>
            </a:extLst>
          </p:cNvPr>
          <p:cNvSpPr/>
          <p:nvPr/>
        </p:nvSpPr>
        <p:spPr>
          <a:xfrm>
            <a:off x="7541087" y="4074449"/>
            <a:ext cx="720080" cy="648072"/>
          </a:xfrm>
          <a:prstGeom prst="ellips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TD</a:t>
            </a: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A636896D-1942-4649-BEF0-1603B130ECB9}"/>
              </a:ext>
            </a:extLst>
          </p:cNvPr>
          <p:cNvSpPr/>
          <p:nvPr/>
        </p:nvSpPr>
        <p:spPr>
          <a:xfrm>
            <a:off x="8214020" y="4783078"/>
            <a:ext cx="720080" cy="648072"/>
          </a:xfrm>
          <a:prstGeom prst="ellips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TD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4FB131E-F923-4554-8186-4C1F9931B66F}"/>
              </a:ext>
            </a:extLst>
          </p:cNvPr>
          <p:cNvSpPr/>
          <p:nvPr/>
        </p:nvSpPr>
        <p:spPr>
          <a:xfrm>
            <a:off x="4829594" y="5798645"/>
            <a:ext cx="531676" cy="360040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C1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CE496FB-EE78-4D47-8407-C821F97ECBE3}"/>
              </a:ext>
            </a:extLst>
          </p:cNvPr>
          <p:cNvSpPr/>
          <p:nvPr/>
        </p:nvSpPr>
        <p:spPr>
          <a:xfrm>
            <a:off x="5524335" y="5798645"/>
            <a:ext cx="531676" cy="360040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C2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906D50C-9325-48A8-807A-6BB49DCCE031}"/>
              </a:ext>
            </a:extLst>
          </p:cNvPr>
          <p:cNvSpPr/>
          <p:nvPr/>
        </p:nvSpPr>
        <p:spPr>
          <a:xfrm>
            <a:off x="6219076" y="5798645"/>
            <a:ext cx="531676" cy="360040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C3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6E36CFD-2EDB-4A09-BEBB-18A5EC106F65}"/>
              </a:ext>
            </a:extLst>
          </p:cNvPr>
          <p:cNvSpPr/>
          <p:nvPr/>
        </p:nvSpPr>
        <p:spPr>
          <a:xfrm>
            <a:off x="6913817" y="5798645"/>
            <a:ext cx="531676" cy="360040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C4</a:t>
            </a:r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5EBCFD5-834D-4313-B9BF-2E6916EF234A}"/>
              </a:ext>
            </a:extLst>
          </p:cNvPr>
          <p:cNvSpPr/>
          <p:nvPr/>
        </p:nvSpPr>
        <p:spPr>
          <a:xfrm>
            <a:off x="7608558" y="5798645"/>
            <a:ext cx="531676" cy="360040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C5</a:t>
            </a:r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AC3FB2B-83BE-40EF-A1C3-16EBEC39F3D0}"/>
              </a:ext>
            </a:extLst>
          </p:cNvPr>
          <p:cNvSpPr/>
          <p:nvPr/>
        </p:nvSpPr>
        <p:spPr>
          <a:xfrm>
            <a:off x="8303299" y="5798645"/>
            <a:ext cx="531676" cy="360040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C6</a:t>
            </a:r>
            <a:endParaRPr lang="zh-TW" altLang="en-US" dirty="0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78935755-25D5-49CC-9CBB-AD4FA9DE89CE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5784409" y="2323311"/>
            <a:ext cx="559216" cy="61380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BB05A561-E523-42CC-842C-001D8F0E8733}"/>
              </a:ext>
            </a:extLst>
          </p:cNvPr>
          <p:cNvCxnSpPr>
            <a:cxnSpLocks/>
            <a:stCxn id="8" idx="5"/>
            <a:endCxn id="10" idx="0"/>
          </p:cNvCxnSpPr>
          <p:nvPr/>
        </p:nvCxnSpPr>
        <p:spPr>
          <a:xfrm>
            <a:off x="7341911" y="2323311"/>
            <a:ext cx="559216" cy="61380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4CF67B7F-A886-4963-8BC7-80A242D30F34}"/>
              </a:ext>
            </a:extLst>
          </p:cNvPr>
          <p:cNvCxnSpPr>
            <a:stCxn id="10" idx="4"/>
            <a:endCxn id="16" idx="0"/>
          </p:cNvCxnSpPr>
          <p:nvPr/>
        </p:nvCxnSpPr>
        <p:spPr>
          <a:xfrm>
            <a:off x="7901127" y="3513179"/>
            <a:ext cx="0" cy="56127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82621247-C94C-41E3-80AF-C6D8E8ECCE58}"/>
              </a:ext>
            </a:extLst>
          </p:cNvPr>
          <p:cNvCxnSpPr>
            <a:stCxn id="10" idx="3"/>
            <a:endCxn id="15" idx="0"/>
          </p:cNvCxnSpPr>
          <p:nvPr/>
        </p:nvCxnSpPr>
        <p:spPr>
          <a:xfrm flipH="1">
            <a:off x="7181047" y="3428816"/>
            <a:ext cx="287283" cy="135426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0DFF010C-11E1-4F3E-84B6-50746F5C6BD0}"/>
              </a:ext>
            </a:extLst>
          </p:cNvPr>
          <p:cNvCxnSpPr>
            <a:stCxn id="10" idx="5"/>
            <a:endCxn id="17" idx="0"/>
          </p:cNvCxnSpPr>
          <p:nvPr/>
        </p:nvCxnSpPr>
        <p:spPr>
          <a:xfrm>
            <a:off x="8333924" y="3428816"/>
            <a:ext cx="240136" cy="135426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1952CCD9-E060-4C3D-80D6-B5865861EADA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>
            <a:off x="5784409" y="3513179"/>
            <a:ext cx="11727" cy="126989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8F8DEA2D-EAAE-41EC-B4ED-79047871C091}"/>
              </a:ext>
            </a:extLst>
          </p:cNvPr>
          <p:cNvCxnSpPr>
            <a:cxnSpLocks/>
            <a:stCxn id="9" idx="3"/>
            <a:endCxn id="12" idx="0"/>
          </p:cNvCxnSpPr>
          <p:nvPr/>
        </p:nvCxnSpPr>
        <p:spPr>
          <a:xfrm flipH="1">
            <a:off x="5088174" y="3428816"/>
            <a:ext cx="263438" cy="645633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F0501CEF-F532-4FD2-8EEF-B60B2AD9B687}"/>
              </a:ext>
            </a:extLst>
          </p:cNvPr>
          <p:cNvCxnSpPr>
            <a:cxnSpLocks/>
            <a:stCxn id="9" idx="5"/>
            <a:endCxn id="14" idx="0"/>
          </p:cNvCxnSpPr>
          <p:nvPr/>
        </p:nvCxnSpPr>
        <p:spPr>
          <a:xfrm>
            <a:off x="6217206" y="3428816"/>
            <a:ext cx="258796" cy="645633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CAA7856-0BC2-4EDA-8D9A-BC608E657D1C}"/>
              </a:ext>
            </a:extLst>
          </p:cNvPr>
          <p:cNvCxnSpPr>
            <a:stCxn id="12" idx="4"/>
            <a:endCxn id="21" idx="0"/>
          </p:cNvCxnSpPr>
          <p:nvPr/>
        </p:nvCxnSpPr>
        <p:spPr>
          <a:xfrm>
            <a:off x="5088174" y="4722521"/>
            <a:ext cx="7258" cy="107612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A4EE870-F0A9-4B9B-8FEE-486B2F62DC2E}"/>
              </a:ext>
            </a:extLst>
          </p:cNvPr>
          <p:cNvCxnSpPr>
            <a:cxnSpLocks/>
            <a:stCxn id="13" idx="4"/>
            <a:endCxn id="22" idx="0"/>
          </p:cNvCxnSpPr>
          <p:nvPr/>
        </p:nvCxnSpPr>
        <p:spPr>
          <a:xfrm flipH="1">
            <a:off x="5790173" y="5431150"/>
            <a:ext cx="5963" cy="36749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5D907D14-9909-4765-9BD4-9BC0C1EC904C}"/>
              </a:ext>
            </a:extLst>
          </p:cNvPr>
          <p:cNvCxnSpPr>
            <a:stCxn id="14" idx="4"/>
            <a:endCxn id="23" idx="0"/>
          </p:cNvCxnSpPr>
          <p:nvPr/>
        </p:nvCxnSpPr>
        <p:spPr>
          <a:xfrm>
            <a:off x="6476002" y="4722521"/>
            <a:ext cx="8912" cy="107612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8FC3403D-95EF-462A-9C3B-85F52FDF8268}"/>
              </a:ext>
            </a:extLst>
          </p:cNvPr>
          <p:cNvCxnSpPr>
            <a:cxnSpLocks/>
            <a:stCxn id="15" idx="4"/>
            <a:endCxn id="24" idx="0"/>
          </p:cNvCxnSpPr>
          <p:nvPr/>
        </p:nvCxnSpPr>
        <p:spPr>
          <a:xfrm flipH="1">
            <a:off x="7179655" y="5431150"/>
            <a:ext cx="1392" cy="36749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6D02F714-336C-4FD5-8AEA-0F6229449DF0}"/>
              </a:ext>
            </a:extLst>
          </p:cNvPr>
          <p:cNvCxnSpPr>
            <a:cxnSpLocks/>
            <a:stCxn id="16" idx="4"/>
            <a:endCxn id="25" idx="0"/>
          </p:cNvCxnSpPr>
          <p:nvPr/>
        </p:nvCxnSpPr>
        <p:spPr>
          <a:xfrm flipH="1">
            <a:off x="7874396" y="4722521"/>
            <a:ext cx="26731" cy="107612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59A649FA-BA69-422B-8046-9DFED2B88FE5}"/>
              </a:ext>
            </a:extLst>
          </p:cNvPr>
          <p:cNvCxnSpPr>
            <a:cxnSpLocks/>
            <a:stCxn id="17" idx="4"/>
            <a:endCxn id="26" idx="0"/>
          </p:cNvCxnSpPr>
          <p:nvPr/>
        </p:nvCxnSpPr>
        <p:spPr>
          <a:xfrm flipH="1">
            <a:off x="8569137" y="5431150"/>
            <a:ext cx="4923" cy="36749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橢圓 54">
            <a:extLst>
              <a:ext uri="{FF2B5EF4-FFF2-40B4-BE49-F238E27FC236}">
                <a16:creationId xmlns:a16="http://schemas.microsoft.com/office/drawing/2014/main" id="{46CF825C-877A-4DCC-A92C-CD96138E0B35}"/>
              </a:ext>
            </a:extLst>
          </p:cNvPr>
          <p:cNvSpPr/>
          <p:nvPr/>
        </p:nvSpPr>
        <p:spPr>
          <a:xfrm>
            <a:off x="6136873" y="260648"/>
            <a:ext cx="1411790" cy="74966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BODY</a:t>
            </a:r>
            <a:endParaRPr lang="zh-TW" altLang="en-US" dirty="0"/>
          </a:p>
        </p:txBody>
      </p: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803737AE-2AF4-4D93-99EA-F0797F16A303}"/>
              </a:ext>
            </a:extLst>
          </p:cNvPr>
          <p:cNvCxnSpPr>
            <a:cxnSpLocks/>
            <a:stCxn id="55" idx="4"/>
            <a:endCxn id="8" idx="0"/>
          </p:cNvCxnSpPr>
          <p:nvPr/>
        </p:nvCxnSpPr>
        <p:spPr>
          <a:xfrm>
            <a:off x="6842768" y="1010315"/>
            <a:ext cx="0" cy="673115"/>
          </a:xfrm>
          <a:prstGeom prst="line">
            <a:avLst/>
          </a:prstGeom>
          <a:ln w="57150">
            <a:solidFill>
              <a:schemeClr val="accent2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60" name="圖片 59">
            <a:extLst>
              <a:ext uri="{FF2B5EF4-FFF2-40B4-BE49-F238E27FC236}">
                <a16:creationId xmlns:a16="http://schemas.microsoft.com/office/drawing/2014/main" id="{E32B8E1A-6A20-4D66-A6D1-59F64A607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19" y="1389206"/>
            <a:ext cx="4312095" cy="47372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2" name="圖片 61">
            <a:extLst>
              <a:ext uri="{FF2B5EF4-FFF2-40B4-BE49-F238E27FC236}">
                <a16:creationId xmlns:a16="http://schemas.microsoft.com/office/drawing/2014/main" id="{F720555E-AF79-4ED1-AC0A-A0EA1EA59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10" y="2629975"/>
            <a:ext cx="3884545" cy="2841475"/>
          </a:xfrm>
          <a:prstGeom prst="rect">
            <a:avLst/>
          </a:prstGeom>
        </p:spPr>
      </p:pic>
      <p:pic>
        <p:nvPicPr>
          <p:cNvPr id="59" name="圖片 58">
            <a:extLst>
              <a:ext uri="{FF2B5EF4-FFF2-40B4-BE49-F238E27FC236}">
                <a16:creationId xmlns:a16="http://schemas.microsoft.com/office/drawing/2014/main" id="{2EA52FD3-B25D-4316-80DD-AF627F45D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5" y="2630212"/>
            <a:ext cx="3884223" cy="2841239"/>
          </a:xfrm>
          <a:prstGeom prst="rect">
            <a:avLst/>
          </a:prstGeom>
        </p:spPr>
      </p:pic>
      <p:pic>
        <p:nvPicPr>
          <p:cNvPr id="14338" name="Picture 2" descr="cut icon">
            <a:extLst>
              <a:ext uri="{FF2B5EF4-FFF2-40B4-BE49-F238E27FC236}">
                <a16:creationId xmlns:a16="http://schemas.microsoft.com/office/drawing/2014/main" id="{3C6A5C9C-E4A4-44DD-99A2-1048CFAE5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30575">
            <a:off x="7730360" y="2161164"/>
            <a:ext cx="502314" cy="50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60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 </a:t>
            </a:r>
            <a:r>
              <a:rPr lang="en-US" altLang="zh-TW" dirty="0"/>
              <a:t>0</a:t>
            </a:r>
            <a:r>
              <a:rPr lang="zh-TW" altLang="en-US" dirty="0"/>
              <a:t> 產生一個</a:t>
            </a:r>
            <a:r>
              <a:rPr lang="en-US" altLang="zh-TW" dirty="0"/>
              <a:t>DOM!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751353"/>
              </p:ext>
            </p:extLst>
          </p:nvPr>
        </p:nvGraphicFramePr>
        <p:xfrm>
          <a:off x="628650" y="1196753"/>
          <a:ext cx="7886700" cy="20421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591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5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110">
                <a:tc>
                  <a:txBody>
                    <a:bodyPr/>
                    <a:lstStyle/>
                    <a:p>
                      <a:r>
                        <a:rPr lang="en-US" altLang="zh-TW" sz="2200" dirty="0">
                          <a:latin typeface="+mn-ea"/>
                          <a:ea typeface="+mn-ea"/>
                        </a:rPr>
                        <a:t>Method</a:t>
                      </a:r>
                      <a:endParaRPr lang="zh-TW" altLang="en-US" sz="2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200" dirty="0">
                          <a:latin typeface="+mn-ea"/>
                          <a:ea typeface="+mn-ea"/>
                        </a:rPr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472">
                <a:tc>
                  <a:txBody>
                    <a:bodyPr/>
                    <a:lstStyle/>
                    <a:p>
                      <a:r>
                        <a:rPr lang="en-US" altLang="zh-TW" sz="2200" dirty="0" err="1">
                          <a:latin typeface="+mn-ea"/>
                          <a:ea typeface="+mn-ea"/>
                        </a:rPr>
                        <a:t>document.createElement</a:t>
                      </a:r>
                      <a:r>
                        <a:rPr lang="en-US" altLang="zh-TW" sz="22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sz="22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2200" dirty="0">
                          <a:latin typeface="+mn-ea"/>
                          <a:ea typeface="+mn-ea"/>
                        </a:rPr>
                        <a:t>‘</a:t>
                      </a:r>
                      <a:r>
                        <a:rPr lang="en-US" altLang="zh-TW" sz="2200" dirty="0" err="1">
                          <a:latin typeface="+mn-ea"/>
                          <a:ea typeface="+mn-ea"/>
                        </a:rPr>
                        <a:t>tagName</a:t>
                      </a:r>
                      <a:r>
                        <a:rPr lang="en-US" altLang="zh-TW" sz="2200" dirty="0">
                          <a:latin typeface="+mn-ea"/>
                          <a:ea typeface="+mn-ea"/>
                        </a:rPr>
                        <a:t>’</a:t>
                      </a:r>
                      <a:r>
                        <a:rPr lang="zh-TW" altLang="en-US" sz="22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2200" dirty="0">
                          <a:latin typeface="+mn-ea"/>
                          <a:ea typeface="+mn-ea"/>
                        </a:rPr>
                        <a:t>)</a:t>
                      </a:r>
                      <a:endParaRPr lang="zh-TW" altLang="en-US" sz="2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200" dirty="0">
                          <a:latin typeface="+mn-ea"/>
                          <a:ea typeface="+mn-ea"/>
                        </a:rPr>
                        <a:t>指定標籤名稱建立節點元素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110">
                <a:tc>
                  <a:txBody>
                    <a:bodyPr/>
                    <a:lstStyle/>
                    <a:p>
                      <a:r>
                        <a:rPr lang="en-US" altLang="zh-TW" sz="2200" dirty="0" err="1">
                          <a:latin typeface="+mn-ea"/>
                          <a:ea typeface="+mn-ea"/>
                        </a:rPr>
                        <a:t>document.createTextNode</a:t>
                      </a:r>
                      <a:r>
                        <a:rPr lang="en-US" altLang="zh-TW" sz="2200" dirty="0">
                          <a:latin typeface="+mn-ea"/>
                          <a:ea typeface="+mn-ea"/>
                        </a:rPr>
                        <a:t>( ‘text’ )</a:t>
                      </a:r>
                      <a:endParaRPr lang="zh-TW" altLang="en-US" sz="2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200" dirty="0">
                          <a:latin typeface="+mn-ea"/>
                          <a:ea typeface="+mn-ea"/>
                        </a:rPr>
                        <a:t>指定文字建立文字元素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110">
                <a:tc>
                  <a:txBody>
                    <a:bodyPr/>
                    <a:lstStyle/>
                    <a:p>
                      <a:r>
                        <a:rPr lang="en-US" altLang="zh-TW" sz="2200" dirty="0" err="1">
                          <a:latin typeface="+mn-ea"/>
                          <a:ea typeface="+mn-ea"/>
                        </a:rPr>
                        <a:t>document.createDocumentFragment</a:t>
                      </a:r>
                      <a:r>
                        <a:rPr lang="en-US" altLang="zh-TW" sz="2200" dirty="0">
                          <a:latin typeface="+mn-ea"/>
                          <a:ea typeface="+mn-ea"/>
                        </a:rPr>
                        <a:t>()</a:t>
                      </a:r>
                      <a:endParaRPr lang="zh-TW" altLang="en-US" sz="2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200" dirty="0">
                          <a:latin typeface="+mn-ea"/>
                          <a:ea typeface="+mn-ea"/>
                        </a:rPr>
                        <a:t>建立文件片段物件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橢圓形圖說文字 6"/>
          <p:cNvSpPr/>
          <p:nvPr/>
        </p:nvSpPr>
        <p:spPr>
          <a:xfrm>
            <a:off x="0" y="3573016"/>
            <a:ext cx="3456384" cy="1152128"/>
          </a:xfrm>
          <a:prstGeom prst="wedgeEllipseCallout">
            <a:avLst>
              <a:gd name="adj1" fmla="val 31368"/>
              <a:gd name="adj2" fmla="val -81799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+mn-ea"/>
              </a:rPr>
              <a:t>Create</a:t>
            </a:r>
            <a:r>
              <a:rPr lang="zh-TW" altLang="en-US" dirty="0">
                <a:latin typeface="+mn-ea"/>
              </a:rPr>
              <a:t>類的方法為</a:t>
            </a:r>
            <a:endParaRPr lang="en-US" altLang="zh-TW" dirty="0">
              <a:latin typeface="+mn-ea"/>
            </a:endParaRPr>
          </a:p>
          <a:p>
            <a:pPr algn="ctr"/>
            <a:r>
              <a:rPr lang="en-US" altLang="zh-TW" dirty="0">
                <a:latin typeface="+mn-ea"/>
              </a:rPr>
              <a:t>document </a:t>
            </a:r>
            <a:r>
              <a:rPr lang="zh-TW" altLang="en-US" dirty="0">
                <a:latin typeface="+mn-ea"/>
              </a:rPr>
              <a:t>限定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417A5A3-3296-4BE7-9A44-080F56680A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409"/>
          <a:stretch/>
        </p:blipFill>
        <p:spPr>
          <a:xfrm>
            <a:off x="2695010" y="4725144"/>
            <a:ext cx="6449887" cy="9177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119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處理</a:t>
            </a:r>
            <a:r>
              <a:rPr lang="en-US" altLang="zh-TW" dirty="0"/>
              <a:t>Element</a:t>
            </a:r>
            <a:r>
              <a:rPr lang="zh-TW" altLang="en-US" dirty="0"/>
              <a:t>間的關係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735655"/>
              </p:ext>
            </p:extLst>
          </p:nvPr>
        </p:nvGraphicFramePr>
        <p:xfrm>
          <a:off x="628650" y="1196753"/>
          <a:ext cx="7886700" cy="28956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231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5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110">
                <a:tc>
                  <a:txBody>
                    <a:bodyPr/>
                    <a:lstStyle/>
                    <a:p>
                      <a:r>
                        <a:rPr lang="en-US" altLang="zh-TW" sz="2200" dirty="0">
                          <a:latin typeface="+mn-ea"/>
                          <a:ea typeface="+mn-ea"/>
                        </a:rPr>
                        <a:t>Method</a:t>
                      </a:r>
                      <a:endParaRPr lang="zh-TW" altLang="en-US" sz="2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200" dirty="0">
                          <a:latin typeface="+mn-ea"/>
                          <a:ea typeface="+mn-ea"/>
                        </a:rPr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110">
                <a:tc>
                  <a:txBody>
                    <a:bodyPr/>
                    <a:lstStyle/>
                    <a:p>
                      <a:r>
                        <a:rPr lang="en-US" altLang="zh-TW" sz="2200" dirty="0" err="1">
                          <a:latin typeface="+mn-ea"/>
                          <a:ea typeface="+mn-ea"/>
                        </a:rPr>
                        <a:t>Element.appendChild</a:t>
                      </a:r>
                      <a:r>
                        <a:rPr lang="en-US" altLang="zh-TW" sz="2200" dirty="0">
                          <a:latin typeface="+mn-ea"/>
                          <a:ea typeface="+mn-ea"/>
                        </a:rPr>
                        <a:t>(Element )</a:t>
                      </a:r>
                      <a:endParaRPr lang="zh-TW" altLang="en-US" sz="2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200" dirty="0">
                          <a:latin typeface="+mn-ea"/>
                          <a:ea typeface="+mn-ea"/>
                        </a:rPr>
                        <a:t>將元素附加成為子結點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110">
                <a:tc>
                  <a:txBody>
                    <a:bodyPr/>
                    <a:lstStyle/>
                    <a:p>
                      <a:r>
                        <a:rPr lang="en-US" altLang="zh-TW" sz="2200" dirty="0" err="1">
                          <a:latin typeface="+mn-ea"/>
                          <a:ea typeface="+mn-ea"/>
                        </a:rPr>
                        <a:t>Element.insertBefore</a:t>
                      </a:r>
                      <a:r>
                        <a:rPr lang="en-US" altLang="zh-TW" sz="2200" dirty="0">
                          <a:latin typeface="+mn-ea"/>
                          <a:ea typeface="+mn-ea"/>
                        </a:rPr>
                        <a:t>( </a:t>
                      </a:r>
                      <a:r>
                        <a:rPr lang="en-US" altLang="zh-TW" sz="2200" dirty="0" err="1">
                          <a:latin typeface="+mn-ea"/>
                          <a:ea typeface="+mn-ea"/>
                        </a:rPr>
                        <a:t>newE</a:t>
                      </a:r>
                      <a:r>
                        <a:rPr lang="en-US" altLang="zh-TW" sz="2200" dirty="0">
                          <a:latin typeface="+mn-ea"/>
                          <a:ea typeface="+mn-ea"/>
                        </a:rPr>
                        <a:t> , </a:t>
                      </a:r>
                      <a:r>
                        <a:rPr lang="en-US" altLang="zh-TW" sz="2200" dirty="0" err="1">
                          <a:latin typeface="+mn-ea"/>
                          <a:ea typeface="+mn-ea"/>
                        </a:rPr>
                        <a:t>oldE</a:t>
                      </a:r>
                      <a:r>
                        <a:rPr lang="en-US" altLang="zh-TW" sz="2200" dirty="0">
                          <a:latin typeface="+mn-ea"/>
                          <a:ea typeface="+mn-ea"/>
                        </a:rPr>
                        <a:t> )</a:t>
                      </a:r>
                      <a:endParaRPr lang="zh-TW" altLang="en-US" sz="2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200" dirty="0">
                          <a:latin typeface="+mn-ea"/>
                          <a:ea typeface="+mn-ea"/>
                        </a:rPr>
                        <a:t>將元素安插到指定的子結點之前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110">
                <a:tc>
                  <a:txBody>
                    <a:bodyPr/>
                    <a:lstStyle/>
                    <a:p>
                      <a:r>
                        <a:rPr lang="en-US" altLang="zh-TW" sz="2200" dirty="0" err="1">
                          <a:latin typeface="+mn-ea"/>
                          <a:ea typeface="+mn-ea"/>
                        </a:rPr>
                        <a:t>Element.replaceChild</a:t>
                      </a:r>
                      <a:r>
                        <a:rPr lang="en-US" altLang="zh-TW" sz="22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TW" sz="2200" dirty="0" err="1">
                          <a:latin typeface="+mn-ea"/>
                          <a:ea typeface="+mn-ea"/>
                        </a:rPr>
                        <a:t>newE</a:t>
                      </a:r>
                      <a:r>
                        <a:rPr lang="en-US" altLang="zh-TW" sz="2200" dirty="0">
                          <a:latin typeface="+mn-ea"/>
                          <a:ea typeface="+mn-ea"/>
                        </a:rPr>
                        <a:t> , </a:t>
                      </a:r>
                      <a:r>
                        <a:rPr lang="en-US" altLang="zh-TW" sz="2200" dirty="0" err="1">
                          <a:latin typeface="+mn-ea"/>
                          <a:ea typeface="+mn-ea"/>
                        </a:rPr>
                        <a:t>oldE</a:t>
                      </a:r>
                      <a:r>
                        <a:rPr lang="en-US" altLang="zh-TW" sz="2200" dirty="0">
                          <a:latin typeface="+mn-ea"/>
                          <a:ea typeface="+mn-ea"/>
                        </a:rPr>
                        <a:t> )</a:t>
                      </a:r>
                      <a:endParaRPr lang="zh-TW" altLang="en-US" sz="2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200" dirty="0">
                          <a:latin typeface="+mn-ea"/>
                          <a:ea typeface="+mn-ea"/>
                        </a:rPr>
                        <a:t>用元素取代指定的子結點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110">
                <a:tc>
                  <a:txBody>
                    <a:bodyPr/>
                    <a:lstStyle/>
                    <a:p>
                      <a:r>
                        <a:rPr lang="en-US" altLang="zh-TW" sz="2200" dirty="0" err="1">
                          <a:latin typeface="+mn-ea"/>
                          <a:ea typeface="+mn-ea"/>
                        </a:rPr>
                        <a:t>Element.removeChild</a:t>
                      </a:r>
                      <a:r>
                        <a:rPr lang="en-US" altLang="zh-TW" sz="2200" dirty="0">
                          <a:latin typeface="+mn-ea"/>
                          <a:ea typeface="+mn-ea"/>
                        </a:rPr>
                        <a:t>( E ) </a:t>
                      </a:r>
                      <a:endParaRPr lang="zh-TW" altLang="en-US" sz="2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200" dirty="0">
                          <a:latin typeface="+mn-ea"/>
                          <a:ea typeface="+mn-ea"/>
                        </a:rPr>
                        <a:t>移除指定的子結點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110">
                <a:tc>
                  <a:txBody>
                    <a:bodyPr/>
                    <a:lstStyle/>
                    <a:p>
                      <a:r>
                        <a:rPr lang="en-US" altLang="zh-TW" sz="2200" dirty="0" err="1">
                          <a:latin typeface="+mn-ea"/>
                          <a:ea typeface="+mn-ea"/>
                        </a:rPr>
                        <a:t>Element.hasChildNodes</a:t>
                      </a:r>
                      <a:r>
                        <a:rPr lang="en-US" altLang="zh-TW" sz="2200" dirty="0">
                          <a:latin typeface="+mn-ea"/>
                          <a:ea typeface="+mn-ea"/>
                        </a:rPr>
                        <a:t>()</a:t>
                      </a:r>
                      <a:endParaRPr lang="zh-TW" altLang="en-US" sz="2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200" dirty="0">
                          <a:latin typeface="+mn-ea"/>
                          <a:ea typeface="+mn-ea"/>
                        </a:rPr>
                        <a:t>測試是否有子結點</a:t>
                      </a:r>
                      <a:r>
                        <a:rPr lang="en-US" altLang="zh-TW" sz="22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TW" sz="2200" dirty="0" err="1">
                          <a:latin typeface="+mn-ea"/>
                          <a:ea typeface="+mn-ea"/>
                        </a:rPr>
                        <a:t>boolean</a:t>
                      </a:r>
                      <a:r>
                        <a:rPr lang="en-US" altLang="zh-TW" sz="2200" dirty="0">
                          <a:latin typeface="+mn-ea"/>
                          <a:ea typeface="+mn-ea"/>
                        </a:rPr>
                        <a:t>)</a:t>
                      </a:r>
                      <a:endParaRPr lang="zh-TW" altLang="en-US" sz="2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827A86B5-1EFC-4694-93AC-711F59D7DC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-3933"/>
          <a:stretch/>
        </p:blipFill>
        <p:spPr>
          <a:xfrm>
            <a:off x="2695010" y="4725144"/>
            <a:ext cx="6449887" cy="16561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361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athayHolding2017">
  <a:themeElements>
    <a:clrScheme name="自訂 4">
      <a:dk1>
        <a:sysClr val="windowText" lastClr="000000"/>
      </a:dk1>
      <a:lt1>
        <a:sysClr val="window" lastClr="FFFFFF"/>
      </a:lt1>
      <a:dk2>
        <a:srgbClr val="004A29"/>
      </a:dk2>
      <a:lt2>
        <a:srgbClr val="E7E6E6"/>
      </a:lt2>
      <a:accent1>
        <a:srgbClr val="00A94F"/>
      </a:accent1>
      <a:accent2>
        <a:srgbClr val="008852"/>
      </a:accent2>
      <a:accent3>
        <a:srgbClr val="1C4D00"/>
      </a:accent3>
      <a:accent4>
        <a:srgbClr val="378A00"/>
      </a:accent4>
      <a:accent5>
        <a:srgbClr val="E66700"/>
      </a:accent5>
      <a:accent6>
        <a:srgbClr val="FFF200"/>
      </a:accent6>
      <a:hlink>
        <a:srgbClr val="0563C1"/>
      </a:hlink>
      <a:folHlink>
        <a:srgbClr val="954F72"/>
      </a:folHlink>
    </a:clrScheme>
    <a:fontScheme name="OSX cht font+Calibri">
      <a:majorFont>
        <a:latin typeface="Calibri"/>
        <a:ea typeface="蘋方-繁"/>
        <a:cs typeface=""/>
      </a:majorFont>
      <a:minorFont>
        <a:latin typeface="Calibri"/>
        <a:ea typeface="蘋方-繁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athayHolding2017" id="{44CD5893-9C90-4C0B-907E-C94902B6BAF6}" vid="{DD060740-36F0-46C3-AD3C-B25CC8A6F57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cathayHolding2017</Template>
  <TotalTime>12550</TotalTime>
  <Words>6821</Words>
  <Application>Microsoft Office PowerPoint</Application>
  <PresentationFormat>如螢幕大小 (4:3)</PresentationFormat>
  <Paragraphs>1121</Paragraphs>
  <Slides>144</Slides>
  <Notes>4</Notes>
  <HiddenSlides>3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144</vt:i4>
      </vt:variant>
    </vt:vector>
  </HeadingPairs>
  <TitlesOfParts>
    <vt:vector size="154" baseType="lpstr">
      <vt:lpstr>微軟正黑體</vt:lpstr>
      <vt:lpstr>文鼎新中黑</vt:lpstr>
      <vt:lpstr>Arial</vt:lpstr>
      <vt:lpstr>蘋方-繁</vt:lpstr>
      <vt:lpstr>Verdana</vt:lpstr>
      <vt:lpstr>Wingdings</vt:lpstr>
      <vt:lpstr>Calibri</vt:lpstr>
      <vt:lpstr>新細明體</vt:lpstr>
      <vt:lpstr>Segoe UI</vt:lpstr>
      <vt:lpstr>cathayHolding2017</vt:lpstr>
      <vt:lpstr>JavaScript 入門</vt:lpstr>
      <vt:lpstr>HTML Hyper Text Markup Language</vt:lpstr>
      <vt:lpstr>Intodoction</vt:lpstr>
      <vt:lpstr>Intodoction</vt:lpstr>
      <vt:lpstr>PowerPoint 簡報</vt:lpstr>
      <vt:lpstr>PowerPoint 簡報</vt:lpstr>
      <vt:lpstr>PowerPoint 簡報</vt:lpstr>
      <vt:lpstr>PowerPoint 簡報</vt:lpstr>
      <vt:lpstr>HTML 結構</vt:lpstr>
      <vt:lpstr>HTML 結構</vt:lpstr>
      <vt:lpstr>Browser、讀取HTML的應用程式</vt:lpstr>
      <vt:lpstr>PowerPoint 簡報</vt:lpstr>
      <vt:lpstr>HTML 結構</vt:lpstr>
      <vt:lpstr>HTML 結構</vt:lpstr>
      <vt:lpstr>一個標準的HTML格式</vt:lpstr>
      <vt:lpstr>PowerPoint 簡報</vt:lpstr>
      <vt:lpstr>Tags</vt:lpstr>
      <vt:lpstr>&lt;table&gt;</vt:lpstr>
      <vt:lpstr>&lt;a&gt;</vt:lpstr>
      <vt:lpstr>&lt;form&gt;</vt:lpstr>
      <vt:lpstr>PowerPoint 簡報</vt:lpstr>
      <vt:lpstr>HTTP methods</vt:lpstr>
      <vt:lpstr>HTTP methods</vt:lpstr>
      <vt:lpstr>&lt;form&gt;</vt:lpstr>
      <vt:lpstr>Comments</vt:lpstr>
      <vt:lpstr>記牢這個網頁，很好用!</vt:lpstr>
      <vt:lpstr>課堂練習</vt:lpstr>
      <vt:lpstr>JavaScript</vt:lpstr>
      <vt:lpstr>about JavaScript</vt:lpstr>
      <vt:lpstr>about JavaScript</vt:lpstr>
      <vt:lpstr>特色</vt:lpstr>
      <vt:lpstr>JavaScript版本歷史</vt:lpstr>
      <vt:lpstr>And more..</vt:lpstr>
      <vt:lpstr>And more..</vt:lpstr>
      <vt:lpstr>究竟什麼是 JavaScript?</vt:lpstr>
      <vt:lpstr>究竟什麼是 javascript?</vt:lpstr>
      <vt:lpstr>Variable</vt:lpstr>
      <vt:lpstr>靜態定型語言還是動態定型語言</vt:lpstr>
      <vt:lpstr>靜態定型語言還是動態定型語言</vt:lpstr>
      <vt:lpstr>Java</vt:lpstr>
      <vt:lpstr>靜態定型語言還是動態定型語言</vt:lpstr>
      <vt:lpstr>Javascript</vt:lpstr>
      <vt:lpstr>靜態定型語言還是動態定型語言</vt:lpstr>
      <vt:lpstr>弱型別還是強型別</vt:lpstr>
      <vt:lpstr>Java</vt:lpstr>
      <vt:lpstr>Javascript</vt:lpstr>
      <vt:lpstr>弱型別還是強型別</vt:lpstr>
      <vt:lpstr>Variable - Number</vt:lpstr>
      <vt:lpstr>Variable - Number</vt:lpstr>
      <vt:lpstr>Variable - String</vt:lpstr>
      <vt:lpstr>Variable - Boolean</vt:lpstr>
      <vt:lpstr>False Family</vt:lpstr>
      <vt:lpstr>Comparisons</vt:lpstr>
      <vt:lpstr>Logic Operators</vt:lpstr>
      <vt:lpstr>Conditions</vt:lpstr>
      <vt:lpstr>Comments</vt:lpstr>
      <vt:lpstr>[Object Object]</vt:lpstr>
      <vt:lpstr>[Object Object]</vt:lpstr>
      <vt:lpstr>[Object Object]</vt:lpstr>
      <vt:lpstr>[Object Array]</vt:lpstr>
      <vt:lpstr>[Object Array]</vt:lpstr>
      <vt:lpstr>陣列（Array）的本質與物件是相同的</vt:lpstr>
      <vt:lpstr>[Object Array]</vt:lpstr>
      <vt:lpstr>Object 還有這些</vt:lpstr>
      <vt:lpstr>Function</vt:lpstr>
      <vt:lpstr>Function</vt:lpstr>
      <vt:lpstr>該如何確定型態?</vt:lpstr>
      <vt:lpstr>該如何確定基本型態?</vt:lpstr>
      <vt:lpstr>該如何確定物件型態?</vt:lpstr>
      <vt:lpstr>我應該把Javascript碼放在哪裡</vt:lpstr>
      <vt:lpstr>我應該把Javascript碼放在哪裡</vt:lpstr>
      <vt:lpstr>變數的生命週期</vt:lpstr>
      <vt:lpstr>變數的生命週期</vt:lpstr>
      <vt:lpstr>變數的生命週期</vt:lpstr>
      <vt:lpstr>利用預先定義好的Javascript程式碼</vt:lpstr>
      <vt:lpstr>課堂練習</vt:lpstr>
      <vt:lpstr>課堂練習</vt:lpstr>
      <vt:lpstr>Browser Object Model (BOM)</vt:lpstr>
      <vt:lpstr>BOM：瀏覽器對象模型</vt:lpstr>
      <vt:lpstr>window對象模型</vt:lpstr>
      <vt:lpstr>window對象模型</vt:lpstr>
      <vt:lpstr>Window 對象模型</vt:lpstr>
      <vt:lpstr>Document Object Model (DOM)</vt:lpstr>
      <vt:lpstr>DOM：文檔對象模型</vt:lpstr>
      <vt:lpstr>常用的DOM API</vt:lpstr>
      <vt:lpstr>Element relation</vt:lpstr>
      <vt:lpstr>Element relation</vt:lpstr>
      <vt:lpstr>Element (DOM) Tree</vt:lpstr>
      <vt:lpstr>利用Element tree</vt:lpstr>
      <vt:lpstr>存取 Element 屬性</vt:lpstr>
      <vt:lpstr>常用的DOM API</vt:lpstr>
      <vt:lpstr>存取 Element 屬性</vt:lpstr>
      <vt:lpstr>存取DOM</vt:lpstr>
      <vt:lpstr>存取DOM</vt:lpstr>
      <vt:lpstr>課堂練習</vt:lpstr>
      <vt:lpstr>Create / Delete Element</vt:lpstr>
      <vt:lpstr>Element relation</vt:lpstr>
      <vt:lpstr>從 0 產生一個DOM!</vt:lpstr>
      <vt:lpstr>處理Element間的關係</vt:lpstr>
      <vt:lpstr>Special DOM attribute - Events</vt:lpstr>
      <vt:lpstr>Set a event</vt:lpstr>
      <vt:lpstr>Set a event</vt:lpstr>
      <vt:lpstr>課堂練習</vt:lpstr>
      <vt:lpstr>更多Javascript</vt:lpstr>
      <vt:lpstr>var 不 var 大不同?</vt:lpstr>
      <vt:lpstr>var 不 var 大不同?</vt:lpstr>
      <vt:lpstr>var 不 var 大不同?</vt:lpstr>
      <vt:lpstr>成為物件的 Function</vt:lpstr>
      <vt:lpstr>成為物件的 Function</vt:lpstr>
      <vt:lpstr>成為物件的 Function</vt:lpstr>
      <vt:lpstr>成為物件的 Function</vt:lpstr>
      <vt:lpstr>課堂練習</vt:lpstr>
      <vt:lpstr>Cascading Style Sheets, CSS</vt:lpstr>
      <vt:lpstr>Styles</vt:lpstr>
      <vt:lpstr>利用預先定義好的Javascript程式碼</vt:lpstr>
      <vt:lpstr>課堂練習</vt:lpstr>
      <vt:lpstr>我應該把CSS碼放在哪裡</vt:lpstr>
      <vt:lpstr>偵錯工具使用</vt:lpstr>
      <vt:lpstr>開發者工具 (F12)</vt:lpstr>
      <vt:lpstr>變數的生命週期</vt:lpstr>
      <vt:lpstr>Function</vt:lpstr>
      <vt:lpstr>Function</vt:lpstr>
      <vt:lpstr>函式是物件有什麼好處?</vt:lpstr>
      <vt:lpstr>函式是物件有什麼好處?</vt:lpstr>
      <vt:lpstr>Function</vt:lpstr>
      <vt:lpstr>About “this”</vt:lpstr>
      <vt:lpstr>About “this”</vt:lpstr>
      <vt:lpstr>Asynchronous JavaScript and XML (AJAX)</vt:lpstr>
      <vt:lpstr>AJAX</vt:lpstr>
      <vt:lpstr>與傳統的Web應用比較</vt:lpstr>
      <vt:lpstr>Ajax in Prototype</vt:lpstr>
      <vt:lpstr>JavaScript Object Notation (JSON)</vt:lpstr>
      <vt:lpstr>JSON</vt:lpstr>
      <vt:lpstr>與其他格式的比較</vt:lpstr>
      <vt:lpstr>JAVA in HTML PAGE</vt:lpstr>
      <vt:lpstr>JSP（全稱JavaServer Pages）</vt:lpstr>
      <vt:lpstr>編譯? 甚麼時候作的?</vt:lpstr>
      <vt:lpstr>我應該把Java碼放在哪裡</vt:lpstr>
      <vt:lpstr>JSTL &amp; EL</vt:lpstr>
      <vt:lpstr>什麼是JSTL</vt:lpstr>
      <vt:lpstr> 常用JSTL指令</vt:lpstr>
      <vt:lpstr>Expression  Language</vt:lpstr>
      <vt:lpstr>Expression  Language</vt:lpstr>
      <vt:lpstr>Expression  Language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黃亮勳</dc:creator>
  <cp:lastModifiedBy>Liang-Hsun Huang</cp:lastModifiedBy>
  <cp:revision>275</cp:revision>
  <dcterms:created xsi:type="dcterms:W3CDTF">2011-09-01T06:59:55Z</dcterms:created>
  <dcterms:modified xsi:type="dcterms:W3CDTF">2017-09-07T19:46:25Z</dcterms:modified>
</cp:coreProperties>
</file>