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78" r:id="rId5"/>
    <p:sldId id="268" r:id="rId6"/>
    <p:sldId id="264" r:id="rId7"/>
    <p:sldId id="27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6DC"/>
    <a:srgbClr val="1A5C58"/>
    <a:srgbClr val="59A1C6"/>
    <a:srgbClr val="136198"/>
    <a:srgbClr val="5DA156"/>
    <a:srgbClr val="EECF33"/>
    <a:srgbClr val="E5AC3C"/>
    <a:srgbClr val="D5393C"/>
    <a:srgbClr val="1D6766"/>
    <a:srgbClr val="F5B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81" autoAdjust="0"/>
  </p:normalViewPr>
  <p:slideViewPr>
    <p:cSldViewPr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7C30-895B-4974-8A60-19541C82F6B3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1CD97-E9EA-4E82-9539-BE60926ECBB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CD97-E9EA-4E82-9539-BE60926ECBB9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8B01-B15C-4B92-AA4C-045722D7B210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c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1950"/>
            <a:ext cx="7644012" cy="3602525"/>
          </a:xfrm>
          <a:prstGeom prst="rect">
            <a:avLst/>
          </a:prstGeom>
        </p:spPr>
      </p:pic>
      <p:pic>
        <p:nvPicPr>
          <p:cNvPr id="5" name="Picture 4" descr="clou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2" y="252319"/>
            <a:ext cx="8769356" cy="5055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2573" y="1834917"/>
            <a:ext cx="29218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Data Science for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4009" y="1677249"/>
            <a:ext cx="102869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00" dirty="0">
                <a:solidFill>
                  <a:srgbClr val="ECE54F"/>
                </a:solidFill>
                <a:latin typeface="Rockwell Condensed" pitchFamily="18" charset="0"/>
              </a:rPr>
              <a:t>3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28308" y="2537215"/>
            <a:ext cx="182880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4324" y="2537215"/>
            <a:ext cx="640080" cy="1588"/>
          </a:xfrm>
          <a:prstGeom prst="line">
            <a:avLst/>
          </a:prstGeom>
          <a:ln w="1905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5756" y="2570901"/>
            <a:ext cx="274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5BB7B"/>
                </a:solidFill>
                <a:latin typeface="Myriad Pro" pitchFamily="34" charset="0"/>
              </a:rPr>
              <a:t>Communicate with the data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381496A-C3E6-45C0-AEBA-676D4FD8D826}"/>
              </a:ext>
            </a:extLst>
          </p:cNvPr>
          <p:cNvSpPr txBox="1"/>
          <p:nvPr/>
        </p:nvSpPr>
        <p:spPr>
          <a:xfrm>
            <a:off x="5504364" y="3002536"/>
            <a:ext cx="1028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TiTi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Vicky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Ning Ren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A48227B9-FBF1-49A1-9268-3B9DFF8564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ball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61950"/>
            <a:ext cx="1186679" cy="971550"/>
          </a:xfrm>
          <a:prstGeom prst="rect">
            <a:avLst/>
          </a:prstGeom>
        </p:spPr>
      </p:pic>
      <p:pic>
        <p:nvPicPr>
          <p:cNvPr id="4" name="Picture 3" descr="conte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25" y="1047750"/>
            <a:ext cx="6605151" cy="2851904"/>
          </a:xfrm>
          <a:prstGeom prst="rect">
            <a:avLst/>
          </a:prstGeom>
        </p:spPr>
      </p:pic>
      <p:pic>
        <p:nvPicPr>
          <p:cNvPr id="8" name="Picture 7" descr="bulle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8" y="1472294"/>
            <a:ext cx="292537" cy="1947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1364" y="1270910"/>
            <a:ext cx="464820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1500" dirty="0">
                <a:solidFill>
                  <a:srgbClr val="1D6766"/>
                </a:solidFill>
                <a:latin typeface="Myriad Pro" pitchFamily="34" charset="0"/>
              </a:rPr>
              <a:t>1</a:t>
            </a:r>
            <a:r>
              <a:rPr lang="en-US" sz="1500" dirty="0">
                <a:solidFill>
                  <a:schemeClr val="bg1"/>
                </a:solidFill>
                <a:latin typeface="Myriad Pro" pitchFamily="34" charset="0"/>
              </a:rPr>
              <a:t>      Context</a:t>
            </a:r>
          </a:p>
          <a:p>
            <a:pPr>
              <a:lnSpc>
                <a:spcPts val="3400"/>
              </a:lnSpc>
            </a:pPr>
            <a:r>
              <a:rPr lang="en-US" sz="1500" dirty="0">
                <a:solidFill>
                  <a:srgbClr val="1D6766"/>
                </a:solidFill>
                <a:latin typeface="Myriad Pro" pitchFamily="34" charset="0"/>
              </a:rPr>
              <a:t>2</a:t>
            </a:r>
            <a:r>
              <a:rPr lang="en-US" sz="1500" dirty="0">
                <a:solidFill>
                  <a:schemeClr val="bg1"/>
                </a:solidFill>
                <a:latin typeface="Myriad Pro" pitchFamily="34" charset="0"/>
              </a:rPr>
              <a:t>      Data</a:t>
            </a:r>
          </a:p>
          <a:p>
            <a:pPr>
              <a:lnSpc>
                <a:spcPts val="3400"/>
              </a:lnSpc>
            </a:pPr>
            <a:r>
              <a:rPr lang="en-US" sz="1500" dirty="0">
                <a:solidFill>
                  <a:srgbClr val="1D6766"/>
                </a:solidFill>
                <a:latin typeface="Myriad Pro" pitchFamily="34" charset="0"/>
              </a:rPr>
              <a:t>3</a:t>
            </a:r>
            <a:r>
              <a:rPr lang="en-US" sz="1500" dirty="0">
                <a:solidFill>
                  <a:schemeClr val="bg1"/>
                </a:solidFill>
                <a:latin typeface="Myriad Pro" pitchFamily="34" charset="0"/>
              </a:rPr>
              <a:t>      Audience</a:t>
            </a:r>
          </a:p>
          <a:p>
            <a:pPr>
              <a:lnSpc>
                <a:spcPts val="3400"/>
              </a:lnSpc>
            </a:pPr>
            <a:r>
              <a:rPr lang="en-US" sz="1500" dirty="0">
                <a:solidFill>
                  <a:srgbClr val="1D6766"/>
                </a:solidFill>
                <a:latin typeface="Myriad Pro" pitchFamily="34" charset="0"/>
              </a:rPr>
              <a:t>4</a:t>
            </a:r>
            <a:r>
              <a:rPr lang="en-US" sz="1500" dirty="0">
                <a:solidFill>
                  <a:schemeClr val="bg1"/>
                </a:solidFill>
                <a:latin typeface="Myriad Pro" pitchFamily="34" charset="0"/>
              </a:rPr>
              <a:t>      Demo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00400" y="1808162"/>
            <a:ext cx="219456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2215242"/>
            <a:ext cx="155448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56114"/>
            <a:ext cx="219456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3096986"/>
            <a:ext cx="338328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48A80DD-2E6B-4F64-BF0B-440423E57F68}"/>
              </a:ext>
            </a:extLst>
          </p:cNvPr>
          <p:cNvSpPr/>
          <p:nvPr/>
        </p:nvSpPr>
        <p:spPr>
          <a:xfrm>
            <a:off x="2699792" y="3107310"/>
            <a:ext cx="500608" cy="428960"/>
          </a:xfrm>
          <a:prstGeom prst="rect">
            <a:avLst/>
          </a:prstGeom>
          <a:solidFill>
            <a:srgbClr val="1A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712581DD-3A80-4875-94C1-DB2C87421B6E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1109045-09D1-4D76-B2E9-C2E71DD27061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96613CA3-F6B3-44AD-BBE2-6854BC5C7AFB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962994C-36B7-4FEF-95D4-92D2CC2D6F49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2CA873B3-9E76-4597-AA0B-3F9DBA7C448B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B304D9F1-C403-4D35-8D01-83D10C60A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11038" y="1112113"/>
            <a:ext cx="6926034" cy="67056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923927" y="403942"/>
            <a:ext cx="558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DA156"/>
                </a:solidFill>
                <a:latin typeface="Myriad Pro" pitchFamily="34" charset="0"/>
              </a:rPr>
              <a:t>Context</a:t>
            </a:r>
            <a:endParaRPr lang="en-US" sz="28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9551" y="1809988"/>
            <a:ext cx="3064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 dirty="0"/>
              <a:t>Source</a:t>
            </a:r>
          </a:p>
          <a:p>
            <a:r>
              <a:rPr lang="en-GB" altLang="zh-CN" sz="1600" dirty="0" err="1"/>
              <a:t>Datashare</a:t>
            </a:r>
            <a:r>
              <a:rPr lang="en-GB" altLang="zh-CN" sz="1600" dirty="0"/>
              <a:t> Project</a:t>
            </a:r>
          </a:p>
          <a:p>
            <a:endParaRPr lang="en-GB" altLang="zh-CN" sz="1600" dirty="0"/>
          </a:p>
          <a:p>
            <a:endParaRPr lang="en-GB" altLang="zh-CN" sz="1600" dirty="0"/>
          </a:p>
          <a:p>
            <a:endParaRPr lang="en-GB" altLang="zh-CN" sz="1600" dirty="0"/>
          </a:p>
          <a:p>
            <a:r>
              <a:rPr lang="en-GB" altLang="zh-CN" sz="1600" b="1" dirty="0"/>
              <a:t>Data topic</a:t>
            </a:r>
          </a:p>
          <a:p>
            <a:r>
              <a:rPr lang="en-GB" altLang="zh-CN" sz="1600" dirty="0"/>
              <a:t>Scottish Young People Survey(SYPS) conducted in 1985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D383B75-2DDB-4272-BEEB-AD23CEF503D4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75C13003-FE9B-4FDC-AF52-AC3A5A8329D6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8B7276F1-D3AB-487D-AA1E-8533FC0E50DD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1BB7F871-58EA-44E7-8063-10A24835A089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55AA662E-55A0-46D8-9736-D927832B1472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4" descr="cloud_ballon.png">
            <a:extLst>
              <a:ext uri="{FF2B5EF4-FFF2-40B4-BE49-F238E27FC236}">
                <a16:creationId xmlns="" xmlns:a16="http://schemas.microsoft.com/office/drawing/2014/main" id="{3B336C6F-3B57-481E-8E7B-C7944EAE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121" y="685800"/>
            <a:ext cx="1186679" cy="9715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C6A18ACD-6A96-4969-ABA5-3263C3A73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91159" y="1833517"/>
            <a:ext cx="33208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 dirty="0"/>
              <a:t>Data content</a:t>
            </a:r>
          </a:p>
          <a:p>
            <a:r>
              <a:rPr lang="en-GB" altLang="zh-CN" sz="1600" dirty="0"/>
              <a:t>Family </a:t>
            </a:r>
            <a:r>
              <a:rPr lang="en-GB" altLang="zh-CN" sz="1600" dirty="0" err="1"/>
              <a:t>background,Experience</a:t>
            </a:r>
            <a:r>
              <a:rPr lang="en-GB" altLang="zh-CN" sz="1600" dirty="0"/>
              <a:t> of </a:t>
            </a:r>
            <a:r>
              <a:rPr lang="en-GB" altLang="zh-CN" sz="1600" dirty="0" err="1"/>
              <a:t>education,Employment</a:t>
            </a:r>
            <a:r>
              <a:rPr lang="en-GB" altLang="zh-CN" sz="1600" dirty="0"/>
              <a:t> </a:t>
            </a:r>
            <a:r>
              <a:rPr lang="en-GB" altLang="zh-CN" sz="1600" dirty="0" err="1"/>
              <a:t>Situation,Furthur</a:t>
            </a:r>
            <a:r>
              <a:rPr lang="en-GB" altLang="zh-CN" sz="1600" dirty="0"/>
              <a:t>  expectation</a:t>
            </a:r>
          </a:p>
          <a:p>
            <a:endParaRPr lang="en-GB" altLang="zh-CN" sz="1600" dirty="0"/>
          </a:p>
          <a:p>
            <a:r>
              <a:rPr lang="en-GB" altLang="zh-CN" sz="1600" b="1" dirty="0"/>
              <a:t>Important and Interesting</a:t>
            </a:r>
          </a:p>
          <a:p>
            <a:r>
              <a:rPr lang="en-GB" altLang="zh-CN" sz="1600" dirty="0"/>
              <a:t>Social aspect: a good reference and reflection to get insight on the young people nowadays</a:t>
            </a:r>
          </a:p>
          <a:p>
            <a:r>
              <a:rPr lang="en-GB" altLang="zh-CN" sz="1600" dirty="0"/>
              <a:t>Personal aspect: a recall of their young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28245" y="912398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093089" y="262255"/>
            <a:ext cx="3024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DA156"/>
                </a:solidFill>
                <a:latin typeface="Myriad Pro" pitchFamily="34" charset="0"/>
              </a:rPr>
              <a:t>Data</a:t>
            </a:r>
            <a:endParaRPr lang="en-US" sz="28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3470" y="1609069"/>
            <a:ext cx="411501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 dirty="0"/>
              <a:t>Data Type: </a:t>
            </a:r>
            <a:r>
              <a:rPr lang="en-GB" altLang="zh-CN" sz="1600" dirty="0"/>
              <a:t>questionnaire coded with number</a:t>
            </a:r>
          </a:p>
          <a:p>
            <a:endParaRPr lang="en-GB" altLang="zh-CN" sz="1600" dirty="0"/>
          </a:p>
          <a:p>
            <a:r>
              <a:rPr lang="en-GB" altLang="zh-CN" sz="1600" dirty="0"/>
              <a:t>8076 sample, 80% respond rate</a:t>
            </a:r>
          </a:p>
          <a:p>
            <a:endParaRPr lang="en-GB" altLang="zh-CN" sz="1600" dirty="0"/>
          </a:p>
          <a:p>
            <a:r>
              <a:rPr lang="en-GB" altLang="zh-CN" sz="1100" dirty="0"/>
              <a:t> </a:t>
            </a:r>
          </a:p>
          <a:p>
            <a:endParaRPr lang="en-GB" altLang="zh-CN" sz="1100" dirty="0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E499C1C-19F8-49D4-9098-338E03B30240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14FA941F-2A13-4481-A8B5-C7F1B998D6D5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BD2E0547-32B4-4186-97A8-3829B0741DB2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0A622A60-2893-443D-BB9C-8396ED4E1597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F83A4750-40DB-416A-878B-E07C348A8B41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4" descr="cloud_ballon.png">
            <a:extLst>
              <a:ext uri="{FF2B5EF4-FFF2-40B4-BE49-F238E27FC236}">
                <a16:creationId xmlns="" xmlns:a16="http://schemas.microsoft.com/office/drawing/2014/main" id="{E53CF005-15C2-40F4-993D-6819E82F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121" y="685800"/>
            <a:ext cx="1186679" cy="9715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908D537C-DFCB-4FE5-B0A9-CC72FFFECA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912ACB06-0D2A-4577-A11D-D8B0EF0340F4}"/>
              </a:ext>
            </a:extLst>
          </p:cNvPr>
          <p:cNvSpPr txBox="1"/>
          <p:nvPr/>
        </p:nvSpPr>
        <p:spPr>
          <a:xfrm>
            <a:off x="1294341" y="3024841"/>
            <a:ext cx="2934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 dirty="0"/>
              <a:t>Interesting relationship:</a:t>
            </a:r>
          </a:p>
          <a:p>
            <a:endParaRPr lang="en-GB" altLang="zh-CN" sz="1600" dirty="0"/>
          </a:p>
          <a:p>
            <a:r>
              <a:rPr lang="en-GB" altLang="zh-CN" sz="1600" dirty="0"/>
              <a:t>The relationship between parent and children’s education level</a:t>
            </a:r>
          </a:p>
          <a:p>
            <a:r>
              <a:rPr lang="en-GB" altLang="zh-CN" sz="1600" dirty="0"/>
              <a:t> </a:t>
            </a:r>
          </a:p>
          <a:p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68C1F0A-181E-41FB-AEFF-7CAEDBA73C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69"/>
          <a:stretch/>
        </p:blipFill>
        <p:spPr>
          <a:xfrm>
            <a:off x="4289418" y="2383602"/>
            <a:ext cx="4633080" cy="2049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08983" y="1352550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851920" y="728794"/>
            <a:ext cx="570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DA156"/>
                </a:solidFill>
                <a:latin typeface="Myriad Pro" pitchFamily="34" charset="0"/>
              </a:rPr>
              <a:t>Audience</a:t>
            </a:r>
            <a:endParaRPr lang="en-US" sz="28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AEEE4B3-C549-46B8-B466-59C2E56D92C8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64DD2830-63CC-4E6A-9261-B0F7BF432B71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598F0319-E51A-4419-BB0C-4ADDFAF66EB2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A403A316-D40F-4DF7-85B8-5BAADB97C50E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3E161B72-CADA-4BF1-9132-439116D2552C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88F6106-8422-4DF9-ACEC-3FBBABFF95C5}"/>
              </a:ext>
            </a:extLst>
          </p:cNvPr>
          <p:cNvSpPr txBox="1"/>
          <p:nvPr/>
        </p:nvSpPr>
        <p:spPr>
          <a:xfrm>
            <a:off x="5917743" y="1065154"/>
            <a:ext cx="3181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dirty="0"/>
              <a:t>Memory album-pop up book</a:t>
            </a:r>
          </a:p>
          <a:p>
            <a:endParaRPr lang="en-GB" altLang="zh-CN" sz="2000" dirty="0"/>
          </a:p>
          <a:p>
            <a:endParaRPr lang="zh-CN" altLang="en-US" sz="2000" dirty="0"/>
          </a:p>
        </p:txBody>
      </p:sp>
      <p:pic>
        <p:nvPicPr>
          <p:cNvPr id="20" name="Picture 4" descr="cloud_ballon.png">
            <a:extLst>
              <a:ext uri="{FF2B5EF4-FFF2-40B4-BE49-F238E27FC236}">
                <a16:creationId xmlns="" xmlns:a16="http://schemas.microsoft.com/office/drawing/2014/main" id="{E4FA61C1-F1ED-46B4-8541-0741F5A5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121" y="685800"/>
            <a:ext cx="1186679" cy="9715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0EF730DE-CB6A-412E-8080-85785D399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0447" y="411510"/>
            <a:ext cx="7275426" cy="51435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1D9A59F2-AD69-4196-9E17-91F8D02A79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92973" y="1904715"/>
            <a:ext cx="5571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Scottish </a:t>
            </a:r>
            <a:r>
              <a:rPr lang="en-US" sz="2000" dirty="0" smtClean="0"/>
              <a:t>Fami</a:t>
            </a:r>
            <a:r>
              <a:rPr lang="en-US" altLang="zh-CN" sz="2000" dirty="0" smtClean="0"/>
              <a:t>lies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with </a:t>
            </a:r>
            <a:r>
              <a:rPr lang="en-US" sz="2000" dirty="0" smtClean="0"/>
              <a:t>2 </a:t>
            </a:r>
            <a:r>
              <a:rPr lang="en-US" sz="2000" dirty="0" smtClean="0"/>
              <a:t>generations, </a:t>
            </a:r>
            <a:r>
              <a:rPr lang="en-US" altLang="zh-CN" sz="2000" dirty="0" smtClean="0"/>
              <a:t>w</a:t>
            </a:r>
            <a:r>
              <a:rPr lang="en-US" sz="2000" dirty="0" smtClean="0"/>
              <a:t>ho </a:t>
            </a:r>
            <a:r>
              <a:rPr lang="en-US" sz="2000" dirty="0" smtClean="0"/>
              <a:t>were young people in 1985 and who are young people right </a:t>
            </a:r>
            <a:r>
              <a:rPr lang="en-US" sz="2000" dirty="0" smtClean="0"/>
              <a:t>now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</a:t>
            </a:r>
            <a:r>
              <a:rPr lang="en-US" altLang="zh-CN" sz="2000" dirty="0" smtClean="0"/>
              <a:t>arents can recall and share their memory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Children may learn experience and </a:t>
            </a:r>
            <a:r>
              <a:rPr lang="en-US" sz="2000" dirty="0" smtClean="0"/>
              <a:t>have reflection </a:t>
            </a:r>
            <a:r>
              <a:rPr lang="en-US" sz="2000" dirty="0" smtClean="0"/>
              <a:t>to make their own life </a:t>
            </a:r>
            <a:r>
              <a:rPr lang="en-US" sz="2000" dirty="0" smtClean="0"/>
              <a:t>choices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3475" y="778708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067944" y="238150"/>
            <a:ext cx="553402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DA156"/>
                </a:solidFill>
                <a:latin typeface="Myriad Pro" pitchFamily="34" charset="0"/>
              </a:rPr>
              <a:t>Demo</a:t>
            </a:r>
            <a:endParaRPr lang="en-US" sz="28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86F47073-C6FC-4620-B464-5C870AA2784C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EA44E864-FACF-4A50-B660-4D1623723CD1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AC37DFE-C46C-4B80-84E8-F69B16EECED5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77737E4B-9FF4-4F26-8BF0-CAC381FD4027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62B080A1-3F6C-421F-988E-56C20D323E75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FE2D9025-D9D1-40A5-8F93-E2B4EBDD0F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3DF6BCDC-668A-4BC3-9152-6CDCB929B0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42" y="1575235"/>
            <a:ext cx="3845404" cy="33524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23928" y="2211710"/>
            <a:ext cx="218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DA156"/>
                </a:solidFill>
                <a:latin typeface="Myriad Pro" pitchFamily="34" charset="0"/>
              </a:rPr>
              <a:t>Thanks</a:t>
            </a:r>
            <a:endParaRPr lang="en-US" sz="28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480609D5-37C5-47B0-AF90-D6A91DFFAA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933C59E-DA73-4E96-B547-6BE98151CB3C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DF1BBEE-1221-4A55-B716-BF63B325E609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A3C28BC5-0DDD-42BF-97B0-BADFA8D4A1F6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D597093-E703-4CA5-BE81-9993A11AF4CA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D8CCEC6-12D5-4A98-BE5A-C53296F9BC8F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146</Words>
  <Application>Microsoft Macintosh PowerPoint</Application>
  <PresentationFormat>On-screen Show (16:9)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Rounded MT Bold</vt:lpstr>
      <vt:lpstr>Calibri</vt:lpstr>
      <vt:lpstr>Myriad Pro</vt:lpstr>
      <vt:lpstr>Rockwell Condensed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HY0463</cp:lastModifiedBy>
  <cp:revision>777</cp:revision>
  <dcterms:created xsi:type="dcterms:W3CDTF">2014-02-10T10:41:00Z</dcterms:created>
  <dcterms:modified xsi:type="dcterms:W3CDTF">2017-11-29T23:33:23Z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