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8" r:id="rId4"/>
    <p:sldId id="268" r:id="rId5"/>
    <p:sldId id="27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6DC"/>
    <a:srgbClr val="1A5C58"/>
    <a:srgbClr val="59A1C6"/>
    <a:srgbClr val="136198"/>
    <a:srgbClr val="5DA156"/>
    <a:srgbClr val="EECF33"/>
    <a:srgbClr val="E5AC3C"/>
    <a:srgbClr val="D5393C"/>
    <a:srgbClr val="1D6766"/>
    <a:srgbClr val="F5B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 autoAdjust="0"/>
    <p:restoredTop sz="94631" autoAdjust="0"/>
  </p:normalViewPr>
  <p:slideViewPr>
    <p:cSldViewPr>
      <p:cViewPr>
        <p:scale>
          <a:sx n="126" d="100"/>
          <a:sy n="126" d="100"/>
        </p:scale>
        <p:origin x="696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7C30-895B-4974-8A60-19541C82F6B3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CD97-E9EA-4E82-9539-BE60926ECB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8B01-B15C-4B92-AA4C-045722D7B210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23F-A93F-400B-92A9-5DE2DC36D1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1950"/>
            <a:ext cx="7644012" cy="3602525"/>
          </a:xfrm>
          <a:prstGeom prst="rect">
            <a:avLst/>
          </a:prstGeom>
        </p:spPr>
      </p:pic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2" y="252319"/>
            <a:ext cx="8769356" cy="505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573" y="1834917"/>
            <a:ext cx="29218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Data Science for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09" y="1677249"/>
            <a:ext cx="10286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solidFill>
                  <a:srgbClr val="ECE54F"/>
                </a:solidFill>
                <a:latin typeface="Rockwell Condensed" pitchFamily="18" charset="0"/>
              </a:rPr>
              <a:t>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28308" y="2537215"/>
            <a:ext cx="182880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4324" y="2537215"/>
            <a:ext cx="640080" cy="15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5756" y="2570901"/>
            <a:ext cx="274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5BB7B"/>
                </a:solidFill>
                <a:latin typeface="Myriad Pro" pitchFamily="34" charset="0"/>
              </a:rPr>
              <a:t>Communicate with the data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381496A-C3E6-45C0-AEBA-676D4FD8D826}"/>
              </a:ext>
            </a:extLst>
          </p:cNvPr>
          <p:cNvSpPr txBox="1"/>
          <p:nvPr/>
        </p:nvSpPr>
        <p:spPr>
          <a:xfrm>
            <a:off x="5504364" y="3002536"/>
            <a:ext cx="102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TiTi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Vicky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Ning Ren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48227B9-FBF1-49A1-9268-3B9DFF856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1038" y="1112113"/>
            <a:ext cx="6926034" cy="67056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923927" y="403942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DA156"/>
                </a:solidFill>
                <a:latin typeface="Myriad Pro" pitchFamily="34" charset="0"/>
              </a:rPr>
              <a:t>Context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038" y="1610758"/>
            <a:ext cx="6666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altLang="zh-CN" b="1" dirty="0" smtClean="0"/>
              <a:t>Source: </a:t>
            </a:r>
            <a:r>
              <a:rPr lang="en-GB" altLang="zh-CN" dirty="0" smtClean="0"/>
              <a:t>Data Share Website</a:t>
            </a:r>
          </a:p>
          <a:p>
            <a:pPr marL="285750" indent="-285750">
              <a:buFont typeface="Arial" charset="0"/>
              <a:buChar char="•"/>
            </a:pPr>
            <a:r>
              <a:rPr lang="en-GB" altLang="zh-CN" b="1" dirty="0" smtClean="0"/>
              <a:t>Project topic: </a:t>
            </a:r>
            <a:r>
              <a:rPr lang="en-GB" altLang="zh-CN" dirty="0" smtClean="0"/>
              <a:t>Scottish </a:t>
            </a:r>
            <a:r>
              <a:rPr lang="en-GB" altLang="zh-CN" dirty="0"/>
              <a:t>Young People Survey(SYPS) conducted in </a:t>
            </a:r>
            <a:r>
              <a:rPr lang="en-GB" altLang="zh-CN" dirty="0" smtClean="0"/>
              <a:t>1980s</a:t>
            </a:r>
          </a:p>
          <a:p>
            <a:pPr marL="285750" indent="-285750">
              <a:buFont typeface="Arial" charset="0"/>
              <a:buChar char="•"/>
            </a:pPr>
            <a:r>
              <a:rPr lang="en-GB" altLang="zh-CN" b="1" dirty="0" smtClean="0"/>
              <a:t>Data content: </a:t>
            </a:r>
            <a:r>
              <a:rPr lang="en-GB" altLang="zh-CN" dirty="0" smtClean="0"/>
              <a:t>Family background, Experience </a:t>
            </a:r>
            <a:r>
              <a:rPr lang="en-GB" altLang="zh-CN" dirty="0"/>
              <a:t>of education</a:t>
            </a:r>
            <a:r>
              <a:rPr lang="en-GB" altLang="zh-CN" dirty="0" smtClean="0"/>
              <a:t>, Employment </a:t>
            </a:r>
            <a:r>
              <a:rPr lang="en-GB" altLang="zh-CN" dirty="0"/>
              <a:t>Situation</a:t>
            </a:r>
            <a:r>
              <a:rPr lang="en-GB" altLang="zh-CN" dirty="0" smtClean="0"/>
              <a:t>, Future expectation</a:t>
            </a:r>
          </a:p>
          <a:p>
            <a:pPr marL="285750" indent="-285750">
              <a:buFont typeface="Arial" charset="0"/>
              <a:buChar char="•"/>
            </a:pPr>
            <a:r>
              <a:rPr lang="en-GB" altLang="zh-CN" b="1" dirty="0" smtClean="0"/>
              <a:t>Important </a:t>
            </a:r>
            <a:r>
              <a:rPr lang="en-GB" altLang="zh-CN" b="1" dirty="0"/>
              <a:t>and </a:t>
            </a:r>
            <a:r>
              <a:rPr lang="en-GB" altLang="zh-CN" b="1" dirty="0" smtClean="0"/>
              <a:t>Interesting: </a:t>
            </a:r>
          </a:p>
          <a:p>
            <a:pPr marL="342900" indent="-342900">
              <a:buFont typeface="+mj-lt"/>
              <a:buAutoNum type="arabicParenR"/>
            </a:pPr>
            <a:r>
              <a:rPr lang="en-GB" altLang="zh-CN" dirty="0" smtClean="0"/>
              <a:t>Social </a:t>
            </a:r>
            <a:r>
              <a:rPr lang="en-GB" altLang="zh-CN" dirty="0"/>
              <a:t>aspect: a good reference and reflection to get </a:t>
            </a:r>
            <a:r>
              <a:rPr lang="en-GB" altLang="zh-CN" dirty="0" smtClean="0"/>
              <a:t>insights </a:t>
            </a:r>
            <a:r>
              <a:rPr lang="en-GB" altLang="zh-CN" dirty="0"/>
              <a:t>on the young people nowadays</a:t>
            </a:r>
          </a:p>
          <a:p>
            <a:pPr marL="342900" indent="-342900">
              <a:buFont typeface="+mj-lt"/>
              <a:buAutoNum type="arabicParenR"/>
            </a:pPr>
            <a:r>
              <a:rPr lang="en-GB" altLang="zh-CN" dirty="0"/>
              <a:t>Personal aspect: a recall of their young time</a:t>
            </a:r>
          </a:p>
          <a:p>
            <a:endParaRPr lang="en-GB" altLang="zh-CN" dirty="0"/>
          </a:p>
          <a:p>
            <a:endParaRPr lang="en-GB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D383B75-2DDB-4272-BEEB-AD23CEF503D4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5C13003-FE9B-4FDC-AF52-AC3A5A8329D6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B7276F1-D3AB-487D-AA1E-8533FC0E50DD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BB7F871-58EA-44E7-8063-10A24835A089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AA662E-55A0-46D8-9736-D927832B1472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cloud_ballon.png">
            <a:extLst>
              <a:ext uri="{FF2B5EF4-FFF2-40B4-BE49-F238E27FC236}">
                <a16:creationId xmlns:a16="http://schemas.microsoft.com/office/drawing/2014/main" xmlns="" id="{3B336C6F-3B57-481E-8E7B-C7944EA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6A18ACD-6A96-4969-ABA5-3263C3A73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0570" y="1696402"/>
            <a:ext cx="314990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altLang="zh-CN" dirty="0"/>
              <a:t>Q</a:t>
            </a:r>
            <a:r>
              <a:rPr lang="en-GB" altLang="zh-CN" dirty="0" smtClean="0"/>
              <a:t>uestionnaire </a:t>
            </a:r>
            <a:r>
              <a:rPr lang="en-GB" altLang="zh-CN" dirty="0"/>
              <a:t>coded with </a:t>
            </a:r>
            <a:r>
              <a:rPr lang="en-GB" altLang="zh-CN" dirty="0" smtClean="0"/>
              <a:t>number</a:t>
            </a:r>
          </a:p>
          <a:p>
            <a:pPr marL="285750" indent="-285750">
              <a:buFont typeface="Arial" charset="0"/>
              <a:buChar char="•"/>
            </a:pPr>
            <a:r>
              <a:rPr lang="en-GB" altLang="zh-CN" dirty="0" smtClean="0"/>
              <a:t>8076 samples, </a:t>
            </a:r>
            <a:r>
              <a:rPr lang="en-GB" altLang="zh-CN" dirty="0"/>
              <a:t>80% respond </a:t>
            </a:r>
            <a:r>
              <a:rPr lang="en-GB" altLang="zh-CN" dirty="0" smtClean="0"/>
              <a:t>rate</a:t>
            </a:r>
          </a:p>
          <a:p>
            <a:pPr marL="285750" indent="-285750">
              <a:buFont typeface="Arial" charset="0"/>
              <a:buChar char="•"/>
            </a:pPr>
            <a:endParaRPr lang="en-GB" altLang="zh-CN" dirty="0" smtClean="0"/>
          </a:p>
          <a:p>
            <a:r>
              <a:rPr lang="en-GB" altLang="zh-CN" b="1" dirty="0"/>
              <a:t>Interesting relationship:</a:t>
            </a:r>
            <a:endParaRPr lang="en-GB" altLang="zh-CN" dirty="0"/>
          </a:p>
          <a:p>
            <a:r>
              <a:rPr lang="en-GB" altLang="zh-CN" dirty="0" err="1"/>
              <a:t>Eg</a:t>
            </a:r>
            <a:r>
              <a:rPr lang="en-GB" altLang="zh-CN" dirty="0"/>
              <a:t>, The relationship between parent and children’s </a:t>
            </a:r>
            <a:r>
              <a:rPr lang="en-GB" altLang="zh-CN" dirty="0" smtClean="0"/>
              <a:t>education </a:t>
            </a:r>
            <a:r>
              <a:rPr lang="en-GB" altLang="zh-CN" dirty="0"/>
              <a:t>level</a:t>
            </a:r>
          </a:p>
          <a:p>
            <a:pPr marL="285750" indent="-285750">
              <a:buFont typeface="Arial" charset="0"/>
              <a:buChar char="•"/>
            </a:pPr>
            <a:endParaRPr lang="en-GB" altLang="zh-CN" dirty="0"/>
          </a:p>
          <a:p>
            <a:endParaRPr lang="en-GB" altLang="zh-CN" sz="1600" dirty="0"/>
          </a:p>
          <a:p>
            <a:r>
              <a:rPr lang="en-GB" altLang="zh-CN" sz="1100" dirty="0"/>
              <a:t> </a:t>
            </a:r>
          </a:p>
          <a:p>
            <a:endParaRPr lang="en-GB" altLang="zh-CN" sz="1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E499C1C-19F8-49D4-9098-338E03B30240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4FA941F-2A13-4481-A8B5-C7F1B998D6D5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D2E0547-32B4-4186-97A8-3829B0741D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A622A60-2893-443D-BB9C-8396ED4E1597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83A4750-40DB-416A-878B-E07C348A8B41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4" descr="cloud_ballon.png">
            <a:extLst>
              <a:ext uri="{FF2B5EF4-FFF2-40B4-BE49-F238E27FC236}">
                <a16:creationId xmlns:a16="http://schemas.microsoft.com/office/drawing/2014/main" xmlns="" id="{E53CF005-15C2-40F4-993D-6819E82F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08D537C-DFCB-4FE5-B0A9-CC72FFFECA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11038" y="1112113"/>
            <a:ext cx="6926034" cy="670560"/>
            <a:chOff x="1270908" y="1208314"/>
            <a:chExt cx="6926034" cy="6096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yellow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4246934" y="403942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5DA156"/>
                </a:solidFill>
                <a:latin typeface="Myriad Pro" pitchFamily="34" charset="0"/>
              </a:rPr>
              <a:t>Data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8" y="2063577"/>
            <a:ext cx="4351860" cy="1923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AEEE4B3-C549-46B8-B466-59C2E56D92C8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4DD2830-63CC-4E6A-9261-B0F7BF432B71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98F0319-E51A-4419-BB0C-4ADDFAF66EB2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403A316-D40F-4DF7-85B8-5BAADB97C50E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E161B72-CADA-4BF1-9132-439116D2552C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4" descr="cloud_ballon.png">
            <a:extLst>
              <a:ext uri="{FF2B5EF4-FFF2-40B4-BE49-F238E27FC236}">
                <a16:creationId xmlns:a16="http://schemas.microsoft.com/office/drawing/2014/main" xmlns="" id="{E4FA61C1-F1ED-46B4-8541-0741F5A5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21" y="685800"/>
            <a:ext cx="1186679" cy="9715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0EF730DE-CB6A-412E-8080-85785D39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0" y="483518"/>
            <a:ext cx="7275426" cy="5143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D9A59F2-AD69-4196-9E17-91F8D02A79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211038" y="1112113"/>
            <a:ext cx="6926034" cy="670560"/>
            <a:chOff x="1270908" y="1208314"/>
            <a:chExt cx="6926034" cy="6096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yellow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3923927" y="403942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DA156"/>
                </a:solidFill>
                <a:latin typeface="Myriad Pro" pitchFamily="34" charset="0"/>
              </a:rPr>
              <a:t>Audience</a:t>
            </a:r>
            <a:endParaRPr lang="en-US" sz="28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460" y="1717188"/>
            <a:ext cx="4865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Scottish </a:t>
            </a:r>
            <a:r>
              <a:rPr lang="en-US" dirty="0"/>
              <a:t>Families with 2 </a:t>
            </a:r>
            <a:r>
              <a:rPr lang="en-US" dirty="0" smtClean="0"/>
              <a:t>generations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Elder generation is the </a:t>
            </a:r>
            <a:r>
              <a:rPr lang="en-US" dirty="0" err="1" smtClean="0"/>
              <a:t>scottish</a:t>
            </a:r>
            <a:r>
              <a:rPr lang="en-US" dirty="0" smtClean="0"/>
              <a:t> people living in the 1980s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Young generation is their </a:t>
            </a:r>
            <a:r>
              <a:rPr lang="en-US" dirty="0" err="1" smtClean="0"/>
              <a:t>offsprings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Artefact: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Pop-up book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ecall </a:t>
            </a:r>
            <a:r>
              <a:rPr lang="en-US" dirty="0"/>
              <a:t>and share </a:t>
            </a:r>
            <a:r>
              <a:rPr lang="en-US" dirty="0" smtClean="0"/>
              <a:t>elder generation’s </a:t>
            </a:r>
            <a:r>
              <a:rPr lang="en-US" dirty="0"/>
              <a:t>memory 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Young ones learn </a:t>
            </a:r>
            <a:r>
              <a:rPr lang="en-US" dirty="0"/>
              <a:t>experience and have reflection to make their own life choices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3928" y="2211710"/>
            <a:ext cx="218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DA156"/>
                </a:solidFill>
                <a:latin typeface="Myriad Pro" pitchFamily="34" charset="0"/>
              </a:rPr>
              <a:t>Thanks</a:t>
            </a:r>
            <a:endParaRPr lang="en-US" sz="4400" b="1" dirty="0">
              <a:solidFill>
                <a:srgbClr val="E5AC3C"/>
              </a:solidFill>
              <a:latin typeface="Myriad Pro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80609D5-37C5-47B0-AF90-D6A91DFFA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934"/>
            <a:ext cx="1186679" cy="4668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933C59E-DA73-4E96-B547-6BE98151CB3C}"/>
              </a:ext>
            </a:extLst>
          </p:cNvPr>
          <p:cNvSpPr/>
          <p:nvPr/>
        </p:nvSpPr>
        <p:spPr>
          <a:xfrm>
            <a:off x="1763688" y="4231102"/>
            <a:ext cx="504056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DF1BBEE-1221-4A55-B716-BF63B325E609}"/>
              </a:ext>
            </a:extLst>
          </p:cNvPr>
          <p:cNvSpPr/>
          <p:nvPr/>
        </p:nvSpPr>
        <p:spPr>
          <a:xfrm>
            <a:off x="2821888" y="4306360"/>
            <a:ext cx="1102039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3C28BC5-0DDD-42BF-97B0-BADFA8D4A1F6}"/>
              </a:ext>
            </a:extLst>
          </p:cNvPr>
          <p:cNvSpPr/>
          <p:nvPr/>
        </p:nvSpPr>
        <p:spPr>
          <a:xfrm>
            <a:off x="4365416" y="4239614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D597093-E703-4CA5-BE81-9993A11AF4CA}"/>
              </a:ext>
            </a:extLst>
          </p:cNvPr>
          <p:cNvSpPr/>
          <p:nvPr/>
        </p:nvSpPr>
        <p:spPr>
          <a:xfrm>
            <a:off x="5348484" y="4283158"/>
            <a:ext cx="1102039" cy="517825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D8CCEC6-12D5-4A98-BE5A-C53296F9BC8F}"/>
              </a:ext>
            </a:extLst>
          </p:cNvPr>
          <p:cNvSpPr/>
          <p:nvPr/>
        </p:nvSpPr>
        <p:spPr>
          <a:xfrm>
            <a:off x="7117127" y="4239612"/>
            <a:ext cx="391597" cy="451079"/>
          </a:xfrm>
          <a:prstGeom prst="rect">
            <a:avLst/>
          </a:prstGeom>
          <a:solidFill>
            <a:srgbClr val="D6E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133</Words>
  <Application>Microsoft Macintosh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Myriad Pro</vt:lpstr>
      <vt:lpstr>Rockwell Condensed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LUO Titi</cp:lastModifiedBy>
  <cp:revision>781</cp:revision>
  <dcterms:created xsi:type="dcterms:W3CDTF">2014-02-10T10:41:00Z</dcterms:created>
  <dcterms:modified xsi:type="dcterms:W3CDTF">2017-11-30T10:58:07Z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