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0080625" cy="7559675"/>
  <p:notesSz cx="7559675" cy="10691813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7" d="100"/>
          <a:sy n="57" d="100"/>
        </p:scale>
        <p:origin x="130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" name="日期版面配置區 2"/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4" name="頁尾版面配置區 3"/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5" name="投影片編號版面配置區 4"/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3C7D0BD3-FA94-4D8B-B13E-CEEC334F25A6}" type="slidenum">
              <a:t>‹#›</a:t>
            </a:fld>
            <a:endParaRPr lang="en-US" sz="14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41089887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備忘稿版面配置區 2"/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 altLang="zh-TW"/>
          </a:p>
        </p:txBody>
      </p:sp>
      <p:sp>
        <p:nvSpPr>
          <p:cNvPr id="4" name="頁首版面配置區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Times New Roman" pitchFamily="18"/>
                <a:ea typeface="Microsoft YaHei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日期版面配置區 4"/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Times New Roman" pitchFamily="18"/>
                <a:ea typeface="Microsoft YaHei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頁尾版面配置區 5"/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Times New Roman" pitchFamily="18"/>
                <a:ea typeface="Microsoft YaHei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投影片編號版面配置區 6"/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Times New Roman" pitchFamily="18"/>
                <a:ea typeface="Microsoft YaHei" pitchFamily="2"/>
                <a:cs typeface="Tahoma" pitchFamily="2"/>
              </a:defRPr>
            </a:lvl1pPr>
          </a:lstStyle>
          <a:p>
            <a:pPr lvl="0"/>
            <a:fld id="{CD89F0E8-1D06-4F41-A3C2-B0F38396BA7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917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en-US" altLang="zh-TW" sz="2000" b="0" i="0" u="none" strike="noStrike" kern="1200">
        <a:ln>
          <a:noFill/>
        </a:ln>
        <a:latin typeface="Arial" pitchFamily="18"/>
        <a:ea typeface="Microsoft YaHei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投影片編號版面配置區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EF6D40D8-92E8-4544-986D-A942B2CA3F7F}" type="slidenum">
              <a:t>1</a:t>
            </a:fld>
            <a:endParaRPr lang="en-US"/>
          </a:p>
        </p:txBody>
      </p:sp>
      <p:sp>
        <p:nvSpPr>
          <p:cNvPr id="2" name="投影片圖像版面配置區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備忘稿版面配置區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050160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投影片編號版面配置區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2BC0F2BD-CA2A-47F0-9ED1-7B8F798A7D70}" type="slidenum">
              <a:t>10</a:t>
            </a:fld>
            <a:endParaRPr lang="en-US"/>
          </a:p>
        </p:txBody>
      </p:sp>
      <p:sp>
        <p:nvSpPr>
          <p:cNvPr id="2" name="投影片圖像版面配置區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備忘稿版面配置區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505429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投影片編號版面配置區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D73EDDD5-79B2-433B-A10C-2D8F60E82886}" type="slidenum">
              <a:t>11</a:t>
            </a:fld>
            <a:endParaRPr lang="en-US"/>
          </a:p>
        </p:txBody>
      </p:sp>
      <p:sp>
        <p:nvSpPr>
          <p:cNvPr id="2" name="投影片圖像版面配置區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備忘稿版面配置區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680862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投影片編號版面配置區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A0742B15-CE83-43D6-BC94-4527B0060148}" type="slidenum">
              <a:t>12</a:t>
            </a:fld>
            <a:endParaRPr lang="en-US"/>
          </a:p>
        </p:txBody>
      </p:sp>
      <p:sp>
        <p:nvSpPr>
          <p:cNvPr id="2" name="投影片圖像版面配置區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備忘稿版面配置區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529707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投影片編號版面配置區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CB7B3BB0-D6AA-41D1-830C-893DE96FD807}" type="slidenum">
              <a:t>13</a:t>
            </a:fld>
            <a:endParaRPr lang="en-US"/>
          </a:p>
        </p:txBody>
      </p:sp>
      <p:sp>
        <p:nvSpPr>
          <p:cNvPr id="2" name="投影片圖像版面配置區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備忘稿版面配置區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941836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投影片編號版面配置區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C159D7BE-8A97-43F3-8FE7-C52F50279A87}" type="slidenum">
              <a:t>14</a:t>
            </a:fld>
            <a:endParaRPr lang="en-US"/>
          </a:p>
        </p:txBody>
      </p:sp>
      <p:sp>
        <p:nvSpPr>
          <p:cNvPr id="2" name="投影片圖像版面配置區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備忘稿版面配置區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036148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投影片編號版面配置區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717CBCE7-4099-4DCD-A4A1-ACA32375EA83}" type="slidenum">
              <a:t>15</a:t>
            </a:fld>
            <a:endParaRPr lang="en-US"/>
          </a:p>
        </p:txBody>
      </p:sp>
      <p:sp>
        <p:nvSpPr>
          <p:cNvPr id="2" name="投影片圖像版面配置區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備忘稿版面配置區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845122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投影片編號版面配置區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B5524ACB-D5CA-4926-9CF3-F76765F3B58C}" type="slidenum">
              <a:t>16</a:t>
            </a:fld>
            <a:endParaRPr lang="en-US"/>
          </a:p>
        </p:txBody>
      </p:sp>
      <p:sp>
        <p:nvSpPr>
          <p:cNvPr id="2" name="投影片圖像版面配置區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備忘稿版面配置區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966730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投影片編號版面配置區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344096C5-AFCC-4DFA-AFF3-FF9AD3EDD0C0}" type="slidenum">
              <a:t>2</a:t>
            </a:fld>
            <a:endParaRPr lang="en-US"/>
          </a:p>
        </p:txBody>
      </p:sp>
      <p:sp>
        <p:nvSpPr>
          <p:cNvPr id="2" name="投影片圖像版面配置區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備忘稿版面配置區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265939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投影片編號版面配置區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E566175A-3CA7-489B-B273-25AACF6C7C22}" type="slidenum">
              <a:t>3</a:t>
            </a:fld>
            <a:endParaRPr lang="en-US"/>
          </a:p>
        </p:txBody>
      </p:sp>
      <p:sp>
        <p:nvSpPr>
          <p:cNvPr id="2" name="投影片圖像版面配置區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備忘稿版面配置區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939997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投影片編號版面配置區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BD65C3DD-9AD9-4888-9871-CBBEA696A7AB}" type="slidenum">
              <a:t>4</a:t>
            </a:fld>
            <a:endParaRPr lang="en-US"/>
          </a:p>
        </p:txBody>
      </p:sp>
      <p:sp>
        <p:nvSpPr>
          <p:cNvPr id="2" name="投影片圖像版面配置區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備忘稿版面配置區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023188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投影片編號版面配置區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4B48A6A3-4AAA-458A-B4CB-A6354AC5E22E}" type="slidenum">
              <a:t>5</a:t>
            </a:fld>
            <a:endParaRPr lang="en-US"/>
          </a:p>
        </p:txBody>
      </p:sp>
      <p:sp>
        <p:nvSpPr>
          <p:cNvPr id="2" name="投影片圖像版面配置區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備忘稿版面配置區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930349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投影片編號版面配置區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2A80D77D-59F5-4420-8C99-07A7C35CDD46}" type="slidenum">
              <a:t>6</a:t>
            </a:fld>
            <a:endParaRPr lang="en-US"/>
          </a:p>
        </p:txBody>
      </p:sp>
      <p:sp>
        <p:nvSpPr>
          <p:cNvPr id="2" name="投影片圖像版面配置區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備忘稿版面配置區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028718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投影片編號版面配置區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C591CDBD-E0F5-4064-92CC-3D8871BAEDD3}" type="slidenum">
              <a:t>7</a:t>
            </a:fld>
            <a:endParaRPr lang="en-US"/>
          </a:p>
        </p:txBody>
      </p:sp>
      <p:sp>
        <p:nvSpPr>
          <p:cNvPr id="2" name="投影片圖像版面配置區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備忘稿版面配置區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927276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投影片編號版面配置區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1BA2A504-0C61-4CC3-83E7-8D3F33F8D5D4}" type="slidenum">
              <a:t>8</a:t>
            </a:fld>
            <a:endParaRPr lang="en-US"/>
          </a:p>
        </p:txBody>
      </p:sp>
      <p:sp>
        <p:nvSpPr>
          <p:cNvPr id="2" name="投影片圖像版面配置區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備忘稿版面配置區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060331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投影片編號版面配置區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37C99DFB-E8C7-4FC1-A568-F8F5F8EF9A9A}" type="slidenum">
              <a:t>9</a:t>
            </a:fld>
            <a:endParaRPr lang="en-US"/>
          </a:p>
        </p:txBody>
      </p:sp>
      <p:sp>
        <p:nvSpPr>
          <p:cNvPr id="2" name="投影片圖像版面配置區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備忘稿版面配置區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656702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9333" y="-9334"/>
            <a:ext cx="10109072" cy="7578343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6403" y="2650553"/>
            <a:ext cx="6423553" cy="1814743"/>
          </a:xfrm>
        </p:spPr>
        <p:txBody>
          <a:bodyPr anchor="b">
            <a:noAutofit/>
          </a:bodyPr>
          <a:lstStyle>
            <a:lvl1pPr algn="r">
              <a:defRPr sz="5952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46403" y="4465295"/>
            <a:ext cx="6423553" cy="1209128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7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1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9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23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78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31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4BD76AE-360B-4FF3-A6D1-0F1288295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206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2" y="671971"/>
            <a:ext cx="6997914" cy="3751839"/>
          </a:xfrm>
        </p:spPr>
        <p:txBody>
          <a:bodyPr anchor="ctr">
            <a:normAutofit/>
          </a:bodyPr>
          <a:lstStyle>
            <a:lvl1pPr algn="l">
              <a:defRPr sz="485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2" y="4927788"/>
            <a:ext cx="6997914" cy="1731695"/>
          </a:xfrm>
        </p:spPr>
        <p:txBody>
          <a:bodyPr anchor="ctr">
            <a:normAutofit/>
          </a:bodyPr>
          <a:lstStyle>
            <a:lvl1pPr marL="0" indent="0" algn="l">
              <a:buNone/>
              <a:defRPr sz="1984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D1118F7-CCEF-4D93-8C43-3E4D04A6A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628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257" y="671971"/>
            <a:ext cx="6694159" cy="3331857"/>
          </a:xfrm>
        </p:spPr>
        <p:txBody>
          <a:bodyPr anchor="ctr">
            <a:normAutofit/>
          </a:bodyPr>
          <a:lstStyle>
            <a:lvl1pPr algn="l">
              <a:defRPr sz="485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13857" y="4003828"/>
            <a:ext cx="5974958" cy="419982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764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>
              <a:buFontTx/>
              <a:buNone/>
              <a:defRPr/>
            </a:lvl2pPr>
            <a:lvl3pPr marL="1007943" indent="0">
              <a:buFontTx/>
              <a:buNone/>
              <a:defRPr/>
            </a:lvl3pPr>
            <a:lvl4pPr marL="1511915" indent="0">
              <a:buFontTx/>
              <a:buNone/>
              <a:defRPr/>
            </a:lvl4pPr>
            <a:lvl5pPr marL="2015886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27788"/>
            <a:ext cx="6997915" cy="1731695"/>
          </a:xfrm>
        </p:spPr>
        <p:txBody>
          <a:bodyPr anchor="ctr">
            <a:normAutofit/>
          </a:bodyPr>
          <a:lstStyle>
            <a:lvl1pPr marL="0" indent="0" algn="l">
              <a:buNone/>
              <a:defRPr sz="1984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D1118F7-CCEF-4D93-8C43-3E4D04A6AC45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32156" y="871246"/>
            <a:ext cx="504162" cy="644607"/>
          </a:xfrm>
          <a:prstGeom prst="rect">
            <a:avLst/>
          </a:prstGeom>
        </p:spPr>
        <p:txBody>
          <a:bodyPr vert="horz" lIns="100796" tIns="50398" rIns="100796" bIns="50398" rtlCol="0" anchor="ctr">
            <a:noAutofit/>
          </a:bodyPr>
          <a:lstStyle/>
          <a:p>
            <a:pPr lvl="0"/>
            <a:r>
              <a:rPr lang="en-US" sz="881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438870" y="3181894"/>
            <a:ext cx="504162" cy="644607"/>
          </a:xfrm>
          <a:prstGeom prst="rect">
            <a:avLst/>
          </a:prstGeom>
        </p:spPr>
        <p:txBody>
          <a:bodyPr vert="horz" lIns="100796" tIns="50398" rIns="100796" bIns="50398" rtlCol="0" anchor="ctr">
            <a:noAutofit/>
          </a:bodyPr>
          <a:lstStyle/>
          <a:p>
            <a:pPr lvl="0"/>
            <a:r>
              <a:rPr lang="en-US" sz="881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540035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0" y="2129659"/>
            <a:ext cx="6997915" cy="2861014"/>
          </a:xfrm>
        </p:spPr>
        <p:txBody>
          <a:bodyPr anchor="b">
            <a:normAutofit/>
          </a:bodyPr>
          <a:lstStyle>
            <a:lvl1pPr algn="l">
              <a:defRPr sz="485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90673"/>
            <a:ext cx="6997915" cy="1668810"/>
          </a:xfrm>
        </p:spPr>
        <p:txBody>
          <a:bodyPr anchor="t">
            <a:normAutofit/>
          </a:bodyPr>
          <a:lstStyle>
            <a:lvl1pPr marL="0" indent="0" algn="l">
              <a:buNone/>
              <a:defRPr sz="1984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D1118F7-CCEF-4D93-8C43-3E4D04A6A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6063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257" y="671971"/>
            <a:ext cx="6694159" cy="3331857"/>
          </a:xfrm>
        </p:spPr>
        <p:txBody>
          <a:bodyPr anchor="ctr">
            <a:normAutofit/>
          </a:bodyPr>
          <a:lstStyle>
            <a:lvl1pPr algn="l">
              <a:defRPr sz="485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2038" y="4423810"/>
            <a:ext cx="6997916" cy="566863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646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3972" indent="0">
              <a:buFontTx/>
              <a:buNone/>
              <a:defRPr/>
            </a:lvl2pPr>
            <a:lvl3pPr marL="1007943" indent="0">
              <a:buFontTx/>
              <a:buNone/>
              <a:defRPr/>
            </a:lvl3pPr>
            <a:lvl4pPr marL="1511915" indent="0">
              <a:buFontTx/>
              <a:buNone/>
              <a:defRPr/>
            </a:lvl4pPr>
            <a:lvl5pPr marL="2015886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90673"/>
            <a:ext cx="6997915" cy="1668810"/>
          </a:xfrm>
        </p:spPr>
        <p:txBody>
          <a:bodyPr anchor="t">
            <a:normAutofit/>
          </a:bodyPr>
          <a:lstStyle>
            <a:lvl1pPr marL="0" indent="0" algn="l">
              <a:buNone/>
              <a:defRPr sz="1984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D1118F7-CCEF-4D93-8C43-3E4D04A6AC45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32156" y="871246"/>
            <a:ext cx="504162" cy="644607"/>
          </a:xfrm>
          <a:prstGeom prst="rect">
            <a:avLst/>
          </a:prstGeom>
        </p:spPr>
        <p:txBody>
          <a:bodyPr vert="horz" lIns="100796" tIns="50398" rIns="100796" bIns="50398" rtlCol="0" anchor="ctr">
            <a:noAutofit/>
          </a:bodyPr>
          <a:lstStyle/>
          <a:p>
            <a:pPr lvl="0"/>
            <a:r>
              <a:rPr lang="en-US" sz="881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438870" y="3181894"/>
            <a:ext cx="504162" cy="644607"/>
          </a:xfrm>
          <a:prstGeom prst="rect">
            <a:avLst/>
          </a:prstGeom>
        </p:spPr>
        <p:txBody>
          <a:bodyPr vert="horz" lIns="100796" tIns="50398" rIns="100796" bIns="50398" rtlCol="0" anchor="ctr">
            <a:noAutofit/>
          </a:bodyPr>
          <a:lstStyle/>
          <a:p>
            <a:pPr lvl="0"/>
            <a:r>
              <a:rPr lang="en-US" sz="881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168087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8930" y="671971"/>
            <a:ext cx="6991025" cy="3331857"/>
          </a:xfrm>
        </p:spPr>
        <p:txBody>
          <a:bodyPr anchor="ctr">
            <a:normAutofit/>
          </a:bodyPr>
          <a:lstStyle>
            <a:lvl1pPr algn="l">
              <a:defRPr sz="485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2038" y="4423810"/>
            <a:ext cx="6997916" cy="566863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646">
                <a:solidFill>
                  <a:schemeClr val="accent1"/>
                </a:solidFill>
              </a:defRPr>
            </a:lvl1pPr>
            <a:lvl2pPr marL="503972" indent="0">
              <a:buFontTx/>
              <a:buNone/>
              <a:defRPr/>
            </a:lvl2pPr>
            <a:lvl3pPr marL="1007943" indent="0">
              <a:buFontTx/>
              <a:buNone/>
              <a:defRPr/>
            </a:lvl3pPr>
            <a:lvl4pPr marL="1511915" indent="0">
              <a:buFontTx/>
              <a:buNone/>
              <a:defRPr/>
            </a:lvl4pPr>
            <a:lvl5pPr marL="2015886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90673"/>
            <a:ext cx="6997915" cy="1668810"/>
          </a:xfrm>
        </p:spPr>
        <p:txBody>
          <a:bodyPr anchor="t">
            <a:normAutofit/>
          </a:bodyPr>
          <a:lstStyle>
            <a:lvl1pPr marL="0" indent="0" algn="l">
              <a:buNone/>
              <a:defRPr sz="1984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D1118F7-CCEF-4D93-8C43-3E4D04A6A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0592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6005AD8-401F-4173-9992-45CF359F2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215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89572" y="671972"/>
            <a:ext cx="1079072" cy="5788752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2041" y="671972"/>
            <a:ext cx="5727155" cy="5788752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D91E56E-52CB-411B-9745-32BB2E6F9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066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1865267-2A7E-4360-A798-AA7E4895C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385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0" y="2977208"/>
            <a:ext cx="6997915" cy="2013467"/>
          </a:xfrm>
        </p:spPr>
        <p:txBody>
          <a:bodyPr anchor="b"/>
          <a:lstStyle>
            <a:lvl1pPr algn="l">
              <a:defRPr sz="4409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90673"/>
            <a:ext cx="6997915" cy="948432"/>
          </a:xfrm>
        </p:spPr>
        <p:txBody>
          <a:bodyPr anchor="t"/>
          <a:lstStyle>
            <a:lvl1pPr marL="0" indent="0" algn="l">
              <a:buNone/>
              <a:defRPr sz="220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CA8BEC9-52F3-41CE-B7B8-5F6BE28A0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904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2" y="671971"/>
            <a:ext cx="6997914" cy="145593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2042" y="2381649"/>
            <a:ext cx="3404426" cy="4277832"/>
          </a:xfrm>
        </p:spPr>
        <p:txBody>
          <a:bodyPr>
            <a:normAutofit/>
          </a:bodyPr>
          <a:lstStyle>
            <a:lvl1pPr>
              <a:defRPr sz="1984"/>
            </a:lvl1pPr>
            <a:lvl2pPr>
              <a:defRPr sz="1764"/>
            </a:lvl2pPr>
            <a:lvl3pPr>
              <a:defRPr sz="1543"/>
            </a:lvl3pPr>
            <a:lvl4pPr>
              <a:defRPr sz="1323"/>
            </a:lvl4pPr>
            <a:lvl5pPr>
              <a:defRPr sz="1323"/>
            </a:lvl5pPr>
            <a:lvl6pPr>
              <a:defRPr sz="1323"/>
            </a:lvl6pPr>
            <a:lvl7pPr>
              <a:defRPr sz="1323"/>
            </a:lvl7pPr>
            <a:lvl8pPr>
              <a:defRPr sz="1323"/>
            </a:lvl8pPr>
            <a:lvl9pPr>
              <a:defRPr sz="1323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5529" y="2381651"/>
            <a:ext cx="3404427" cy="4277834"/>
          </a:xfrm>
        </p:spPr>
        <p:txBody>
          <a:bodyPr>
            <a:normAutofit/>
          </a:bodyPr>
          <a:lstStyle>
            <a:lvl1pPr>
              <a:defRPr sz="1984"/>
            </a:lvl1pPr>
            <a:lvl2pPr>
              <a:defRPr sz="1764"/>
            </a:lvl2pPr>
            <a:lvl3pPr>
              <a:defRPr sz="1543"/>
            </a:lvl3pPr>
            <a:lvl4pPr>
              <a:defRPr sz="1323"/>
            </a:lvl4pPr>
            <a:lvl5pPr>
              <a:defRPr sz="1323"/>
            </a:lvl5pPr>
            <a:lvl6pPr>
              <a:defRPr sz="1323"/>
            </a:lvl6pPr>
            <a:lvl7pPr>
              <a:defRPr sz="1323"/>
            </a:lvl7pPr>
            <a:lvl8pPr>
              <a:defRPr sz="1323"/>
            </a:lvl8pPr>
            <a:lvl9pPr>
              <a:defRPr sz="1323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83B1086-F543-45EA-B966-C067A665B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592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1" y="671971"/>
            <a:ext cx="6997913" cy="1455937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1" y="2382084"/>
            <a:ext cx="3407251" cy="635222"/>
          </a:xfrm>
        </p:spPr>
        <p:txBody>
          <a:bodyPr anchor="b">
            <a:noAutofit/>
          </a:bodyPr>
          <a:lstStyle>
            <a:lvl1pPr marL="0" indent="0">
              <a:buNone/>
              <a:defRPr sz="2646" b="0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2041" y="3017307"/>
            <a:ext cx="3407251" cy="364217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62702" y="2382084"/>
            <a:ext cx="3407251" cy="635222"/>
          </a:xfrm>
        </p:spPr>
        <p:txBody>
          <a:bodyPr anchor="b">
            <a:noAutofit/>
          </a:bodyPr>
          <a:lstStyle>
            <a:lvl1pPr marL="0" indent="0">
              <a:buNone/>
              <a:defRPr sz="2646" b="0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62702" y="3017307"/>
            <a:ext cx="3407251" cy="364217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9BF09CA-6F4C-4AF1-9748-C57A78737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167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1" y="671971"/>
            <a:ext cx="6997914" cy="145593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3434BB0-2B43-4882-BBA1-27C0BE92A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028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161C257-74E7-4153-BAD4-31A451003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528236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1" y="1651933"/>
            <a:ext cx="3075982" cy="1409272"/>
          </a:xfrm>
        </p:spPr>
        <p:txBody>
          <a:bodyPr anchor="b">
            <a:normAutofit/>
          </a:bodyPr>
          <a:lstStyle>
            <a:lvl1pPr>
              <a:defRPr sz="2205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7083" y="567610"/>
            <a:ext cx="3732871" cy="6091873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2041" y="3061205"/>
            <a:ext cx="3075982" cy="2848876"/>
          </a:xfrm>
        </p:spPr>
        <p:txBody>
          <a:bodyPr>
            <a:normAutofit/>
          </a:bodyPr>
          <a:lstStyle>
            <a:lvl1pPr marL="0" indent="0">
              <a:buNone/>
              <a:defRPr sz="1543"/>
            </a:lvl1pPr>
            <a:lvl2pPr marL="377979" indent="0">
              <a:buNone/>
              <a:defRPr sz="1157"/>
            </a:lvl2pPr>
            <a:lvl3pPr marL="755957" indent="0">
              <a:buNone/>
              <a:defRPr sz="992"/>
            </a:lvl3pPr>
            <a:lvl4pPr marL="1133936" indent="0">
              <a:buNone/>
              <a:defRPr sz="827"/>
            </a:lvl4pPr>
            <a:lvl5pPr marL="1511915" indent="0">
              <a:buNone/>
              <a:defRPr sz="827"/>
            </a:lvl5pPr>
            <a:lvl6pPr marL="1889893" indent="0">
              <a:buNone/>
              <a:defRPr sz="827"/>
            </a:lvl6pPr>
            <a:lvl7pPr marL="2267872" indent="0">
              <a:buNone/>
              <a:defRPr sz="827"/>
            </a:lvl7pPr>
            <a:lvl8pPr marL="2645851" indent="0">
              <a:buNone/>
              <a:defRPr sz="827"/>
            </a:lvl8pPr>
            <a:lvl9pPr marL="3023829" indent="0">
              <a:buNone/>
              <a:defRPr sz="827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FC11B78-8266-46FD-96C4-9B0E3FBE6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967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1" y="5291772"/>
            <a:ext cx="6997914" cy="624724"/>
          </a:xfrm>
        </p:spPr>
        <p:txBody>
          <a:bodyPr anchor="b">
            <a:normAutofit/>
          </a:bodyPr>
          <a:lstStyle>
            <a:lvl1pPr algn="l">
              <a:defRPr sz="2646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2041" y="671971"/>
            <a:ext cx="6997914" cy="4239192"/>
          </a:xfrm>
        </p:spPr>
        <p:txBody>
          <a:bodyPr anchor="t">
            <a:normAutofit/>
          </a:bodyPr>
          <a:lstStyle>
            <a:lvl1pPr marL="0" indent="0" algn="ctr">
              <a:buNone/>
              <a:defRPr sz="1764"/>
            </a:lvl1pPr>
            <a:lvl2pPr marL="503972" indent="0">
              <a:buNone/>
              <a:defRPr sz="1764"/>
            </a:lvl2pPr>
            <a:lvl3pPr marL="1007943" indent="0">
              <a:buNone/>
              <a:defRPr sz="1764"/>
            </a:lvl3pPr>
            <a:lvl4pPr marL="1511915" indent="0">
              <a:buNone/>
              <a:defRPr sz="1764"/>
            </a:lvl4pPr>
            <a:lvl5pPr marL="2015886" indent="0">
              <a:buNone/>
              <a:defRPr sz="1764"/>
            </a:lvl5pPr>
            <a:lvl6pPr marL="2519858" indent="0">
              <a:buNone/>
              <a:defRPr sz="1764"/>
            </a:lvl6pPr>
            <a:lvl7pPr marL="3023829" indent="0">
              <a:buNone/>
              <a:defRPr sz="1764"/>
            </a:lvl7pPr>
            <a:lvl8pPr marL="3527801" indent="0">
              <a:buNone/>
              <a:defRPr sz="1764"/>
            </a:lvl8pPr>
            <a:lvl9pPr marL="4031772" indent="0">
              <a:buNone/>
              <a:defRPr sz="1764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2041" y="5916496"/>
            <a:ext cx="6997914" cy="742987"/>
          </a:xfrm>
        </p:spPr>
        <p:txBody>
          <a:bodyPr>
            <a:normAutofit/>
          </a:bodyPr>
          <a:lstStyle>
            <a:lvl1pPr marL="0" indent="0">
              <a:buNone/>
              <a:defRPr sz="132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9381B7E-1788-453D-9269-00DF2B6CB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677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9334" y="-9334"/>
            <a:ext cx="10109073" cy="7578343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2041" y="671971"/>
            <a:ext cx="6997913" cy="14559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1" y="2381651"/>
            <a:ext cx="6997914" cy="42778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58922" y="6659484"/>
            <a:ext cx="75420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2041" y="6659484"/>
            <a:ext cx="5096507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808" y="6659484"/>
            <a:ext cx="56514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accent1"/>
                </a:solidFill>
              </a:defRPr>
            </a:lvl1pPr>
          </a:lstStyle>
          <a:p>
            <a:pPr lvl="0"/>
            <a:fld id="{7D1118F7-CCEF-4D93-8C43-3E4D04A6A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719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503972" rtl="0" eaLnBrk="1" latinLnBrk="0" hangingPunct="1">
        <a:spcBef>
          <a:spcPct val="0"/>
        </a:spcBef>
        <a:buNone/>
        <a:defRPr sz="3968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77979" indent="-377979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984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818954" indent="-314982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764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259929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54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763900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267872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771844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3275815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779787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4283758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標題 1"/>
          <p:cNvSpPr txBox="1">
            <a:spLocks noGrp="1"/>
          </p:cNvSpPr>
          <p:nvPr>
            <p:ph type="subTitle" idx="4294967295"/>
          </p:nvPr>
        </p:nvSpPr>
        <p:spPr>
          <a:xfrm>
            <a:off x="0" y="301625"/>
            <a:ext cx="9072563" cy="6456363"/>
          </a:xfrm>
        </p:spPr>
        <p:txBody>
          <a:bodyPr anchor="ctr"/>
          <a:lstStyle/>
          <a:p>
            <a:pPr lvl="0" algn="l"/>
            <a:r>
              <a:rPr lang="en-US" dirty="0" smtClean="0"/>
              <a:t>10/21</a:t>
            </a:r>
            <a:endParaRPr lang="en-US" dirty="0"/>
          </a:p>
          <a:p>
            <a:pPr lvl="0" algn="l">
              <a:buSzPct val="45000"/>
              <a:buFont typeface="StarSymbol"/>
              <a:buChar char="●"/>
            </a:pPr>
            <a:r>
              <a:rPr lang="zh-TW" altLang="en-US" sz="3200" dirty="0"/>
              <a:t>於</a:t>
            </a:r>
            <a:r>
              <a:rPr lang="en-US" altLang="zh-TW" sz="3200" dirty="0" err="1"/>
              <a:t>TensorFlow</a:t>
            </a:r>
            <a:r>
              <a:rPr lang="zh-TW" altLang="en-US" sz="3200" dirty="0"/>
              <a:t>架構下之</a:t>
            </a:r>
            <a:r>
              <a:rPr lang="en-US" altLang="zh-TW" sz="3200" dirty="0"/>
              <a:t>python</a:t>
            </a:r>
            <a:r>
              <a:rPr lang="zh-TW" altLang="en-US" sz="3200" dirty="0"/>
              <a:t>程式和語法運用</a:t>
            </a:r>
          </a:p>
          <a:p>
            <a:pPr lvl="0" algn="l">
              <a:buSzPct val="45000"/>
              <a:buFont typeface="StarSymbol"/>
              <a:buChar char="●"/>
            </a:pPr>
            <a:r>
              <a:rPr lang="zh-TW" altLang="en-US" sz="3200" dirty="0"/>
              <a:t>了解機器學習類型，模型建立及資料預處理方式</a:t>
            </a:r>
          </a:p>
          <a:p>
            <a:pPr lvl="0" algn="l">
              <a:buSzPct val="45000"/>
              <a:buFont typeface="StarSymbol"/>
              <a:buChar char="●"/>
            </a:pPr>
            <a:r>
              <a:rPr lang="zh-TW" altLang="en-US" sz="3200" dirty="0"/>
              <a:t>利用</a:t>
            </a:r>
            <a:r>
              <a:rPr lang="en-US" altLang="zh-TW" sz="3200" dirty="0"/>
              <a:t>python</a:t>
            </a:r>
            <a:r>
              <a:rPr lang="zh-TW" altLang="en-US" sz="3200" dirty="0"/>
              <a:t>處理機器學習資料相關方法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 noGrp="1"/>
          </p:cNvSpPr>
          <p:nvPr>
            <p:ph type="title" idx="4294967295"/>
          </p:nvPr>
        </p:nvSpPr>
        <p:spPr>
          <a:xfrm>
            <a:off x="0" y="301625"/>
            <a:ext cx="9072563" cy="1262063"/>
          </a:xfrm>
        </p:spPr>
        <p:txBody>
          <a:bodyPr>
            <a:spAutoFit/>
          </a:bodyPr>
          <a:lstStyle/>
          <a:p>
            <a:pPr lvl="0"/>
            <a:r>
              <a:rPr lang="zh-TW" altLang="en-US" sz="4000"/>
              <a:t>機器學習的種類</a:t>
            </a:r>
          </a:p>
        </p:txBody>
      </p:sp>
      <p:sp>
        <p:nvSpPr>
          <p:cNvPr id="3" name="文字版面配置區 2"/>
          <p:cNvSpPr txBox="1">
            <a:spLocks noGrp="1"/>
          </p:cNvSpPr>
          <p:nvPr>
            <p:ph type="body" idx="4294967295"/>
          </p:nvPr>
        </p:nvSpPr>
        <p:spPr>
          <a:xfrm>
            <a:off x="0" y="1768475"/>
            <a:ext cx="9072563" cy="4989513"/>
          </a:xfrm>
        </p:spPr>
        <p:txBody>
          <a:bodyPr>
            <a:normAutofit/>
          </a:bodyPr>
          <a:lstStyle/>
          <a:p>
            <a:pPr lvl="0">
              <a:buSzPct val="45000"/>
              <a:buFont typeface="StarSymbol"/>
              <a:buChar char="●"/>
            </a:pPr>
            <a:r>
              <a:rPr lang="zh-TW" altLang="en-US" sz="2400" dirty="0"/>
              <a:t>監督式學習（</a:t>
            </a:r>
            <a:r>
              <a:rPr lang="en-US" sz="2400" dirty="0"/>
              <a:t>Supervised learning</a:t>
            </a:r>
            <a:r>
              <a:rPr lang="zh-TW" altLang="en-US" sz="2400" dirty="0"/>
              <a:t>）：所有資料都有標準答案，可以提供機器學習在輸出時判斷誤差使用，預測時比較精準，就好像模擬考有提供答案，學生考後可以比對誤差，這樣聯考時成績會比較好。例如：我們任意選出 </a:t>
            </a:r>
            <a:r>
              <a:rPr lang="en-US" sz="2400" dirty="0"/>
              <a:t>100 </a:t>
            </a:r>
            <a:r>
              <a:rPr lang="zh-TW" altLang="en-US" sz="2400" dirty="0"/>
              <a:t>張照片並且「標註」（</a:t>
            </a:r>
            <a:r>
              <a:rPr lang="en-US" sz="2400" dirty="0"/>
              <a:t>Label</a:t>
            </a:r>
            <a:r>
              <a:rPr lang="zh-TW" altLang="en-US" sz="2400" dirty="0"/>
              <a:t>）哪些是貓哪些是狗，輸入電腦後讓電腦學習認識貓與狗的外觀，因為照片已經標註了，因此電腦只要把照片內的「特徵」（</a:t>
            </a:r>
            <a:r>
              <a:rPr lang="en-US" sz="2400" dirty="0"/>
              <a:t>Feature</a:t>
            </a:r>
            <a:r>
              <a:rPr lang="zh-TW" altLang="en-US" sz="2400" dirty="0"/>
              <a:t>）取出來，將來在做預測時只要尋找這個特徵（四肢腳、尖耳朵、長鬍子）就可以辨識貓了！這種方法等於是人工「分類」，對電腦而言最簡單，但是對人類來說最辛苦。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 txBox="1">
            <a:spLocks noGrp="1"/>
          </p:cNvSpPr>
          <p:nvPr>
            <p:ph type="body" idx="4294967295"/>
          </p:nvPr>
        </p:nvSpPr>
        <p:spPr>
          <a:xfrm>
            <a:off x="200722" y="411163"/>
            <a:ext cx="9879903" cy="6653212"/>
          </a:xfrm>
        </p:spPr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zh-TW" altLang="en-US" sz="2200" dirty="0"/>
              <a:t>非監督式學習（</a:t>
            </a:r>
            <a:r>
              <a:rPr lang="en-US" sz="2200" dirty="0"/>
              <a:t>Un-supervised learning</a:t>
            </a:r>
            <a:r>
              <a:rPr lang="zh-TW" altLang="en-US" sz="2200" dirty="0"/>
              <a:t>）：所有資料都沒有標準答案，無法提供機器學習輸出判斷誤差使用，機器必須自己尋找答案，預測時比較不準，就好像模擬考沒有提供答案，學生考後無法比對誤差，這樣聯考時成績會比較差。例如：我們任意選出 </a:t>
            </a:r>
            <a:r>
              <a:rPr lang="en-US" sz="2200" dirty="0"/>
              <a:t>100 </a:t>
            </a:r>
            <a:r>
              <a:rPr lang="zh-TW" altLang="en-US" sz="2200" dirty="0"/>
              <a:t>張照片但是沒有標註，輸入電腦後讓電腦學習認識貓與狗的外觀，因為照片沒有標註，因此電腦必須自己嘗試把照片內的「特徵」取出來，同時自己進行「分類」，將來在做預測時只要尋找這個特徵（四隻腳、尖耳朵、長鬍子）就可以辨識是「哪類動物」了！這種方法不必人工分類，對人類來說最簡單，但是對電腦來說最辛苦，而且判斷誤差比較大。</a:t>
            </a:r>
          </a:p>
          <a:p>
            <a:pPr lvl="0">
              <a:buSzPct val="45000"/>
              <a:buFont typeface="StarSymbol"/>
              <a:buChar char="●"/>
            </a:pPr>
            <a:r>
              <a:rPr lang="zh-TW" altLang="en-US" sz="2200" dirty="0"/>
              <a:t>半監督式學習（</a:t>
            </a:r>
            <a:r>
              <a:rPr lang="en-US" sz="2200" dirty="0"/>
              <a:t>Semi-supervised learning</a:t>
            </a:r>
            <a:r>
              <a:rPr lang="zh-TW" altLang="en-US" sz="2200" dirty="0"/>
              <a:t>）：少部分資料有標準答案，可提供機器學習輸出判斷誤差使用；大部分資料沒有標準答案，機器必須自己尋找答案，等於是結合監督式與非監督式學習的優點。例如：我們任意選出 </a:t>
            </a:r>
            <a:r>
              <a:rPr lang="en-US" sz="2200" dirty="0"/>
              <a:t>100 </a:t>
            </a:r>
            <a:r>
              <a:rPr lang="zh-TW" altLang="en-US" sz="2200" dirty="0"/>
              <a:t>張照片，其中 </a:t>
            </a:r>
            <a:r>
              <a:rPr lang="en-US" sz="2200" dirty="0"/>
              <a:t>10 </a:t>
            </a:r>
            <a:r>
              <a:rPr lang="zh-TW" altLang="en-US" sz="2200" dirty="0"/>
              <a:t>張標註哪些是貓哪些是狗，輸入電腦後讓電腦學習認識貓與狗的外觀，電腦只要把照片內的特徵取出來，再自己嘗試把另外 </a:t>
            </a:r>
            <a:r>
              <a:rPr lang="en-US" sz="2200" dirty="0"/>
              <a:t>90 </a:t>
            </a:r>
            <a:r>
              <a:rPr lang="zh-TW" altLang="en-US" sz="2200" dirty="0"/>
              <a:t>張照片內的特徵取出來，同時自己進行分類。這種方法只需要少量的人工分類，又可以讓預測時比較精準，是目前最常使用的一種方式。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 noGrp="1"/>
          </p:cNvSpPr>
          <p:nvPr>
            <p:ph type="title" idx="4294967295"/>
          </p:nvPr>
        </p:nvSpPr>
        <p:spPr>
          <a:xfrm>
            <a:off x="0" y="301625"/>
            <a:ext cx="9072563" cy="1262063"/>
          </a:xfrm>
        </p:spPr>
        <p:txBody>
          <a:bodyPr>
            <a:normAutofit fontScale="90000"/>
          </a:bodyPr>
          <a:lstStyle/>
          <a:p>
            <a:pPr lvl="0" algn="l"/>
            <a:r>
              <a:rPr lang="en-US" sz="2600"/>
              <a:t>http://scikit-learn.org/stable/tutorial/machine_learning_map/index.html</a:t>
            </a:r>
          </a:p>
        </p:txBody>
      </p:sp>
      <p:sp>
        <p:nvSpPr>
          <p:cNvPr id="3" name="文字版面配置區 2"/>
          <p:cNvSpPr txBox="1">
            <a:spLocks noGrp="1"/>
          </p:cNvSpPr>
          <p:nvPr>
            <p:ph type="body" idx="4294967295"/>
          </p:nvPr>
        </p:nvSpPr>
        <p:spPr>
          <a:xfrm>
            <a:off x="0" y="1768475"/>
            <a:ext cx="9072563" cy="4989513"/>
          </a:xfrm>
        </p:spPr>
        <p:txBody>
          <a:bodyPr>
            <a:normAutofit/>
          </a:bodyPr>
          <a:lstStyle/>
          <a:p>
            <a:pPr lvl="0">
              <a:buSzPct val="45000"/>
              <a:buFont typeface="StarSymbol"/>
              <a:buChar char="●"/>
            </a:pPr>
            <a:r>
              <a:rPr lang="en-US" sz="3200" dirty="0" err="1"/>
              <a:t>scikit</a:t>
            </a:r>
            <a:r>
              <a:rPr lang="en-US" sz="3200" dirty="0"/>
              <a:t>-learn</a:t>
            </a:r>
            <a:r>
              <a:rPr lang="zh-TW" altLang="en-US" sz="3200" dirty="0"/>
              <a:t>將機器學習分為四大塊： </a:t>
            </a:r>
            <a:r>
              <a:rPr lang="en-US" altLang="zh-TW" sz="3200" dirty="0"/>
              <a:t>classification (</a:t>
            </a:r>
            <a:r>
              <a:rPr lang="zh-TW" altLang="en-US" sz="3200" dirty="0"/>
              <a:t>分類</a:t>
            </a:r>
            <a:r>
              <a:rPr lang="en-US" altLang="zh-TW" sz="3200" dirty="0"/>
              <a:t>)</a:t>
            </a:r>
            <a:r>
              <a:rPr lang="zh-TW" altLang="en-US" sz="3200" dirty="0"/>
              <a:t>， </a:t>
            </a:r>
            <a:r>
              <a:rPr lang="en-US" altLang="zh-TW" sz="3200" dirty="0"/>
              <a:t>clustering (</a:t>
            </a:r>
            <a:r>
              <a:rPr lang="zh-TW" altLang="en-US" sz="3200" dirty="0"/>
              <a:t>聚類</a:t>
            </a:r>
            <a:r>
              <a:rPr lang="en-US" altLang="zh-TW" sz="3200" dirty="0"/>
              <a:t>), regression (</a:t>
            </a:r>
            <a:r>
              <a:rPr lang="zh-TW" altLang="en-US" sz="3200" dirty="0"/>
              <a:t>回歸</a:t>
            </a:r>
            <a:r>
              <a:rPr lang="en-US" altLang="zh-TW" sz="3200" dirty="0"/>
              <a:t>), dimensionality reduction (</a:t>
            </a:r>
            <a:r>
              <a:rPr lang="zh-TW" altLang="en-US" sz="3200" dirty="0"/>
              <a:t>降維</a:t>
            </a:r>
            <a:r>
              <a:rPr lang="en-US" altLang="zh-TW" sz="3200" dirty="0"/>
              <a:t>)</a:t>
            </a:r>
          </a:p>
        </p:txBody>
      </p:sp>
      <p:pic>
        <p:nvPicPr>
          <p:cNvPr id="4" name=""/>
          <p:cNvPicPr>
            <a:picLocks noChangeAspect="1"/>
          </p:cNvPicPr>
          <p:nvPr/>
        </p:nvPicPr>
        <p:blipFill>
          <a:blip r:embed="rId3">
            <a:lum bright="-50000"/>
            <a:alphaModFix/>
          </a:blip>
          <a:srcRect/>
          <a:stretch>
            <a:fillRect/>
          </a:stretch>
        </p:blipFill>
        <p:spPr>
          <a:xfrm>
            <a:off x="2160000" y="3600000"/>
            <a:ext cx="5798160" cy="36147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 noGrp="1"/>
          </p:cNvSpPr>
          <p:nvPr>
            <p:ph type="title" idx="4294967295"/>
          </p:nvPr>
        </p:nvSpPr>
        <p:spPr>
          <a:xfrm>
            <a:off x="0" y="301625"/>
            <a:ext cx="9072563" cy="1262063"/>
          </a:xfrm>
        </p:spPr>
        <p:txBody>
          <a:bodyPr/>
          <a:lstStyle/>
          <a:p>
            <a:pPr lvl="0"/>
            <a:r>
              <a:rPr lang="en-US" sz="4000"/>
              <a:t>classification &amp; regression</a:t>
            </a:r>
          </a:p>
        </p:txBody>
      </p:sp>
      <p:sp>
        <p:nvSpPr>
          <p:cNvPr id="3" name="文字版面配置區 2"/>
          <p:cNvSpPr txBox="1">
            <a:spLocks noGrp="1"/>
          </p:cNvSpPr>
          <p:nvPr>
            <p:ph type="body" idx="4294967295"/>
          </p:nvPr>
        </p:nvSpPr>
        <p:spPr>
          <a:xfrm>
            <a:off x="0" y="1768475"/>
            <a:ext cx="9072563" cy="4989513"/>
          </a:xfrm>
        </p:spPr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zh-TW" altLang="en-US" sz="3200" dirty="0"/>
              <a:t>給定一個樣本特徵 </a:t>
            </a:r>
            <a:r>
              <a:rPr lang="en-US" altLang="zh-TW" sz="3200" dirty="0"/>
              <a:t>x, </a:t>
            </a:r>
            <a:r>
              <a:rPr lang="zh-TW" altLang="en-US" sz="3200" dirty="0"/>
              <a:t>我們希望預測其對應的屬性值 </a:t>
            </a:r>
            <a:r>
              <a:rPr lang="en-US" altLang="zh-TW" sz="3200" dirty="0"/>
              <a:t>y, </a:t>
            </a:r>
            <a:r>
              <a:rPr lang="zh-TW" altLang="en-US" sz="3200" dirty="0"/>
              <a:t>如果 </a:t>
            </a:r>
            <a:r>
              <a:rPr lang="en-US" altLang="zh-TW" sz="3200" dirty="0"/>
              <a:t>y </a:t>
            </a:r>
            <a:r>
              <a:rPr lang="zh-TW" altLang="en-US" sz="3200" dirty="0"/>
              <a:t>是離散的</a:t>
            </a:r>
            <a:r>
              <a:rPr lang="en-US" altLang="zh-TW" sz="3200" dirty="0"/>
              <a:t>, </a:t>
            </a:r>
            <a:r>
              <a:rPr lang="zh-TW" altLang="en-US" sz="3200" dirty="0"/>
              <a:t>那麼這就是一個分類問題，反之，如果 </a:t>
            </a:r>
            <a:r>
              <a:rPr lang="en-US" altLang="zh-TW" sz="3200" dirty="0"/>
              <a:t>y </a:t>
            </a:r>
            <a:r>
              <a:rPr lang="zh-TW" altLang="en-US" sz="3200" dirty="0"/>
              <a:t>是連續的實數</a:t>
            </a:r>
            <a:r>
              <a:rPr lang="en-US" altLang="zh-TW" sz="3200" dirty="0"/>
              <a:t>, </a:t>
            </a:r>
            <a:r>
              <a:rPr lang="zh-TW" altLang="en-US" sz="3200" dirty="0"/>
              <a:t>這就是一個回歸問題。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 noGrp="1"/>
          </p:cNvSpPr>
          <p:nvPr>
            <p:ph type="title" idx="4294967295"/>
          </p:nvPr>
        </p:nvSpPr>
        <p:spPr>
          <a:xfrm>
            <a:off x="0" y="301625"/>
            <a:ext cx="9072563" cy="1262063"/>
          </a:xfrm>
        </p:spPr>
        <p:txBody>
          <a:bodyPr/>
          <a:lstStyle/>
          <a:p>
            <a:pPr lvl="0"/>
            <a:r>
              <a:rPr lang="en-US" sz="4000"/>
              <a:t>clustering</a:t>
            </a:r>
          </a:p>
        </p:txBody>
      </p:sp>
      <p:sp>
        <p:nvSpPr>
          <p:cNvPr id="3" name="文字版面配置區 2"/>
          <p:cNvSpPr txBox="1">
            <a:spLocks noGrp="1"/>
          </p:cNvSpPr>
          <p:nvPr>
            <p:ph type="body" idx="4294967295"/>
          </p:nvPr>
        </p:nvSpPr>
        <p:spPr>
          <a:xfrm>
            <a:off x="0" y="1768475"/>
            <a:ext cx="9072563" cy="4989513"/>
          </a:xfrm>
        </p:spPr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zh-TW" altLang="en-US" sz="3200"/>
              <a:t>聚類也是分析樣本的屬性</a:t>
            </a:r>
            <a:r>
              <a:rPr lang="en-US" altLang="zh-TW" sz="3200"/>
              <a:t>, </a:t>
            </a:r>
            <a:r>
              <a:rPr lang="zh-TW" altLang="en-US" sz="3200"/>
              <a:t>有點類似</a:t>
            </a:r>
            <a:r>
              <a:rPr lang="en-US" altLang="zh-TW" sz="3200"/>
              <a:t>classification, </a:t>
            </a:r>
            <a:r>
              <a:rPr lang="zh-TW" altLang="en-US" sz="3200"/>
              <a:t>不同的就是</a:t>
            </a:r>
            <a:r>
              <a:rPr lang="en-US" altLang="zh-TW" sz="3200"/>
              <a:t>classification </a:t>
            </a:r>
            <a:r>
              <a:rPr lang="zh-TW" altLang="en-US" sz="3200"/>
              <a:t>在預測之前是知道 </a:t>
            </a:r>
            <a:r>
              <a:rPr lang="en-US" altLang="zh-TW" sz="3200"/>
              <a:t>y </a:t>
            </a:r>
            <a:r>
              <a:rPr lang="zh-TW" altLang="en-US" sz="3200"/>
              <a:t>的範圍</a:t>
            </a:r>
            <a:r>
              <a:rPr lang="en-US" altLang="zh-TW" sz="3200"/>
              <a:t>, </a:t>
            </a:r>
            <a:r>
              <a:rPr lang="zh-TW" altLang="en-US" sz="3200"/>
              <a:t>或者說知道到底有幾個類別</a:t>
            </a:r>
            <a:r>
              <a:rPr lang="en-US" altLang="zh-TW" sz="3200"/>
              <a:t>, </a:t>
            </a:r>
            <a:r>
              <a:rPr lang="zh-TW" altLang="en-US" sz="3200"/>
              <a:t>而聚類是不知道屬性的範圍的。所以 </a:t>
            </a:r>
            <a:r>
              <a:rPr lang="en-US" altLang="zh-TW" sz="3200"/>
              <a:t>classification </a:t>
            </a:r>
            <a:r>
              <a:rPr lang="zh-TW" altLang="en-US" sz="3200"/>
              <a:t>也常常被稱為 </a:t>
            </a:r>
            <a:r>
              <a:rPr lang="en-US" altLang="zh-TW" sz="3200"/>
              <a:t>supervised learning, </a:t>
            </a:r>
            <a:r>
              <a:rPr lang="zh-TW" altLang="en-US" sz="3200"/>
              <a:t>而</a:t>
            </a:r>
            <a:r>
              <a:rPr lang="en-US" altLang="zh-TW" sz="3200"/>
              <a:t>clustering</a:t>
            </a:r>
            <a:r>
              <a:rPr lang="zh-TW" altLang="en-US" sz="3200"/>
              <a:t>就被稱為 </a:t>
            </a:r>
            <a:r>
              <a:rPr lang="en-US" altLang="zh-TW" sz="3200"/>
              <a:t>unsupervised learning</a:t>
            </a:r>
            <a:r>
              <a:rPr lang="zh-TW" altLang="en-US" sz="3200"/>
              <a:t>。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 noGrp="1"/>
          </p:cNvSpPr>
          <p:nvPr>
            <p:ph type="title" idx="4294967295"/>
          </p:nvPr>
        </p:nvSpPr>
        <p:spPr>
          <a:xfrm>
            <a:off x="0" y="301625"/>
            <a:ext cx="9072563" cy="1262063"/>
          </a:xfrm>
        </p:spPr>
        <p:txBody>
          <a:bodyPr/>
          <a:lstStyle/>
          <a:p>
            <a:pPr lvl="0"/>
            <a:r>
              <a:rPr lang="en-US" sz="4000"/>
              <a:t>dimensionality reduction</a:t>
            </a:r>
          </a:p>
        </p:txBody>
      </p:sp>
      <p:sp>
        <p:nvSpPr>
          <p:cNvPr id="3" name="文字版面配置區 2"/>
          <p:cNvSpPr txBox="1">
            <a:spLocks noGrp="1"/>
          </p:cNvSpPr>
          <p:nvPr>
            <p:ph type="body" idx="4294967295"/>
          </p:nvPr>
        </p:nvSpPr>
        <p:spPr>
          <a:xfrm>
            <a:off x="0" y="1768475"/>
            <a:ext cx="9072563" cy="4989513"/>
          </a:xfrm>
        </p:spPr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zh-TW" altLang="en-US" sz="3200"/>
              <a:t>降維是機器學習另一個重要的領域</a:t>
            </a:r>
            <a:r>
              <a:rPr lang="en-US" altLang="zh-TW" sz="3200"/>
              <a:t>, </a:t>
            </a:r>
            <a:r>
              <a:rPr lang="zh-TW" altLang="en-US" sz="3200"/>
              <a:t>降維有很多重要的應用</a:t>
            </a:r>
            <a:r>
              <a:rPr lang="en-US" altLang="zh-TW" sz="3200"/>
              <a:t>, </a:t>
            </a:r>
            <a:r>
              <a:rPr lang="zh-TW" altLang="en-US" sz="3200"/>
              <a:t>特徵的維數過高</a:t>
            </a:r>
            <a:r>
              <a:rPr lang="en-US" altLang="zh-TW" sz="3200"/>
              <a:t>, </a:t>
            </a:r>
            <a:r>
              <a:rPr lang="zh-TW" altLang="en-US" sz="3200"/>
              <a:t>會增加訓練的負擔與存儲空間</a:t>
            </a:r>
            <a:r>
              <a:rPr lang="en-US" altLang="zh-TW" sz="3200"/>
              <a:t>, </a:t>
            </a:r>
            <a:r>
              <a:rPr lang="zh-TW" altLang="en-US" sz="3200"/>
              <a:t>降維就是希望去除特徵的冗餘</a:t>
            </a:r>
            <a:r>
              <a:rPr lang="en-US" altLang="zh-TW" sz="3200"/>
              <a:t>, </a:t>
            </a:r>
            <a:r>
              <a:rPr lang="zh-TW" altLang="en-US" sz="3200"/>
              <a:t>用更加少的維數來表示特徵</a:t>
            </a:r>
            <a:r>
              <a:rPr lang="en-US" altLang="zh-TW" sz="3200"/>
              <a:t>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 noGrp="1"/>
          </p:cNvSpPr>
          <p:nvPr>
            <p:ph type="title" idx="4294967295"/>
          </p:nvPr>
        </p:nvSpPr>
        <p:spPr>
          <a:xfrm>
            <a:off x="0" y="301625"/>
            <a:ext cx="9072563" cy="1262063"/>
          </a:xfrm>
        </p:spPr>
        <p:txBody>
          <a:bodyPr/>
          <a:lstStyle/>
          <a:p>
            <a:pPr lvl="0"/>
            <a:r>
              <a:rPr lang="en-US" sz="4000"/>
              <a:t>Scikit-learn Estimator API</a:t>
            </a:r>
          </a:p>
        </p:txBody>
      </p:sp>
      <p:sp>
        <p:nvSpPr>
          <p:cNvPr id="3" name="文字版面配置區 2"/>
          <p:cNvSpPr txBox="1">
            <a:spLocks noGrp="1"/>
          </p:cNvSpPr>
          <p:nvPr>
            <p:ph type="body" idx="4294967295"/>
          </p:nvPr>
        </p:nvSpPr>
        <p:spPr>
          <a:xfrm>
            <a:off x="0" y="1768475"/>
            <a:ext cx="9072563" cy="4989513"/>
          </a:xfrm>
        </p:spPr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zh-TW" altLang="en-US" sz="2400" dirty="0"/>
              <a:t>從</a:t>
            </a:r>
            <a:r>
              <a:rPr lang="en-US" sz="2400" dirty="0" err="1"/>
              <a:t>scikit</a:t>
            </a:r>
            <a:r>
              <a:rPr lang="en-US" sz="2400" dirty="0"/>
              <a:t>-learn</a:t>
            </a:r>
            <a:r>
              <a:rPr lang="zh-TW" altLang="en-US" sz="2400" dirty="0"/>
              <a:t>透過匯入合適的類別來選用一個模型的種類</a:t>
            </a:r>
          </a:p>
          <a:p>
            <a:pPr lvl="0">
              <a:buSzPct val="45000"/>
              <a:buFont typeface="StarSymbol"/>
              <a:buChar char="●"/>
            </a:pPr>
            <a:r>
              <a:rPr lang="zh-TW" altLang="en-US" sz="2400" dirty="0"/>
              <a:t>藉由指定資料來實體化類別，以選擇模型的參數</a:t>
            </a:r>
          </a:p>
          <a:p>
            <a:pPr lvl="0">
              <a:buSzPct val="45000"/>
              <a:buFont typeface="StarSymbol"/>
              <a:buChar char="●"/>
            </a:pPr>
            <a:r>
              <a:rPr lang="zh-TW" altLang="en-US" sz="2400" dirty="0"/>
              <a:t>把資料安排到特徵矩陣及目標向量</a:t>
            </a:r>
          </a:p>
          <a:p>
            <a:pPr lvl="0">
              <a:buSzPct val="45000"/>
              <a:buFont typeface="StarSymbol"/>
              <a:buChar char="●"/>
            </a:pPr>
            <a:r>
              <a:rPr lang="zh-TW" altLang="en-US" sz="2400" dirty="0"/>
              <a:t>藉由呼叫此執行實例的</a:t>
            </a:r>
            <a:r>
              <a:rPr lang="en-US" sz="2400" dirty="0"/>
              <a:t>fit()</a:t>
            </a:r>
            <a:r>
              <a:rPr lang="zh-TW" altLang="en-US" sz="2400" dirty="0"/>
              <a:t>方法，把資料擬合出一個模型</a:t>
            </a:r>
          </a:p>
          <a:p>
            <a:pPr lvl="0">
              <a:buSzPct val="45000"/>
              <a:buFont typeface="StarSymbol"/>
              <a:buChar char="●"/>
            </a:pPr>
            <a:r>
              <a:rPr lang="zh-TW" altLang="en-US" sz="2400" dirty="0"/>
              <a:t>套用這個模型到新的資料</a:t>
            </a:r>
            <a:r>
              <a:rPr lang="en-US" sz="2400" dirty="0"/>
              <a:t>:</a:t>
            </a:r>
          </a:p>
          <a:p>
            <a:pPr marL="440975" lvl="2" indent="0" hangingPunct="0">
              <a:spcBef>
                <a:spcPts val="0"/>
              </a:spcBef>
              <a:spcAft>
                <a:spcPts val="1414"/>
              </a:spcAft>
              <a:buSzPct val="75000"/>
              <a:buFont typeface="StarSymbol"/>
              <a:buChar char="–"/>
            </a:pPr>
            <a:r>
              <a:rPr lang="zh-TW" altLang="en-US" sz="2379" dirty="0">
                <a:latin typeface="Arial" pitchFamily="18"/>
                <a:ea typeface="Microsoft YaHei" pitchFamily="2"/>
              </a:rPr>
              <a:t>如果是監督式，通常用</a:t>
            </a:r>
            <a:r>
              <a:rPr lang="en-US" sz="2379" dirty="0">
                <a:latin typeface="Arial" pitchFamily="18"/>
                <a:ea typeface="Microsoft YaHei" pitchFamily="2"/>
              </a:rPr>
              <a:t>predict()</a:t>
            </a:r>
            <a:r>
              <a:rPr lang="zh-TW" altLang="en-US" sz="2379" dirty="0">
                <a:latin typeface="Arial" pitchFamily="18"/>
                <a:ea typeface="Microsoft YaHei" pitchFamily="2"/>
              </a:rPr>
              <a:t>方法預測未知資料的標籤</a:t>
            </a:r>
          </a:p>
          <a:p>
            <a:pPr marL="440975" lvl="2" indent="0" hangingPunct="0">
              <a:spcBef>
                <a:spcPts val="0"/>
              </a:spcBef>
              <a:spcAft>
                <a:spcPts val="1414"/>
              </a:spcAft>
              <a:buSzPct val="75000"/>
              <a:buFont typeface="StarSymbol"/>
              <a:buChar char="–"/>
            </a:pPr>
            <a:r>
              <a:rPr lang="zh-TW" altLang="en-US" sz="2379" dirty="0" smtClean="0">
                <a:latin typeface="Arial" pitchFamily="18"/>
                <a:ea typeface="Microsoft YaHei" pitchFamily="2"/>
              </a:rPr>
              <a:t>如果是非監督式，通常用</a:t>
            </a:r>
            <a:r>
              <a:rPr lang="en-US" sz="2379" dirty="0" smtClean="0">
                <a:latin typeface="Arial" pitchFamily="18"/>
                <a:ea typeface="Microsoft YaHei" pitchFamily="2"/>
              </a:rPr>
              <a:t>transform() </a:t>
            </a:r>
            <a:r>
              <a:rPr lang="zh-TW" altLang="en-US" sz="2379" dirty="0" smtClean="0">
                <a:latin typeface="Arial" pitchFamily="18"/>
                <a:ea typeface="Microsoft YaHei" pitchFamily="2"/>
              </a:rPr>
              <a:t>或</a:t>
            </a:r>
            <a:r>
              <a:rPr lang="en-US" sz="2379" dirty="0" smtClean="0">
                <a:latin typeface="Arial" pitchFamily="18"/>
                <a:ea typeface="Microsoft YaHei" pitchFamily="2"/>
              </a:rPr>
              <a:t>predict()</a:t>
            </a:r>
            <a:r>
              <a:rPr lang="zh-TW" altLang="en-US" sz="2379" dirty="0" smtClean="0">
                <a:latin typeface="Arial" pitchFamily="18"/>
                <a:ea typeface="Microsoft YaHei" pitchFamily="2"/>
              </a:rPr>
              <a:t>方法轉換推理資料的特性</a:t>
            </a:r>
            <a:endParaRPr lang="zh-TW" altLang="en-US" sz="2379" dirty="0">
              <a:latin typeface="Arial" pitchFamily="18"/>
              <a:ea typeface="Microsoft YaHei" pitchFamily="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標題 1"/>
          <p:cNvSpPr txBox="1">
            <a:spLocks noGrp="1"/>
          </p:cNvSpPr>
          <p:nvPr>
            <p:ph type="subTitle" idx="4294967295"/>
          </p:nvPr>
        </p:nvSpPr>
        <p:spPr>
          <a:xfrm>
            <a:off x="0" y="301625"/>
            <a:ext cx="9072563" cy="6456363"/>
          </a:xfrm>
        </p:spPr>
        <p:txBody>
          <a:bodyPr anchor="ctr"/>
          <a:lstStyle/>
          <a:p>
            <a:pPr lvl="0" algn="l"/>
            <a:r>
              <a:rPr lang="zh-TW" altLang="en-US" sz="4400" dirty="0"/>
              <a:t>基本函式庫及工具</a:t>
            </a:r>
          </a:p>
          <a:p>
            <a:pPr lvl="0" algn="l">
              <a:buSzPct val="45000"/>
              <a:buFont typeface="StarSymbol"/>
              <a:buChar char="●"/>
            </a:pPr>
            <a:r>
              <a:rPr lang="en-US" sz="3600" dirty="0" err="1"/>
              <a:t>Jupyter</a:t>
            </a:r>
            <a:r>
              <a:rPr lang="en-US" sz="3600" dirty="0"/>
              <a:t> Notebook</a:t>
            </a:r>
          </a:p>
          <a:p>
            <a:pPr lvl="0" algn="l">
              <a:buSzPct val="45000"/>
              <a:buFont typeface="StarSymbol"/>
              <a:buChar char="●"/>
            </a:pPr>
            <a:r>
              <a:rPr lang="en-US" sz="3600" dirty="0" err="1"/>
              <a:t>Scikit</a:t>
            </a:r>
            <a:r>
              <a:rPr lang="en-US" sz="3600" dirty="0"/>
              <a:t>-learn</a:t>
            </a:r>
          </a:p>
          <a:p>
            <a:pPr lvl="0" algn="l">
              <a:buSzPct val="45000"/>
              <a:buFont typeface="StarSymbol"/>
              <a:buChar char="●"/>
            </a:pPr>
            <a:r>
              <a:rPr lang="en-US" sz="3600" dirty="0" err="1"/>
              <a:t>NumPy</a:t>
            </a:r>
            <a:endParaRPr lang="en-US" sz="3600" dirty="0"/>
          </a:p>
          <a:p>
            <a:pPr lvl="0" algn="l">
              <a:buSzPct val="45000"/>
              <a:buFont typeface="StarSymbol"/>
              <a:buChar char="●"/>
            </a:pPr>
            <a:r>
              <a:rPr lang="en-US" sz="3600" dirty="0" err="1"/>
              <a:t>Scipy</a:t>
            </a:r>
            <a:endParaRPr lang="en-US" sz="3600" dirty="0"/>
          </a:p>
          <a:p>
            <a:pPr lvl="0" algn="l">
              <a:buSzPct val="45000"/>
              <a:buFont typeface="StarSymbol"/>
              <a:buChar char="●"/>
            </a:pPr>
            <a:r>
              <a:rPr lang="en-US" sz="3600" dirty="0" err="1"/>
              <a:t>Matplotlib</a:t>
            </a:r>
            <a:endParaRPr lang="en-US" sz="3600" dirty="0"/>
          </a:p>
          <a:p>
            <a:pPr lvl="0" algn="l">
              <a:buSzPct val="45000"/>
              <a:buFont typeface="StarSymbol"/>
              <a:buChar char="●"/>
            </a:pPr>
            <a:r>
              <a:rPr lang="en-US" sz="3600" dirty="0"/>
              <a:t>Pandas</a:t>
            </a:r>
          </a:p>
          <a:p>
            <a:pPr lvl="0" algn="l">
              <a:buSzPct val="45000"/>
              <a:buFont typeface="StarSymbol"/>
              <a:buChar char="●"/>
            </a:pPr>
            <a:r>
              <a:rPr lang="en-US" sz="3600" dirty="0" err="1"/>
              <a:t>Mglearn</a:t>
            </a:r>
            <a:endParaRPr lang="en-US" sz="36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 noGrp="1"/>
          </p:cNvSpPr>
          <p:nvPr>
            <p:ph type="title" idx="4294967295"/>
          </p:nvPr>
        </p:nvSpPr>
        <p:spPr>
          <a:xfrm>
            <a:off x="0" y="301625"/>
            <a:ext cx="9072563" cy="1262063"/>
          </a:xfrm>
        </p:spPr>
        <p:txBody>
          <a:bodyPr>
            <a:spAutoFit/>
          </a:bodyPr>
          <a:lstStyle/>
          <a:p>
            <a:pPr lvl="0"/>
            <a:r>
              <a:rPr lang="en-US" sz="4000"/>
              <a:t>Scikit-learn</a:t>
            </a:r>
          </a:p>
        </p:txBody>
      </p:sp>
      <p:sp>
        <p:nvSpPr>
          <p:cNvPr id="3" name="副標題 2"/>
          <p:cNvSpPr txBox="1">
            <a:spLocks noGrp="1"/>
          </p:cNvSpPr>
          <p:nvPr>
            <p:ph type="subTitle" idx="4294967295"/>
          </p:nvPr>
        </p:nvSpPr>
        <p:spPr>
          <a:xfrm>
            <a:off x="0" y="2375471"/>
            <a:ext cx="9072563" cy="3775521"/>
          </a:xfrm>
        </p:spPr>
        <p:txBody>
          <a:bodyPr anchor="ctr">
            <a:spAutoFit/>
          </a:bodyPr>
          <a:lstStyle/>
          <a:p>
            <a:pPr lvl="0" algn="l"/>
            <a:r>
              <a:rPr lang="en-US" sz="3200" dirty="0" err="1"/>
              <a:t>scikit-learn是開放原始碼專案，也就是說它是可以免費使用和發送的。任何人都能夠很容易的取得它的原始碼</a:t>
            </a:r>
            <a:endParaRPr lang="en-US" sz="3200" dirty="0"/>
          </a:p>
          <a:p>
            <a:pPr lvl="0" algn="l"/>
            <a:r>
              <a:rPr lang="zh-TW" altLang="en-US" sz="3200" dirty="0"/>
              <a:t>它擁有先進的機器學習演算法，每個演算法都有詳盡的文件。被廣泛應用在工業和學術界</a:t>
            </a:r>
          </a:p>
          <a:p>
            <a:pPr lvl="0" algn="l"/>
            <a:r>
              <a:rPr lang="en-US" sz="3200" dirty="0"/>
              <a:t>http://scikit-learn.org/stable/</a:t>
            </a:r>
          </a:p>
          <a:p>
            <a:pPr lvl="0" algn="ctr"/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 noGrp="1"/>
          </p:cNvSpPr>
          <p:nvPr>
            <p:ph type="title" idx="4294967295"/>
          </p:nvPr>
        </p:nvSpPr>
        <p:spPr>
          <a:xfrm>
            <a:off x="0" y="301625"/>
            <a:ext cx="9072563" cy="1262063"/>
          </a:xfrm>
        </p:spPr>
        <p:txBody>
          <a:bodyPr/>
          <a:lstStyle/>
          <a:p>
            <a:pPr lvl="0"/>
            <a:r>
              <a:rPr lang="en-US" sz="4000"/>
              <a:t>Numpy</a:t>
            </a:r>
          </a:p>
        </p:txBody>
      </p:sp>
      <p:sp>
        <p:nvSpPr>
          <p:cNvPr id="3" name="副標題 2"/>
          <p:cNvSpPr txBox="1">
            <a:spLocks noGrp="1"/>
          </p:cNvSpPr>
          <p:nvPr>
            <p:ph type="subTitle" idx="4294967295"/>
          </p:nvPr>
        </p:nvSpPr>
        <p:spPr>
          <a:xfrm>
            <a:off x="0" y="2422984"/>
            <a:ext cx="9072563" cy="3680495"/>
          </a:xfrm>
        </p:spPr>
        <p:txBody>
          <a:bodyPr anchor="ctr">
            <a:spAutoFit/>
          </a:bodyPr>
          <a:lstStyle/>
          <a:p>
            <a:pPr lvl="0"/>
            <a:r>
              <a:rPr lang="en-US" sz="3200" dirty="0" err="1"/>
              <a:t>Numpy是python科學計算功能的其中一個基本套件，包含多維矩陣，高階數學，以及偽亂數產生器</a:t>
            </a:r>
            <a:r>
              <a:rPr lang="en-US" sz="3200" dirty="0"/>
              <a:t>..</a:t>
            </a:r>
            <a:r>
              <a:rPr lang="en-US" sz="3200" dirty="0" err="1"/>
              <a:t>等函式</a:t>
            </a:r>
            <a:endParaRPr lang="en-US" sz="3200" dirty="0"/>
          </a:p>
          <a:p>
            <a:pPr lvl="0" algn="l"/>
            <a:r>
              <a:rPr lang="en-US" sz="3200" dirty="0" err="1"/>
              <a:t>Numpy</a:t>
            </a:r>
            <a:r>
              <a:rPr lang="en-US" sz="3200" dirty="0"/>
              <a:t> </a:t>
            </a:r>
            <a:r>
              <a:rPr lang="en-US" sz="3200" dirty="0" err="1"/>
              <a:t>array是scikit-learn基本的資料結構。scikit-learn讀取的是numpy</a:t>
            </a:r>
            <a:r>
              <a:rPr lang="en-US" sz="3200" dirty="0"/>
              <a:t> </a:t>
            </a:r>
            <a:r>
              <a:rPr lang="en-US" sz="3200" dirty="0" err="1"/>
              <a:t>array的資料格式，任何你所要用的資料都必須轉換為numpy</a:t>
            </a:r>
            <a:r>
              <a:rPr lang="en-US" sz="3200" dirty="0"/>
              <a:t> </a:t>
            </a:r>
            <a:r>
              <a:rPr lang="en-US" sz="3200" dirty="0" err="1"/>
              <a:t>array才能使用</a:t>
            </a:r>
            <a:r>
              <a:rPr lang="en-US" sz="3200" dirty="0"/>
              <a:t>。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 noGrp="1"/>
          </p:cNvSpPr>
          <p:nvPr>
            <p:ph type="title" idx="4294967295"/>
          </p:nvPr>
        </p:nvSpPr>
        <p:spPr>
          <a:xfrm>
            <a:off x="0" y="301625"/>
            <a:ext cx="9072563" cy="1262063"/>
          </a:xfrm>
        </p:spPr>
        <p:txBody>
          <a:bodyPr>
            <a:spAutoFit/>
          </a:bodyPr>
          <a:lstStyle/>
          <a:p>
            <a:pPr lvl="0"/>
            <a:r>
              <a:rPr lang="en-US" sz="4000"/>
              <a:t>Scipy</a:t>
            </a:r>
          </a:p>
        </p:txBody>
      </p:sp>
      <p:sp>
        <p:nvSpPr>
          <p:cNvPr id="3" name="文字版面配置區 2"/>
          <p:cNvSpPr txBox="1">
            <a:spLocks noGrp="1"/>
          </p:cNvSpPr>
          <p:nvPr>
            <p:ph type="body" idx="4294967295"/>
          </p:nvPr>
        </p:nvSpPr>
        <p:spPr>
          <a:xfrm>
            <a:off x="0" y="1768475"/>
            <a:ext cx="9072563" cy="2836674"/>
          </a:xfrm>
        </p:spPr>
        <p:txBody>
          <a:bodyPr>
            <a:spAutoFit/>
          </a:bodyPr>
          <a:lstStyle/>
          <a:p>
            <a:pPr lvl="0">
              <a:buSzPct val="45000"/>
              <a:buFont typeface="StarSymbol"/>
              <a:buChar char="●"/>
            </a:pPr>
            <a:r>
              <a:rPr lang="en-US" sz="3200" dirty="0" err="1"/>
              <a:t>Scipy是python科學計算的函式集。包含高線性代數、最佳化數學函式、訊號處理、特殊數學函式以及統計分佈</a:t>
            </a:r>
            <a:r>
              <a:rPr lang="en-US" sz="3200" dirty="0"/>
              <a:t>。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sz="3200" dirty="0" err="1"/>
              <a:t>scikit-learn的演算法是取用scipy函式集所寫成</a:t>
            </a:r>
            <a:endParaRPr lang="en-US" sz="3200" dirty="0"/>
          </a:p>
          <a:p>
            <a:pPr lvl="0">
              <a:buSzPct val="45000"/>
              <a:buFont typeface="StarSymbol"/>
              <a:buChar char="●"/>
            </a:pPr>
            <a:r>
              <a:rPr lang="en-US" sz="3200" dirty="0"/>
              <a:t>https://www.scipy.org/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 noGrp="1"/>
          </p:cNvSpPr>
          <p:nvPr>
            <p:ph type="title" idx="4294967295"/>
          </p:nvPr>
        </p:nvSpPr>
        <p:spPr>
          <a:xfrm>
            <a:off x="0" y="301625"/>
            <a:ext cx="9072563" cy="1262063"/>
          </a:xfrm>
        </p:spPr>
        <p:txBody>
          <a:bodyPr>
            <a:spAutoFit/>
          </a:bodyPr>
          <a:lstStyle/>
          <a:p>
            <a:pPr lvl="0"/>
            <a:r>
              <a:rPr lang="en-US" sz="4000"/>
              <a:t>Matplotlib</a:t>
            </a:r>
          </a:p>
        </p:txBody>
      </p:sp>
      <p:sp>
        <p:nvSpPr>
          <p:cNvPr id="3" name="文字版面配置區 2"/>
          <p:cNvSpPr txBox="1">
            <a:spLocks noGrp="1"/>
          </p:cNvSpPr>
          <p:nvPr>
            <p:ph type="body" idx="4294967295"/>
          </p:nvPr>
        </p:nvSpPr>
        <p:spPr>
          <a:xfrm>
            <a:off x="0" y="1768475"/>
            <a:ext cx="9072563" cy="4989513"/>
          </a:xfrm>
        </p:spPr>
        <p:txBody>
          <a:bodyPr>
            <a:normAutofit/>
          </a:bodyPr>
          <a:lstStyle/>
          <a:p>
            <a:pPr lvl="0">
              <a:buSzPct val="45000"/>
              <a:buFont typeface="StarSymbol"/>
              <a:buChar char="●"/>
            </a:pPr>
            <a:r>
              <a:rPr lang="en-US" sz="3200" dirty="0" err="1"/>
              <a:t>matplotlib是python主要的科學繪圖函式庫</a:t>
            </a:r>
            <a:r>
              <a:rPr lang="en-US" sz="3200" dirty="0"/>
              <a:t>。</a:t>
            </a:r>
          </a:p>
          <a:p>
            <a:pPr lvl="0">
              <a:buSzPct val="45000"/>
              <a:buFont typeface="StarSymbol"/>
              <a:buChar char="●"/>
            </a:pPr>
            <a:r>
              <a:rPr lang="zh-TW" altLang="en-US" sz="3200" dirty="0"/>
              <a:t>提供精美的視學化圖形</a:t>
            </a:r>
            <a:r>
              <a:rPr lang="en-US" altLang="zh-TW" sz="3200" dirty="0"/>
              <a:t>(</a:t>
            </a:r>
            <a:r>
              <a:rPr lang="zh-TW" altLang="en-US" sz="3200" dirty="0"/>
              <a:t>例如，線性圖，直方圖和點陣圖</a:t>
            </a:r>
            <a:r>
              <a:rPr lang="en-US" altLang="zh-TW" sz="3200" dirty="0"/>
              <a:t>..</a:t>
            </a:r>
            <a:r>
              <a:rPr lang="zh-TW" altLang="en-US" sz="3200" dirty="0"/>
              <a:t>等等</a:t>
            </a:r>
            <a:r>
              <a:rPr lang="en-US" altLang="zh-TW" sz="3200" dirty="0"/>
              <a:t>)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sz="3200" dirty="0"/>
              <a:t>https://matplotlib.org/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 noGrp="1"/>
          </p:cNvSpPr>
          <p:nvPr>
            <p:ph type="title" idx="4294967295"/>
          </p:nvPr>
        </p:nvSpPr>
        <p:spPr>
          <a:xfrm>
            <a:off x="0" y="301625"/>
            <a:ext cx="9072563" cy="1262063"/>
          </a:xfrm>
        </p:spPr>
        <p:txBody>
          <a:bodyPr/>
          <a:lstStyle/>
          <a:p>
            <a:pPr lvl="0"/>
            <a:r>
              <a:rPr lang="en-US" sz="4000"/>
              <a:t>Mglearn</a:t>
            </a:r>
          </a:p>
        </p:txBody>
      </p:sp>
      <p:sp>
        <p:nvSpPr>
          <p:cNvPr id="3" name="文字版面配置區 2"/>
          <p:cNvSpPr txBox="1">
            <a:spLocks noGrp="1"/>
          </p:cNvSpPr>
          <p:nvPr>
            <p:ph type="body" idx="4294967295"/>
          </p:nvPr>
        </p:nvSpPr>
        <p:spPr>
          <a:xfrm>
            <a:off x="0" y="1768475"/>
            <a:ext cx="9072563" cy="4989513"/>
          </a:xfrm>
        </p:spPr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zh-TW" altLang="en-US" sz="3200" dirty="0"/>
              <a:t>利用</a:t>
            </a:r>
            <a:r>
              <a:rPr lang="en-US" altLang="zh-TW" sz="3200" dirty="0" err="1"/>
              <a:t>mglearn</a:t>
            </a:r>
            <a:r>
              <a:rPr lang="zh-TW" altLang="en-US" sz="3200" dirty="0"/>
              <a:t>庫（集成了</a:t>
            </a:r>
            <a:r>
              <a:rPr lang="en-US" altLang="zh-TW" sz="3200" dirty="0" err="1"/>
              <a:t>sklearn</a:t>
            </a:r>
            <a:r>
              <a:rPr lang="zh-TW" altLang="en-US" sz="3200" dirty="0"/>
              <a:t>和數據的許多操作方法，很便捷）獲取對應數據。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 noGrp="1"/>
          </p:cNvSpPr>
          <p:nvPr>
            <p:ph type="title" idx="4294967295"/>
          </p:nvPr>
        </p:nvSpPr>
        <p:spPr>
          <a:xfrm>
            <a:off x="0" y="301625"/>
            <a:ext cx="9072563" cy="1262063"/>
          </a:xfrm>
        </p:spPr>
        <p:txBody>
          <a:bodyPr>
            <a:spAutoFit/>
          </a:bodyPr>
          <a:lstStyle/>
          <a:p>
            <a:pPr lvl="0"/>
            <a:r>
              <a:rPr lang="zh-TW" altLang="en-US" sz="4000"/>
              <a:t>機器學習（</a:t>
            </a:r>
            <a:r>
              <a:rPr lang="en-US" sz="4000"/>
              <a:t>Machine learning</a:t>
            </a:r>
            <a:r>
              <a:rPr lang="zh-TW" altLang="en-US" sz="4000"/>
              <a:t>）</a:t>
            </a:r>
          </a:p>
        </p:txBody>
      </p:sp>
      <p:sp>
        <p:nvSpPr>
          <p:cNvPr id="3" name="文字版面配置區 2"/>
          <p:cNvSpPr txBox="1">
            <a:spLocks noGrp="1"/>
          </p:cNvSpPr>
          <p:nvPr>
            <p:ph type="body" idx="4294967295"/>
          </p:nvPr>
        </p:nvSpPr>
        <p:spPr>
          <a:xfrm>
            <a:off x="0" y="1768475"/>
            <a:ext cx="9072563" cy="4989513"/>
          </a:xfrm>
        </p:spPr>
        <p:txBody>
          <a:bodyPr>
            <a:noAutofit/>
          </a:bodyPr>
          <a:lstStyle/>
          <a:p>
            <a:pPr lvl="0">
              <a:buSzPct val="45000"/>
              <a:buFont typeface="StarSymbol"/>
              <a:buChar char="●"/>
            </a:pPr>
            <a:r>
              <a:rPr lang="zh-TW" altLang="en-US" sz="2400" dirty="0"/>
              <a:t>顧名思義機器學習就是要讓機器（電腦）像人類一樣具有學習的能力，要了解機器學習，就先回頭看看人類學習的過程，人類是如何學會辨識一隻貓的？大致上可以分為「訓練」（</a:t>
            </a:r>
            <a:r>
              <a:rPr lang="en-US" sz="2400" dirty="0"/>
              <a:t>Training</a:t>
            </a:r>
            <a:r>
              <a:rPr lang="zh-TW" altLang="en-US" sz="2400" dirty="0"/>
              <a:t>）與「預測」（</a:t>
            </a:r>
            <a:r>
              <a:rPr lang="en-US" sz="2400" dirty="0"/>
              <a:t>Predict</a:t>
            </a:r>
            <a:r>
              <a:rPr lang="zh-TW" altLang="en-US" sz="2400" dirty="0"/>
              <a:t>）兩個步驟：</a:t>
            </a:r>
          </a:p>
          <a:p>
            <a:pPr lvl="0">
              <a:buSzPct val="45000"/>
              <a:buFont typeface="StarSymbol"/>
              <a:buChar char="●"/>
            </a:pPr>
            <a:r>
              <a:rPr lang="zh-TW" altLang="en-US" sz="2400" dirty="0"/>
              <a:t>訓練（</a:t>
            </a:r>
            <a:r>
              <a:rPr lang="en-US" sz="2400" dirty="0"/>
              <a:t>Training</a:t>
            </a:r>
            <a:r>
              <a:rPr lang="zh-TW" altLang="en-US" sz="2400" dirty="0"/>
              <a:t>）：小時候父母帶著我們看標註了動物名字的圖片，我們看到一隻小動物有四隻腳、尖耳朵、長鬍子等，對照圖片上的文字就知道這是貓，如果我們不小心把老虎的照片當成貓，父母會糾正我們，因此我們就自然地學會辨識貓了，這就是我們學習的過程，也可以說是父母在「訓練」我們。</a:t>
            </a:r>
          </a:p>
          <a:p>
            <a:pPr lvl="0">
              <a:buSzPct val="45000"/>
              <a:buFont typeface="StarSymbol"/>
              <a:buChar char="●"/>
            </a:pPr>
            <a:r>
              <a:rPr lang="zh-TW" altLang="en-US" sz="2400" dirty="0"/>
              <a:t>預測（</a:t>
            </a:r>
            <a:r>
              <a:rPr lang="en-US" sz="2400" dirty="0"/>
              <a:t>Predict</a:t>
            </a:r>
            <a:r>
              <a:rPr lang="zh-TW" altLang="en-US" sz="2400" dirty="0"/>
              <a:t>）：等我們學會了辨識貓，下回去動物園看到一隻有四隻腳、尖耳朵、長鬍子的小動物，我們就知道這是貓，如果我們不小心又把老虎當成貓，父母會再次糾正我們，或者我們自己反覆比較發現其實老虎和貓是不同的，即使父母沒有告訴我們，這個是我們判斷的過程，也可以說是我們在「預測」事物。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 noGrp="1"/>
          </p:cNvSpPr>
          <p:nvPr>
            <p:ph type="title" idx="4294967295"/>
          </p:nvPr>
        </p:nvSpPr>
        <p:spPr>
          <a:xfrm>
            <a:off x="0" y="301625"/>
            <a:ext cx="9072563" cy="1262063"/>
          </a:xfrm>
        </p:spPr>
        <p:txBody>
          <a:bodyPr>
            <a:spAutoFit/>
          </a:bodyPr>
          <a:lstStyle/>
          <a:p>
            <a:pPr lvl="0"/>
            <a:r>
              <a:rPr lang="zh-TW" altLang="en-US" sz="4000"/>
              <a:t>機器的訓練與預測</a:t>
            </a:r>
          </a:p>
        </p:txBody>
      </p:sp>
      <p:sp>
        <p:nvSpPr>
          <p:cNvPr id="3" name="文字版面配置區 2"/>
          <p:cNvSpPr txBox="1">
            <a:spLocks noGrp="1"/>
          </p:cNvSpPr>
          <p:nvPr>
            <p:ph type="body" idx="4294967295"/>
          </p:nvPr>
        </p:nvSpPr>
        <p:spPr>
          <a:xfrm>
            <a:off x="0" y="1874838"/>
            <a:ext cx="9072563" cy="4989512"/>
          </a:xfrm>
        </p:spPr>
        <p:txBody>
          <a:bodyPr>
            <a:noAutofit/>
          </a:bodyPr>
          <a:lstStyle/>
          <a:p>
            <a:pPr lvl="0">
              <a:buSzPct val="45000"/>
              <a:buFont typeface="StarSymbol"/>
              <a:buChar char="●"/>
            </a:pPr>
            <a:r>
              <a:rPr lang="zh-TW" altLang="en-US" sz="2400" dirty="0"/>
              <a:t>要讓機器（電腦）像人類一樣具有學習與判斷的能力，就要把人類大腦學習與判斷的流程轉移到機器（電腦），基本就就是運用數據進行「訓練」與「預測」，包括下列 </a:t>
            </a:r>
            <a:r>
              <a:rPr lang="en-US" sz="2400" dirty="0"/>
              <a:t>4 </a:t>
            </a:r>
            <a:r>
              <a:rPr lang="zh-TW" altLang="en-US" sz="2400" dirty="0"/>
              <a:t>個步驟：</a:t>
            </a:r>
          </a:p>
          <a:p>
            <a:pPr marL="440975" lvl="2" indent="0" hangingPunct="0">
              <a:spcBef>
                <a:spcPts val="0"/>
              </a:spcBef>
              <a:spcAft>
                <a:spcPts val="1414"/>
              </a:spcAft>
              <a:buSzPct val="75000"/>
              <a:buFont typeface="StarSymbol"/>
              <a:buChar char="–"/>
            </a:pPr>
            <a:r>
              <a:rPr lang="zh-TW" altLang="en-US" sz="2000" dirty="0">
                <a:latin typeface="Arial" pitchFamily="18"/>
                <a:ea typeface="Microsoft YaHei" pitchFamily="2"/>
              </a:rPr>
              <a:t>獲取數據：人類的大腦經由眼耳鼻舌皮膚收集大量的數據，才能進行分析與處理，機器學習也必須先收集大量的數據進行訓練。</a:t>
            </a:r>
          </a:p>
          <a:p>
            <a:pPr marL="440975" lvl="2" indent="0" hangingPunct="0">
              <a:spcBef>
                <a:spcPts val="0"/>
              </a:spcBef>
              <a:spcAft>
                <a:spcPts val="1414"/>
              </a:spcAft>
              <a:buSzPct val="75000"/>
              <a:buFont typeface="StarSymbol"/>
              <a:buChar char="–"/>
            </a:pPr>
            <a:r>
              <a:rPr lang="zh-TW" altLang="en-US" sz="2000" dirty="0">
                <a:latin typeface="Arial" pitchFamily="18"/>
                <a:ea typeface="Microsoft YaHei" pitchFamily="2"/>
              </a:rPr>
              <a:t>分析數據：人類的大腦分析收集到的數據找出可能的規則，例如：下雨之後某個溫度與濕度下會出現彩虹，彩虹出現在與太陽相反的方向等。</a:t>
            </a:r>
          </a:p>
          <a:p>
            <a:pPr marL="440975" lvl="2" indent="0" hangingPunct="0">
              <a:spcBef>
                <a:spcPts val="0"/>
              </a:spcBef>
              <a:spcAft>
                <a:spcPts val="1414"/>
              </a:spcAft>
              <a:buSzPct val="75000"/>
              <a:buFont typeface="StarSymbol"/>
              <a:buChar char="–"/>
            </a:pPr>
            <a:r>
              <a:rPr lang="zh-TW" altLang="en-US" sz="2000" dirty="0">
                <a:latin typeface="Arial" pitchFamily="18"/>
                <a:ea typeface="Microsoft YaHei" pitchFamily="2"/>
              </a:rPr>
              <a:t>建立模型：人類的大腦找出可能的規則後，會利用這個規則來建立「模型」（</a:t>
            </a:r>
            <a:r>
              <a:rPr lang="en-US" sz="2000" dirty="0">
                <a:latin typeface="Arial" pitchFamily="18"/>
                <a:ea typeface="Microsoft YaHei" pitchFamily="2"/>
              </a:rPr>
              <a:t>Model</a:t>
            </a:r>
            <a:r>
              <a:rPr lang="zh-TW" altLang="en-US" sz="2000" dirty="0">
                <a:latin typeface="Arial" pitchFamily="18"/>
                <a:ea typeface="Microsoft YaHei" pitchFamily="2"/>
              </a:rPr>
              <a:t>），例如：下雨之後某個溫度與濕度、與太陽相反的方向等，就是大腦經由學習而來的經驗，機器學習裡的「模型」有點類似我們所謂的「經驗」（</a:t>
            </a:r>
            <a:r>
              <a:rPr lang="en-US" sz="2000" dirty="0">
                <a:latin typeface="Arial" pitchFamily="18"/>
                <a:ea typeface="Microsoft YaHei" pitchFamily="2"/>
              </a:rPr>
              <a:t>Experience</a:t>
            </a:r>
            <a:r>
              <a:rPr lang="zh-TW" altLang="en-US" sz="2000" dirty="0">
                <a:latin typeface="Arial" pitchFamily="18"/>
                <a:ea typeface="Microsoft YaHei" pitchFamily="2"/>
              </a:rPr>
              <a:t>）。</a:t>
            </a:r>
          </a:p>
          <a:p>
            <a:pPr marL="440975" lvl="2" indent="0" hangingPunct="0">
              <a:spcBef>
                <a:spcPts val="0"/>
              </a:spcBef>
              <a:spcAft>
                <a:spcPts val="1414"/>
              </a:spcAft>
              <a:buSzPct val="75000"/>
              <a:buFont typeface="StarSymbol"/>
              <a:buChar char="–"/>
            </a:pPr>
            <a:r>
              <a:rPr lang="zh-TW" altLang="en-US" sz="2000" dirty="0">
                <a:latin typeface="Arial" pitchFamily="18"/>
                <a:ea typeface="Microsoft YaHei" pitchFamily="2"/>
              </a:rPr>
              <a:t>預測未來：等學習完成了，再將新的數據輸入模型就可以預測未來，例如：以後只要下雨，溫度與濕度達到標準，就可以預測與太陽相反的方向就可能會看到彩虹。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75</TotalTime>
  <Words>1450</Words>
  <Application>Microsoft Office PowerPoint</Application>
  <PresentationFormat>寬螢幕</PresentationFormat>
  <Paragraphs>75</Paragraphs>
  <Slides>16</Slides>
  <Notes>16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6" baseType="lpstr">
      <vt:lpstr>Microsoft YaHei</vt:lpstr>
      <vt:lpstr>StarSymbol</vt:lpstr>
      <vt:lpstr>微軟正黑體</vt:lpstr>
      <vt:lpstr>Arial</vt:lpstr>
      <vt:lpstr>Lucida Sans</vt:lpstr>
      <vt:lpstr>Tahoma</vt:lpstr>
      <vt:lpstr>Times New Roman</vt:lpstr>
      <vt:lpstr>Trebuchet MS</vt:lpstr>
      <vt:lpstr>Wingdings 3</vt:lpstr>
      <vt:lpstr>多面向</vt:lpstr>
      <vt:lpstr>PowerPoint 簡報</vt:lpstr>
      <vt:lpstr>PowerPoint 簡報</vt:lpstr>
      <vt:lpstr>Scikit-learn</vt:lpstr>
      <vt:lpstr>Numpy</vt:lpstr>
      <vt:lpstr>Scipy</vt:lpstr>
      <vt:lpstr>Matplotlib</vt:lpstr>
      <vt:lpstr>Mglearn</vt:lpstr>
      <vt:lpstr>機器學習（Machine learning）</vt:lpstr>
      <vt:lpstr>機器的訓練與預測</vt:lpstr>
      <vt:lpstr>機器學習的種類</vt:lpstr>
      <vt:lpstr>PowerPoint 簡報</vt:lpstr>
      <vt:lpstr>http://scikit-learn.org/stable/tutorial/machine_learning_map/index.html</vt:lpstr>
      <vt:lpstr>classification &amp; regression</vt:lpstr>
      <vt:lpstr>clustering</vt:lpstr>
      <vt:lpstr>dimensionality reduction</vt:lpstr>
      <vt:lpstr>Scikit-learn Estimator API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28</cp:revision>
  <dcterms:created xsi:type="dcterms:W3CDTF">2018-10-12T11:51:35Z</dcterms:created>
  <dcterms:modified xsi:type="dcterms:W3CDTF">2018-10-20T09:46:07Z</dcterms:modified>
</cp:coreProperties>
</file>