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0A0EFF-1E4D-49F1-871C-8FDC3D0947BD}" v="6" dt="2022-11-21T07:57:24.5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FE2D4E-1DD4-13EE-7060-F62EEE0DB0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96F29A8-D8CE-3054-F202-D0DF969CCE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71CDB8F-9BA8-3B62-872D-61055FB51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00733-D18F-431B-B9ED-41BDD07A5E0C}" type="datetimeFigureOut">
              <a:rPr kumimoji="1" lang="ja-JP" altLang="en-US" smtClean="0"/>
              <a:t>2022/11/27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EE5EF4C-218E-4839-979E-7397E636B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3DE0918-CA3D-AD83-49C8-237C65CE9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1337A-F423-4A82-84B5-3B21C67F23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3626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389992-CDD9-BE50-21A3-AF240CF85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D27AF9A-26F4-340F-6F7B-75FE2BABAC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2BFB018-98AB-15A9-D0F0-37A0AD96F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00733-D18F-431B-B9ED-41BDD07A5E0C}" type="datetimeFigureOut">
              <a:rPr kumimoji="1" lang="ja-JP" altLang="en-US" smtClean="0"/>
              <a:t>2022/11/27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96491E0-5FFB-EDA4-7BD2-BB24760DD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09A6686-7D2C-A1D4-5854-4B49C8D22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1337A-F423-4A82-84B5-3B21C67F23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2532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1DB10E3-2305-ED0B-6524-352D06F55D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04F849C-7ECB-C054-891C-028DD2FBAB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6D05611-4DCE-F464-858C-AB177DB60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00733-D18F-431B-B9ED-41BDD07A5E0C}" type="datetimeFigureOut">
              <a:rPr kumimoji="1" lang="ja-JP" altLang="en-US" smtClean="0"/>
              <a:t>2022/11/27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B436994-BD7C-BD94-AE8F-D1727C330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8C3FBBD-B763-67FF-477E-5ABB79C3C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1337A-F423-4A82-84B5-3B21C67F23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297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9B509F-CFB5-55CF-1999-84D1BFF17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E0C64FD-2F66-04F8-CB3E-3E907F90C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6E5AAB5-B1F7-7030-2BEA-123EDFB7F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00733-D18F-431B-B9ED-41BDD07A5E0C}" type="datetimeFigureOut">
              <a:rPr kumimoji="1" lang="ja-JP" altLang="en-US" smtClean="0"/>
              <a:t>2022/11/27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2E1A5D7-E768-65A3-7A3F-C2186BE85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C8921FE-5098-AD61-8812-AD7279393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1337A-F423-4A82-84B5-3B21C67F23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142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B6F165-958C-59BF-E187-17BB66235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66213F5-57CA-ABAB-2294-04BC5CB80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E203A6E-F5A8-AA9A-9E77-1CF3AAF9B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00733-D18F-431B-B9ED-41BDD07A5E0C}" type="datetimeFigureOut">
              <a:rPr kumimoji="1" lang="ja-JP" altLang="en-US" smtClean="0"/>
              <a:t>2022/11/27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886F884-E8B0-5E4F-A354-4CE837903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C752B91-C1C0-BAA9-14CD-BACE1883E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1337A-F423-4A82-84B5-3B21C67F23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530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410E19-C9D2-E5F3-85DD-E844DB67B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8BF9A21-A0AA-3138-1D1D-F4134DE823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DE6D6A0-547A-64F5-AFBB-5C5645BB5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FE58DD6-E2F3-B6B6-1C6C-8610F94FD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00733-D18F-431B-B9ED-41BDD07A5E0C}" type="datetimeFigureOut">
              <a:rPr kumimoji="1" lang="ja-JP" altLang="en-US" smtClean="0"/>
              <a:t>2022/11/27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191030F-C832-1AB7-ACFB-6CD7694E7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8F2E82B-115C-0611-A110-5D20E092D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1337A-F423-4A82-84B5-3B21C67F23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220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4043F7-E762-76DE-A7EE-A04BB9064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36F6977-D290-58EF-381C-98392D2F13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231F950-2653-A372-E991-1B5FABC682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AF7F68B-0680-9C2D-29F9-A2B1B9A522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A503B30-9324-075E-CA35-6B474E8F90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ACE3033-CB04-C96B-FABC-110190341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00733-D18F-431B-B9ED-41BDD07A5E0C}" type="datetimeFigureOut">
              <a:rPr kumimoji="1" lang="ja-JP" altLang="en-US" smtClean="0"/>
              <a:t>2022/11/27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4F9D648-1125-FB37-EBED-9BFD3066D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820FCAC-8B5F-071E-E341-66B55EAAF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1337A-F423-4A82-84B5-3B21C67F23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3924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3E5F46-9E2B-DA76-B809-8F4001280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8481C78-AEFC-42E1-F105-3FF0C6864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00733-D18F-431B-B9ED-41BDD07A5E0C}" type="datetimeFigureOut">
              <a:rPr kumimoji="1" lang="ja-JP" altLang="en-US" smtClean="0"/>
              <a:t>2022/11/27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B196B16-F075-CA01-31B1-EB47C1617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2FE8F3A-2C42-303E-140A-76BA0B2A7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1337A-F423-4A82-84B5-3B21C67F23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9521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30BC2E2-C2C3-80A0-CDF5-903375791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00733-D18F-431B-B9ED-41BDD07A5E0C}" type="datetimeFigureOut">
              <a:rPr kumimoji="1" lang="ja-JP" altLang="en-US" smtClean="0"/>
              <a:t>2022/11/27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5DCDEF2-71D0-E398-3F76-83516E613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8CF1C9B-133A-CA66-5EE9-FCEF1CBC0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1337A-F423-4A82-84B5-3B21C67F23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3716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ED6545-C461-77D3-C437-B6CBE8158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21FE044-4DB0-5675-6B50-D1B88044F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C248AA8-E5B9-CD11-F529-22D21571DA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579DC76-71E8-EFE9-51A4-54DE8B62E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00733-D18F-431B-B9ED-41BDD07A5E0C}" type="datetimeFigureOut">
              <a:rPr kumimoji="1" lang="ja-JP" altLang="en-US" smtClean="0"/>
              <a:t>2022/11/27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5913556-C741-32E7-74CB-473A3B3D9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6EFA24F-337A-6003-4CA1-ACCEAE57F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1337A-F423-4A82-84B5-3B21C67F23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8490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831B1D-1C41-33C3-354C-7AF105BB5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7D21D90-5A19-1474-38B0-CAAEC0BF1D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EE59F5C-B354-BF72-42E6-7BA34DDD9B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74FC807-CD25-1B20-56B7-FFB565A5F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00733-D18F-431B-B9ED-41BDD07A5E0C}" type="datetimeFigureOut">
              <a:rPr kumimoji="1" lang="ja-JP" altLang="en-US" smtClean="0"/>
              <a:t>2022/11/27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9ABBD7A-454F-4B21-8AC8-03B5F7555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EE2F97B-0F9F-E3C1-AD80-65ABFE22C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1337A-F423-4A82-84B5-3B21C67F23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1107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3A789B4-5307-70E3-254C-24AA5A90B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9C01252-3991-4858-090F-06F23430EA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2CF3843-9B5F-FF2F-3BE0-2707927156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900733-D18F-431B-B9ED-41BDD07A5E0C}" type="datetimeFigureOut">
              <a:rPr kumimoji="1" lang="ja-JP" altLang="en-US" smtClean="0"/>
              <a:t>2022/11/27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F062EA6-D555-F585-1FA2-D53AB9E68B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A14ECDF-3B1A-D146-0353-4D4E9EB709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1337A-F423-4A82-84B5-3B21C67F23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5482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426C2A-E04C-B11D-8A7E-D99BC04A4D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ビアボールの</a:t>
            </a:r>
            <a:r>
              <a:rPr kumimoji="1" lang="en-US" altLang="ja-JP" dirty="0"/>
              <a:t>USP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D0865E3-ECF6-ACC0-D1FD-01C3AB4DC2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望月嶺 中川喬凱 平野蒼依 藤沢大耀</a:t>
            </a: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FC6DC6D0-DF19-96BC-FA6C-B14CA893913E}"/>
              </a:ext>
            </a:extLst>
          </p:cNvPr>
          <p:cNvSpPr/>
          <p:nvPr/>
        </p:nvSpPr>
        <p:spPr>
          <a:xfrm>
            <a:off x="2704407" y="2000596"/>
            <a:ext cx="7027026" cy="2432859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1245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4AFAECB-6900-9C3C-26DE-FB2832F3998A}"/>
              </a:ext>
            </a:extLst>
          </p:cNvPr>
          <p:cNvSpPr txBox="1"/>
          <p:nvPr/>
        </p:nvSpPr>
        <p:spPr>
          <a:xfrm>
            <a:off x="404553" y="626225"/>
            <a:ext cx="31532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/>
              <a:t>USP</a:t>
            </a:r>
            <a:r>
              <a:rPr lang="ja-JP" altLang="en-US" sz="2800" dirty="0"/>
              <a:t>の具体的表現</a:t>
            </a:r>
            <a:endParaRPr kumimoji="1" lang="ja-JP" altLang="en-US" sz="2800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DB995D0-F58B-FC81-813F-37F16716671B}"/>
              </a:ext>
            </a:extLst>
          </p:cNvPr>
          <p:cNvSpPr txBox="1"/>
          <p:nvPr/>
        </p:nvSpPr>
        <p:spPr>
          <a:xfrm>
            <a:off x="5785658" y="598516"/>
            <a:ext cx="5608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（</a:t>
            </a:r>
            <a:r>
              <a:rPr kumimoji="1" lang="en-US" altLang="ja-JP" sz="2800" dirty="0">
                <a:solidFill>
                  <a:srgbClr val="FF0000"/>
                </a:solidFill>
              </a:rPr>
              <a:t>Scene</a:t>
            </a:r>
            <a:r>
              <a:rPr kumimoji="1" lang="en-US" altLang="ja-JP" sz="2800" dirty="0"/>
              <a:t>/</a:t>
            </a:r>
            <a:r>
              <a:rPr kumimoji="1" lang="en-US" altLang="ja-JP" sz="2800" dirty="0">
                <a:solidFill>
                  <a:schemeClr val="accent1"/>
                </a:solidFill>
              </a:rPr>
              <a:t>Evidence</a:t>
            </a:r>
            <a:r>
              <a:rPr kumimoji="1" lang="en-US" altLang="ja-JP" sz="2800" dirty="0"/>
              <a:t>/</a:t>
            </a:r>
            <a:r>
              <a:rPr kumimoji="1" lang="en-US" altLang="ja-JP" sz="2800" dirty="0">
                <a:solidFill>
                  <a:srgbClr val="00B050"/>
                </a:solidFill>
              </a:rPr>
              <a:t>Benefit</a:t>
            </a:r>
            <a:r>
              <a:rPr kumimoji="1" lang="en-US" altLang="ja-JP" sz="2800" dirty="0"/>
              <a:t>)</a:t>
            </a:r>
            <a:endParaRPr kumimoji="1" lang="ja-JP" altLang="en-US" sz="28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C0F2E4A-70BD-6E9C-4226-9064A8C2E99A}"/>
              </a:ext>
            </a:extLst>
          </p:cNvPr>
          <p:cNvSpPr txBox="1"/>
          <p:nvPr/>
        </p:nvSpPr>
        <p:spPr>
          <a:xfrm>
            <a:off x="953192" y="2787534"/>
            <a:ext cx="1028561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/>
              <a:t>・</a:t>
            </a:r>
            <a:r>
              <a:rPr lang="ja-JP" altLang="en-US" sz="3200" dirty="0">
                <a:solidFill>
                  <a:srgbClr val="FF0000"/>
                </a:solidFill>
              </a:rPr>
              <a:t>友達数人と宅飲みしても</a:t>
            </a:r>
            <a:r>
              <a:rPr lang="ja-JP" altLang="en-US" sz="3200" dirty="0"/>
              <a:t>、</a:t>
            </a:r>
            <a:r>
              <a:rPr lang="ja-JP" altLang="en-US" sz="3200" dirty="0">
                <a:solidFill>
                  <a:schemeClr val="accent1"/>
                </a:solidFill>
              </a:rPr>
              <a:t>濃さを自由に変えられるから</a:t>
            </a:r>
            <a:r>
              <a:rPr lang="ja-JP" altLang="en-US" sz="3200" dirty="0"/>
              <a:t>、</a:t>
            </a:r>
            <a:r>
              <a:rPr lang="en-US" altLang="ja-JP" sz="3200" dirty="0"/>
              <a:t>1</a:t>
            </a:r>
            <a:r>
              <a:rPr lang="ja-JP" altLang="en-US" sz="3200" dirty="0"/>
              <a:t>つ買えば</a:t>
            </a:r>
            <a:r>
              <a:rPr lang="ja-JP" altLang="en-US" sz="3200" dirty="0">
                <a:solidFill>
                  <a:srgbClr val="00B050"/>
                </a:solidFill>
              </a:rPr>
              <a:t>みんながそれぞれの濃さで楽しめる。</a:t>
            </a:r>
            <a:endParaRPr lang="en-US" altLang="ja-JP" sz="3200" dirty="0">
              <a:solidFill>
                <a:srgbClr val="00B050"/>
              </a:solidFill>
            </a:endParaRPr>
          </a:p>
          <a:p>
            <a:endParaRPr lang="en-US" altLang="ja-JP" sz="3200" dirty="0">
              <a:solidFill>
                <a:srgbClr val="00B050"/>
              </a:solidFill>
            </a:endParaRPr>
          </a:p>
          <a:p>
            <a:r>
              <a:rPr kumimoji="1" lang="ja-JP" altLang="en-US" sz="3200" dirty="0"/>
              <a:t>・</a:t>
            </a:r>
            <a:r>
              <a:rPr kumimoji="1" lang="ja-JP" altLang="en-US" sz="3200" dirty="0">
                <a:solidFill>
                  <a:srgbClr val="FF0000"/>
                </a:solidFill>
              </a:rPr>
              <a:t>飲みきれなくても</a:t>
            </a:r>
            <a:r>
              <a:rPr kumimoji="1" lang="ja-JP" altLang="en-US" sz="3200" dirty="0"/>
              <a:t>、</a:t>
            </a:r>
            <a:r>
              <a:rPr kumimoji="1" lang="ja-JP" altLang="en-US" sz="3200" dirty="0">
                <a:solidFill>
                  <a:schemeClr val="accent1"/>
                </a:solidFill>
              </a:rPr>
              <a:t>キャップが付いてるから</a:t>
            </a:r>
            <a:r>
              <a:rPr kumimoji="1" lang="ja-JP" altLang="en-US" sz="3200" dirty="0"/>
              <a:t>、</a:t>
            </a:r>
            <a:r>
              <a:rPr kumimoji="1" lang="ja-JP" altLang="en-US" sz="3200" dirty="0">
                <a:solidFill>
                  <a:srgbClr val="00B050"/>
                </a:solidFill>
              </a:rPr>
              <a:t>保存が可能で安心</a:t>
            </a:r>
            <a:r>
              <a:rPr lang="ja-JP" altLang="en-US" sz="3200" dirty="0">
                <a:solidFill>
                  <a:srgbClr val="00B050"/>
                </a:solidFill>
              </a:rPr>
              <a:t>。</a:t>
            </a:r>
            <a:endParaRPr kumimoji="1" lang="ja-JP" altLang="en-US" sz="32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7585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 3">
            <a:extLst>
              <a:ext uri="{FF2B5EF4-FFF2-40B4-BE49-F238E27FC236}">
                <a16:creationId xmlns:a16="http://schemas.microsoft.com/office/drawing/2014/main" id="{1482E263-FD64-C7DC-EFB4-0DDA4780D0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8500465"/>
              </p:ext>
            </p:extLst>
          </p:nvPr>
        </p:nvGraphicFramePr>
        <p:xfrm>
          <a:off x="587433" y="3218411"/>
          <a:ext cx="5259186" cy="32197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6531">
                  <a:extLst>
                    <a:ext uri="{9D8B030D-6E8A-4147-A177-3AD203B41FA5}">
                      <a16:colId xmlns:a16="http://schemas.microsoft.com/office/drawing/2014/main" val="3906848712"/>
                    </a:ext>
                  </a:extLst>
                </a:gridCol>
                <a:gridCol w="876531">
                  <a:extLst>
                    <a:ext uri="{9D8B030D-6E8A-4147-A177-3AD203B41FA5}">
                      <a16:colId xmlns:a16="http://schemas.microsoft.com/office/drawing/2014/main" val="2331279969"/>
                    </a:ext>
                  </a:extLst>
                </a:gridCol>
                <a:gridCol w="876531">
                  <a:extLst>
                    <a:ext uri="{9D8B030D-6E8A-4147-A177-3AD203B41FA5}">
                      <a16:colId xmlns:a16="http://schemas.microsoft.com/office/drawing/2014/main" val="2191324932"/>
                    </a:ext>
                  </a:extLst>
                </a:gridCol>
                <a:gridCol w="876531">
                  <a:extLst>
                    <a:ext uri="{9D8B030D-6E8A-4147-A177-3AD203B41FA5}">
                      <a16:colId xmlns:a16="http://schemas.microsoft.com/office/drawing/2014/main" val="2641280547"/>
                    </a:ext>
                  </a:extLst>
                </a:gridCol>
                <a:gridCol w="876531">
                  <a:extLst>
                    <a:ext uri="{9D8B030D-6E8A-4147-A177-3AD203B41FA5}">
                      <a16:colId xmlns:a16="http://schemas.microsoft.com/office/drawing/2014/main" val="2180393746"/>
                    </a:ext>
                  </a:extLst>
                </a:gridCol>
                <a:gridCol w="876531">
                  <a:extLst>
                    <a:ext uri="{9D8B030D-6E8A-4147-A177-3AD203B41FA5}">
                      <a16:colId xmlns:a16="http://schemas.microsoft.com/office/drawing/2014/main" val="3299188291"/>
                    </a:ext>
                  </a:extLst>
                </a:gridCol>
              </a:tblGrid>
              <a:tr h="804949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２０代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３０代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４０代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５０代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６０代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6951763"/>
                  </a:ext>
                </a:extLst>
              </a:tr>
              <a:tr h="804949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多い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48205"/>
                  </a:ext>
                </a:extLst>
              </a:tr>
              <a:tr h="804949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普通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3726235"/>
                  </a:ext>
                </a:extLst>
              </a:tr>
              <a:tr h="804949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少ない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4631397"/>
                  </a:ext>
                </a:extLst>
              </a:tr>
            </a:tbl>
          </a:graphicData>
        </a:graphic>
      </p:graphicFrame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6F6B1390-5160-8DC0-8FA2-AE8F395F6B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8399586"/>
              </p:ext>
            </p:extLst>
          </p:nvPr>
        </p:nvGraphicFramePr>
        <p:xfrm>
          <a:off x="6586452" y="3218411"/>
          <a:ext cx="5259186" cy="32197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6531">
                  <a:extLst>
                    <a:ext uri="{9D8B030D-6E8A-4147-A177-3AD203B41FA5}">
                      <a16:colId xmlns:a16="http://schemas.microsoft.com/office/drawing/2014/main" val="3906848712"/>
                    </a:ext>
                  </a:extLst>
                </a:gridCol>
                <a:gridCol w="876531">
                  <a:extLst>
                    <a:ext uri="{9D8B030D-6E8A-4147-A177-3AD203B41FA5}">
                      <a16:colId xmlns:a16="http://schemas.microsoft.com/office/drawing/2014/main" val="2331279969"/>
                    </a:ext>
                  </a:extLst>
                </a:gridCol>
                <a:gridCol w="876531">
                  <a:extLst>
                    <a:ext uri="{9D8B030D-6E8A-4147-A177-3AD203B41FA5}">
                      <a16:colId xmlns:a16="http://schemas.microsoft.com/office/drawing/2014/main" val="2191324932"/>
                    </a:ext>
                  </a:extLst>
                </a:gridCol>
                <a:gridCol w="876531">
                  <a:extLst>
                    <a:ext uri="{9D8B030D-6E8A-4147-A177-3AD203B41FA5}">
                      <a16:colId xmlns:a16="http://schemas.microsoft.com/office/drawing/2014/main" val="2641280547"/>
                    </a:ext>
                  </a:extLst>
                </a:gridCol>
                <a:gridCol w="876531">
                  <a:extLst>
                    <a:ext uri="{9D8B030D-6E8A-4147-A177-3AD203B41FA5}">
                      <a16:colId xmlns:a16="http://schemas.microsoft.com/office/drawing/2014/main" val="2180393746"/>
                    </a:ext>
                  </a:extLst>
                </a:gridCol>
                <a:gridCol w="876531">
                  <a:extLst>
                    <a:ext uri="{9D8B030D-6E8A-4147-A177-3AD203B41FA5}">
                      <a16:colId xmlns:a16="http://schemas.microsoft.com/office/drawing/2014/main" val="3299188291"/>
                    </a:ext>
                  </a:extLst>
                </a:gridCol>
              </a:tblGrid>
              <a:tr h="804949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２０代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３０代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４０代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５０代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６０代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6951763"/>
                  </a:ext>
                </a:extLst>
              </a:tr>
              <a:tr h="804949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多い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48205"/>
                  </a:ext>
                </a:extLst>
              </a:tr>
              <a:tr h="804949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普通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3726235"/>
                  </a:ext>
                </a:extLst>
              </a:tr>
              <a:tr h="804949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少ない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4631397"/>
                  </a:ext>
                </a:extLst>
              </a:tr>
            </a:tbl>
          </a:graphicData>
        </a:graphic>
      </p:graphicFrame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9568A7B-D682-C715-8E08-B1FBFBE7849C}"/>
              </a:ext>
            </a:extLst>
          </p:cNvPr>
          <p:cNvSpPr txBox="1"/>
          <p:nvPr/>
        </p:nvSpPr>
        <p:spPr>
          <a:xfrm>
            <a:off x="543098" y="2371898"/>
            <a:ext cx="4893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従来のビール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D21F09D-C938-93E2-665E-F5C14790F632}"/>
              </a:ext>
            </a:extLst>
          </p:cNvPr>
          <p:cNvSpPr txBox="1"/>
          <p:nvPr/>
        </p:nvSpPr>
        <p:spPr>
          <a:xfrm flipH="1">
            <a:off x="6839987" y="2515986"/>
            <a:ext cx="4127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ビアボール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945A498-CAA8-1CF3-FA67-C598B9AE357E}"/>
              </a:ext>
            </a:extLst>
          </p:cNvPr>
          <p:cNvSpPr txBox="1"/>
          <p:nvPr/>
        </p:nvSpPr>
        <p:spPr>
          <a:xfrm>
            <a:off x="410095" y="476596"/>
            <a:ext cx="35079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ポジショニング分析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698B7B29-425E-0D4B-CA4B-662495A8ECF3}"/>
              </a:ext>
            </a:extLst>
          </p:cNvPr>
          <p:cNvSpPr/>
          <p:nvPr/>
        </p:nvSpPr>
        <p:spPr>
          <a:xfrm>
            <a:off x="2344189" y="4039985"/>
            <a:ext cx="2582487" cy="759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1C42E2D6-AA2B-3FCB-325F-9A6356DB4493}"/>
              </a:ext>
            </a:extLst>
          </p:cNvPr>
          <p:cNvSpPr/>
          <p:nvPr/>
        </p:nvSpPr>
        <p:spPr>
          <a:xfrm>
            <a:off x="1485207" y="5620789"/>
            <a:ext cx="858982" cy="760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B55DF8F-10B7-FA52-8CFD-025C0BCEFFE7}"/>
              </a:ext>
            </a:extLst>
          </p:cNvPr>
          <p:cNvSpPr/>
          <p:nvPr/>
        </p:nvSpPr>
        <p:spPr>
          <a:xfrm>
            <a:off x="4987637" y="4828309"/>
            <a:ext cx="858982" cy="760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209BAEF7-EA50-D90A-FE2B-467CD0C64290}"/>
              </a:ext>
            </a:extLst>
          </p:cNvPr>
          <p:cNvSpPr/>
          <p:nvPr/>
        </p:nvSpPr>
        <p:spPr>
          <a:xfrm>
            <a:off x="7459286" y="4039985"/>
            <a:ext cx="1726275" cy="7883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2124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7F49F9E-497F-AF8C-212E-FB463343C496}"/>
              </a:ext>
            </a:extLst>
          </p:cNvPr>
          <p:cNvSpPr txBox="1"/>
          <p:nvPr/>
        </p:nvSpPr>
        <p:spPr>
          <a:xfrm>
            <a:off x="243839" y="637310"/>
            <a:ext cx="5225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ポジショニングステートメント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CB9E080-08E1-437E-98EE-2C953EC8E2BB}"/>
              </a:ext>
            </a:extLst>
          </p:cNvPr>
          <p:cNvSpPr txBox="1"/>
          <p:nvPr/>
        </p:nvSpPr>
        <p:spPr>
          <a:xfrm>
            <a:off x="953192" y="1734589"/>
            <a:ext cx="986997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/>
              <a:t>割るものの種類や割合をカスタムできる自由性、（</a:t>
            </a:r>
            <a:r>
              <a:rPr lang="en-US" altLang="ja-JP" sz="3200" dirty="0"/>
              <a:t>USP1</a:t>
            </a:r>
            <a:r>
              <a:rPr lang="ja-JP" altLang="en-US" sz="3200" dirty="0"/>
              <a:t>）一缶ずつ買う従来の飲み方とは異なる一つの瓶で何度も楽しめる</a:t>
            </a:r>
            <a:r>
              <a:rPr kumimoji="1" lang="ja-JP" altLang="en-US" sz="3200" dirty="0"/>
              <a:t>今までにないビールの楽しみ方（</a:t>
            </a:r>
            <a:r>
              <a:rPr kumimoji="1" lang="en-US" altLang="ja-JP" sz="3200" dirty="0"/>
              <a:t>USP</a:t>
            </a:r>
            <a:r>
              <a:rPr kumimoji="1" lang="ja-JP" altLang="en-US" sz="3200" dirty="0"/>
              <a:t>２）宅飲みやパーティーなど大勢でも一人ひとりが楽しめる（</a:t>
            </a:r>
            <a:r>
              <a:rPr kumimoji="1" lang="en-US" altLang="ja-JP" sz="3200" dirty="0"/>
              <a:t>USP3</a:t>
            </a:r>
            <a:r>
              <a:rPr kumimoji="1" lang="ja-JP" altLang="en-US" sz="3200" dirty="0"/>
              <a:t>）。自分のスタイルを</a:t>
            </a:r>
            <a:r>
              <a:rPr kumimoji="1" lang="ja-JP" altLang="en-US" sz="3200"/>
              <a:t>楽しみたい若者へ向けた（</a:t>
            </a:r>
            <a:r>
              <a:rPr kumimoji="1" lang="en-US" altLang="ja-JP" sz="3200" dirty="0"/>
              <a:t>Target Customer) </a:t>
            </a:r>
            <a:r>
              <a:rPr kumimoji="1" lang="ja-JP" altLang="en-US" sz="3200" dirty="0">
                <a:solidFill>
                  <a:srgbClr val="FF0000"/>
                </a:solidFill>
              </a:rPr>
              <a:t>「らしさ」を創る次世代のカスタム系ビール</a:t>
            </a:r>
          </a:p>
        </p:txBody>
      </p:sp>
    </p:spTree>
    <p:extLst>
      <p:ext uri="{BB962C8B-B14F-4D97-AF65-F5344CB8AC3E}">
        <p14:creationId xmlns:p14="http://schemas.microsoft.com/office/powerpoint/2010/main" val="4074606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青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F5DEA07124602D458A15D59F65682453" ma:contentTypeVersion="4" ma:contentTypeDescription="新しいドキュメントを作成します。" ma:contentTypeScope="" ma:versionID="c855ab09bdbb29fb3404f9d1b595e824">
  <xsd:schema xmlns:xsd="http://www.w3.org/2001/XMLSchema" xmlns:xs="http://www.w3.org/2001/XMLSchema" xmlns:p="http://schemas.microsoft.com/office/2006/metadata/properties" xmlns:ns3="89f5276d-9b8c-4050-be69-69215a8d115b" targetNamespace="http://schemas.microsoft.com/office/2006/metadata/properties" ma:root="true" ma:fieldsID="8fb3e9a57aa40e63632062218775cae2" ns3:_="">
    <xsd:import namespace="89f5276d-9b8c-4050-be69-69215a8d115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9f5276d-9b8c-4050-be69-69215a8d115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D02609D-2A9B-415C-8363-F4A0CFB3FA1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764F315-C0BC-4E5A-B338-66ACF6A75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9f5276d-9b8c-4050-be69-69215a8d115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8867ACD-7DFC-46BC-B413-826402BAE193}">
  <ds:schemaRefs>
    <ds:schemaRef ds:uri="http://purl.org/dc/terms/"/>
    <ds:schemaRef ds:uri="89f5276d-9b8c-4050-be69-69215a8d115b"/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165</Words>
  <Application>Microsoft Office PowerPoint</Application>
  <PresentationFormat>ワイド画面</PresentationFormat>
  <Paragraphs>28</Paragraphs>
  <Slides>4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5" baseType="lpstr">
      <vt:lpstr>Office テーマ</vt:lpstr>
      <vt:lpstr>ビアボールのUSP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ビアボールのUSP</dc:title>
  <dc:creator>望月 嶺</dc:creator>
  <cp:lastModifiedBy>202102099</cp:lastModifiedBy>
  <cp:revision>2</cp:revision>
  <dcterms:created xsi:type="dcterms:W3CDTF">2022-11-21T07:11:12Z</dcterms:created>
  <dcterms:modified xsi:type="dcterms:W3CDTF">2022-11-27T14:40:07Z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0x010100F5DEA07124602D458A15D59F65682453</vt:lpwstr>
  </property>
</Properties>
</file>