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2A4290-E472-17A6-39EE-95EA00D2FB07}"/>
              </a:ext>
            </a:extLst>
          </p:cNvPr>
          <p:cNvSpPr txBox="1"/>
          <p:nvPr/>
        </p:nvSpPr>
        <p:spPr>
          <a:xfrm>
            <a:off x="3656462" y="2467970"/>
            <a:ext cx="6448567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000">
                <a:ea typeface="ＭＳ Ｐゴシック"/>
                <a:cs typeface="Calibri"/>
              </a:rPr>
              <a:t>ヤクルト１０００分析</a:t>
            </a:r>
            <a:endParaRPr lang="ja-JP" altLang="en-US" sz="4000" dirty="0">
              <a:ea typeface="ＭＳ Ｐゴシック"/>
              <a:cs typeface="Calibri"/>
            </a:endParaRPr>
          </a:p>
          <a:p>
            <a:pPr algn="l"/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A8DAA2-D531-CECF-FFBF-A6B2A680223F}"/>
              </a:ext>
            </a:extLst>
          </p:cNvPr>
          <p:cNvSpPr txBox="1"/>
          <p:nvPr/>
        </p:nvSpPr>
        <p:spPr>
          <a:xfrm>
            <a:off x="2945643" y="4822208"/>
            <a:ext cx="60050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  <a:cs typeface="Calibri"/>
              </a:rPr>
              <a:t>望月嶺 平野蒼依 中川喬凱 藤澤大耀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02ED455-8FAB-A922-964F-9EE09088E768}"/>
              </a:ext>
            </a:extLst>
          </p:cNvPr>
          <p:cNvSpPr/>
          <p:nvPr/>
        </p:nvSpPr>
        <p:spPr>
          <a:xfrm>
            <a:off x="3013880" y="2314432"/>
            <a:ext cx="5606955" cy="9667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05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8317896-546B-3E72-CF73-D10E6A5C4F18}"/>
              </a:ext>
            </a:extLst>
          </p:cNvPr>
          <p:cNvSpPr/>
          <p:nvPr/>
        </p:nvSpPr>
        <p:spPr>
          <a:xfrm>
            <a:off x="4108191" y="768978"/>
            <a:ext cx="3342907" cy="26533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highlight>
                <a:srgbClr val="FFFF0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D02AC0-5FE0-106B-118C-13CFE9E1B406}"/>
              </a:ext>
            </a:extLst>
          </p:cNvPr>
          <p:cNvSpPr txBox="1"/>
          <p:nvPr/>
        </p:nvSpPr>
        <p:spPr>
          <a:xfrm>
            <a:off x="5324354" y="1128531"/>
            <a:ext cx="858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ea typeface="ＭＳ Ｐゴシック"/>
                <a:cs typeface="Calibri"/>
              </a:rPr>
              <a:t>お客様</a:t>
            </a:r>
            <a:endParaRPr lang="ja-JP" altLang="en-US" dirty="0">
              <a:solidFill>
                <a:srgbClr val="FF0000"/>
              </a:solidFill>
              <a:ea typeface="ＭＳ Ｐゴシック"/>
              <a:cs typeface="Calibr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2527D1-F26A-3FF5-82AF-4356B0F3E49A}"/>
              </a:ext>
            </a:extLst>
          </p:cNvPr>
          <p:cNvSpPr txBox="1"/>
          <p:nvPr/>
        </p:nvSpPr>
        <p:spPr>
          <a:xfrm>
            <a:off x="4417671" y="1495062"/>
            <a:ext cx="29708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朝の調子を整える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健康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ストレス緩和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手ごろな価格で手軽に睡眠改善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C0E2B97-3868-0445-3594-2771FABF7CCF}"/>
              </a:ext>
            </a:extLst>
          </p:cNvPr>
          <p:cNvSpPr/>
          <p:nvPr/>
        </p:nvSpPr>
        <p:spPr>
          <a:xfrm>
            <a:off x="924975" y="4178901"/>
            <a:ext cx="3745148" cy="25940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0B9A78-985D-FC0C-9AD8-29929BD15678}"/>
              </a:ext>
            </a:extLst>
          </p:cNvPr>
          <p:cNvSpPr txBox="1"/>
          <p:nvPr/>
        </p:nvSpPr>
        <p:spPr>
          <a:xfrm>
            <a:off x="6793148" y="7425446"/>
            <a:ext cx="1313234" cy="1021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290C80-7284-249C-10CC-C8DBB3FACA47}"/>
              </a:ext>
            </a:extLst>
          </p:cNvPr>
          <p:cNvSpPr txBox="1"/>
          <p:nvPr/>
        </p:nvSpPr>
        <p:spPr>
          <a:xfrm>
            <a:off x="1977957" y="4653063"/>
            <a:ext cx="1637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ea typeface="ＭＳ Ｐゴシック"/>
                <a:cs typeface="Calibri"/>
              </a:rPr>
              <a:t>競合他社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61ED68-4A0D-0F41-FB4A-F08A6E77CB38}"/>
              </a:ext>
            </a:extLst>
          </p:cNvPr>
          <p:cNvSpPr txBox="1"/>
          <p:nvPr/>
        </p:nvSpPr>
        <p:spPr>
          <a:xfrm>
            <a:off x="1515288" y="5235029"/>
            <a:ext cx="26951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予防（R-1）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コンビニやスーパーでしか買えない</a:t>
            </a:r>
            <a:endParaRPr lang="ja-JP" altLang="en-US" dirty="0">
              <a:ea typeface="ＭＳ Ｐゴシック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71FA828-C694-33E4-51E3-7B207F3DB64C}"/>
              </a:ext>
            </a:extLst>
          </p:cNvPr>
          <p:cNvSpPr/>
          <p:nvPr/>
        </p:nvSpPr>
        <p:spPr>
          <a:xfrm>
            <a:off x="7529014" y="4122760"/>
            <a:ext cx="3741761" cy="2649940"/>
          </a:xfrm>
          <a:prstGeom prst="ellipse">
            <a:avLst/>
          </a:prstGeom>
          <a:solidFill>
            <a:srgbClr val="FFFF0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3E2B6-0E8E-CA99-1817-40FB6A6B4376}"/>
              </a:ext>
            </a:extLst>
          </p:cNvPr>
          <p:cNvSpPr txBox="1"/>
          <p:nvPr/>
        </p:nvSpPr>
        <p:spPr>
          <a:xfrm>
            <a:off x="8495731" y="4355911"/>
            <a:ext cx="1893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ea typeface="ＭＳ Ｐゴシック"/>
                <a:cs typeface="Calibri"/>
              </a:rPr>
              <a:t>競合他社の例</a:t>
            </a:r>
            <a:endParaRPr lang="ja-JP" altLang="en-US" dirty="0">
              <a:solidFill>
                <a:srgbClr val="FF0000"/>
              </a:solidFill>
              <a:ea typeface="ＭＳ Ｐゴシック"/>
              <a:cs typeface="Calibr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976FE7-640F-D505-F523-C0BFC9E99576}"/>
              </a:ext>
            </a:extLst>
          </p:cNvPr>
          <p:cNvSpPr txBox="1"/>
          <p:nvPr/>
        </p:nvSpPr>
        <p:spPr>
          <a:xfrm>
            <a:off x="8165910" y="5197522"/>
            <a:ext cx="2411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ja-JP" altLang="en-US">
              <a:cs typeface="Calibri" panose="020F0502020204030204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68607E-8A90-3871-F73E-9CE691AF72D3}"/>
              </a:ext>
            </a:extLst>
          </p:cNvPr>
          <p:cNvSpPr txBox="1"/>
          <p:nvPr/>
        </p:nvSpPr>
        <p:spPr>
          <a:xfrm>
            <a:off x="8063552" y="4742597"/>
            <a:ext cx="357116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R-1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マミー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ピルクル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ミルミル</a:t>
            </a:r>
            <a:endParaRPr lang="ja-JP" altLang="en-US" dirty="0">
              <a:ea typeface="ＭＳ Ｐゴシック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ぐんぐんグルト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ジョア</a:t>
            </a:r>
            <a:endParaRPr lang="ja-JP" altLang="en-US" dirty="0">
              <a:ea typeface="ＭＳ Ｐゴシック"/>
              <a:cs typeface="Calibri" panose="020F0502020204030204"/>
            </a:endParaRPr>
          </a:p>
          <a:p>
            <a:r>
              <a:rPr lang="ja-JP" altLang="en-US">
                <a:ea typeface="ＭＳ Ｐゴシック"/>
                <a:cs typeface="Calibri" panose="020F0502020204030204"/>
              </a:rPr>
              <a:t>　　　　　　　　　　など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365F67-8F20-2C61-118E-4F93935EF3EB}"/>
              </a:ext>
            </a:extLst>
          </p:cNvPr>
          <p:cNvSpPr txBox="1"/>
          <p:nvPr/>
        </p:nvSpPr>
        <p:spPr>
          <a:xfrm>
            <a:off x="375313" y="329820"/>
            <a:ext cx="19902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Ｐゴシック"/>
                <a:cs typeface="Calibri"/>
              </a:rPr>
              <a:t>３C分析</a:t>
            </a:r>
            <a:endParaRPr lang="ja-JP" altLang="en-US" sz="2800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B4F0D421-16DC-EDF6-1F9B-807B93C6432B}"/>
              </a:ext>
            </a:extLst>
          </p:cNvPr>
          <p:cNvSpPr/>
          <p:nvPr/>
        </p:nvSpPr>
        <p:spPr>
          <a:xfrm>
            <a:off x="5117910" y="4850642"/>
            <a:ext cx="1956178" cy="1433014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A76262-613C-CAD9-6241-57D7B88AD59A}"/>
              </a:ext>
            </a:extLst>
          </p:cNvPr>
          <p:cNvSpPr txBox="1"/>
          <p:nvPr/>
        </p:nvSpPr>
        <p:spPr>
          <a:xfrm>
            <a:off x="90984" y="102357"/>
            <a:ext cx="23769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自社SWOT分析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1B33B-F88E-B083-DFB4-85636543BB7A}"/>
              </a:ext>
            </a:extLst>
          </p:cNvPr>
          <p:cNvCxnSpPr/>
          <p:nvPr/>
        </p:nvCxnSpPr>
        <p:spPr>
          <a:xfrm>
            <a:off x="5895406" y="413555"/>
            <a:ext cx="78475" cy="6231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1EE564C-5832-26E6-59D0-33B12C241335}"/>
              </a:ext>
            </a:extLst>
          </p:cNvPr>
          <p:cNvCxnSpPr/>
          <p:nvPr/>
        </p:nvCxnSpPr>
        <p:spPr>
          <a:xfrm flipV="1">
            <a:off x="584864" y="3648785"/>
            <a:ext cx="11099041" cy="750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58CFCA-4B79-4258-9E41-C959DE1F5B77}"/>
              </a:ext>
            </a:extLst>
          </p:cNvPr>
          <p:cNvSpPr txBox="1"/>
          <p:nvPr/>
        </p:nvSpPr>
        <p:spPr>
          <a:xfrm>
            <a:off x="875731" y="841611"/>
            <a:ext cx="1342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強み（S)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0A06B9-1EB6-040D-12E3-3B06C950DF03}"/>
              </a:ext>
            </a:extLst>
          </p:cNvPr>
          <p:cNvSpPr txBox="1"/>
          <p:nvPr/>
        </p:nvSpPr>
        <p:spPr>
          <a:xfrm>
            <a:off x="841612" y="4094327"/>
            <a:ext cx="1148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弱み（W)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B9C871-0B83-3EFA-2280-973568BF773C}"/>
              </a:ext>
            </a:extLst>
          </p:cNvPr>
          <p:cNvSpPr txBox="1"/>
          <p:nvPr/>
        </p:nvSpPr>
        <p:spPr>
          <a:xfrm>
            <a:off x="6226790" y="4094327"/>
            <a:ext cx="1034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脅威（T）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80046B-C05F-96F1-5EAA-E81453F8D2E3}"/>
              </a:ext>
            </a:extLst>
          </p:cNvPr>
          <p:cNvSpPr txBox="1"/>
          <p:nvPr/>
        </p:nvSpPr>
        <p:spPr>
          <a:xfrm>
            <a:off x="6135806" y="841611"/>
            <a:ext cx="11259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機会（O）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651152-3CF1-34EA-C4F3-9C4A15AB29DB}"/>
              </a:ext>
            </a:extLst>
          </p:cNvPr>
          <p:cNvSpPr txBox="1"/>
          <p:nvPr/>
        </p:nvSpPr>
        <p:spPr>
          <a:xfrm>
            <a:off x="1279477" y="1649105"/>
            <a:ext cx="32413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シロタ株（独自の乳酸菌）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ヤクルトレディーによる販売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あの飲み物＝ヤクルト</a:t>
            </a:r>
          </a:p>
          <a:p>
            <a:r>
              <a:rPr lang="ja-JP" altLang="en-US">
                <a:ea typeface="ＭＳ Ｐゴシック"/>
                <a:cs typeface="Calibri" panose="020F0502020204030204"/>
              </a:rPr>
              <a:t>　　というヤクルトブランド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D40C1C-29A7-37B2-0656-80CC5565B229}"/>
              </a:ext>
            </a:extLst>
          </p:cNvPr>
          <p:cNvSpPr txBox="1"/>
          <p:nvPr/>
        </p:nvSpPr>
        <p:spPr>
          <a:xfrm>
            <a:off x="1319283" y="5004179"/>
            <a:ext cx="33550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ヤクルトでしかない（そこから他の飲料品に広げられない）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人気による品薄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053189-3C33-0350-EF1A-5A0362EF29A4}"/>
              </a:ext>
            </a:extLst>
          </p:cNvPr>
          <p:cNvSpPr txBox="1"/>
          <p:nvPr/>
        </p:nvSpPr>
        <p:spPr>
          <a:xfrm>
            <a:off x="6732895" y="1580865"/>
            <a:ext cx="34801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健康志向ブーム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メディアに取り上げられる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ストレス社会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766CCE-0473-447E-78BC-D125DA302734}"/>
              </a:ext>
            </a:extLst>
          </p:cNvPr>
          <p:cNvSpPr txBox="1"/>
          <p:nvPr/>
        </p:nvSpPr>
        <p:spPr>
          <a:xfrm>
            <a:off x="6880746" y="4867701"/>
            <a:ext cx="38554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健康志向ブームやヤクルト１０００のブームが終わる</a:t>
            </a: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 panose="020F0502020204030204"/>
              </a:rPr>
              <a:t>ヤクルト１０００や健康志向のブームによる競合が増える</a:t>
            </a:r>
            <a:endParaRPr lang="ja-JP" altLang="en-US" dirty="0">
              <a:ea typeface="ＭＳ Ｐ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970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8D5178-D7B3-AB32-4625-8F6C6926355A}"/>
              </a:ext>
            </a:extLst>
          </p:cNvPr>
          <p:cNvSpPr txBox="1"/>
          <p:nvPr/>
        </p:nvSpPr>
        <p:spPr>
          <a:xfrm>
            <a:off x="852985" y="329821"/>
            <a:ext cx="27068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  <a:cs typeface="Calibri"/>
              </a:rPr>
              <a:t>Cross-SWOT分析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1AC2C-72F0-D390-4584-03A274B5B97C}"/>
              </a:ext>
            </a:extLst>
          </p:cNvPr>
          <p:cNvSpPr txBox="1"/>
          <p:nvPr/>
        </p:nvSpPr>
        <p:spPr>
          <a:xfrm>
            <a:off x="1671850" y="1876567"/>
            <a:ext cx="75972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ＭＳ Ｐゴシック"/>
                <a:cs typeface="Calibri"/>
              </a:rPr>
              <a:t>弱み→強み 　</a:t>
            </a:r>
            <a:r>
              <a:rPr lang="ja-JP" altLang="en-US" sz="2000">
                <a:solidFill>
                  <a:schemeClr val="accent1"/>
                </a:solidFill>
                <a:ea typeface="ＭＳ Ｐゴシック"/>
                <a:cs typeface="Calibri"/>
              </a:rPr>
              <a:t>（弱み：人気による品薄）</a:t>
            </a:r>
            <a:endParaRPr lang="ja-JP" altLang="en-US" sz="2000" dirty="0">
              <a:solidFill>
                <a:schemeClr val="accent1"/>
              </a:solidFill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ＭＳ Ｐゴシック"/>
                <a:cs typeface="Calibri"/>
              </a:rPr>
              <a:t>品薄を希少性に変えて〇〇限定として売る（ヤクルトレディー限定やネット販売限定 など）</a:t>
            </a:r>
            <a:endParaRPr lang="ja-JP" altLang="en-US" sz="3200" dirty="0">
              <a:ea typeface="ＭＳ Ｐゴシック"/>
              <a:cs typeface="Calibri"/>
            </a:endParaRPr>
          </a:p>
          <a:p>
            <a:r>
              <a:rPr lang="ja-JP" altLang="en-US" sz="3200">
                <a:ea typeface="ＭＳ Ｐゴシック"/>
                <a:cs typeface="Calibri"/>
              </a:rPr>
              <a:t>機会→強み　</a:t>
            </a:r>
            <a:r>
              <a:rPr lang="ja-JP" altLang="en-US" sz="2000">
                <a:solidFill>
                  <a:schemeClr val="accent1"/>
                </a:solidFill>
                <a:ea typeface="ＭＳ Ｐゴシック"/>
                <a:cs typeface="Calibri"/>
              </a:rPr>
              <a:t>（機会：ヤクルト1000や健康志向のブーム）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ＭＳ Ｐゴシック"/>
                <a:cs typeface="Calibri"/>
              </a:rPr>
              <a:t>ヤクルト1000から派生した別の商品の開発・販売（ヤクルト1500的な）</a:t>
            </a:r>
            <a:endParaRPr lang="ja-JP" altLang="en-US" sz="32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ＭＳ Ｐゴシック"/>
                <a:cs typeface="Calibri"/>
              </a:rPr>
              <a:t>健康志向を強みとしている企業とのコラボ商品の開発・販売</a:t>
            </a:r>
            <a:endParaRPr lang="ja-JP" altLang="en-US" sz="32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ja-JP" altLang="en-US" sz="32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69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1C8636-6732-3ECC-5875-FBCBE6D955A8}"/>
              </a:ext>
            </a:extLst>
          </p:cNvPr>
          <p:cNvSpPr txBox="1"/>
          <p:nvPr/>
        </p:nvSpPr>
        <p:spPr>
          <a:xfrm>
            <a:off x="2160895" y="995148"/>
            <a:ext cx="3173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セグメンテーション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37BDD8-F402-7281-958F-8E31DD2045B2}"/>
              </a:ext>
            </a:extLst>
          </p:cNvPr>
          <p:cNvSpPr txBox="1"/>
          <p:nvPr/>
        </p:nvSpPr>
        <p:spPr>
          <a:xfrm>
            <a:off x="2354238" y="1592238"/>
            <a:ext cx="169459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飲み物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ja-JP" altLang="en-US">
                <a:ea typeface="ＭＳ Ｐゴシック"/>
                <a:cs typeface="Calibri"/>
              </a:rPr>
              <a:t>乳酸菌飲料</a:t>
            </a:r>
          </a:p>
          <a:p>
            <a:pPr marL="285750" indent="-285750">
              <a:buFont typeface="Arial"/>
              <a:buChar char="•"/>
            </a:pP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年齢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・下の表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pPr>
              <a:buFont typeface="Arial"/>
            </a:pP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5E1E07-4030-3A17-F8C3-27EA664BEDF1}"/>
              </a:ext>
            </a:extLst>
          </p:cNvPr>
          <p:cNvSpPr/>
          <p:nvPr/>
        </p:nvSpPr>
        <p:spPr>
          <a:xfrm>
            <a:off x="1768523" y="921224"/>
            <a:ext cx="3264089" cy="2206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2DCA89-3783-9788-83E3-C33BCA038377}"/>
              </a:ext>
            </a:extLst>
          </p:cNvPr>
          <p:cNvSpPr txBox="1"/>
          <p:nvPr/>
        </p:nvSpPr>
        <p:spPr>
          <a:xfrm>
            <a:off x="7165075" y="2240507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487BCB-55A2-4183-5879-4850C5B422A3}"/>
              </a:ext>
            </a:extLst>
          </p:cNvPr>
          <p:cNvSpPr txBox="1"/>
          <p:nvPr/>
        </p:nvSpPr>
        <p:spPr>
          <a:xfrm>
            <a:off x="7449403" y="870044"/>
            <a:ext cx="41739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ターゲティング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/>
              </a:rPr>
              <a:t>20代～50代</a:t>
            </a:r>
            <a:endParaRPr lang="ja-JP" altLang="en-US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/>
              </a:rPr>
              <a:t>働いている人</a:t>
            </a:r>
            <a:endParaRPr lang="ja-JP" altLang="en-US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/>
              </a:rPr>
              <a:t>ストレスがたまりやすい人</a:t>
            </a:r>
            <a:endParaRPr lang="ja-JP" altLang="en-US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/>
              </a:rPr>
              <a:t>生活習慣が悪い人</a:t>
            </a:r>
            <a:endParaRPr lang="ja-JP" altLang="en-US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ea typeface="ＭＳ Ｐゴシック"/>
                <a:cs typeface="Calibri"/>
              </a:rPr>
              <a:t>男女両方</a:t>
            </a:r>
          </a:p>
          <a:p>
            <a:pPr marL="285750" indent="-285750">
              <a:buFont typeface="Arial"/>
              <a:buChar char="•"/>
            </a:pP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F5BE9D-0C71-18B4-C341-3951DA504D05}"/>
              </a:ext>
            </a:extLst>
          </p:cNvPr>
          <p:cNvSpPr/>
          <p:nvPr/>
        </p:nvSpPr>
        <p:spPr>
          <a:xfrm>
            <a:off x="7062716" y="858670"/>
            <a:ext cx="3639402" cy="232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6725A0E-89C4-4A4E-4E6E-5C6634564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6390"/>
              </p:ext>
            </p:extLst>
          </p:nvPr>
        </p:nvGraphicFramePr>
        <p:xfrm>
          <a:off x="2932904" y="3588406"/>
          <a:ext cx="5097798" cy="2640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633">
                  <a:extLst>
                    <a:ext uri="{9D8B030D-6E8A-4147-A177-3AD203B41FA5}">
                      <a16:colId xmlns:a16="http://schemas.microsoft.com/office/drawing/2014/main" val="3327107178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1599064557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1986064048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1358892864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3853072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3877864434"/>
                    </a:ext>
                  </a:extLst>
                </a:gridCol>
              </a:tblGrid>
              <a:tr h="6602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10代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20代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30代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40代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50代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3995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r>
                        <a:rPr lang="ja-JP" altLang="en-US"/>
                        <a:t>多い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36761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r>
                        <a:rPr lang="ja-JP" altLang="en-US"/>
                        <a:t>普通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77279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r>
                        <a:rPr lang="ja-JP" altLang="en-US"/>
                        <a:t>少ない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44754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F542799-09CC-5AA1-BAA2-07A6C9360B35}"/>
              </a:ext>
            </a:extLst>
          </p:cNvPr>
          <p:cNvSpPr/>
          <p:nvPr/>
        </p:nvSpPr>
        <p:spPr>
          <a:xfrm>
            <a:off x="4662984" y="4230806"/>
            <a:ext cx="3320955" cy="67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C6772B-5131-F544-5DD8-7E927CC598AE}"/>
              </a:ext>
            </a:extLst>
          </p:cNvPr>
          <p:cNvSpPr txBox="1"/>
          <p:nvPr/>
        </p:nvSpPr>
        <p:spPr>
          <a:xfrm>
            <a:off x="181970" y="102358"/>
            <a:ext cx="1683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STP分析</a:t>
            </a:r>
            <a:endParaRPr lang="ja-JP" altLang="en-US" sz="24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5CB4D4A-8065-64AE-D262-36FDA08A81C8}"/>
              </a:ext>
            </a:extLst>
          </p:cNvPr>
          <p:cNvCxnSpPr/>
          <p:nvPr/>
        </p:nvCxnSpPr>
        <p:spPr>
          <a:xfrm>
            <a:off x="2966112" y="3608694"/>
            <a:ext cx="812043" cy="6528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0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92794BE-860F-E07F-73C8-09060BDBC783}"/>
              </a:ext>
            </a:extLst>
          </p:cNvPr>
          <p:cNvCxnSpPr/>
          <p:nvPr/>
        </p:nvCxnSpPr>
        <p:spPr>
          <a:xfrm flipH="1" flipV="1">
            <a:off x="6024350" y="929185"/>
            <a:ext cx="35256" cy="506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C6EA635-6931-2049-8BB6-A77F903F945B}"/>
              </a:ext>
            </a:extLst>
          </p:cNvPr>
          <p:cNvCxnSpPr/>
          <p:nvPr/>
        </p:nvCxnSpPr>
        <p:spPr>
          <a:xfrm flipV="1">
            <a:off x="1516750" y="3500224"/>
            <a:ext cx="9216787" cy="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4EB9C-DAED-26AF-43F4-C4E5315E0653}"/>
              </a:ext>
            </a:extLst>
          </p:cNvPr>
          <p:cNvSpPr txBox="1"/>
          <p:nvPr/>
        </p:nvSpPr>
        <p:spPr>
          <a:xfrm>
            <a:off x="250209" y="3048000"/>
            <a:ext cx="12169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予防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（目的）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08A003-28D8-D1F8-707F-5E5AEFD34524}"/>
              </a:ext>
            </a:extLst>
          </p:cNvPr>
          <p:cNvSpPr txBox="1"/>
          <p:nvPr/>
        </p:nvSpPr>
        <p:spPr>
          <a:xfrm>
            <a:off x="5015552" y="375313"/>
            <a:ext cx="19049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健康・栄養系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BF1DD2-B298-96D5-BC25-6159E6DD2DFD}"/>
              </a:ext>
            </a:extLst>
          </p:cNvPr>
          <p:cNvSpPr txBox="1"/>
          <p:nvPr/>
        </p:nvSpPr>
        <p:spPr>
          <a:xfrm>
            <a:off x="10929582" y="3298209"/>
            <a:ext cx="12681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改善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（目的）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9D951F-E891-AF9E-4515-F35E634BE1F1}"/>
              </a:ext>
            </a:extLst>
          </p:cNvPr>
          <p:cNvSpPr txBox="1"/>
          <p:nvPr/>
        </p:nvSpPr>
        <p:spPr>
          <a:xfrm>
            <a:off x="5305567" y="6312089"/>
            <a:ext cx="16263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ジュース系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CB67F5-E080-6D13-EA4F-BDFDB6C596E8}"/>
              </a:ext>
            </a:extLst>
          </p:cNvPr>
          <p:cNvSpPr txBox="1"/>
          <p:nvPr/>
        </p:nvSpPr>
        <p:spPr>
          <a:xfrm>
            <a:off x="9542060" y="835925"/>
            <a:ext cx="1546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ヤクルト1000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CBF780-3C09-18E9-E7D8-EF748E6FAE1E}"/>
              </a:ext>
            </a:extLst>
          </p:cNvPr>
          <p:cNvSpPr txBox="1"/>
          <p:nvPr/>
        </p:nvSpPr>
        <p:spPr>
          <a:xfrm>
            <a:off x="1728716" y="1074760"/>
            <a:ext cx="1353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R-1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9E1E4-8B74-618C-39B7-EA64B5660020}"/>
              </a:ext>
            </a:extLst>
          </p:cNvPr>
          <p:cNvSpPr txBox="1"/>
          <p:nvPr/>
        </p:nvSpPr>
        <p:spPr>
          <a:xfrm>
            <a:off x="2263254" y="4714163"/>
            <a:ext cx="887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マミー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35A951D-8650-D5BF-074B-E20CB1D923E9}"/>
              </a:ext>
            </a:extLst>
          </p:cNvPr>
          <p:cNvSpPr/>
          <p:nvPr/>
        </p:nvSpPr>
        <p:spPr>
          <a:xfrm>
            <a:off x="7500582" y="2587387"/>
            <a:ext cx="1353402" cy="875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AE2AE80-736D-A6DA-9FDA-95B4B517DD1C}"/>
              </a:ext>
            </a:extLst>
          </p:cNvPr>
          <p:cNvSpPr/>
          <p:nvPr/>
        </p:nvSpPr>
        <p:spPr>
          <a:xfrm>
            <a:off x="9371463" y="614149"/>
            <a:ext cx="1887940" cy="807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9BF5FFB-2F2C-8757-5268-32970281C044}"/>
              </a:ext>
            </a:extLst>
          </p:cNvPr>
          <p:cNvSpPr/>
          <p:nvPr/>
        </p:nvSpPr>
        <p:spPr>
          <a:xfrm>
            <a:off x="2030104" y="4509447"/>
            <a:ext cx="1353402" cy="875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E394A9-7434-7635-9B0D-8CEAF43A93D6}"/>
              </a:ext>
            </a:extLst>
          </p:cNvPr>
          <p:cNvSpPr txBox="1"/>
          <p:nvPr/>
        </p:nvSpPr>
        <p:spPr>
          <a:xfrm>
            <a:off x="7654119" y="2837597"/>
            <a:ext cx="12169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ピルクル</a:t>
            </a:r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C0CFDA9-54A5-DFE2-A6B3-809D38BA4D27}"/>
              </a:ext>
            </a:extLst>
          </p:cNvPr>
          <p:cNvSpPr/>
          <p:nvPr/>
        </p:nvSpPr>
        <p:spPr>
          <a:xfrm>
            <a:off x="1353403" y="807491"/>
            <a:ext cx="1353402" cy="909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05CC84-C41E-80AE-1374-ACD8031A1507}"/>
              </a:ext>
            </a:extLst>
          </p:cNvPr>
          <p:cNvSpPr txBox="1"/>
          <p:nvPr/>
        </p:nvSpPr>
        <p:spPr>
          <a:xfrm>
            <a:off x="6931924" y="3838432"/>
            <a:ext cx="989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ミルミル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BDBF68A-0D2B-8BDF-F099-16E766000195}"/>
              </a:ext>
            </a:extLst>
          </p:cNvPr>
          <p:cNvSpPr/>
          <p:nvPr/>
        </p:nvSpPr>
        <p:spPr>
          <a:xfrm>
            <a:off x="6721522" y="3588222"/>
            <a:ext cx="1353402" cy="875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55C4F8-69CF-53B4-23B6-21BB57023436}"/>
              </a:ext>
            </a:extLst>
          </p:cNvPr>
          <p:cNvSpPr txBox="1"/>
          <p:nvPr/>
        </p:nvSpPr>
        <p:spPr>
          <a:xfrm>
            <a:off x="5538716" y="5521656"/>
            <a:ext cx="11600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カルピス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3D87426-8BDC-A9A2-CC15-599948A117EF}"/>
              </a:ext>
            </a:extLst>
          </p:cNvPr>
          <p:cNvSpPr/>
          <p:nvPr/>
        </p:nvSpPr>
        <p:spPr>
          <a:xfrm>
            <a:off x="5368119" y="5220268"/>
            <a:ext cx="1353402" cy="875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E4DE0-2B0F-41AE-678D-377B4FA14A46}"/>
              </a:ext>
            </a:extLst>
          </p:cNvPr>
          <p:cNvSpPr txBox="1"/>
          <p:nvPr/>
        </p:nvSpPr>
        <p:spPr>
          <a:xfrm>
            <a:off x="3673523" y="4947312"/>
            <a:ext cx="16036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ぐんぐんグルト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2BF4960-F2F4-5D99-FB16-4CD9BA0C4BFA}"/>
              </a:ext>
            </a:extLst>
          </p:cNvPr>
          <p:cNvSpPr/>
          <p:nvPr/>
        </p:nvSpPr>
        <p:spPr>
          <a:xfrm>
            <a:off x="3673522" y="4691416"/>
            <a:ext cx="1603610" cy="875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22D8DC1-A8E2-16BE-91DE-9A63DE2D0539}"/>
              </a:ext>
            </a:extLst>
          </p:cNvPr>
          <p:cNvSpPr txBox="1"/>
          <p:nvPr/>
        </p:nvSpPr>
        <p:spPr>
          <a:xfrm>
            <a:off x="7665492" y="4896134"/>
            <a:ext cx="1023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ジョア</a:t>
            </a:r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2760DDA-9775-B031-A3C2-36131A545206}"/>
              </a:ext>
            </a:extLst>
          </p:cNvPr>
          <p:cNvSpPr/>
          <p:nvPr/>
        </p:nvSpPr>
        <p:spPr>
          <a:xfrm>
            <a:off x="7426656" y="4645924"/>
            <a:ext cx="1353402" cy="875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999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287</Words>
  <Application>Microsoft Office PowerPoint</Application>
  <PresentationFormat>ワイド画面</PresentationFormat>
  <Paragraphs>78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202102099</cp:lastModifiedBy>
  <cp:revision>548</cp:revision>
  <dcterms:created xsi:type="dcterms:W3CDTF">2022-11-14T05:35:51Z</dcterms:created>
  <dcterms:modified xsi:type="dcterms:W3CDTF">2022-11-27T14:20:46Z</dcterms:modified>
</cp:coreProperties>
</file>