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2"/>
  </p:notesMasterIdLst>
  <p:sldIdLst>
    <p:sldId id="256" r:id="rId2"/>
    <p:sldId id="257" r:id="rId3"/>
    <p:sldId id="266" r:id="rId4"/>
    <p:sldId id="259" r:id="rId5"/>
    <p:sldId id="264" r:id="rId6"/>
    <p:sldId id="265" r:id="rId7"/>
    <p:sldId id="261" r:id="rId8"/>
    <p:sldId id="260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2691" autoAdjust="0"/>
  </p:normalViewPr>
  <p:slideViewPr>
    <p:cSldViewPr>
      <p:cViewPr varScale="1">
        <p:scale>
          <a:sx n="80" d="100"/>
          <a:sy n="80" d="100"/>
        </p:scale>
        <p:origin x="108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2C7E5-5323-40C9-8790-A1C9A7A03815}" type="datetimeFigureOut">
              <a:rPr lang="en-IN" smtClean="0"/>
              <a:t>15-05-2020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F11E4-BB30-429F-AA1E-0816A04DE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077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Contours can be explained simply as a curve joining all the continuous points (along the boundary), having same 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intensity.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F11E4-BB30-429F-AA1E-0816A04DE47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006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9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1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1667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76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1412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98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01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7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6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4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3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8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28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8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0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3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6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5451" y="381000"/>
            <a:ext cx="6337005" cy="2679234"/>
          </a:xfrm>
        </p:spPr>
        <p:txBody>
          <a:bodyPr/>
          <a:lstStyle/>
          <a:p>
            <a:pPr algn="ctr"/>
            <a:r>
              <a:rPr lang="en-IN" sz="4800" dirty="0" smtClean="0">
                <a:solidFill>
                  <a:schemeClr val="accent2">
                    <a:lumMod val="75000"/>
                  </a:schemeClr>
                </a:solidFill>
                <a:latin typeface="Bahnschrift SemiBold" panose="020B0502040204020203" pitchFamily="34" charset="0"/>
              </a:rPr>
              <a:t>Hand Detection </a:t>
            </a:r>
            <a:r>
              <a:rPr lang="en-IN" sz="4800" dirty="0" smtClean="0">
                <a:solidFill>
                  <a:schemeClr val="accent2">
                    <a:lumMod val="75000"/>
                  </a:schemeClr>
                </a:solidFill>
                <a:latin typeface="Bahnschrift SemiBold" panose="020B0502040204020203" pitchFamily="34" charset="0"/>
              </a:rPr>
              <a:t>from Video and Images using </a:t>
            </a:r>
            <a:r>
              <a:rPr lang="en-IN" sz="4800" dirty="0" err="1" smtClean="0">
                <a:solidFill>
                  <a:schemeClr val="accent2">
                    <a:lumMod val="75000"/>
                  </a:schemeClr>
                </a:solidFill>
                <a:latin typeface="Bahnschrift SemiBold" panose="020B0502040204020203" pitchFamily="34" charset="0"/>
              </a:rPr>
              <a:t>OpenCV</a:t>
            </a:r>
            <a:endParaRPr lang="en-IN" sz="4800" dirty="0">
              <a:solidFill>
                <a:schemeClr val="accent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52400" y="4114800"/>
            <a:ext cx="7924800" cy="243840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							</a:t>
            </a:r>
            <a:r>
              <a:rPr lang="en-IN" sz="20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By</a:t>
            </a:r>
            <a:r>
              <a:rPr lang="en-IN" sz="20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: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							Trishala A. Jadhav   2017BTECS00091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							</a:t>
            </a:r>
            <a:r>
              <a:rPr lang="en-IN" sz="20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Sakshi</a:t>
            </a:r>
            <a:r>
              <a:rPr lang="en-IN" sz="20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 G. </a:t>
            </a:r>
            <a:r>
              <a:rPr lang="en-IN" sz="20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Mhaiske</a:t>
            </a:r>
            <a:r>
              <a:rPr lang="en-IN" sz="20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   2017BTECS00097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							</a:t>
            </a:r>
            <a:r>
              <a:rPr lang="en-IN" sz="20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Shrutika</a:t>
            </a:r>
            <a:r>
              <a:rPr lang="en-IN" sz="20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 V. </a:t>
            </a:r>
            <a:r>
              <a:rPr lang="en-IN" sz="20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Vanga</a:t>
            </a:r>
            <a:r>
              <a:rPr lang="en-IN" sz="20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    2018BTECS00218   </a:t>
            </a:r>
            <a:endParaRPr lang="en-IN" sz="20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7000" y="609600"/>
            <a:ext cx="8229600" cy="1219200"/>
          </a:xfrm>
        </p:spPr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  <a:latin typeface="Bahnschrift SemiBold" panose="020B0502040204020203" pitchFamily="34" charset="0"/>
              </a:rPr>
              <a:t>Results</a:t>
            </a:r>
            <a:endParaRPr lang="en-IN" dirty="0">
              <a:solidFill>
                <a:schemeClr val="accent2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676400"/>
            <a:ext cx="7696200" cy="456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0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14400"/>
            <a:ext cx="6347713" cy="9906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accent2"/>
                </a:solidFill>
                <a:latin typeface="Bahnschrift SemiBold" panose="020B0502040204020203" pitchFamily="34" charset="0"/>
              </a:rPr>
              <a:t>Problem Statement</a:t>
            </a:r>
            <a:endParaRPr lang="en-IN" sz="4000" dirty="0">
              <a:solidFill>
                <a:schemeClr val="accent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7620" y="2362200"/>
            <a:ext cx="6781802" cy="289559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The hand gestures are to be recognized to build an application. </a:t>
            </a:r>
            <a:endParaRPr lang="en-US" sz="2400" dirty="0" smtClean="0">
              <a:latin typeface="Bahnschrift" panose="020B0502040204020203" pitchFamily="34" charset="0"/>
            </a:endParaRPr>
          </a:p>
          <a:p>
            <a:r>
              <a:rPr lang="en-US" sz="2400" dirty="0" smtClean="0">
                <a:latin typeface="Bahnschrift" panose="020B0502040204020203" pitchFamily="34" charset="0"/>
              </a:rPr>
              <a:t>Given </a:t>
            </a:r>
            <a:r>
              <a:rPr lang="en-US" sz="2400" dirty="0">
                <a:latin typeface="Bahnschrift" panose="020B0502040204020203" pitchFamily="34" charset="0"/>
              </a:rPr>
              <a:t>images of hand gestures, implement suitable segmentation algorithm to detect hand.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838200"/>
            <a:ext cx="6347713" cy="762000"/>
          </a:xfrm>
        </p:spPr>
        <p:txBody>
          <a:bodyPr>
            <a:normAutofit/>
          </a:bodyPr>
          <a:lstStyle/>
          <a:p>
            <a:r>
              <a:rPr lang="en-IN" sz="4400" dirty="0" smtClean="0">
                <a:solidFill>
                  <a:schemeClr val="accent2"/>
                </a:solidFill>
                <a:latin typeface="Bahnschrift SemiBold" panose="020B0502040204020203" pitchFamily="34" charset="0"/>
              </a:rPr>
              <a:t>Objectives</a:t>
            </a:r>
            <a:endParaRPr lang="ru-RU" sz="4400" dirty="0">
              <a:solidFill>
                <a:schemeClr val="accent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858001" cy="3880773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Bahnschrift" panose="020B0502040204020203" pitchFamily="34" charset="0"/>
              </a:rPr>
              <a:t>To make </a:t>
            </a:r>
            <a:r>
              <a:rPr lang="en-IN" sz="2400" dirty="0">
                <a:latin typeface="Bahnschrift" panose="020B0502040204020203" pitchFamily="34" charset="0"/>
              </a:rPr>
              <a:t>an application which is capable of </a:t>
            </a:r>
            <a:r>
              <a:rPr lang="en-IN" sz="2400" dirty="0" smtClean="0">
                <a:latin typeface="Bahnschrift" panose="020B0502040204020203" pitchFamily="34" charset="0"/>
              </a:rPr>
              <a:t>-</a:t>
            </a:r>
          </a:p>
          <a:p>
            <a:pPr>
              <a:buFont typeface="+mj-lt"/>
              <a:buAutoNum type="arabicPeriod"/>
            </a:pPr>
            <a:r>
              <a:rPr lang="en-IN" sz="2400" dirty="0" smtClean="0">
                <a:latin typeface="Bahnschrift" panose="020B0502040204020203" pitchFamily="34" charset="0"/>
              </a:rPr>
              <a:t>Recognizing </a:t>
            </a:r>
            <a:r>
              <a:rPr lang="en-IN" sz="2400" dirty="0">
                <a:latin typeface="Bahnschrift" panose="020B0502040204020203" pitchFamily="34" charset="0"/>
              </a:rPr>
              <a:t>hands in </a:t>
            </a:r>
            <a:r>
              <a:rPr lang="en-IN" sz="2400" dirty="0" smtClean="0">
                <a:latin typeface="Bahnschrift" panose="020B0502040204020203" pitchFamily="34" charset="0"/>
              </a:rPr>
              <a:t>a </a:t>
            </a:r>
            <a:r>
              <a:rPr lang="en-IN" sz="2400" dirty="0">
                <a:latin typeface="Bahnschrift" panose="020B0502040204020203" pitchFamily="34" charset="0"/>
              </a:rPr>
              <a:t>video </a:t>
            </a:r>
            <a:r>
              <a:rPr lang="en-IN" sz="2400" dirty="0" smtClean="0">
                <a:latin typeface="Bahnschrift" panose="020B0502040204020203" pitchFamily="34" charset="0"/>
              </a:rPr>
              <a:t>or an image and 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latin typeface="Bahnschrift" panose="020B0502040204020203" pitchFamily="34" charset="0"/>
              </a:rPr>
              <a:t>C</a:t>
            </a:r>
            <a:r>
              <a:rPr lang="en-IN" sz="2400" dirty="0" smtClean="0">
                <a:latin typeface="Bahnschrift" panose="020B0502040204020203" pitchFamily="34" charset="0"/>
              </a:rPr>
              <a:t>ounting </a:t>
            </a:r>
            <a:r>
              <a:rPr lang="en-IN" sz="2400" dirty="0">
                <a:latin typeface="Bahnschrift" panose="020B0502040204020203" pitchFamily="34" charset="0"/>
              </a:rPr>
              <a:t>the </a:t>
            </a:r>
            <a:r>
              <a:rPr lang="en-IN" sz="2400" dirty="0" smtClean="0">
                <a:latin typeface="Bahnschrift" panose="020B0502040204020203" pitchFamily="34" charset="0"/>
              </a:rPr>
              <a:t>number </a:t>
            </a:r>
            <a:r>
              <a:rPr lang="en-IN" sz="2400" dirty="0">
                <a:latin typeface="Bahnschrift" panose="020B0502040204020203" pitchFamily="34" charset="0"/>
              </a:rPr>
              <a:t>of lifted fingers.</a:t>
            </a:r>
          </a:p>
          <a:p>
            <a:pPr>
              <a:buFont typeface="+mj-lt"/>
              <a:buAutoNum type="arabicPeriod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3032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533400"/>
            <a:ext cx="6347713" cy="1320800"/>
          </a:xfrm>
        </p:spPr>
        <p:txBody>
          <a:bodyPr>
            <a:noAutofit/>
          </a:bodyPr>
          <a:lstStyle/>
          <a:p>
            <a:r>
              <a:rPr lang="en-IN" sz="4400" dirty="0" smtClean="0">
                <a:solidFill>
                  <a:schemeClr val="accent2"/>
                </a:solidFill>
                <a:latin typeface="Bahnschrift SemiBold" panose="020B0502040204020203" pitchFamily="34" charset="0"/>
              </a:rPr>
              <a:t>Methodology</a:t>
            </a:r>
            <a:endParaRPr lang="en-IN" sz="4400" dirty="0">
              <a:solidFill>
                <a:schemeClr val="accent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834147"/>
            <a:ext cx="7490713" cy="4185653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latin typeface="Bahnschrift" panose="020B0502040204020203" pitchFamily="34" charset="0"/>
              </a:rPr>
              <a:t>Find the </a:t>
            </a:r>
            <a:r>
              <a:rPr lang="en-US" sz="2200" dirty="0" smtClean="0">
                <a:latin typeface="Bahnschrift" panose="020B0502040204020203" pitchFamily="34" charset="0"/>
              </a:rPr>
              <a:t>ROI (</a:t>
            </a:r>
            <a:r>
              <a:rPr lang="en-US" sz="2200" dirty="0">
                <a:latin typeface="Bahnschrift" panose="020B0502040204020203" pitchFamily="34" charset="0"/>
              </a:rPr>
              <a:t>region of interest</a:t>
            </a:r>
            <a:r>
              <a:rPr lang="en-US" sz="2200" dirty="0" smtClean="0">
                <a:latin typeface="Bahnschrift" panose="020B0502040204020203" pitchFamily="34" charset="0"/>
              </a:rPr>
              <a:t>) from </a:t>
            </a:r>
            <a:r>
              <a:rPr lang="en-US" sz="2200" dirty="0">
                <a:latin typeface="Bahnschrift" panose="020B0502040204020203" pitchFamily="34" charset="0"/>
              </a:rPr>
              <a:t>the image</a:t>
            </a:r>
          </a:p>
          <a:p>
            <a:r>
              <a:rPr lang="en-US" sz="2200" dirty="0">
                <a:latin typeface="Bahnschrift" panose="020B0502040204020203" pitchFamily="34" charset="0"/>
              </a:rPr>
              <a:t>Hand Segmentation : Convert the video frame or image from BGR to HSV(or Gray)</a:t>
            </a:r>
          </a:p>
          <a:p>
            <a:r>
              <a:rPr lang="en-US" sz="2200" dirty="0" smtClean="0">
                <a:latin typeface="Bahnschrift" panose="020B0502040204020203" pitchFamily="34" charset="0"/>
              </a:rPr>
              <a:t>Perform </a:t>
            </a:r>
            <a:r>
              <a:rPr lang="en-US" sz="2200" dirty="0">
                <a:latin typeface="Bahnschrift" panose="020B0502040204020203" pitchFamily="34" charset="0"/>
              </a:rPr>
              <a:t>a Threshold </a:t>
            </a:r>
            <a:r>
              <a:rPr lang="en-US" sz="2200" dirty="0" smtClean="0">
                <a:latin typeface="Bahnschrift" panose="020B0502040204020203" pitchFamily="34" charset="0"/>
              </a:rPr>
              <a:t>operation for hand segmentation based on skin color</a:t>
            </a:r>
          </a:p>
          <a:p>
            <a:r>
              <a:rPr lang="en-US" sz="2200" dirty="0">
                <a:latin typeface="Bahnschrift" panose="020B0502040204020203" pitchFamily="34" charset="0"/>
              </a:rPr>
              <a:t>Perform </a:t>
            </a:r>
            <a:r>
              <a:rPr lang="en-US" sz="2200" dirty="0" smtClean="0">
                <a:latin typeface="Bahnschrift" panose="020B0502040204020203" pitchFamily="34" charset="0"/>
              </a:rPr>
              <a:t>Dilation and </a:t>
            </a:r>
            <a:r>
              <a:rPr lang="en-US" sz="2200" dirty="0">
                <a:latin typeface="Bahnschrift" panose="020B0502040204020203" pitchFamily="34" charset="0"/>
              </a:rPr>
              <a:t>Gaussian blur </a:t>
            </a:r>
            <a:r>
              <a:rPr lang="en-US" sz="2200" dirty="0" smtClean="0">
                <a:latin typeface="Bahnschrift" panose="020B0502040204020203" pitchFamily="34" charset="0"/>
              </a:rPr>
              <a:t>operation to remove the noise</a:t>
            </a:r>
            <a:endParaRPr lang="en-US" sz="2200" dirty="0">
              <a:latin typeface="Bahnschrift" panose="020B0502040204020203" pitchFamily="34" charset="0"/>
            </a:endParaRPr>
          </a:p>
          <a:p>
            <a:r>
              <a:rPr lang="en-US" sz="2200" dirty="0" smtClean="0">
                <a:latin typeface="Bahnschrift" panose="020B0502040204020203" pitchFamily="34" charset="0"/>
              </a:rPr>
              <a:t>Find </a:t>
            </a:r>
            <a:r>
              <a:rPr lang="en-US" sz="2200" dirty="0">
                <a:latin typeface="Bahnschrift" panose="020B0502040204020203" pitchFamily="34" charset="0"/>
              </a:rPr>
              <a:t>the Biggest Contour (this will be our hand)</a:t>
            </a:r>
          </a:p>
          <a:p>
            <a:r>
              <a:rPr lang="en-US" sz="2200" dirty="0">
                <a:latin typeface="Bahnschrift" panose="020B0502040204020203" pitchFamily="34" charset="0"/>
              </a:rPr>
              <a:t>Perform a </a:t>
            </a:r>
            <a:r>
              <a:rPr lang="en-US" sz="2200" dirty="0">
                <a:latin typeface="Bahnschrift" panose="020B0502040204020203" pitchFamily="34" charset="0"/>
              </a:rPr>
              <a:t>C</a:t>
            </a:r>
            <a:r>
              <a:rPr lang="en-US" sz="2200" dirty="0" smtClean="0">
                <a:latin typeface="Bahnschrift" panose="020B0502040204020203" pitchFamily="34" charset="0"/>
              </a:rPr>
              <a:t>onvex </a:t>
            </a:r>
            <a:r>
              <a:rPr lang="en-US" sz="2200" dirty="0">
                <a:latin typeface="Bahnschrift" panose="020B0502040204020203" pitchFamily="34" charset="0"/>
              </a:rPr>
              <a:t>H</a:t>
            </a:r>
            <a:r>
              <a:rPr lang="en-US" sz="2200" dirty="0" smtClean="0">
                <a:latin typeface="Bahnschrift" panose="020B0502040204020203" pitchFamily="34" charset="0"/>
              </a:rPr>
              <a:t>ull around the hand contour</a:t>
            </a:r>
            <a:endParaRPr lang="en-US" sz="2200" dirty="0">
              <a:latin typeface="Bahnschrift" panose="020B0502040204020203" pitchFamily="34" charset="0"/>
            </a:endParaRPr>
          </a:p>
          <a:p>
            <a:r>
              <a:rPr lang="en-US" sz="2200" dirty="0">
                <a:latin typeface="Bahnschrift" panose="020B0502040204020203" pitchFamily="34" charset="0"/>
              </a:rPr>
              <a:t>Count the no. of </a:t>
            </a:r>
            <a:r>
              <a:rPr lang="en-US" sz="2200" dirty="0" smtClean="0">
                <a:latin typeface="Bahnschrift" panose="020B0502040204020203" pitchFamily="34" charset="0"/>
              </a:rPr>
              <a:t>convexity defects </a:t>
            </a:r>
            <a:endParaRPr lang="en-US" sz="2200" dirty="0">
              <a:latin typeface="Bahnschrift" panose="020B0502040204020203" pitchFamily="34" charset="0"/>
            </a:endParaRPr>
          </a:p>
          <a:p>
            <a:r>
              <a:rPr lang="en-US" sz="2200" dirty="0">
                <a:latin typeface="Bahnschrift" panose="020B0502040204020203" pitchFamily="34" charset="0"/>
              </a:rPr>
              <a:t>Display it as number of fingers.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838200"/>
            <a:ext cx="6347713" cy="13208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chemeClr val="accent2"/>
                </a:solidFill>
                <a:latin typeface="Bahnschrift SemiBold" panose="020B0502040204020203" pitchFamily="34" charset="0"/>
              </a:rPr>
              <a:t>Segmentation of Hand Skin</a:t>
            </a:r>
            <a:endParaRPr lang="en-IN" sz="4000" dirty="0">
              <a:solidFill>
                <a:schemeClr val="accent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314074"/>
            <a:ext cx="82296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latin typeface="Bahnschrift" panose="020B0502040204020203" pitchFamily="34" charset="0"/>
              </a:rPr>
              <a:t>For our convenience we have taken the values as </a:t>
            </a:r>
          </a:p>
          <a:p>
            <a:pPr lvl="1"/>
            <a:r>
              <a:rPr lang="en-IN" sz="2800" dirty="0" smtClean="0">
                <a:latin typeface="Bahnschrift" panose="020B0502040204020203" pitchFamily="34" charset="0"/>
              </a:rPr>
              <a:t>Lower </a:t>
            </a:r>
            <a:r>
              <a:rPr lang="en-IN" sz="2800" dirty="0" smtClean="0">
                <a:latin typeface="Bahnschrift" panose="020B0502040204020203" pitchFamily="34" charset="0"/>
              </a:rPr>
              <a:t>skin </a:t>
            </a:r>
            <a:r>
              <a:rPr lang="en-IN" sz="2800" dirty="0" err="1" smtClean="0">
                <a:latin typeface="Bahnschrift" panose="020B0502040204020203" pitchFamily="34" charset="0"/>
              </a:rPr>
              <a:t>color</a:t>
            </a:r>
            <a:r>
              <a:rPr lang="en-IN" sz="2800" dirty="0" smtClean="0">
                <a:latin typeface="Bahnschrift" panose="020B0502040204020203" pitchFamily="34" charset="0"/>
              </a:rPr>
              <a:t>  </a:t>
            </a:r>
            <a:r>
              <a:rPr lang="en-IN" sz="2800" dirty="0" smtClean="0">
                <a:latin typeface="Bahnschrift" panose="020B0502040204020203" pitchFamily="34" charset="0"/>
              </a:rPr>
              <a:t>[0,20,70]</a:t>
            </a:r>
          </a:p>
          <a:p>
            <a:pPr lvl="1"/>
            <a:r>
              <a:rPr lang="en-IN" sz="2800" dirty="0" smtClean="0">
                <a:latin typeface="Bahnschrift" panose="020B0502040204020203" pitchFamily="34" charset="0"/>
              </a:rPr>
              <a:t>Upper </a:t>
            </a:r>
            <a:r>
              <a:rPr lang="en-IN" sz="2800" dirty="0" smtClean="0">
                <a:latin typeface="Bahnschrift" panose="020B0502040204020203" pitchFamily="34" charset="0"/>
              </a:rPr>
              <a:t>skin </a:t>
            </a:r>
            <a:r>
              <a:rPr lang="en-IN" sz="2800" dirty="0" err="1" smtClean="0">
                <a:latin typeface="Bahnschrift" panose="020B0502040204020203" pitchFamily="34" charset="0"/>
              </a:rPr>
              <a:t>color</a:t>
            </a:r>
            <a:r>
              <a:rPr lang="en-IN" sz="2800" dirty="0" smtClean="0">
                <a:latin typeface="Bahnschrift" panose="020B0502040204020203" pitchFamily="34" charset="0"/>
              </a:rPr>
              <a:t> </a:t>
            </a:r>
            <a:r>
              <a:rPr lang="en-IN" sz="2800" dirty="0" smtClean="0">
                <a:latin typeface="Bahnschrift" panose="020B0502040204020203" pitchFamily="34" charset="0"/>
              </a:rPr>
              <a:t>[20,255,255]</a:t>
            </a:r>
          </a:p>
          <a:p>
            <a:pPr lvl="1"/>
            <a:endParaRPr lang="en-I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2600" y="839790"/>
            <a:ext cx="6804913" cy="1320800"/>
          </a:xfrm>
        </p:spPr>
        <p:txBody>
          <a:bodyPr>
            <a:normAutofit/>
          </a:bodyPr>
          <a:lstStyle/>
          <a:p>
            <a:r>
              <a:rPr lang="en-IN" sz="4400" dirty="0" smtClean="0">
                <a:solidFill>
                  <a:schemeClr val="accent2"/>
                </a:solidFill>
                <a:latin typeface="Bahnschrift SemiBold" panose="020B0502040204020203" pitchFamily="34" charset="0"/>
              </a:rPr>
              <a:t>Convex Hull</a:t>
            </a:r>
            <a:endParaRPr lang="en-IN" sz="4400" dirty="0">
              <a:solidFill>
                <a:schemeClr val="accent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8" y="2160590"/>
            <a:ext cx="7010401" cy="3880773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Bahnschrift" panose="020B0502040204020203" pitchFamily="34" charset="0"/>
              </a:rPr>
              <a:t>In order to detect </a:t>
            </a:r>
            <a:r>
              <a:rPr lang="en-IN" sz="2000" dirty="0" smtClean="0">
                <a:latin typeface="Bahnschrift" panose="020B0502040204020203" pitchFamily="34" charset="0"/>
              </a:rPr>
              <a:t>fingertips </a:t>
            </a:r>
            <a:r>
              <a:rPr lang="en-IN" sz="2000" b="1" dirty="0">
                <a:latin typeface="Bahnschrift" panose="020B0502040204020203" pitchFamily="34" charset="0"/>
              </a:rPr>
              <a:t>Convex Hull</a:t>
            </a:r>
            <a:r>
              <a:rPr lang="en-IN" sz="2000" dirty="0">
                <a:latin typeface="Bahnschrift" panose="020B0502040204020203" pitchFamily="34" charset="0"/>
              </a:rPr>
              <a:t> technique </a:t>
            </a:r>
            <a:r>
              <a:rPr lang="en-IN" sz="2000" dirty="0" smtClean="0">
                <a:latin typeface="Bahnschrift" panose="020B0502040204020203" pitchFamily="34" charset="0"/>
              </a:rPr>
              <a:t>is used</a:t>
            </a:r>
          </a:p>
          <a:p>
            <a:r>
              <a:rPr lang="en-IN" sz="2000" dirty="0" smtClean="0">
                <a:latin typeface="Bahnschrift" panose="020B0502040204020203" pitchFamily="34" charset="0"/>
              </a:rPr>
              <a:t>Convex Set : </a:t>
            </a:r>
            <a:r>
              <a:rPr lang="en-IN" sz="2000" dirty="0">
                <a:latin typeface="Bahnschrift" panose="020B0502040204020203" pitchFamily="34" charset="0"/>
              </a:rPr>
              <a:t>set of points such that, if we trace a straight line from any pair of points in the set, that line must be also be inside the region</a:t>
            </a:r>
            <a:endParaRPr lang="en-IN" sz="2000" dirty="0" smtClean="0">
              <a:latin typeface="Bahnschrift" panose="020B0502040204020203" pitchFamily="34" charset="0"/>
            </a:endParaRPr>
          </a:p>
          <a:p>
            <a:r>
              <a:rPr lang="en-IN" sz="2000" dirty="0" smtClean="0">
                <a:latin typeface="Bahnschrift" panose="020B0502040204020203" pitchFamily="34" charset="0"/>
              </a:rPr>
              <a:t>Convex </a:t>
            </a:r>
            <a:r>
              <a:rPr lang="en-IN" sz="2000" dirty="0" smtClean="0">
                <a:latin typeface="Bahnschrift" panose="020B0502040204020203" pitchFamily="34" charset="0"/>
              </a:rPr>
              <a:t>Hull </a:t>
            </a:r>
            <a:r>
              <a:rPr lang="en-IN" sz="2000" dirty="0" smtClean="0">
                <a:latin typeface="Bahnschrift" panose="020B0502040204020203" pitchFamily="34" charset="0"/>
              </a:rPr>
              <a:t>: smallest </a:t>
            </a:r>
            <a:r>
              <a:rPr lang="en-IN" sz="2000" dirty="0" smtClean="0">
                <a:latin typeface="Bahnschrift" panose="020B0502040204020203" pitchFamily="34" charset="0"/>
              </a:rPr>
              <a:t>convex set that contains a set of points. </a:t>
            </a:r>
            <a:endParaRPr lang="en-IN" sz="2000" dirty="0" smtClean="0">
              <a:latin typeface="Bahnschrift" panose="020B0502040204020203" pitchFamily="34" charset="0"/>
            </a:endParaRPr>
          </a:p>
          <a:p>
            <a:r>
              <a:rPr lang="en-IN" sz="2000" dirty="0" smtClean="0">
                <a:latin typeface="Bahnschrift" panose="020B0502040204020203" pitchFamily="34" charset="0"/>
              </a:rPr>
              <a:t>The </a:t>
            </a:r>
            <a:r>
              <a:rPr lang="en-IN" sz="2000" dirty="0" smtClean="0">
                <a:latin typeface="Bahnschrift" panose="020B0502040204020203" pitchFamily="34" charset="0"/>
              </a:rPr>
              <a:t>result </a:t>
            </a:r>
            <a:r>
              <a:rPr lang="en-IN" sz="2000" dirty="0" smtClean="0">
                <a:latin typeface="Bahnschrift" panose="020B0502040204020203" pitchFamily="34" charset="0"/>
              </a:rPr>
              <a:t>of convex hull is a smooth </a:t>
            </a:r>
            <a:r>
              <a:rPr lang="en-IN" sz="2000" dirty="0" smtClean="0">
                <a:latin typeface="Bahnschrift" panose="020B0502040204020203" pitchFamily="34" charset="0"/>
              </a:rPr>
              <a:t>region, much easier to be analysed than </a:t>
            </a:r>
            <a:r>
              <a:rPr lang="en-IN" sz="2000" dirty="0" smtClean="0">
                <a:latin typeface="Bahnschrift" panose="020B0502040204020203" pitchFamily="34" charset="0"/>
              </a:rPr>
              <a:t>the original hand contour which contains </a:t>
            </a:r>
            <a:r>
              <a:rPr lang="en-IN" sz="2000" dirty="0" smtClean="0">
                <a:latin typeface="Bahnschrift" panose="020B0502040204020203" pitchFamily="34" charset="0"/>
              </a:rPr>
              <a:t>many imperfections.</a:t>
            </a:r>
            <a:endParaRPr lang="en-IN" sz="20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3600" y="838200"/>
            <a:ext cx="6347713" cy="13208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chemeClr val="accent2"/>
                </a:solidFill>
                <a:latin typeface="Bahnschrift SemiBold" panose="020B0502040204020203" pitchFamily="34" charset="0"/>
              </a:rPr>
              <a:t>Convex Hull</a:t>
            </a:r>
            <a:endParaRPr lang="en-IN" sz="4000" dirty="0">
              <a:solidFill>
                <a:schemeClr val="accent2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4" name="Picture 2" descr="G:\Computer Vision\py_project\contours_flowchar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04800" y="1930400"/>
            <a:ext cx="7198882" cy="302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7000" y="609600"/>
            <a:ext cx="8229600" cy="1219200"/>
          </a:xfrm>
        </p:spPr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  <a:latin typeface="Bahnschrift SemiBold" panose="020B0502040204020203" pitchFamily="34" charset="0"/>
              </a:rPr>
              <a:t>Results</a:t>
            </a:r>
            <a:endParaRPr lang="en-IN" dirty="0">
              <a:solidFill>
                <a:schemeClr val="accent2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274" y="1600200"/>
            <a:ext cx="7942589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7000" y="609600"/>
            <a:ext cx="8229600" cy="1219200"/>
          </a:xfrm>
        </p:spPr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  <a:latin typeface="Bahnschrift SemiBold" panose="020B0502040204020203" pitchFamily="34" charset="0"/>
              </a:rPr>
              <a:t>Results</a:t>
            </a:r>
            <a:endParaRPr lang="en-IN" dirty="0">
              <a:solidFill>
                <a:schemeClr val="accent2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600200"/>
            <a:ext cx="793400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5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369</TotalTime>
  <Words>207</Words>
  <Application>Microsoft Office PowerPoint</Application>
  <PresentationFormat>On-screen Show (4:3)</PresentationFormat>
  <Paragraphs>36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Bahnschrift</vt:lpstr>
      <vt:lpstr>Bahnschrift SemiBold</vt:lpstr>
      <vt:lpstr>Calibri</vt:lpstr>
      <vt:lpstr>Trebuchet MS</vt:lpstr>
      <vt:lpstr>Wingdings 3</vt:lpstr>
      <vt:lpstr>Facet</vt:lpstr>
      <vt:lpstr>Hand Detection from Video and Images using OpenCV</vt:lpstr>
      <vt:lpstr>Problem Statement</vt:lpstr>
      <vt:lpstr>Objectives</vt:lpstr>
      <vt:lpstr>Methodology</vt:lpstr>
      <vt:lpstr>Segmentation of Hand Skin</vt:lpstr>
      <vt:lpstr>Convex Hull</vt:lpstr>
      <vt:lpstr>Convex Hull</vt:lpstr>
      <vt:lpstr>Results</vt:lpstr>
      <vt:lpstr>Results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Detection and Finger Counting</dc:title>
  <dc:creator>LENOVO</dc:creator>
  <cp:lastModifiedBy>Trishala Jadhav</cp:lastModifiedBy>
  <cp:revision>30</cp:revision>
  <dcterms:created xsi:type="dcterms:W3CDTF">2006-08-16T00:00:00Z</dcterms:created>
  <dcterms:modified xsi:type="dcterms:W3CDTF">2020-05-15T08:46:55Z</dcterms:modified>
</cp:coreProperties>
</file>